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3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4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2286000"/>
            <a:ext cx="7772400" cy="1127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>
                <a:solidFill>
                  <a:srgbClr val="3F3F3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Z:\AU &amp; SCS Top Header.jpg" id="16" name="Google Shape;16;p2"/>
          <p:cNvPicPr preferRelativeResize="0"/>
          <p:nvPr/>
        </p:nvPicPr>
        <p:blipFill rotWithShape="1">
          <a:blip r:embed="rId2">
            <a:alphaModFix/>
          </a:blip>
          <a:srcRect b="0" l="73333" r="0" t="0"/>
          <a:stretch/>
        </p:blipFill>
        <p:spPr>
          <a:xfrm>
            <a:off x="7342516" y="1"/>
            <a:ext cx="1725283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2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80" name="Google Shape;80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12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1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87" name="Google Shape;87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3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1" name="Google Shape;91;p13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5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98" name="Google Shape;98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15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457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Z:\AU &amp; SCS Top Header.jp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73637" r="0" t="0"/>
          <a:stretch/>
        </p:blipFill>
        <p:spPr>
          <a:xfrm>
            <a:off x="7841974" y="53226"/>
            <a:ext cx="1295400" cy="44207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/>
        </p:nvSpPr>
        <p:spPr>
          <a:xfrm>
            <a:off x="304800" y="6367046"/>
            <a:ext cx="35052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CSC102 OOP-2019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3733800" y="6400800"/>
            <a:ext cx="25908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&lt;Project Title&gt;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8229600" y="6400800"/>
            <a:ext cx="8382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Z:\AU-Strip.jpg"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730314"/>
            <a:ext cx="9144000" cy="12983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57200" y="1066800"/>
            <a:ext cx="8229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>
  <p:cSld name="2_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774879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897756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5" name="Google Shape;35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6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7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8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8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7" name="Google Shape;57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9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0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6" name="Google Shape;6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0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11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73" name="Google Shape;7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1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2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2402675" y="1069275"/>
            <a:ext cx="45720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C00000"/>
                </a:solidFill>
              </a:rPr>
              <a:t>I’m Available</a:t>
            </a:r>
            <a:endParaRPr sz="3500">
              <a:solidFill>
                <a:srgbClr val="C00000"/>
              </a:solidFill>
            </a:endParaRPr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533400" y="4419600"/>
            <a:ext cx="80772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500"/>
              <a:buNone/>
            </a:pPr>
            <a:r>
              <a:rPr lang="en-US" sz="2500">
                <a:solidFill>
                  <a:srgbClr val="000099"/>
                </a:solidFill>
              </a:rPr>
              <a:t>Roll No.                          Name                                	Programme</a:t>
            </a:r>
            <a:endParaRPr sz="25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>
                <a:solidFill>
                  <a:schemeClr val="dk1"/>
                </a:solidFill>
              </a:rPr>
              <a:t>AU1841069                Umang Kamdar                  BTECH ICT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>
                <a:solidFill>
                  <a:schemeClr val="dk1"/>
                </a:solidFill>
              </a:rPr>
              <a:t>AU1841138                Vardhan Shah                	BTECH ICT     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>
                <a:solidFill>
                  <a:schemeClr val="dk1"/>
                </a:solidFill>
              </a:rPr>
              <a:t>AU1841107                Vijay Rana                        	BTECH ICT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95300" y="262822"/>
            <a:ext cx="7391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CSC102 Object Oriented Programming</a:t>
            </a:r>
            <a:endParaRPr b="1" i="0" sz="36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905000" y="3140075"/>
            <a:ext cx="4572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712"/>
              <a:buFont typeface="Calibri"/>
              <a:buNone/>
            </a:pPr>
            <a:r>
              <a:rPr b="0" i="0" lang="en-US" sz="2712" u="none" cap="none" strike="noStrik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                Avail Anytime!</a:t>
            </a:r>
            <a:endParaRPr b="0" i="0" sz="2712" u="none" cap="none" strike="noStrike">
              <a:solidFill>
                <a:srgbClr val="00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28800" y="3521076"/>
            <a:ext cx="45720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endParaRPr b="1" i="0" sz="32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6175" y="1749200"/>
            <a:ext cx="1485000" cy="1316700"/>
          </a:xfrm>
          <a:prstGeom prst="ellipse">
            <a:avLst/>
          </a:prstGeom>
          <a:noFill/>
          <a:ln>
            <a:noFill/>
          </a:ln>
          <a:effectLst>
            <a:outerShdw blurRad="500063" rotWithShape="0" algn="bl" dir="4680000" dist="142875">
              <a:srgbClr val="6D9EEB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 rotWithShape="1">
          <a:blip r:embed="rId3">
            <a:alphaModFix/>
          </a:blip>
          <a:srcRect b="1516" l="0" r="0" t="0"/>
          <a:stretch/>
        </p:blipFill>
        <p:spPr>
          <a:xfrm>
            <a:off x="0" y="102675"/>
            <a:ext cx="9144000" cy="66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228600" y="3810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Calibri"/>
              <a:buNone/>
            </a:pPr>
            <a:r>
              <a:rPr lang="en-US" sz="3400">
                <a:solidFill>
                  <a:srgbClr val="C00000"/>
                </a:solidFill>
              </a:rPr>
              <a:t>Problem Definition</a:t>
            </a:r>
            <a:endParaRPr sz="3400">
              <a:solidFill>
                <a:srgbClr val="C00000"/>
              </a:solidFill>
            </a:endParaRPr>
          </a:p>
        </p:txBody>
      </p:sp>
      <p:sp>
        <p:nvSpPr>
          <p:cNvPr id="124" name="Google Shape;124;p18"/>
          <p:cNvSpPr txBox="1"/>
          <p:nvPr>
            <p:ph idx="4294967295" type="body"/>
          </p:nvPr>
        </p:nvSpPr>
        <p:spPr>
          <a:xfrm>
            <a:off x="381000" y="1143000"/>
            <a:ext cx="8458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We can see that nowadays, people of the same organisation commute in a different-different ways,  even though their destination is same.</a:t>
            </a:r>
            <a:endParaRPr sz="30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Two persons having the same or nearby drop-off location uses their own individual vehicles instead of a single vehicle. </a:t>
            </a:r>
            <a:endParaRPr sz="3000"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US" sz="3000">
                <a:solidFill>
                  <a:srgbClr val="000000"/>
                </a:solidFill>
              </a:rPr>
              <a:t>This creates needless use of the extra vehicle leading to more traffic and useless extra petrol cost.</a:t>
            </a:r>
            <a:endParaRPr>
              <a:solidFill>
                <a:srgbClr val="000000"/>
              </a:solidFill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C00000"/>
              </a:solidFill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228600" y="3810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Calibri"/>
              <a:buNone/>
            </a:pPr>
            <a:r>
              <a:rPr lang="en-US" sz="3400">
                <a:solidFill>
                  <a:srgbClr val="C00000"/>
                </a:solidFill>
              </a:rPr>
              <a:t>Objective and End Users</a:t>
            </a:r>
            <a:endParaRPr sz="3400">
              <a:solidFill>
                <a:srgbClr val="C00000"/>
              </a:solidFill>
            </a:endParaRPr>
          </a:p>
        </p:txBody>
      </p:sp>
      <p:sp>
        <p:nvSpPr>
          <p:cNvPr id="132" name="Google Shape;132;p19"/>
          <p:cNvSpPr txBox="1"/>
          <p:nvPr>
            <p:ph idx="4294967295" type="body"/>
          </p:nvPr>
        </p:nvSpPr>
        <p:spPr>
          <a:xfrm>
            <a:off x="381000" y="1143000"/>
            <a:ext cx="8458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Char char="•"/>
            </a:pPr>
            <a:r>
              <a:rPr lang="en-US" sz="3000">
                <a:solidFill>
                  <a:srgbClr val="C00000"/>
                </a:solidFill>
              </a:rPr>
              <a:t>Objective of the project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Helping Commuters of a specific organisation.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000"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3000"/>
              <a:buChar char="•"/>
            </a:pPr>
            <a:r>
              <a:rPr lang="en-US" sz="3000">
                <a:solidFill>
                  <a:srgbClr val="C00000"/>
                </a:solidFill>
              </a:rPr>
              <a:t>Software End Users </a:t>
            </a:r>
            <a:endParaRPr/>
          </a:p>
          <a:p>
            <a:pPr indent="-3302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US" sz="3000">
                <a:solidFill>
                  <a:srgbClr val="000000"/>
                </a:solidFill>
              </a:rPr>
              <a:t>Students, Staffs (of a particular organisation)</a:t>
            </a:r>
            <a:endParaRPr sz="3000">
              <a:solidFill>
                <a:srgbClr val="000000"/>
              </a:solidFill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C00000"/>
              </a:solidFill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228600" y="3810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Calibri"/>
              <a:buNone/>
            </a:pPr>
            <a:r>
              <a:rPr lang="en-US" sz="3400">
                <a:solidFill>
                  <a:srgbClr val="C00000"/>
                </a:solidFill>
              </a:rPr>
              <a:t>Functionality/features</a:t>
            </a:r>
            <a:endParaRPr sz="3400">
              <a:solidFill>
                <a:srgbClr val="C00000"/>
              </a:solidFill>
            </a:endParaRPr>
          </a:p>
        </p:txBody>
      </p:sp>
      <p:sp>
        <p:nvSpPr>
          <p:cNvPr id="140" name="Google Shape;140;p20"/>
          <p:cNvSpPr txBox="1"/>
          <p:nvPr>
            <p:ph idx="4294967295" type="body"/>
          </p:nvPr>
        </p:nvSpPr>
        <p:spPr>
          <a:xfrm>
            <a:off x="381000" y="1143000"/>
            <a:ext cx="8458200" cy="51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000"/>
              <a:buFont typeface="Calibri"/>
              <a:buChar char="•"/>
            </a:pPr>
            <a:r>
              <a:rPr lang="en-US" sz="3000">
                <a:solidFill>
                  <a:srgbClr val="000099"/>
                </a:solidFill>
              </a:rPr>
              <a:t>Login</a:t>
            </a:r>
            <a:endParaRPr sz="3000">
              <a:solidFill>
                <a:srgbClr val="000099"/>
              </a:solidFill>
            </a:endParaRPr>
          </a:p>
          <a:p>
            <a:pPr indent="-3302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000"/>
              <a:buFont typeface="Calibri"/>
              <a:buChar char="•"/>
            </a:pPr>
            <a:r>
              <a:rPr lang="en-US" sz="3000">
                <a:solidFill>
                  <a:srgbClr val="000099"/>
                </a:solidFill>
              </a:rPr>
              <a:t>Message via Mail</a:t>
            </a:r>
            <a:endParaRPr sz="3000">
              <a:solidFill>
                <a:srgbClr val="000099"/>
              </a:solidFill>
            </a:endParaRPr>
          </a:p>
          <a:p>
            <a:pPr indent="-3302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000"/>
              <a:buFont typeface="Calibri"/>
              <a:buChar char="•"/>
            </a:pPr>
            <a:r>
              <a:rPr lang="en-US" sz="3000">
                <a:solidFill>
                  <a:srgbClr val="000099"/>
                </a:solidFill>
              </a:rPr>
              <a:t>Bill Split</a:t>
            </a:r>
            <a:endParaRPr sz="3000">
              <a:solidFill>
                <a:srgbClr val="000099"/>
              </a:solidFill>
            </a:endParaRPr>
          </a:p>
          <a:p>
            <a:pPr indent="-3302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000"/>
              <a:buFont typeface="Calibri"/>
              <a:buChar char="•"/>
            </a:pPr>
            <a:r>
              <a:rPr lang="en-US" sz="3000">
                <a:solidFill>
                  <a:srgbClr val="000099"/>
                </a:solidFill>
              </a:rPr>
              <a:t>List of available destinations</a:t>
            </a:r>
            <a:endParaRPr sz="3000">
              <a:solidFill>
                <a:srgbClr val="000099"/>
              </a:solidFill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000"/>
              <a:buChar char="•"/>
            </a:pPr>
            <a:r>
              <a:rPr lang="en-US" sz="3000">
                <a:solidFill>
                  <a:srgbClr val="000099"/>
                </a:solidFill>
              </a:rPr>
              <a:t>Filter desired location     </a:t>
            </a:r>
            <a:r>
              <a:rPr lang="en-US" sz="3000"/>
              <a:t>            </a:t>
            </a:r>
            <a:endParaRPr sz="3600">
              <a:solidFill>
                <a:srgbClr val="000099"/>
              </a:solidFill>
            </a:endParaRPr>
          </a:p>
          <a:p>
            <a:pPr indent="-3302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000"/>
              <a:buFont typeface="Calibri"/>
              <a:buChar char="•"/>
            </a:pPr>
            <a:r>
              <a:rPr lang="en-US" sz="3000">
                <a:solidFill>
                  <a:srgbClr val="000099"/>
                </a:solidFill>
              </a:rPr>
              <a:t>Profile of a Person </a:t>
            </a:r>
            <a:endParaRPr sz="3000">
              <a:solidFill>
                <a:srgbClr val="000099"/>
              </a:solidFill>
            </a:endParaRPr>
          </a:p>
          <a:p>
            <a:pPr indent="-4191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➔"/>
            </a:pPr>
            <a:r>
              <a:rPr lang="en-US" sz="3000"/>
              <a:t>Info</a:t>
            </a:r>
            <a:endParaRPr sz="3000"/>
          </a:p>
          <a:p>
            <a:pPr indent="-4191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➔"/>
            </a:pPr>
            <a:r>
              <a:rPr lang="en-US" sz="3000"/>
              <a:t>Mode of accommodation</a:t>
            </a:r>
            <a:endParaRPr sz="3000"/>
          </a:p>
          <a:p>
            <a:pPr indent="-4191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➔"/>
            </a:pPr>
            <a:r>
              <a:rPr lang="en-US" sz="3000"/>
              <a:t>Most visited place </a:t>
            </a:r>
            <a:endParaRPr sz="3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C00000"/>
              </a:solidFill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269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ESICS PPT as per AU Guidelin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