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49275" y="1734392"/>
            <a:ext cx="9144000" cy="123619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REAL-TIME KEYBOARD INPUT MONITOR </a:t>
            </a:r>
            <a:br>
              <a:rPr b="1" lang="en-US" sz="2400">
                <a:solidFill>
                  <a:schemeClr val="accent1"/>
                </a:solidFill>
                <a:latin typeface="Arial"/>
                <a:ea typeface="Arial"/>
                <a:cs typeface="Arial"/>
                <a:sym typeface="Arial"/>
              </a:rPr>
            </a:br>
            <a:r>
              <a:rPr b="1" lang="en-US" sz="2400">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2271252" y="4296698"/>
            <a:ext cx="8222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chemeClr val="accent3"/>
                </a:solidFill>
              </a:rPr>
              <a:t>VIJU JAISON A</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Register no-       </a:t>
            </a:r>
            <a:r>
              <a:rPr b="1" lang="en-US" sz="2000">
                <a:solidFill>
                  <a:schemeClr val="accent3"/>
                </a:solidFill>
                <a:latin typeface="Arial"/>
                <a:ea typeface="Arial"/>
                <a:cs typeface="Arial"/>
                <a:sym typeface="Arial"/>
              </a:rPr>
              <a:t>21082120</a:t>
            </a:r>
            <a:r>
              <a:rPr b="1" lang="en-US" sz="2000">
                <a:solidFill>
                  <a:schemeClr val="accent3"/>
                </a:solidFill>
              </a:rPr>
              <a:t>5121</a:t>
            </a:r>
            <a:endParaRPr b="1" sz="2000">
              <a:solidFill>
                <a:schemeClr val="accent3"/>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t>
            </a:r>
            <a:r>
              <a:rPr b="1" lang="en-US" sz="2000">
                <a:solidFill>
                  <a:schemeClr val="accent3"/>
                </a:solidFill>
                <a:latin typeface="Arial"/>
                <a:ea typeface="Arial"/>
                <a:cs typeface="Arial"/>
                <a:sym typeface="Arial"/>
              </a:rPr>
              <a:t>Kings Engineering College</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Department-      </a:t>
            </a:r>
            <a:r>
              <a:rPr b="1" lang="en-US" sz="2000">
                <a:solidFill>
                  <a:schemeClr val="accent3"/>
                </a:solidFill>
                <a:latin typeface="Arial"/>
                <a:ea typeface="Arial"/>
                <a:cs typeface="Arial"/>
                <a:sym typeface="Arial"/>
              </a:rPr>
              <a:t>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5" name="Google Shape;155;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Font typeface="Arial"/>
              <a:buChar char="•"/>
            </a:pPr>
            <a:r>
              <a:rPr lang="en-US" sz="2400">
                <a:solidFill>
                  <a:srgbClr val="0F0F0F"/>
                </a:solidFill>
              </a:rPr>
              <a:t>Documentation of Python libraries used (Tkinter, Pynput).</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Online tutorials and forums for GUI development and keyboard monitoring in Python.</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Official Python documentation for file handling and JSON serialization.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800"/>
              <a:buFont typeface="Arial"/>
              <a:buNone/>
            </a:pPr>
            <a:r>
              <a:rPr b="1" lang="en-US">
                <a:solidFill>
                  <a:schemeClr val="accent3"/>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81192" y="1306458"/>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2400">
                <a:solidFill>
                  <a:srgbClr val="0F0F0F"/>
                </a:solidFill>
              </a:rPr>
              <a:t>Problem Statement: </a:t>
            </a:r>
            <a:r>
              <a:rPr lang="en-US" sz="24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b="1" lang="en-US" sz="1200">
                <a:latin typeface="Calibri"/>
                <a:ea typeface="Calibri"/>
                <a:cs typeface="Calibri"/>
                <a:sym typeface="Calibri"/>
              </a:rPr>
              <a:t>The proposed solution is to develop a keylogger application using Python, which will allow users to monitor keyboard activities in real-time. Here's a breakdown of the proposed solution: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Graphical User Interface (GUI): The application will utilize the Tkinter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Keyboard Event Capture: The pynput library will be employed to capture keyboard events such as key press, hold, and release. This library allows for monitoring and controlling input devices in Python. By listening to these events, the keylogger will be able to record all keystrokes made by the user.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Logging: The logged keystrokes will be stored in two formats: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Text File ('key_log.txt'): The raw keystrokes will be logged into a text file for easy access and viewing.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JSON File ('key_log.json'): The keystrokes will also be logged into a JSON file in a structured format. JSON (JavaScript Object Notation) is a lightweight data interchange format that is easy for both humans and machines to read and write.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 After development, the program can be made available for use on Windows, macOS, and Linux, among other platforms.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Tkinter: Used for creating the graphical user interface (GUI) of the application.</a:t>
            </a:r>
            <a:endParaRPr/>
          </a:p>
          <a:p>
            <a:pPr indent="-305435" lvl="0" marL="305435" rtl="0" algn="l">
              <a:lnSpc>
                <a:spcPct val="110000"/>
              </a:lnSpc>
              <a:spcBef>
                <a:spcPts val="960"/>
              </a:spcBef>
              <a:spcAft>
                <a:spcPts val="0"/>
              </a:spcAft>
              <a:buSzPts val="1656"/>
              <a:buChar char="◼"/>
            </a:pPr>
            <a:r>
              <a:rPr b="1" lang="en-US" sz="1800">
                <a:solidFill>
                  <a:srgbClr val="0F0F0F"/>
                </a:solidFill>
              </a:rPr>
              <a:t>pynput: Employed to capture keyboard events such as key press, hold, and release.</a:t>
            </a:r>
            <a:endParaRPr/>
          </a:p>
          <a:p>
            <a:pPr indent="-305435" lvl="0" marL="305435" rtl="0" algn="l">
              <a:lnSpc>
                <a:spcPct val="110000"/>
              </a:lnSpc>
              <a:spcBef>
                <a:spcPts val="960"/>
              </a:spcBef>
              <a:spcAft>
                <a:spcPts val="0"/>
              </a:spcAft>
              <a:buSzPts val="1656"/>
              <a:buChar char="◼"/>
            </a:pPr>
            <a:r>
              <a:rPr b="1" lang="en-US" sz="1800">
                <a:solidFill>
                  <a:srgbClr val="0F0F0F"/>
                </a:solidFill>
              </a:rPr>
              <a:t>JSON: Utilized for storing the logged keystrokes in a structured format.</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3" y="1331523"/>
            <a:ext cx="11029615" cy="4673324"/>
          </a:xfrm>
          <a:prstGeom prst="rect">
            <a:avLst/>
          </a:prstGeom>
          <a:noFill/>
          <a:ln>
            <a:noFill/>
          </a:ln>
        </p:spPr>
        <p:txBody>
          <a:bodyPr anchorCtr="0" anchor="ctr" bIns="45700" lIns="91425" spcFirstLastPara="1" rIns="91425" wrap="square" tIns="45700">
            <a:normAutofit fontScale="92500" lnSpcReduction="10000"/>
          </a:bodyPr>
          <a:lstStyle/>
          <a:p>
            <a:pPr indent="-305435" lvl="0" marL="305435" rtl="0" algn="l">
              <a:lnSpc>
                <a:spcPct val="110000"/>
              </a:lnSpc>
              <a:spcBef>
                <a:spcPts val="0"/>
              </a:spcBef>
              <a:spcAft>
                <a:spcPts val="0"/>
              </a:spcAft>
              <a:buSzPct val="92000"/>
              <a:buChar char="◼"/>
            </a:pPr>
            <a:r>
              <a:rPr b="1" lang="en-US" sz="1400"/>
              <a:t>Algorithm Selection: </a:t>
            </a:r>
            <a:r>
              <a:rPr lang="en-US" sz="1400"/>
              <a:t>Real-time keyboard event capture is the main algorithmic component of this keylogger program. The Python pynput package, which offers tools for managing and monitoring input devices, is used to do this. Specifically, key press, hold, and release events are recorded using the Listener class from pynput. We can guarantee reliable and efficient keyboard activity monitoring without the need for sophisticated algorithms by using this library.</a:t>
            </a:r>
            <a:endParaRPr/>
          </a:p>
          <a:p>
            <a:pPr indent="-305435" lvl="0" marL="305435" rtl="0" algn="l">
              <a:lnSpc>
                <a:spcPct val="110000"/>
              </a:lnSpc>
              <a:spcBef>
                <a:spcPts val="859"/>
              </a:spcBef>
              <a:spcAft>
                <a:spcPts val="0"/>
              </a:spcAft>
              <a:buSzPct val="92000"/>
              <a:buChar char="◼"/>
            </a:pPr>
            <a:r>
              <a:rPr b="1" lang="en-US" sz="1400"/>
              <a:t>Data Input</a:t>
            </a:r>
            <a:r>
              <a:rPr lang="en-US" sz="1400"/>
              <a:t> The stream of keyboard events produced by the user is the data input in the context of a keylogger. These actions consist of pushing, releasing, and holding down keys. By operating system-level keyboard listening, the pynput library obtains this input data. The program then processes each keyboard event in real-time.</a:t>
            </a:r>
            <a:br>
              <a:rPr lang="en-US" sz="1400"/>
            </a:br>
            <a:endParaRPr sz="1400"/>
          </a:p>
          <a:p>
            <a:pPr indent="-305435" lvl="0" marL="305435" rtl="0" algn="l">
              <a:lnSpc>
                <a:spcPct val="110000"/>
              </a:lnSpc>
              <a:spcBef>
                <a:spcPts val="859"/>
              </a:spcBef>
              <a:spcAft>
                <a:spcPts val="0"/>
              </a:spcAft>
              <a:buSzPct val="92000"/>
              <a:buChar char="◼"/>
            </a:pPr>
            <a:r>
              <a:rPr b="1" lang="en-US" sz="1400"/>
              <a:t>Training Process</a:t>
            </a:r>
            <a:r>
              <a:rPr lang="en-US" sz="1400"/>
              <a:t>: 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a:br>
            <a:endParaRPr sz="1400"/>
          </a:p>
          <a:p>
            <a:pPr indent="-305435" lvl="0" marL="305435" rtl="0" algn="l">
              <a:lnSpc>
                <a:spcPct val="110000"/>
              </a:lnSpc>
              <a:spcBef>
                <a:spcPts val="859"/>
              </a:spcBef>
              <a:spcAft>
                <a:spcPts val="0"/>
              </a:spcAft>
              <a:buSzPct val="92000"/>
              <a:buChar char="◼"/>
            </a:pPr>
            <a:r>
              <a:rPr b="1" lang="en-US" sz="1400"/>
              <a:t>Prediction Process</a:t>
            </a:r>
            <a:r>
              <a:rPr lang="en-US" sz="1400"/>
              <a:t>: 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a:br>
            <a:endParaRPr sz="1400"/>
          </a:p>
          <a:p>
            <a:pPr indent="-305435" lvl="0" marL="305435" rtl="0" algn="l">
              <a:lnSpc>
                <a:spcPct val="110000"/>
              </a:lnSpc>
              <a:spcBef>
                <a:spcPts val="859"/>
              </a:spcBef>
              <a:spcAft>
                <a:spcPts val="0"/>
              </a:spcAft>
              <a:buSzPct val="92000"/>
              <a:buChar char="◼"/>
            </a:pPr>
            <a:r>
              <a:rPr b="1" lang="en-US" sz="1400"/>
              <a:t>Deployment:</a:t>
            </a:r>
            <a:r>
              <a:rPr lang="en-US" sz="1400"/>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endParaRPr/>
          </a:p>
          <a:p>
            <a:pPr indent="-229781" lvl="0" marL="305435" rtl="0" algn="l">
              <a:lnSpc>
                <a:spcPct val="110000"/>
              </a:lnSpc>
              <a:spcBef>
                <a:spcPts val="859"/>
              </a:spcBef>
              <a:spcAft>
                <a:spcPts val="0"/>
              </a:spcAft>
              <a:buSzPct val="920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35974" y="5004619"/>
            <a:ext cx="11464413" cy="970731"/>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Font typeface="Arial"/>
              <a:buChar char="•"/>
            </a:pPr>
            <a:r>
              <a:rPr lang="en-US" sz="1400"/>
              <a:t>The output picture displays the GUI interface, which includes buttons to start and stop the keylogger and a label that shows the keylogger's current state.</a:t>
            </a:r>
            <a:endParaRPr/>
          </a:p>
        </p:txBody>
      </p:sp>
      <p:pic>
        <p:nvPicPr>
          <p:cNvPr id="135" name="Google Shape;135;p19"/>
          <p:cNvPicPr preferRelativeResize="0"/>
          <p:nvPr/>
        </p:nvPicPr>
        <p:blipFill rotWithShape="1">
          <a:blip r:embed="rId3">
            <a:alphaModFix/>
          </a:blip>
          <a:srcRect b="0" l="0" r="0" t="0"/>
          <a:stretch/>
        </p:blipFill>
        <p:spPr>
          <a:xfrm>
            <a:off x="856130" y="1232452"/>
            <a:ext cx="5067260" cy="3180873"/>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6096000" y="1232451"/>
            <a:ext cx="6096000" cy="3180873"/>
          </a:xfrm>
          <a:prstGeom prst="rect">
            <a:avLst/>
          </a:prstGeom>
          <a:noFill/>
          <a:ln>
            <a:noFill/>
          </a:ln>
        </p:spPr>
      </p:pic>
      <p:pic>
        <p:nvPicPr>
          <p:cNvPr id="137" name="Google Shape;137;p19"/>
          <p:cNvPicPr preferRelativeResize="0"/>
          <p:nvPr/>
        </p:nvPicPr>
        <p:blipFill rotWithShape="1">
          <a:blip r:embed="rId5">
            <a:alphaModFix/>
          </a:blip>
          <a:srcRect b="0" l="0" r="0" t="0"/>
          <a:stretch/>
        </p:blipFill>
        <p:spPr>
          <a:xfrm>
            <a:off x="6198328" y="1755567"/>
            <a:ext cx="5620534" cy="2328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3" name="Google Shape;143;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keylogger application successfully captures keyboard inputs in real-time, providing users with a tool for monitoring keyboard activities. It offers a simple and intuitive interface for ease of use.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581192" y="1374955"/>
            <a:ext cx="11029616" cy="4600395"/>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 Add more information to your logs, like timestamps and application context, to improve its functionality.</a:t>
            </a:r>
            <a:endParaRPr/>
          </a:p>
          <a:p>
            <a:pPr indent="-306000" lvl="0" marL="306000" rtl="0" algn="l">
              <a:lnSpc>
                <a:spcPct val="110000"/>
              </a:lnSpc>
              <a:spcBef>
                <a:spcPts val="1000"/>
              </a:spcBef>
              <a:spcAft>
                <a:spcPts val="0"/>
              </a:spcAft>
              <a:buSzPts val="1840"/>
              <a:buChar char="◼"/>
            </a:pPr>
            <a:r>
              <a:rPr lang="en-US" sz="2000"/>
              <a:t>Encrypt the logged data to protect privacy by implementing security.</a:t>
            </a:r>
            <a:endParaRPr/>
          </a:p>
          <a:p>
            <a:pPr indent="-306000" lvl="0" marL="306000" rtl="0" algn="l">
              <a:lnSpc>
                <a:spcPct val="110000"/>
              </a:lnSpc>
              <a:spcBef>
                <a:spcPts val="1000"/>
              </a:spcBef>
              <a:spcAft>
                <a:spcPts val="0"/>
              </a:spcAft>
              <a:buSzPts val="1840"/>
              <a:buChar char="◼"/>
            </a:pPr>
            <a:r>
              <a:rPr lang="en-US" sz="2000"/>
              <a:t>Add functions for reporting and remote monitoring in order to conduct surveillance.</a:t>
            </a:r>
            <a:endParaRPr/>
          </a:p>
          <a:p>
            <a:pPr indent="-306000" lvl="0" marL="306000" rtl="0" algn="l">
              <a:lnSpc>
                <a:spcPct val="110000"/>
              </a:lnSpc>
              <a:spcBef>
                <a:spcPts val="1000"/>
              </a:spcBef>
              <a:spcAft>
                <a:spcPts val="0"/>
              </a:spcAft>
              <a:buSzPts val="1840"/>
              <a:buChar char="◼"/>
            </a:pPr>
            <a:r>
              <a:rPr lang="en-US" sz="2000"/>
              <a:t>Investigate cross-platform and cross-device interoperability for increased use.</a:t>
            </a:r>
            <a:endParaRPr/>
          </a:p>
          <a:p>
            <a:pPr indent="-306000" lvl="0" marL="306000" rtl="0" algn="l">
              <a:lnSpc>
                <a:spcPct val="110000"/>
              </a:lnSpc>
              <a:spcBef>
                <a:spcPts val="1000"/>
              </a:spcBef>
              <a:spcAft>
                <a:spcPts val="0"/>
              </a:spcAft>
              <a:buSzPts val="1840"/>
              <a:buChar char="◼"/>
            </a:pPr>
            <a:r>
              <a:rPr lang="en-US" sz="2000"/>
              <a:t>Improve performance and reliability by conducting more testing and optimization</a:t>
            </a:r>
            <a:endParaRPr/>
          </a:p>
          <a:p>
            <a:pPr indent="0" lvl="0" marL="0" rtl="0" algn="l">
              <a:lnSpc>
                <a:spcPct val="110000"/>
              </a:lnSpc>
              <a:spcBef>
                <a:spcPts val="1000"/>
              </a:spcBef>
              <a:spcAft>
                <a:spcPts val="0"/>
              </a:spcAft>
              <a:buSzPts val="1840"/>
              <a:buNone/>
            </a:pPr>
            <a:r>
              <a:t/>
            </a:r>
            <a:endParaRPr sz="2000"/>
          </a:p>
        </p:txBody>
      </p:sp>
      <p:sp>
        <p:nvSpPr>
          <p:cNvPr id="149" name="Google Shape;149;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