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0"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F74CBD5-A2A3-4E86-8FCA-B34966C15AA1}" type="datetimeFigureOut">
              <a:rPr lang="en-US" smtClean="0"/>
              <a:pPr/>
              <a:t>6/20/2022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394A648-3F45-424D-8510-5E36EEAB26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74CBD5-A2A3-4E86-8FCA-B34966C15AA1}"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4A648-3F45-424D-8510-5E36EEAB26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74CBD5-A2A3-4E86-8FCA-B34966C15AA1}"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4A648-3F45-424D-8510-5E36EEAB26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74CBD5-A2A3-4E86-8FCA-B34966C15AA1}"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4A648-3F45-424D-8510-5E36EEAB26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74CBD5-A2A3-4E86-8FCA-B34966C15AA1}"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4A648-3F45-424D-8510-5E36EEAB26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74CBD5-A2A3-4E86-8FCA-B34966C15AA1}"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94A648-3F45-424D-8510-5E36EEAB26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F74CBD5-A2A3-4E86-8FCA-B34966C15AA1}" type="datetimeFigureOut">
              <a:rPr lang="en-US" smtClean="0"/>
              <a:pPr/>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94A648-3F45-424D-8510-5E36EEAB26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F74CBD5-A2A3-4E86-8FCA-B34966C15AA1}" type="datetimeFigureOut">
              <a:rPr lang="en-US" smtClean="0"/>
              <a:pPr/>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94A648-3F45-424D-8510-5E36EEAB26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4CBD5-A2A3-4E86-8FCA-B34966C15AA1}" type="datetimeFigureOut">
              <a:rPr lang="en-US" smtClean="0"/>
              <a:pPr/>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94A648-3F45-424D-8510-5E36EEAB26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F74CBD5-A2A3-4E86-8FCA-B34966C15AA1}"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94A648-3F45-424D-8510-5E36EEAB26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F74CBD5-A2A3-4E86-8FCA-B34966C15AA1}"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394A648-3F45-424D-8510-5E36EEAB26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F74CBD5-A2A3-4E86-8FCA-B34966C15AA1}" type="datetimeFigureOut">
              <a:rPr lang="en-US" smtClean="0"/>
              <a:pPr/>
              <a:t>6/20/2022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394A648-3F45-424D-8510-5E36EEAB26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endParaRPr lang="en-US" dirty="0"/>
          </a:p>
        </p:txBody>
      </p:sp>
      <p:sp>
        <p:nvSpPr>
          <p:cNvPr id="3" name="Subtitle 2"/>
          <p:cNvSpPr>
            <a:spLocks noGrp="1"/>
          </p:cNvSpPr>
          <p:nvPr>
            <p:ph type="subTitle" idx="1"/>
          </p:nvPr>
        </p:nvSpPr>
        <p:spPr>
          <a:xfrm>
            <a:off x="311336" y="2852936"/>
            <a:ext cx="3857652" cy="1752600"/>
          </a:xfrm>
        </p:spPr>
        <p:txBody>
          <a:bodyPr>
            <a:normAutofit/>
          </a:bodyPr>
          <a:lstStyle/>
          <a:p>
            <a:pPr algn="l"/>
            <a:r>
              <a:rPr lang="en-US" sz="3200" b="1" dirty="0"/>
              <a:t>Knee Care App</a:t>
            </a:r>
          </a:p>
        </p:txBody>
      </p:sp>
      <p:pic>
        <p:nvPicPr>
          <p:cNvPr id="4" name="Picture 2"/>
          <p:cNvPicPr>
            <a:picLocks noChangeAspect="1" noChangeArrowheads="1"/>
          </p:cNvPicPr>
          <p:nvPr/>
        </p:nvPicPr>
        <p:blipFill>
          <a:blip r:embed="rId2"/>
          <a:srcRect/>
          <a:stretch>
            <a:fillRect/>
          </a:stretch>
        </p:blipFill>
        <p:spPr bwMode="auto">
          <a:xfrm>
            <a:off x="4572000" y="1857364"/>
            <a:ext cx="4214842" cy="3236422"/>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1242"/>
            <a:ext cx="8229600" cy="715516"/>
          </a:xfrm>
        </p:spPr>
        <p:txBody>
          <a:bodyPr>
            <a:normAutofit fontScale="90000"/>
          </a:bodyPr>
          <a:lstStyle/>
          <a:p>
            <a:pPr algn="ctr"/>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Overview </a:t>
            </a:r>
          </a:p>
          <a:p>
            <a:pPr lvl="1"/>
            <a:r>
              <a:rPr lang="en-US" dirty="0"/>
              <a:t>      Features</a:t>
            </a:r>
          </a:p>
          <a:p>
            <a:pPr lvl="1"/>
            <a:r>
              <a:rPr lang="en-US" dirty="0"/>
              <a:t>      Collaboration with Super App </a:t>
            </a:r>
          </a:p>
          <a:p>
            <a:r>
              <a:rPr lang="en-US" dirty="0"/>
              <a:t>Infosys Offering  </a:t>
            </a:r>
          </a:p>
          <a:p>
            <a:pPr lvl="1"/>
            <a:r>
              <a:rPr lang="en-US" dirty="0"/>
              <a:t>      Layout</a:t>
            </a:r>
          </a:p>
          <a:p>
            <a:pPr lvl="1"/>
            <a:r>
              <a:rPr lang="en-US" dirty="0"/>
              <a:t>      Technology Architecture</a:t>
            </a:r>
          </a:p>
          <a:p>
            <a:pPr lvl="1"/>
            <a:r>
              <a:rPr lang="en-US" dirty="0"/>
              <a:t>      Value Propositions </a:t>
            </a:r>
          </a:p>
          <a:p>
            <a:pPr>
              <a:buNone/>
            </a:pPr>
            <a:endParaRPr lang="en-US" dirty="0"/>
          </a:p>
          <a:p>
            <a:pPr>
              <a:buNone/>
            </a:pPr>
            <a:r>
              <a:rPr lang="en-US" dirty="0"/>
              <a:t>   </a:t>
            </a:r>
          </a:p>
        </p:txBody>
      </p:sp>
      <p:pic>
        <p:nvPicPr>
          <p:cNvPr id="4" name="Picture 2"/>
          <p:cNvPicPr>
            <a:picLocks noChangeAspect="1" noChangeArrowheads="1"/>
          </p:cNvPicPr>
          <p:nvPr/>
        </p:nvPicPr>
        <p:blipFill>
          <a:blip r:embed="rId2"/>
          <a:srcRect/>
          <a:stretch>
            <a:fillRect/>
          </a:stretch>
        </p:blipFill>
        <p:spPr bwMode="auto">
          <a:xfrm>
            <a:off x="5715008" y="785794"/>
            <a:ext cx="3143240" cy="202197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lstStyle/>
          <a:p>
            <a:pPr>
              <a:buNone/>
            </a:pPr>
            <a:r>
              <a:rPr lang="en-US" dirty="0"/>
              <a:t>   Leverage the opportunity of customer traffic by offering all possible solutions which can be given for knee care to people from various age group, first ad, precautionary measures, regular knee exercises etc.</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a:bodyPr>
          <a:lstStyle/>
          <a:p>
            <a:r>
              <a:rPr lang="en-US" dirty="0"/>
              <a:t>Features </a:t>
            </a:r>
          </a:p>
        </p:txBody>
      </p:sp>
      <p:sp>
        <p:nvSpPr>
          <p:cNvPr id="3" name="Content Placeholder 2"/>
          <p:cNvSpPr>
            <a:spLocks noGrp="1"/>
          </p:cNvSpPr>
          <p:nvPr>
            <p:ph idx="1"/>
          </p:nvPr>
        </p:nvSpPr>
        <p:spPr>
          <a:xfrm>
            <a:off x="357158" y="1857364"/>
            <a:ext cx="8229600" cy="4389120"/>
          </a:xfrm>
        </p:spPr>
        <p:txBody>
          <a:bodyPr/>
          <a:lstStyle/>
          <a:p>
            <a:r>
              <a:rPr lang="en-US" dirty="0"/>
              <a:t>Designed primarily to focus on Knee Care</a:t>
            </a:r>
          </a:p>
          <a:p>
            <a:r>
              <a:rPr lang="en-US" dirty="0"/>
              <a:t>Key features integrated for women for healthy Aging</a:t>
            </a:r>
          </a:p>
          <a:p>
            <a:r>
              <a:rPr lang="en-US" dirty="0"/>
              <a:t>Service which can work as an independent solution</a:t>
            </a:r>
          </a:p>
          <a:p>
            <a:pPr>
              <a:buNone/>
            </a:pPr>
            <a:r>
              <a:rPr lang="en-US" dirty="0"/>
              <a:t>    or can be integrated with Super App efficiently</a:t>
            </a:r>
          </a:p>
          <a:p>
            <a:r>
              <a:rPr lang="en-US" dirty="0"/>
              <a:t>No Download required- User can experience high level benefits of a company’s app but need not to download it.</a:t>
            </a:r>
          </a:p>
          <a:p>
            <a:r>
              <a:rPr lang="en-US" dirty="0"/>
              <a:t>Discoverability through search, platform stores, home page promotions</a:t>
            </a:r>
          </a:p>
          <a:p>
            <a:pPr>
              <a:buNone/>
            </a:pP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with Super App</a:t>
            </a:r>
          </a:p>
        </p:txBody>
      </p:sp>
      <p:sp>
        <p:nvSpPr>
          <p:cNvPr id="3" name="Content Placeholder 2"/>
          <p:cNvSpPr>
            <a:spLocks noGrp="1"/>
          </p:cNvSpPr>
          <p:nvPr>
            <p:ph idx="1"/>
          </p:nvPr>
        </p:nvSpPr>
        <p:spPr>
          <a:xfrm>
            <a:off x="457200" y="1935480"/>
            <a:ext cx="5257808" cy="4389120"/>
          </a:xfrm>
        </p:spPr>
        <p:txBody>
          <a:bodyPr>
            <a:normAutofit/>
          </a:bodyPr>
          <a:lstStyle/>
          <a:p>
            <a:pPr algn="just"/>
            <a:r>
              <a:rPr lang="en-US" sz="2000" dirty="0"/>
              <a:t>Efficient integration with capabilities of Super App</a:t>
            </a:r>
          </a:p>
          <a:p>
            <a:pPr algn="just"/>
            <a:r>
              <a:rPr lang="en-US" sz="2000" dirty="0"/>
              <a:t>Authentication through Parent Super App : </a:t>
            </a:r>
          </a:p>
          <a:p>
            <a:pPr lvl="1" algn="just"/>
            <a:r>
              <a:rPr lang="en-US" sz="1800" dirty="0"/>
              <a:t>App like program that exists with the super app,</a:t>
            </a:r>
          </a:p>
          <a:p>
            <a:pPr lvl="1" algn="just"/>
            <a:r>
              <a:rPr lang="en-US" sz="1800" dirty="0"/>
              <a:t>Streamlined light versions of the apps.</a:t>
            </a:r>
          </a:p>
          <a:p>
            <a:pPr algn="just"/>
            <a:r>
              <a:rPr lang="en-US" sz="2000" dirty="0"/>
              <a:t>Exists inside Super App : </a:t>
            </a:r>
          </a:p>
          <a:p>
            <a:pPr lvl="1" algn="just">
              <a:buNone/>
            </a:pPr>
            <a:r>
              <a:rPr lang="en-US" sz="2000" dirty="0"/>
              <a:t>    Little add-ons from third parties</a:t>
            </a:r>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5715008" y="2000240"/>
            <a:ext cx="3286148" cy="400052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offerings by the App  </a:t>
            </a:r>
          </a:p>
        </p:txBody>
      </p:sp>
      <p:sp>
        <p:nvSpPr>
          <p:cNvPr id="3" name="Content Placeholder 2"/>
          <p:cNvSpPr>
            <a:spLocks noGrp="1"/>
          </p:cNvSpPr>
          <p:nvPr>
            <p:ph idx="1"/>
          </p:nvPr>
        </p:nvSpPr>
        <p:spPr/>
        <p:txBody>
          <a:bodyPr/>
          <a:lstStyle/>
          <a:p>
            <a:r>
              <a:rPr lang="en-US" dirty="0"/>
              <a:t>Search Service</a:t>
            </a:r>
          </a:p>
          <a:p>
            <a:r>
              <a:rPr lang="en-US" dirty="0"/>
              <a:t>Ticket and Bot</a:t>
            </a:r>
          </a:p>
          <a:p>
            <a:r>
              <a:rPr lang="en-US" dirty="0"/>
              <a:t>Appointment Flow</a:t>
            </a:r>
          </a:p>
          <a:p>
            <a:r>
              <a:rPr lang="en-US" dirty="0"/>
              <a:t>Notification Service</a:t>
            </a:r>
          </a:p>
          <a:p>
            <a:r>
              <a:rPr lang="en-US" dirty="0"/>
              <a:t>AI Based Yoga Posture Determining Service</a:t>
            </a:r>
          </a:p>
          <a:p>
            <a:r>
              <a:rPr lang="en-US" dirty="0"/>
              <a:t>Discoverability</a:t>
            </a:r>
          </a:p>
          <a:p>
            <a:r>
              <a:rPr lang="en-US" dirty="0"/>
              <a:t>Inventory Service</a:t>
            </a:r>
          </a:p>
        </p:txBody>
      </p:sp>
      <p:pic>
        <p:nvPicPr>
          <p:cNvPr id="3075" name="Picture 3"/>
          <p:cNvPicPr>
            <a:picLocks noChangeAspect="1" noChangeArrowheads="1"/>
          </p:cNvPicPr>
          <p:nvPr/>
        </p:nvPicPr>
        <p:blipFill>
          <a:blip r:embed="rId2"/>
          <a:srcRect/>
          <a:stretch>
            <a:fillRect/>
          </a:stretch>
        </p:blipFill>
        <p:spPr bwMode="auto">
          <a:xfrm>
            <a:off x="5643570" y="2000240"/>
            <a:ext cx="1075669" cy="785818"/>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5143504" y="2928934"/>
            <a:ext cx="1071570" cy="903337"/>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6572264" y="2928934"/>
            <a:ext cx="928694" cy="837739"/>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286380" y="4286256"/>
            <a:ext cx="2009775" cy="16859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1050"/>
            <a:ext cx="8229600" cy="775542"/>
          </a:xfrm>
        </p:spPr>
        <p:txBody>
          <a:bodyPr>
            <a:normAutofit fontScale="90000"/>
          </a:bodyPr>
          <a:lstStyle/>
          <a:p>
            <a:r>
              <a:rPr lang="en-US" dirty="0"/>
              <a:t>Knee Care Flow Diagram</a:t>
            </a:r>
          </a:p>
        </p:txBody>
      </p:sp>
      <p:sp>
        <p:nvSpPr>
          <p:cNvPr id="3" name="Content Placeholder 2"/>
          <p:cNvSpPr>
            <a:spLocks noGrp="1"/>
          </p:cNvSpPr>
          <p:nvPr>
            <p:ph idx="1"/>
          </p:nvPr>
        </p:nvSpPr>
        <p:spPr>
          <a:xfrm>
            <a:off x="457200" y="1948821"/>
            <a:ext cx="8229600" cy="4389120"/>
          </a:xfrm>
        </p:spPr>
        <p:txBody>
          <a:bodyPr/>
          <a:lstStyle/>
          <a:p>
            <a:pPr>
              <a:buNone/>
            </a:pPr>
            <a:r>
              <a:rPr lang="en-US" dirty="0"/>
              <a:t>   </a:t>
            </a:r>
            <a:endParaRPr lang="en-US" sz="1400" dirty="0"/>
          </a:p>
        </p:txBody>
      </p:sp>
      <p:sp>
        <p:nvSpPr>
          <p:cNvPr id="5" name="Rectangle 4"/>
          <p:cNvSpPr/>
          <p:nvPr/>
        </p:nvSpPr>
        <p:spPr>
          <a:xfrm>
            <a:off x="285720" y="2143116"/>
            <a:ext cx="171451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WebView</a:t>
            </a:r>
          </a:p>
        </p:txBody>
      </p:sp>
      <p:sp>
        <p:nvSpPr>
          <p:cNvPr id="7" name="Rectangle 6"/>
          <p:cNvSpPr/>
          <p:nvPr/>
        </p:nvSpPr>
        <p:spPr>
          <a:xfrm>
            <a:off x="285720" y="2714620"/>
            <a:ext cx="1714512"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JS Rendering</a:t>
            </a:r>
          </a:p>
        </p:txBody>
      </p:sp>
      <p:sp>
        <p:nvSpPr>
          <p:cNvPr id="8" name="Down Arrow 7"/>
          <p:cNvSpPr/>
          <p:nvPr/>
        </p:nvSpPr>
        <p:spPr>
          <a:xfrm>
            <a:off x="1000100" y="2357430"/>
            <a:ext cx="14287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1000100" y="3071810"/>
            <a:ext cx="14287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5720" y="3429000"/>
            <a:ext cx="1714512"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Authentication</a:t>
            </a:r>
          </a:p>
        </p:txBody>
      </p:sp>
      <p:cxnSp>
        <p:nvCxnSpPr>
          <p:cNvPr id="12" name="Straight Arrow Connector 11"/>
          <p:cNvCxnSpPr/>
          <p:nvPr/>
        </p:nvCxnSpPr>
        <p:spPr>
          <a:xfrm>
            <a:off x="2000232" y="3643314"/>
            <a:ext cx="221457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357422" y="2857496"/>
            <a:ext cx="1571636"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Authentication Via Super App</a:t>
            </a:r>
          </a:p>
        </p:txBody>
      </p:sp>
      <p:sp>
        <p:nvSpPr>
          <p:cNvPr id="15" name="Rectangle 14"/>
          <p:cNvSpPr/>
          <p:nvPr/>
        </p:nvSpPr>
        <p:spPr>
          <a:xfrm>
            <a:off x="4214810" y="3214686"/>
            <a:ext cx="1571636"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Ajax Call to Login Controller of  the Super App </a:t>
            </a:r>
          </a:p>
        </p:txBody>
      </p:sp>
      <p:cxnSp>
        <p:nvCxnSpPr>
          <p:cNvPr id="17" name="Straight Arrow Connector 16"/>
          <p:cNvCxnSpPr/>
          <p:nvPr/>
        </p:nvCxnSpPr>
        <p:spPr>
          <a:xfrm rot="10800000" flipV="1">
            <a:off x="2071670" y="3786190"/>
            <a:ext cx="214314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00298" y="3786190"/>
            <a:ext cx="1143008"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Access Granted</a:t>
            </a:r>
          </a:p>
        </p:txBody>
      </p:sp>
      <p:sp>
        <p:nvSpPr>
          <p:cNvPr id="20" name="Rectangle 19"/>
          <p:cNvSpPr/>
          <p:nvPr/>
        </p:nvSpPr>
        <p:spPr>
          <a:xfrm>
            <a:off x="285720" y="4000504"/>
            <a:ext cx="1714512"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Home Page </a:t>
            </a:r>
          </a:p>
        </p:txBody>
      </p:sp>
      <p:cxnSp>
        <p:nvCxnSpPr>
          <p:cNvPr id="24" name="Elbow Connector 23"/>
          <p:cNvCxnSpPr/>
          <p:nvPr/>
        </p:nvCxnSpPr>
        <p:spPr>
          <a:xfrm rot="16200000" flipH="1">
            <a:off x="1107257" y="4250537"/>
            <a:ext cx="571504" cy="5000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071538" y="4786322"/>
            <a:ext cx="1785950"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Domain : Patient, user, Admin</a:t>
            </a:r>
          </a:p>
        </p:txBody>
      </p:sp>
      <p:sp>
        <p:nvSpPr>
          <p:cNvPr id="33" name="Down Arrow 32"/>
          <p:cNvSpPr/>
          <p:nvPr/>
        </p:nvSpPr>
        <p:spPr>
          <a:xfrm>
            <a:off x="1857356" y="5214950"/>
            <a:ext cx="14287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1857356" y="5786454"/>
            <a:ext cx="14287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214414" y="5572140"/>
            <a:ext cx="1714512"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Logic  </a:t>
            </a:r>
          </a:p>
        </p:txBody>
      </p:sp>
      <p:sp>
        <p:nvSpPr>
          <p:cNvPr id="37" name="Rectangle 36"/>
          <p:cNvSpPr/>
          <p:nvPr/>
        </p:nvSpPr>
        <p:spPr>
          <a:xfrm>
            <a:off x="1214414" y="6143644"/>
            <a:ext cx="1714512"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Persistence ( DB)</a:t>
            </a:r>
          </a:p>
        </p:txBody>
      </p:sp>
      <p:sp>
        <p:nvSpPr>
          <p:cNvPr id="38" name="Left Arrow Callout 37"/>
          <p:cNvSpPr/>
          <p:nvPr/>
        </p:nvSpPr>
        <p:spPr>
          <a:xfrm rot="10800000">
            <a:off x="214282" y="5357826"/>
            <a:ext cx="1071570" cy="1285884"/>
          </a:xfrm>
          <a:prstGeom prst="lef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chemeClr val="tx1"/>
                </a:solidFill>
              </a:rPr>
              <a:t>Queue and Topics</a:t>
            </a:r>
          </a:p>
        </p:txBody>
      </p:sp>
      <p:sp>
        <p:nvSpPr>
          <p:cNvPr id="39" name="Flowchart: Process 38"/>
          <p:cNvSpPr/>
          <p:nvPr/>
        </p:nvSpPr>
        <p:spPr>
          <a:xfrm>
            <a:off x="0" y="4572008"/>
            <a:ext cx="4572000" cy="2285992"/>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p:cNvSpPr/>
          <p:nvPr/>
        </p:nvSpPr>
        <p:spPr>
          <a:xfrm>
            <a:off x="4714876" y="5429264"/>
            <a:ext cx="1071570"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143636" y="4714884"/>
            <a:ext cx="1714512"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Push Notification  </a:t>
            </a:r>
          </a:p>
        </p:txBody>
      </p:sp>
      <p:sp>
        <p:nvSpPr>
          <p:cNvPr id="43" name="Rectangle 42"/>
          <p:cNvSpPr/>
          <p:nvPr/>
        </p:nvSpPr>
        <p:spPr>
          <a:xfrm>
            <a:off x="6143636" y="5286388"/>
            <a:ext cx="1714512"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Payments</a:t>
            </a:r>
          </a:p>
        </p:txBody>
      </p:sp>
      <p:sp>
        <p:nvSpPr>
          <p:cNvPr id="44" name="Rectangle 43"/>
          <p:cNvSpPr/>
          <p:nvPr/>
        </p:nvSpPr>
        <p:spPr>
          <a:xfrm>
            <a:off x="6143636" y="5786454"/>
            <a:ext cx="1714512"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Cloud Storage</a:t>
            </a:r>
          </a:p>
        </p:txBody>
      </p:sp>
      <p:sp>
        <p:nvSpPr>
          <p:cNvPr id="45" name="Flowchart: Process 44"/>
          <p:cNvSpPr/>
          <p:nvPr/>
        </p:nvSpPr>
        <p:spPr>
          <a:xfrm>
            <a:off x="5857884" y="4429132"/>
            <a:ext cx="2714644" cy="2214578"/>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857884" y="4000504"/>
            <a:ext cx="2571768"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IOS and Android Platform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lstStyle/>
          <a:p>
            <a:r>
              <a:rPr lang="en-US" dirty="0"/>
              <a:t>Architecture</a:t>
            </a:r>
          </a:p>
        </p:txBody>
      </p:sp>
      <p:sp>
        <p:nvSpPr>
          <p:cNvPr id="4" name="Rectangle 3"/>
          <p:cNvSpPr/>
          <p:nvPr/>
        </p:nvSpPr>
        <p:spPr>
          <a:xfrm>
            <a:off x="642910" y="1214422"/>
            <a:ext cx="7929618" cy="35719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CDN</a:t>
            </a:r>
          </a:p>
        </p:txBody>
      </p:sp>
      <p:sp>
        <p:nvSpPr>
          <p:cNvPr id="5" name="Rectangle 4"/>
          <p:cNvSpPr/>
          <p:nvPr/>
        </p:nvSpPr>
        <p:spPr>
          <a:xfrm>
            <a:off x="642910" y="1643050"/>
            <a:ext cx="792961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Public Load balancer</a:t>
            </a:r>
          </a:p>
        </p:txBody>
      </p:sp>
      <p:sp>
        <p:nvSpPr>
          <p:cNvPr id="6" name="Rectangle 5"/>
          <p:cNvSpPr/>
          <p:nvPr/>
        </p:nvSpPr>
        <p:spPr>
          <a:xfrm>
            <a:off x="642910" y="2285992"/>
            <a:ext cx="792961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Load balancer </a:t>
            </a:r>
          </a:p>
        </p:txBody>
      </p:sp>
      <p:cxnSp>
        <p:nvCxnSpPr>
          <p:cNvPr id="8" name="Straight Arrow Connector 7"/>
          <p:cNvCxnSpPr/>
          <p:nvPr/>
        </p:nvCxnSpPr>
        <p:spPr>
          <a:xfrm rot="16200000" flipH="1">
            <a:off x="4286249" y="2000240"/>
            <a:ext cx="285753"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2500298" y="1928802"/>
            <a:ext cx="2357454" cy="28575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Web Tier Subnet </a:t>
            </a:r>
          </a:p>
        </p:txBody>
      </p:sp>
      <p:cxnSp>
        <p:nvCxnSpPr>
          <p:cNvPr id="16" name="Straight Arrow Connector 15"/>
          <p:cNvCxnSpPr/>
          <p:nvPr/>
        </p:nvCxnSpPr>
        <p:spPr>
          <a:xfrm rot="16200000" flipH="1">
            <a:off x="4286248" y="2714620"/>
            <a:ext cx="285753"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2910" y="2857496"/>
            <a:ext cx="792961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Gateway </a:t>
            </a:r>
          </a:p>
        </p:txBody>
      </p:sp>
      <p:cxnSp>
        <p:nvCxnSpPr>
          <p:cNvPr id="19" name="Straight Arrow Connector 18"/>
          <p:cNvCxnSpPr/>
          <p:nvPr/>
        </p:nvCxnSpPr>
        <p:spPr>
          <a:xfrm rot="16200000" flipH="1">
            <a:off x="4286249" y="3286124"/>
            <a:ext cx="285753"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1285852" y="3357562"/>
            <a:ext cx="1285884"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Appointment Endpoint</a:t>
            </a:r>
          </a:p>
        </p:txBody>
      </p:sp>
      <p:sp>
        <p:nvSpPr>
          <p:cNvPr id="21" name="Flowchart: Process 20"/>
          <p:cNvSpPr/>
          <p:nvPr/>
        </p:nvSpPr>
        <p:spPr>
          <a:xfrm>
            <a:off x="1285852" y="4286256"/>
            <a:ext cx="1285884"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Bot Endpoint</a:t>
            </a:r>
          </a:p>
        </p:txBody>
      </p:sp>
      <p:sp>
        <p:nvSpPr>
          <p:cNvPr id="22" name="Flowchart: Process 21"/>
          <p:cNvSpPr/>
          <p:nvPr/>
        </p:nvSpPr>
        <p:spPr>
          <a:xfrm>
            <a:off x="2571736" y="3357562"/>
            <a:ext cx="1285884"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Exercise Tab Endpoint </a:t>
            </a:r>
          </a:p>
        </p:txBody>
      </p:sp>
      <p:sp>
        <p:nvSpPr>
          <p:cNvPr id="23" name="Flowchart: Process 22"/>
          <p:cNvSpPr/>
          <p:nvPr/>
        </p:nvSpPr>
        <p:spPr>
          <a:xfrm>
            <a:off x="2571736" y="4286256"/>
            <a:ext cx="1285884"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Yoga Posture Determine Service</a:t>
            </a:r>
          </a:p>
        </p:txBody>
      </p:sp>
      <p:sp>
        <p:nvSpPr>
          <p:cNvPr id="24" name="Flowchart: Process 23"/>
          <p:cNvSpPr/>
          <p:nvPr/>
        </p:nvSpPr>
        <p:spPr>
          <a:xfrm>
            <a:off x="3929058" y="3357562"/>
            <a:ext cx="1285884"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First Aid Endpoint</a:t>
            </a:r>
          </a:p>
        </p:txBody>
      </p:sp>
      <p:sp>
        <p:nvSpPr>
          <p:cNvPr id="25" name="Flowchart: Process 24"/>
          <p:cNvSpPr/>
          <p:nvPr/>
        </p:nvSpPr>
        <p:spPr>
          <a:xfrm>
            <a:off x="3929058" y="4286256"/>
            <a:ext cx="1285884"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First Aid Endpoint</a:t>
            </a:r>
          </a:p>
        </p:txBody>
      </p:sp>
      <p:sp>
        <p:nvSpPr>
          <p:cNvPr id="26" name="Flowchart: Process 25"/>
          <p:cNvSpPr/>
          <p:nvPr/>
        </p:nvSpPr>
        <p:spPr>
          <a:xfrm>
            <a:off x="5286380" y="3357562"/>
            <a:ext cx="1285884"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Inventory End point</a:t>
            </a:r>
          </a:p>
        </p:txBody>
      </p:sp>
      <p:sp>
        <p:nvSpPr>
          <p:cNvPr id="27" name="Flowchart: Process 26"/>
          <p:cNvSpPr/>
          <p:nvPr/>
        </p:nvSpPr>
        <p:spPr>
          <a:xfrm>
            <a:off x="5286380" y="4286256"/>
            <a:ext cx="1285884"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My Profile Endpoint</a:t>
            </a:r>
          </a:p>
        </p:txBody>
      </p:sp>
      <p:sp>
        <p:nvSpPr>
          <p:cNvPr id="28" name="Flowchart: Process 27"/>
          <p:cNvSpPr/>
          <p:nvPr/>
        </p:nvSpPr>
        <p:spPr>
          <a:xfrm>
            <a:off x="6643702" y="3357562"/>
            <a:ext cx="1285884"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Insurance Endpoint</a:t>
            </a:r>
          </a:p>
        </p:txBody>
      </p:sp>
      <p:sp>
        <p:nvSpPr>
          <p:cNvPr id="29" name="Flowchart: Process 28"/>
          <p:cNvSpPr/>
          <p:nvPr/>
        </p:nvSpPr>
        <p:spPr>
          <a:xfrm>
            <a:off x="6659968" y="4304722"/>
            <a:ext cx="1285884"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BMI  Calculator Endpoint</a:t>
            </a:r>
          </a:p>
        </p:txBody>
      </p:sp>
      <p:sp>
        <p:nvSpPr>
          <p:cNvPr id="30" name="Flowchart: Process 29"/>
          <p:cNvSpPr/>
          <p:nvPr/>
        </p:nvSpPr>
        <p:spPr>
          <a:xfrm>
            <a:off x="8001024" y="3500438"/>
            <a:ext cx="928694" cy="15001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Calories Tracker Endpoint</a:t>
            </a:r>
          </a:p>
        </p:txBody>
      </p:sp>
      <p:sp>
        <p:nvSpPr>
          <p:cNvPr id="31" name="Flowchart: Process 30"/>
          <p:cNvSpPr/>
          <p:nvPr/>
        </p:nvSpPr>
        <p:spPr>
          <a:xfrm>
            <a:off x="2071670" y="5643578"/>
            <a:ext cx="1285884" cy="857256"/>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Elastic Search</a:t>
            </a:r>
          </a:p>
        </p:txBody>
      </p:sp>
      <p:sp>
        <p:nvSpPr>
          <p:cNvPr id="32" name="Flowchart: Process 31"/>
          <p:cNvSpPr/>
          <p:nvPr/>
        </p:nvSpPr>
        <p:spPr>
          <a:xfrm>
            <a:off x="5072066" y="5643578"/>
            <a:ext cx="1285884" cy="857256"/>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PostgreSQL</a:t>
            </a:r>
          </a:p>
        </p:txBody>
      </p:sp>
      <p:sp>
        <p:nvSpPr>
          <p:cNvPr id="33" name="Flowchart: Process 32"/>
          <p:cNvSpPr/>
          <p:nvPr/>
        </p:nvSpPr>
        <p:spPr>
          <a:xfrm>
            <a:off x="3571868" y="5643578"/>
            <a:ext cx="1285884" cy="857256"/>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Kafka</a:t>
            </a:r>
          </a:p>
        </p:txBody>
      </p:sp>
      <p:sp>
        <p:nvSpPr>
          <p:cNvPr id="34" name="Flowchart: Process 33"/>
          <p:cNvSpPr/>
          <p:nvPr/>
        </p:nvSpPr>
        <p:spPr>
          <a:xfrm>
            <a:off x="214282" y="3214686"/>
            <a:ext cx="428628" cy="3143272"/>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End to End </a:t>
            </a:r>
            <a:r>
              <a:rPr lang="en-US" sz="1400" dirty="0" err="1"/>
              <a:t>Secuirty</a:t>
            </a:r>
            <a:r>
              <a:rPr lang="en-US" sz="1400" dirty="0"/>
              <a:t>  and Access Control </a:t>
            </a:r>
          </a:p>
        </p:txBody>
      </p:sp>
      <p:sp>
        <p:nvSpPr>
          <p:cNvPr id="35" name="Flowchart: Process 34"/>
          <p:cNvSpPr/>
          <p:nvPr/>
        </p:nvSpPr>
        <p:spPr>
          <a:xfrm>
            <a:off x="714348" y="3286124"/>
            <a:ext cx="428628" cy="3000396"/>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Monitoring via Azure Monitoring Tools</a:t>
            </a:r>
          </a:p>
        </p:txBody>
      </p:sp>
      <p:sp>
        <p:nvSpPr>
          <p:cNvPr id="36" name="Up Arrow Callout 35"/>
          <p:cNvSpPr/>
          <p:nvPr/>
        </p:nvSpPr>
        <p:spPr>
          <a:xfrm>
            <a:off x="1643042" y="5214950"/>
            <a:ext cx="6143668" cy="35719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Process 36"/>
          <p:cNvSpPr/>
          <p:nvPr/>
        </p:nvSpPr>
        <p:spPr>
          <a:xfrm>
            <a:off x="6572264" y="5643578"/>
            <a:ext cx="1071570" cy="857256"/>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Cron Jobs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Area</a:t>
            </a:r>
          </a:p>
        </p:txBody>
      </p:sp>
      <p:sp>
        <p:nvSpPr>
          <p:cNvPr id="3" name="Content Placeholder 2"/>
          <p:cNvSpPr>
            <a:spLocks noGrp="1"/>
          </p:cNvSpPr>
          <p:nvPr>
            <p:ph idx="1"/>
          </p:nvPr>
        </p:nvSpPr>
        <p:spPr/>
        <p:txBody>
          <a:bodyPr/>
          <a:lstStyle/>
          <a:p>
            <a:r>
              <a:rPr lang="en-US" dirty="0"/>
              <a:t>Contactless Commerce</a:t>
            </a:r>
          </a:p>
          <a:p>
            <a:r>
              <a:rPr lang="en-US" dirty="0"/>
              <a:t>User Friendly UI to ease all type of customers </a:t>
            </a:r>
          </a:p>
          <a:p>
            <a:r>
              <a:rPr lang="en-US" dirty="0"/>
              <a:t>Light weight and easy collaboration </a:t>
            </a:r>
          </a:p>
          <a:p>
            <a:r>
              <a:rPr lang="en-US" dirty="0"/>
              <a:t>AI/ML powered Value Delivery</a:t>
            </a:r>
          </a:p>
          <a:p>
            <a:r>
              <a:rPr lang="en-US" dirty="0"/>
              <a:t>Client Specific Features : </a:t>
            </a:r>
          </a:p>
          <a:p>
            <a:pPr lvl="1"/>
            <a:r>
              <a:rPr lang="en-US" dirty="0"/>
              <a:t> </a:t>
            </a:r>
            <a:r>
              <a:rPr lang="en-US" sz="2000" dirty="0"/>
              <a:t>Patient Persona to be designed in a user friendly way </a:t>
            </a:r>
          </a:p>
          <a:p>
            <a:pPr lvl="1"/>
            <a:r>
              <a:rPr lang="en-US" sz="2000" dirty="0"/>
              <a:t>Chatbot available for easy interaction</a:t>
            </a:r>
          </a:p>
          <a:p>
            <a:pPr lvl="1"/>
            <a:r>
              <a:rPr lang="en-US" sz="2000" dirty="0"/>
              <a:t>Yoga posture determining App to ease practice at home</a:t>
            </a:r>
          </a:p>
          <a:p>
            <a:pPr lvl="1"/>
            <a:r>
              <a:rPr lang="en-US" sz="2000" dirty="0"/>
              <a:t>Emergency helpline available</a:t>
            </a:r>
          </a:p>
          <a:p>
            <a:pPr>
              <a:buNone/>
            </a:pPr>
            <a:endParaRPr lang="en-US" dirty="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198</TotalTime>
  <Words>364</Words>
  <Application>Microsoft Office PowerPoint</Application>
  <PresentationFormat>On-screen Show (4:3)</PresentationFormat>
  <Paragraphs>87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Constantia</vt:lpstr>
      <vt:lpstr>Wingdings 2</vt:lpstr>
      <vt:lpstr>Flow</vt:lpstr>
      <vt:lpstr> </vt:lpstr>
      <vt:lpstr>Contents</vt:lpstr>
      <vt:lpstr>Overview</vt:lpstr>
      <vt:lpstr>Features </vt:lpstr>
      <vt:lpstr>Collaboration with Super App</vt:lpstr>
      <vt:lpstr>Major offerings by the App  </vt:lpstr>
      <vt:lpstr>Knee Care Flow Diagram</vt:lpstr>
      <vt:lpstr>Architecture</vt:lpstr>
      <vt:lpstr>Focus Area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36</cp:revision>
  <dcterms:created xsi:type="dcterms:W3CDTF">2022-06-14T13:56:18Z</dcterms:created>
  <dcterms:modified xsi:type="dcterms:W3CDTF">2022-06-20T07:23:59Z</dcterms:modified>
</cp:coreProperties>
</file>