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61" r:id="rId2"/>
    <p:sldId id="256" r:id="rId3"/>
    <p:sldId id="257"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542E9-6784-42E3-8977-230CA3208158}" v="587" dt="2020-01-15T11:45:27.014"/>
    <p1510:client id="{250996D4-D14D-4676-8904-B2FD95159975}" v="3291" dt="2020-01-17T18:53:43.561"/>
    <p1510:client id="{59B2385E-2121-44F4-9AF2-7C8D5411CB64}" v="194" dt="2020-01-17T11:10:43.437"/>
    <p1510:client id="{AF61A361-9562-4BEE-B421-2AFBAF53F8A8}" v="196" dt="2020-01-16T13:09:45.418"/>
    <p1510:client id="{BDABBBF8-61F8-4FA5-846D-149447C2F422}" v="975" dt="2020-01-16T14:22:51.675"/>
    <p1510:client id="{C086031E-607F-4E18-96B3-8F403E946D41}" v="214" dt="2020-01-16T12:28:07.018"/>
    <p1510:client id="{CEE88CB7-93FD-40AD-90AA-FB1EF6E0B728}" v="4" dt="2020-01-17T09:26:04.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99698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0925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86917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505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4562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2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4911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170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69939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5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0640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351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392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0433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5329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876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94517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2022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pPr/>
              <a:t>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00388224"/>
      </p:ext>
    </p:extLst>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D0D83-163F-4F60-BE2B-1AF186E19039}"/>
              </a:ext>
            </a:extLst>
          </p:cNvPr>
          <p:cNvSpPr>
            <a:spLocks noGrp="1"/>
          </p:cNvSpPr>
          <p:nvPr>
            <p:ph type="title"/>
          </p:nvPr>
        </p:nvSpPr>
        <p:spPr>
          <a:xfrm>
            <a:off x="694268" y="872536"/>
            <a:ext cx="9159992" cy="66795"/>
          </a:xfrm>
        </p:spPr>
        <p:txBody>
          <a:bodyPr>
            <a:normAutofit fontScale="90000"/>
          </a:bodyPr>
          <a:lstStyle/>
          <a:p>
            <a:r>
              <a:rPr lang="en-US" b="1" u="sng" dirty="0">
                <a:solidFill>
                  <a:schemeClr val="bg1">
                    <a:lumMod val="50000"/>
                    <a:lumOff val="50000"/>
                  </a:schemeClr>
                </a:solidFill>
                <a:ea typeface="+mj-lt"/>
                <a:cs typeface="+mj-lt"/>
              </a:rPr>
              <a:t>PLAN</a:t>
            </a:r>
            <a:r>
              <a:rPr lang="en-US" b="1" u="sng" dirty="0">
                <a:ea typeface="+mj-lt"/>
                <a:cs typeface="+mj-lt"/>
              </a:rPr>
              <a:t> OF </a:t>
            </a:r>
            <a:r>
              <a:rPr lang="en-US" b="1" u="sng" dirty="0">
                <a:solidFill>
                  <a:schemeClr val="bg1">
                    <a:lumMod val="50000"/>
                    <a:lumOff val="50000"/>
                  </a:schemeClr>
                </a:solidFill>
                <a:ea typeface="+mj-lt"/>
                <a:cs typeface="+mj-lt"/>
              </a:rPr>
              <a:t>ACTION</a:t>
            </a:r>
            <a:endParaRPr lang="en-US" b="1" u="sng" dirty="0">
              <a:solidFill>
                <a:schemeClr val="bg1">
                  <a:lumMod val="50000"/>
                  <a:lumOff val="50000"/>
                </a:schemeClr>
              </a:solidFill>
            </a:endParaRPr>
          </a:p>
        </p:txBody>
      </p:sp>
      <p:sp>
        <p:nvSpPr>
          <p:cNvPr id="3" name="Text Placeholder 2">
            <a:extLst>
              <a:ext uri="{FF2B5EF4-FFF2-40B4-BE49-F238E27FC236}">
                <a16:creationId xmlns:a16="http://schemas.microsoft.com/office/drawing/2014/main" xmlns="" id="{9525D613-81A2-423A-A7A3-5E2B105FB95D}"/>
              </a:ext>
            </a:extLst>
          </p:cNvPr>
          <p:cNvSpPr>
            <a:spLocks noGrp="1"/>
          </p:cNvSpPr>
          <p:nvPr>
            <p:ph type="body" idx="1"/>
          </p:nvPr>
        </p:nvSpPr>
        <p:spPr>
          <a:xfrm>
            <a:off x="1303868" y="1502364"/>
            <a:ext cx="9592732" cy="4119501"/>
          </a:xfrm>
        </p:spPr>
        <p:txBody>
          <a:bodyPr>
            <a:normAutofit fontScale="92500" lnSpcReduction="20000"/>
          </a:bodyPr>
          <a:lstStyle/>
          <a:p>
            <a:pPr algn="l"/>
            <a:r>
              <a:rPr lang="en-US" sz="1800" dirty="0" smtClean="0">
                <a:ea typeface="+mn-lt"/>
                <a:cs typeface="+mn-lt"/>
              </a:rPr>
              <a:t>We have created a portal for the women entrepreneurs who have already benefitted from the loan scheme in order to facilitate the easy and transparent transaction. The portal will contain their personal information that includes their account details along with the loan repayment track record and also the data regarding their economic activities.</a:t>
            </a:r>
            <a:endParaRPr lang="en-US" sz="1800" dirty="0">
              <a:ea typeface="+mn-lt"/>
              <a:cs typeface="+mn-lt"/>
            </a:endParaRPr>
          </a:p>
          <a:p>
            <a:endParaRPr lang="en-US" sz="1800" dirty="0"/>
          </a:p>
          <a:p>
            <a:endParaRPr lang="en-US" sz="1800" dirty="0"/>
          </a:p>
          <a:p>
            <a:pPr algn="l"/>
            <a:r>
              <a:rPr lang="en-US" b="1" dirty="0">
                <a:solidFill>
                  <a:schemeClr val="bg1"/>
                </a:solidFill>
              </a:rPr>
              <a:t>Name of the Organization</a:t>
            </a:r>
            <a:r>
              <a:rPr lang="en-US" b="1" dirty="0"/>
              <a:t> - </a:t>
            </a:r>
            <a:r>
              <a:rPr lang="en-US" dirty="0">
                <a:ea typeface="+mn-lt"/>
                <a:cs typeface="+mn-lt"/>
              </a:rPr>
              <a:t>Ministry of Women and Child Development</a:t>
            </a:r>
            <a:endParaRPr lang="en-US" b="1" dirty="0"/>
          </a:p>
          <a:p>
            <a:pPr algn="l"/>
            <a:r>
              <a:rPr lang="en-US" b="1" dirty="0">
                <a:solidFill>
                  <a:schemeClr val="bg1"/>
                </a:solidFill>
              </a:rPr>
              <a:t>Problem Statement Title</a:t>
            </a:r>
            <a:r>
              <a:rPr lang="en-US" dirty="0">
                <a:solidFill>
                  <a:schemeClr val="bg1"/>
                </a:solidFill>
              </a:rPr>
              <a:t> </a:t>
            </a:r>
            <a:r>
              <a:rPr lang="en-US" dirty="0"/>
              <a:t>- </a:t>
            </a:r>
            <a:r>
              <a:rPr lang="en-US" dirty="0">
                <a:ea typeface="+mn-lt"/>
                <a:cs typeface="+mn-lt"/>
              </a:rPr>
              <a:t>Management Information System (MIS) software for IMOs</a:t>
            </a:r>
            <a:endParaRPr lang="en-US" dirty="0"/>
          </a:p>
          <a:p>
            <a:pPr algn="l"/>
            <a:r>
              <a:rPr lang="en-US" b="1" dirty="0">
                <a:solidFill>
                  <a:schemeClr val="bg1"/>
                </a:solidFill>
              </a:rPr>
              <a:t>Problem </a:t>
            </a:r>
            <a:r>
              <a:rPr lang="en-US" b="1" dirty="0" smtClean="0">
                <a:solidFill>
                  <a:schemeClr val="bg1"/>
                </a:solidFill>
              </a:rPr>
              <a:t>statement </a:t>
            </a:r>
            <a:r>
              <a:rPr lang="en-US" b="1" dirty="0">
                <a:solidFill>
                  <a:schemeClr val="bg1"/>
                </a:solidFill>
              </a:rPr>
              <a:t>no </a:t>
            </a:r>
            <a:r>
              <a:rPr lang="en-US" sz="1800" b="1" dirty="0"/>
              <a:t>- </a:t>
            </a:r>
            <a:r>
              <a:rPr lang="en-US" sz="1800" dirty="0"/>
              <a:t>AS33</a:t>
            </a:r>
            <a:endParaRPr lang="en-US" dirty="0"/>
          </a:p>
          <a:p>
            <a:pPr algn="l"/>
            <a:r>
              <a:rPr lang="en-US" sz="1800" b="1" dirty="0">
                <a:solidFill>
                  <a:schemeClr val="bg1"/>
                </a:solidFill>
              </a:rPr>
              <a:t>TEAM NAME </a:t>
            </a:r>
            <a:r>
              <a:rPr lang="en-US" sz="1800" b="1" dirty="0"/>
              <a:t>– </a:t>
            </a:r>
            <a:r>
              <a:rPr lang="en-US" sz="1800" dirty="0"/>
              <a:t>RAM256KB</a:t>
            </a:r>
          </a:p>
          <a:p>
            <a:pPr algn="l"/>
            <a:r>
              <a:rPr lang="en-US" sz="1800" b="1" dirty="0">
                <a:solidFill>
                  <a:schemeClr val="bg1"/>
                </a:solidFill>
              </a:rPr>
              <a:t>TEAM LEADER NAME</a:t>
            </a:r>
            <a:r>
              <a:rPr lang="en-US" sz="1800" dirty="0">
                <a:solidFill>
                  <a:schemeClr val="bg1"/>
                </a:solidFill>
              </a:rPr>
              <a:t> </a:t>
            </a:r>
            <a:r>
              <a:rPr lang="en-US" sz="1800" dirty="0"/>
              <a:t>– MR VIKASH SINGH                                                                             </a:t>
            </a:r>
            <a:r>
              <a:rPr lang="en-US" sz="1800" b="1" dirty="0">
                <a:solidFill>
                  <a:schemeClr val="bg1"/>
                </a:solidFill>
              </a:rPr>
              <a:t>COLLEGE CODE</a:t>
            </a:r>
            <a:r>
              <a:rPr lang="en-US" sz="1800" dirty="0"/>
              <a:t>-</a:t>
            </a:r>
          </a:p>
        </p:txBody>
      </p:sp>
    </p:spTree>
    <p:extLst>
      <p:ext uri="{BB962C8B-B14F-4D97-AF65-F5344CB8AC3E}">
        <p14:creationId xmlns:p14="http://schemas.microsoft.com/office/powerpoint/2010/main" val="2019936531"/>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46112" y="406400"/>
            <a:ext cx="4853540" cy="5968999"/>
          </a:xfrm>
        </p:spPr>
        <p:txBody>
          <a:bodyPr>
            <a:normAutofit/>
          </a:bodyPr>
          <a:lstStyle/>
          <a:p>
            <a:pPr marL="0" indent="0">
              <a:buNone/>
            </a:pPr>
            <a:r>
              <a:rPr lang="en-US" dirty="0" smtClean="0">
                <a:ea typeface="+mn-lt"/>
                <a:cs typeface="+mn-lt"/>
              </a:rPr>
              <a:t>                     </a:t>
            </a:r>
            <a:r>
              <a:rPr lang="en-US" b="1" u="sng" dirty="0" smtClean="0">
                <a:solidFill>
                  <a:schemeClr val="accent1">
                    <a:lumMod val="50000"/>
                  </a:schemeClr>
                </a:solidFill>
                <a:ea typeface="+mn-lt"/>
                <a:cs typeface="+mn-lt"/>
              </a:rPr>
              <a:t>IDEA DESCRIPTION</a:t>
            </a:r>
          </a:p>
          <a:p>
            <a:pPr marL="0" indent="0">
              <a:buNone/>
            </a:pPr>
            <a:r>
              <a:rPr lang="en-US" b="1" dirty="0" smtClean="0">
                <a:solidFill>
                  <a:schemeClr val="bg1">
                    <a:lumMod val="75000"/>
                    <a:lumOff val="25000"/>
                  </a:schemeClr>
                </a:solidFill>
                <a:ea typeface="+mn-lt"/>
                <a:cs typeface="+mn-lt"/>
              </a:rPr>
              <a:t>We </a:t>
            </a:r>
            <a:r>
              <a:rPr lang="en-US" b="1" dirty="0">
                <a:solidFill>
                  <a:schemeClr val="bg1">
                    <a:lumMod val="75000"/>
                    <a:lumOff val="25000"/>
                  </a:schemeClr>
                </a:solidFill>
                <a:ea typeface="+mn-lt"/>
                <a:cs typeface="+mn-lt"/>
              </a:rPr>
              <a:t>have planned to create a </a:t>
            </a:r>
            <a:r>
              <a:rPr lang="en-US" b="1" dirty="0" err="1">
                <a:solidFill>
                  <a:schemeClr val="bg1">
                    <a:lumMod val="75000"/>
                    <a:lumOff val="25000"/>
                  </a:schemeClr>
                </a:solidFill>
                <a:ea typeface="+mn-lt"/>
                <a:cs typeface="+mn-lt"/>
              </a:rPr>
              <a:t>DApp</a:t>
            </a:r>
            <a:r>
              <a:rPr lang="en-US" b="1" dirty="0">
                <a:solidFill>
                  <a:schemeClr val="bg1">
                    <a:lumMod val="75000"/>
                    <a:lumOff val="25000"/>
                  </a:schemeClr>
                </a:solidFill>
                <a:ea typeface="+mn-lt"/>
                <a:cs typeface="+mn-lt"/>
              </a:rPr>
              <a:t> </a:t>
            </a:r>
            <a:r>
              <a:rPr lang="en-US" b="1" dirty="0" smtClean="0">
                <a:solidFill>
                  <a:schemeClr val="bg1">
                    <a:lumMod val="75000"/>
                    <a:lumOff val="25000"/>
                  </a:schemeClr>
                </a:solidFill>
                <a:ea typeface="+mn-lt"/>
                <a:cs typeface="+mn-lt"/>
              </a:rPr>
              <a:t>which</a:t>
            </a:r>
            <a:r>
              <a:rPr lang="en-US" b="1" dirty="0" smtClean="0">
                <a:solidFill>
                  <a:schemeClr val="bg1">
                    <a:lumMod val="75000"/>
                    <a:lumOff val="25000"/>
                  </a:schemeClr>
                </a:solidFill>
              </a:rPr>
              <a:t> </a:t>
            </a:r>
            <a:r>
              <a:rPr lang="en-US" b="1" dirty="0" smtClean="0">
                <a:solidFill>
                  <a:schemeClr val="bg1">
                    <a:lumMod val="75000"/>
                    <a:lumOff val="25000"/>
                  </a:schemeClr>
                </a:solidFill>
                <a:ea typeface="+mn-lt"/>
                <a:cs typeface="+mn-lt"/>
              </a:rPr>
              <a:t>will </a:t>
            </a:r>
            <a:r>
              <a:rPr lang="en-US" b="1" dirty="0">
                <a:solidFill>
                  <a:schemeClr val="bg1">
                    <a:lumMod val="75000"/>
                    <a:lumOff val="25000"/>
                  </a:schemeClr>
                </a:solidFill>
                <a:ea typeface="+mn-lt"/>
                <a:cs typeface="+mn-lt"/>
              </a:rPr>
              <a:t>contain all the necessary information about the women entrepreneur who </a:t>
            </a:r>
            <a:r>
              <a:rPr lang="en-US" b="1" dirty="0" smtClean="0">
                <a:solidFill>
                  <a:schemeClr val="bg1">
                    <a:lumMod val="75000"/>
                    <a:lumOff val="25000"/>
                  </a:schemeClr>
                </a:solidFill>
                <a:ea typeface="+mn-lt"/>
                <a:cs typeface="+mn-lt"/>
              </a:rPr>
              <a:t>have </a:t>
            </a:r>
            <a:r>
              <a:rPr lang="en-US" b="1" dirty="0">
                <a:solidFill>
                  <a:schemeClr val="bg1">
                    <a:lumMod val="75000"/>
                    <a:lumOff val="25000"/>
                  </a:schemeClr>
                </a:solidFill>
                <a:ea typeface="+mn-lt"/>
                <a:cs typeface="+mn-lt"/>
              </a:rPr>
              <a:t>already benefitted from the given loan scheme. The </a:t>
            </a:r>
            <a:r>
              <a:rPr lang="en-US" b="1" dirty="0" err="1">
                <a:solidFill>
                  <a:schemeClr val="bg1">
                    <a:lumMod val="75000"/>
                    <a:lumOff val="25000"/>
                  </a:schemeClr>
                </a:solidFill>
                <a:ea typeface="+mn-lt"/>
                <a:cs typeface="+mn-lt"/>
              </a:rPr>
              <a:t>DApp</a:t>
            </a:r>
            <a:r>
              <a:rPr lang="en-US" b="1" dirty="0">
                <a:solidFill>
                  <a:schemeClr val="bg1">
                    <a:lumMod val="75000"/>
                    <a:lumOff val="25000"/>
                  </a:schemeClr>
                </a:solidFill>
                <a:ea typeface="+mn-lt"/>
                <a:cs typeface="+mn-lt"/>
              </a:rPr>
              <a:t> will </a:t>
            </a:r>
            <a:r>
              <a:rPr lang="en-US" b="1" dirty="0" smtClean="0">
                <a:solidFill>
                  <a:schemeClr val="bg1">
                    <a:lumMod val="75000"/>
                    <a:lumOff val="25000"/>
                  </a:schemeClr>
                </a:solidFill>
                <a:ea typeface="+mn-lt"/>
                <a:cs typeface="+mn-lt"/>
              </a:rPr>
              <a:t>contain </a:t>
            </a:r>
            <a:r>
              <a:rPr lang="en-US" b="1" dirty="0">
                <a:solidFill>
                  <a:schemeClr val="bg1">
                    <a:lumMod val="75000"/>
                    <a:lumOff val="25000"/>
                  </a:schemeClr>
                </a:solidFill>
                <a:ea typeface="+mn-lt"/>
                <a:cs typeface="+mn-lt"/>
              </a:rPr>
              <a:t>vital details such as loan account information, repayment track </a:t>
            </a:r>
            <a:r>
              <a:rPr lang="en-US" b="1" dirty="0" smtClean="0">
                <a:solidFill>
                  <a:schemeClr val="bg1">
                    <a:lumMod val="75000"/>
                    <a:lumOff val="25000"/>
                  </a:schemeClr>
                </a:solidFill>
                <a:ea typeface="+mn-lt"/>
                <a:cs typeface="+mn-lt"/>
              </a:rPr>
              <a:t>record,</a:t>
            </a:r>
            <a:r>
              <a:rPr lang="en-US" b="1" dirty="0" smtClean="0">
                <a:solidFill>
                  <a:schemeClr val="bg1">
                    <a:lumMod val="75000"/>
                    <a:lumOff val="25000"/>
                  </a:schemeClr>
                </a:solidFill>
              </a:rPr>
              <a:t> </a:t>
            </a:r>
            <a:r>
              <a:rPr lang="en-US" b="1" dirty="0" smtClean="0">
                <a:solidFill>
                  <a:schemeClr val="bg1">
                    <a:lumMod val="75000"/>
                    <a:lumOff val="25000"/>
                  </a:schemeClr>
                </a:solidFill>
                <a:ea typeface="+mn-lt"/>
                <a:cs typeface="+mn-lt"/>
              </a:rPr>
              <a:t>economic </a:t>
            </a:r>
            <a:r>
              <a:rPr lang="en-US" b="1" dirty="0">
                <a:solidFill>
                  <a:schemeClr val="bg1">
                    <a:lumMod val="75000"/>
                    <a:lumOff val="25000"/>
                  </a:schemeClr>
                </a:solidFill>
                <a:ea typeface="+mn-lt"/>
                <a:cs typeface="+mn-lt"/>
              </a:rPr>
              <a:t>activity, personal information (</a:t>
            </a:r>
            <a:r>
              <a:rPr lang="en-US" b="1" dirty="0" err="1">
                <a:solidFill>
                  <a:schemeClr val="bg1">
                    <a:lumMod val="75000"/>
                    <a:lumOff val="25000"/>
                  </a:schemeClr>
                </a:solidFill>
                <a:ea typeface="+mn-lt"/>
                <a:cs typeface="+mn-lt"/>
              </a:rPr>
              <a:t>Aadhar</a:t>
            </a:r>
            <a:r>
              <a:rPr lang="en-US" b="1" dirty="0">
                <a:solidFill>
                  <a:schemeClr val="bg1">
                    <a:lumMod val="75000"/>
                    <a:lumOff val="25000"/>
                  </a:schemeClr>
                </a:solidFill>
                <a:ea typeface="+mn-lt"/>
                <a:cs typeface="+mn-lt"/>
              </a:rPr>
              <a:t> Card, Bank Account </a:t>
            </a:r>
            <a:r>
              <a:rPr lang="en-US" b="1" dirty="0" smtClean="0">
                <a:solidFill>
                  <a:schemeClr val="bg1">
                    <a:lumMod val="75000"/>
                    <a:lumOff val="25000"/>
                  </a:schemeClr>
                </a:solidFill>
                <a:ea typeface="+mn-lt"/>
                <a:cs typeface="+mn-lt"/>
              </a:rPr>
              <a:t>Details, Age </a:t>
            </a:r>
            <a:r>
              <a:rPr lang="en-US" b="1" dirty="0">
                <a:solidFill>
                  <a:schemeClr val="bg1">
                    <a:lumMod val="75000"/>
                    <a:lumOff val="25000"/>
                  </a:schemeClr>
                </a:solidFill>
                <a:ea typeface="+mn-lt"/>
                <a:cs typeface="+mn-lt"/>
              </a:rPr>
              <a:t>etc.), Income level, Savings, Demographic details (no. of family </a:t>
            </a:r>
            <a:r>
              <a:rPr lang="en-US" b="1" dirty="0" smtClean="0">
                <a:solidFill>
                  <a:schemeClr val="bg1">
                    <a:lumMod val="75000"/>
                    <a:lumOff val="25000"/>
                  </a:schemeClr>
                </a:solidFill>
                <a:ea typeface="+mn-lt"/>
                <a:cs typeface="+mn-lt"/>
              </a:rPr>
              <a:t>members, caste</a:t>
            </a:r>
            <a:r>
              <a:rPr lang="en-US" b="1" dirty="0">
                <a:solidFill>
                  <a:schemeClr val="bg1">
                    <a:lumMod val="75000"/>
                    <a:lumOff val="25000"/>
                  </a:schemeClr>
                </a:solidFill>
                <a:ea typeface="+mn-lt"/>
                <a:cs typeface="+mn-lt"/>
              </a:rPr>
              <a:t>, religion, literacy level etc.) . </a:t>
            </a:r>
            <a:r>
              <a:rPr lang="en-US" b="1" dirty="0" smtClean="0">
                <a:solidFill>
                  <a:schemeClr val="bg1">
                    <a:lumMod val="75000"/>
                    <a:lumOff val="25000"/>
                  </a:schemeClr>
                </a:solidFill>
                <a:ea typeface="+mn-lt"/>
                <a:cs typeface="+mn-lt"/>
              </a:rPr>
              <a:t>Moreover, in order to make the entire process a lot more user friendly we have developed the website in multiple languages.</a:t>
            </a:r>
            <a:endParaRPr lang="en-IN" b="1" dirty="0">
              <a:solidFill>
                <a:schemeClr val="bg1">
                  <a:lumMod val="75000"/>
                  <a:lumOff val="25000"/>
                </a:schemeClr>
              </a:solidFill>
            </a:endParaRPr>
          </a:p>
        </p:txBody>
      </p:sp>
      <p:sp>
        <p:nvSpPr>
          <p:cNvPr id="6" name="Content Placeholder 5"/>
          <p:cNvSpPr>
            <a:spLocks noGrp="1"/>
          </p:cNvSpPr>
          <p:nvPr>
            <p:ph sz="half" idx="2"/>
          </p:nvPr>
        </p:nvSpPr>
        <p:spPr>
          <a:xfrm>
            <a:off x="5654493" y="406400"/>
            <a:ext cx="4396341" cy="5849937"/>
          </a:xfrm>
        </p:spPr>
        <p:txBody>
          <a:bodyPr>
            <a:normAutofit/>
          </a:bodyPr>
          <a:lstStyle/>
          <a:p>
            <a:pPr marL="0" indent="0">
              <a:buNone/>
            </a:pPr>
            <a:r>
              <a:rPr lang="en-IN" dirty="0"/>
              <a:t> </a:t>
            </a:r>
            <a:r>
              <a:rPr lang="en-IN" dirty="0" smtClean="0"/>
              <a:t>    </a:t>
            </a:r>
            <a:r>
              <a:rPr lang="en-IN" b="1" u="sng" dirty="0" smtClean="0">
                <a:solidFill>
                  <a:schemeClr val="accent1">
                    <a:lumMod val="50000"/>
                  </a:schemeClr>
                </a:solidFill>
              </a:rPr>
              <a:t>TECHNOLOGY STACK(SOFTWARE)</a:t>
            </a:r>
          </a:p>
          <a:p>
            <a:pPr marL="0" indent="0">
              <a:buNone/>
            </a:pPr>
            <a:r>
              <a:rPr lang="en-IN" b="1" dirty="0" smtClean="0">
                <a:solidFill>
                  <a:schemeClr val="bg1">
                    <a:lumMod val="50000"/>
                    <a:lumOff val="50000"/>
                  </a:schemeClr>
                </a:solidFill>
              </a:rPr>
              <a:t>1.) HTML-CSS</a:t>
            </a:r>
          </a:p>
          <a:p>
            <a:pPr marL="0" indent="0">
              <a:buNone/>
            </a:pPr>
            <a:r>
              <a:rPr lang="en-IN" b="1" dirty="0" smtClean="0">
                <a:solidFill>
                  <a:schemeClr val="bg1">
                    <a:lumMod val="50000"/>
                    <a:lumOff val="50000"/>
                  </a:schemeClr>
                </a:solidFill>
              </a:rPr>
              <a:t>2.) BOOTSTRAP</a:t>
            </a:r>
          </a:p>
          <a:p>
            <a:pPr marL="0" indent="0">
              <a:buNone/>
            </a:pPr>
            <a:r>
              <a:rPr lang="en-IN" b="1" dirty="0" smtClean="0">
                <a:solidFill>
                  <a:schemeClr val="bg1">
                    <a:lumMod val="50000"/>
                    <a:lumOff val="50000"/>
                  </a:schemeClr>
                </a:solidFill>
              </a:rPr>
              <a:t>3.) BLOCKCHAIN</a:t>
            </a:r>
          </a:p>
          <a:p>
            <a:pPr marL="0" indent="0">
              <a:buNone/>
            </a:pPr>
            <a:r>
              <a:rPr lang="en-IN" b="1" dirty="0" smtClean="0">
                <a:solidFill>
                  <a:schemeClr val="bg1">
                    <a:lumMod val="50000"/>
                    <a:lumOff val="50000"/>
                  </a:schemeClr>
                </a:solidFill>
              </a:rPr>
              <a:t>4.) ETHEREUM WALLET</a:t>
            </a:r>
          </a:p>
          <a:p>
            <a:pPr marL="0" indent="0">
              <a:buNone/>
            </a:pPr>
            <a:r>
              <a:rPr lang="en-IN" b="1" dirty="0" smtClean="0">
                <a:solidFill>
                  <a:schemeClr val="bg1">
                    <a:lumMod val="50000"/>
                    <a:lumOff val="50000"/>
                  </a:schemeClr>
                </a:solidFill>
              </a:rPr>
              <a:t>5.) WEB3.js</a:t>
            </a:r>
          </a:p>
          <a:p>
            <a:pPr marL="0" indent="0">
              <a:buNone/>
            </a:pPr>
            <a:r>
              <a:rPr lang="en-IN" b="1" dirty="0" smtClean="0">
                <a:solidFill>
                  <a:schemeClr val="bg1">
                    <a:lumMod val="50000"/>
                    <a:lumOff val="50000"/>
                  </a:schemeClr>
                </a:solidFill>
              </a:rPr>
              <a:t>6.)  TRUFFLE NETWORKS</a:t>
            </a:r>
          </a:p>
          <a:p>
            <a:pPr marL="0" indent="0">
              <a:buNone/>
            </a:pPr>
            <a:endParaRPr lang="en-IN" b="1"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xmlns="" id="{D19318EA-16FA-4C45-A6F2-FE29627EC965}"/>
              </a:ext>
            </a:extLst>
          </p:cNvPr>
          <p:cNvSpPr txBox="1"/>
          <p:nvPr/>
        </p:nvSpPr>
        <p:spPr>
          <a:xfrm rot="4740000">
            <a:off x="2617141" y="5175132"/>
            <a:ext cx="2743200" cy="317500"/>
          </a:xfrm>
          <a:prstGeom prst="rect">
            <a:avLst/>
          </a:prstGeom>
        </p:spPr>
        <p:txBody>
          <a:bodyPr anchor="t">
            <a:normAutofit fontScale="92500" lnSpcReduction="20000"/>
          </a:bodyPr>
          <a:lstStyle/>
          <a:p>
            <a:endParaRPr lang="en-US"/>
          </a:p>
        </p:txBody>
      </p:sp>
      <p:sp>
        <p:nvSpPr>
          <p:cNvPr id="3" name="Content Placeholder 2">
            <a:extLst>
              <a:ext uri="{FF2B5EF4-FFF2-40B4-BE49-F238E27FC236}">
                <a16:creationId xmlns:a16="http://schemas.microsoft.com/office/drawing/2014/main" xmlns="" id="{2159DB0D-7314-40C3-8C66-34AE83EF61D0}"/>
              </a:ext>
            </a:extLst>
          </p:cNvPr>
          <p:cNvSpPr>
            <a:spLocks noGrp="1"/>
          </p:cNvSpPr>
          <p:nvPr>
            <p:ph idx="1"/>
          </p:nvPr>
        </p:nvSpPr>
        <p:spPr>
          <a:xfrm>
            <a:off x="285282" y="4442604"/>
            <a:ext cx="11165306" cy="2254030"/>
          </a:xfrm>
        </p:spPr>
        <p:txBody>
          <a:bodyPr vert="horz" lIns="91440" tIns="45720" rIns="91440" bIns="45720" rtlCol="0" anchor="t">
            <a:normAutofit lnSpcReduction="10000"/>
          </a:bodyPr>
          <a:lstStyle/>
          <a:p>
            <a:pPr marL="0" indent="0">
              <a:buNone/>
            </a:pPr>
            <a:r>
              <a:rPr lang="en-US" sz="1400" dirty="0"/>
              <a:t>1. All the actors are connected in a peer to peer network which maintains a </a:t>
            </a:r>
            <a:r>
              <a:rPr lang="en-US" sz="1400" dirty="0" err="1"/>
              <a:t>blockchain</a:t>
            </a:r>
            <a:r>
              <a:rPr lang="en-US" sz="1400" dirty="0"/>
              <a:t> and records all kinds of transaction among the actors.</a:t>
            </a:r>
          </a:p>
          <a:p>
            <a:pPr marL="0" indent="0">
              <a:buNone/>
            </a:pPr>
            <a:r>
              <a:rPr lang="en-US" sz="1400" dirty="0"/>
              <a:t>2. The smart contract deployed in the blockchain are responsible to perform crucial functionalities ,such as loan account info,repayment track record ,personal info and more details like occupation,income </a:t>
            </a:r>
            <a:r>
              <a:rPr lang="en-US" sz="1400" dirty="0" err="1"/>
              <a:t>level,as</a:t>
            </a:r>
            <a:r>
              <a:rPr lang="en-US" sz="1400" dirty="0"/>
              <a:t> well as the savings.</a:t>
            </a:r>
          </a:p>
          <a:p>
            <a:pPr marL="0" indent="0">
              <a:buNone/>
            </a:pPr>
            <a:r>
              <a:rPr lang="en-US" sz="1400" dirty="0"/>
              <a:t>3. We have implemented a prototype to analyse the feasability of the proposal .</a:t>
            </a:r>
          </a:p>
          <a:p>
            <a:pPr marL="0" indent="0">
              <a:buNone/>
            </a:pPr>
            <a:r>
              <a:rPr lang="en-US" sz="1400" dirty="0"/>
              <a:t>4. The programming language we are using in the implementation is solidity.</a:t>
            </a:r>
          </a:p>
          <a:p>
            <a:pPr marL="0" indent="0">
              <a:buNone/>
            </a:pPr>
            <a:r>
              <a:rPr lang="en-US" sz="1400" dirty="0"/>
              <a:t>5. We are creating a simple Ethereum DAPP using web3.js and truffle and set up monitoring of the API transaction sent to the </a:t>
            </a:r>
            <a:r>
              <a:rPr lang="en-US" sz="1400" dirty="0" err="1"/>
              <a:t>Blockchain</a:t>
            </a:r>
            <a:r>
              <a:rPr lang="en-US" sz="14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935" y="421700"/>
            <a:ext cx="5334000" cy="3419952"/>
          </a:xfrm>
          <a:prstGeom prst="rect">
            <a:avLst/>
          </a:prstGeom>
        </p:spPr>
      </p:pic>
    </p:spTree>
    <p:extLst>
      <p:ext uri="{BB962C8B-B14F-4D97-AF65-F5344CB8AC3E}">
        <p14:creationId xmlns:p14="http://schemas.microsoft.com/office/powerpoint/2010/main" val="36184932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674" y="127000"/>
            <a:ext cx="9199626" cy="6400799"/>
          </a:xfrm>
        </p:spPr>
      </p:pic>
    </p:spTree>
    <p:extLst>
      <p:ext uri="{BB962C8B-B14F-4D97-AF65-F5344CB8AC3E}">
        <p14:creationId xmlns:p14="http://schemas.microsoft.com/office/powerpoint/2010/main" val="34269915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124</TotalTime>
  <Words>315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PLAN OF ACTION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gupta</dc:creator>
  <cp:lastModifiedBy>swapnil aman</cp:lastModifiedBy>
  <cp:revision>489</cp:revision>
  <dcterms:created xsi:type="dcterms:W3CDTF">2020-01-15T10:26:14Z</dcterms:created>
  <dcterms:modified xsi:type="dcterms:W3CDTF">2020-02-01T11:00:45Z</dcterms:modified>
</cp:coreProperties>
</file>