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dbd0c2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dbd0c2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ddbd0c2b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ddbd0c2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ddbd0c2b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ddbd0c2b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ddbd0c2b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ddbd0c2b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ddbd0c2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ddbd0c2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ddbd0c2b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ddbd0c2b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ddbd0c2b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ddbd0c2b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ddbd0c2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ddbd0c2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ddbd0c2b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ddbd0c2b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ddbd0c2b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ddbd0c2b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ddbd0c2b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ddbd0c2b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ddbd0c2b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ddbd0c2b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Google Analytics</a:t>
            </a:r>
            <a:br>
              <a:rPr lang="es"/>
            </a:br>
            <a:r>
              <a:rPr lang="es"/>
              <a:t>Capstone Project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
              <a:t>H</a:t>
            </a:r>
            <a:r>
              <a:rPr lang="es"/>
              <a:t>ow does a bike-share navigate speedy success?</a:t>
            </a:r>
            <a:endParaRPr/>
          </a:p>
        </p:txBody>
      </p:sp>
      <p:sp>
        <p:nvSpPr>
          <p:cNvPr id="68" name="Google Shape;68;p13"/>
          <p:cNvSpPr txBox="1"/>
          <p:nvPr/>
        </p:nvSpPr>
        <p:spPr>
          <a:xfrm>
            <a:off x="246275" y="4550575"/>
            <a:ext cx="61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By: Victoria Fernández</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Course of action</a:t>
            </a:r>
            <a:endParaRPr/>
          </a:p>
        </p:txBody>
      </p:sp>
      <p:sp>
        <p:nvSpPr>
          <p:cNvPr id="141" name="Google Shape;14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s"/>
              <a:t>Casual riders can become annual members by realizing that </a:t>
            </a:r>
            <a:r>
              <a:rPr b="1" lang="es"/>
              <a:t>commuting by bike can be more rewarding than other services</a:t>
            </a:r>
            <a:r>
              <a:rPr lang="es"/>
              <a:t>: it serves as </a:t>
            </a:r>
            <a:r>
              <a:rPr b="1" lang="es"/>
              <a:t>exercise,</a:t>
            </a:r>
            <a:r>
              <a:rPr lang="es"/>
              <a:t> is </a:t>
            </a:r>
            <a:r>
              <a:rPr b="1" lang="es"/>
              <a:t>eco-friendly</a:t>
            </a:r>
            <a:r>
              <a:rPr lang="es"/>
              <a:t>, and maybe </a:t>
            </a:r>
            <a:r>
              <a:rPr b="1" lang="es"/>
              <a:t>the price of longer trips adds up</a:t>
            </a:r>
            <a:r>
              <a:rPr lang="es"/>
              <a:t> faster and becomes more expensive than an annual subscription.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Course of action</a:t>
            </a:r>
            <a:endParaRPr/>
          </a:p>
        </p:txBody>
      </p:sp>
      <p:sp>
        <p:nvSpPr>
          <p:cNvPr id="147" name="Google Shape;14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Advertising should be tailored to this group focused on this very topics: </a:t>
            </a:r>
            <a:endParaRPr/>
          </a:p>
          <a:p>
            <a:pPr indent="-342900" lvl="0" marL="457200" rtl="0" algn="l">
              <a:spcBef>
                <a:spcPts val="1200"/>
              </a:spcBef>
              <a:spcAft>
                <a:spcPts val="0"/>
              </a:spcAft>
              <a:buSzPts val="1800"/>
              <a:buChar char="●"/>
            </a:pPr>
            <a:r>
              <a:rPr lang="es"/>
              <a:t>how to </a:t>
            </a:r>
            <a:r>
              <a:rPr b="1" lang="es"/>
              <a:t>save money</a:t>
            </a:r>
            <a:r>
              <a:rPr lang="es"/>
              <a:t> by buying an annual subscription.</a:t>
            </a:r>
            <a:endParaRPr/>
          </a:p>
          <a:p>
            <a:pPr indent="-342900" lvl="0" marL="457200" rtl="0" algn="l">
              <a:spcBef>
                <a:spcPts val="0"/>
              </a:spcBef>
              <a:spcAft>
                <a:spcPts val="0"/>
              </a:spcAft>
              <a:buSzPts val="1800"/>
              <a:buChar char="●"/>
            </a:pPr>
            <a:r>
              <a:rPr lang="es"/>
              <a:t>how commuting by bike can be beneficial for your </a:t>
            </a:r>
            <a:r>
              <a:rPr b="1" lang="es"/>
              <a:t>body</a:t>
            </a:r>
            <a:r>
              <a:rPr lang="es"/>
              <a:t> and the </a:t>
            </a:r>
            <a:r>
              <a:rPr b="1" lang="es"/>
              <a:t>planet.</a:t>
            </a:r>
            <a:endParaRPr b="1"/>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s"/>
              <a:t>For further analysis</a:t>
            </a:r>
            <a:endParaRPr/>
          </a:p>
        </p:txBody>
      </p:sp>
      <p:sp>
        <p:nvSpPr>
          <p:cNvPr id="153" name="Google Shape;15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To make a more thorough analysis, some other considerations can be taken into </a:t>
            </a:r>
            <a:r>
              <a:rPr lang="es"/>
              <a:t>account</a:t>
            </a:r>
            <a:r>
              <a:rPr lang="es"/>
              <a: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s"/>
              <a:t>Age groups</a:t>
            </a:r>
            <a:endParaRPr/>
          </a:p>
          <a:p>
            <a:pPr indent="-342900" lvl="0" marL="457200" rtl="0" algn="l">
              <a:spcBef>
                <a:spcPts val="0"/>
              </a:spcBef>
              <a:spcAft>
                <a:spcPts val="0"/>
              </a:spcAft>
              <a:buSzPts val="1800"/>
              <a:buChar char="●"/>
            </a:pPr>
            <a:r>
              <a:rPr lang="es"/>
              <a:t>Verify if either group rely on other kind of transportation.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s"/>
              <a:t>A survey can be conducted on this topics and result in a better </a:t>
            </a:r>
            <a:r>
              <a:rPr lang="es"/>
              <a:t>understatement</a:t>
            </a:r>
            <a:r>
              <a:rPr lang="es"/>
              <a:t> of our client base.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End of presentation</a:t>
            </a:r>
            <a:endParaRPr/>
          </a:p>
        </p:txBody>
      </p:sp>
      <p:sp>
        <p:nvSpPr>
          <p:cNvPr id="159" name="Google Shape;159;p2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Thank you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Roadmap</a:t>
            </a:r>
            <a:endParaRPr/>
          </a:p>
        </p:txBody>
      </p:sp>
      <p:sp>
        <p:nvSpPr>
          <p:cNvPr id="74" name="Google Shape;74;p14"/>
          <p:cNvSpPr txBox="1"/>
          <p:nvPr>
            <p:ph idx="1" type="body"/>
          </p:nvPr>
        </p:nvSpPr>
        <p:spPr>
          <a:xfrm>
            <a:off x="311700" y="11524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2100"/>
          </a:p>
          <a:p>
            <a:pPr indent="-361950" lvl="0" marL="457200" rtl="0" algn="l">
              <a:spcBef>
                <a:spcPts val="1200"/>
              </a:spcBef>
              <a:spcAft>
                <a:spcPts val="0"/>
              </a:spcAft>
              <a:buSzPts val="2100"/>
              <a:buChar char="●"/>
            </a:pPr>
            <a:r>
              <a:rPr lang="es" sz="2100"/>
              <a:t>Cyclistic’s overview</a:t>
            </a:r>
            <a:endParaRPr sz="2100"/>
          </a:p>
          <a:p>
            <a:pPr indent="-361950" lvl="0" marL="457200" rtl="0" algn="l">
              <a:spcBef>
                <a:spcPts val="0"/>
              </a:spcBef>
              <a:spcAft>
                <a:spcPts val="0"/>
              </a:spcAft>
              <a:buSzPts val="2100"/>
              <a:buChar char="●"/>
            </a:pPr>
            <a:r>
              <a:rPr lang="es" sz="2100"/>
              <a:t>Problematics and Objectives</a:t>
            </a:r>
            <a:endParaRPr sz="2100"/>
          </a:p>
          <a:p>
            <a:pPr indent="-361950" lvl="0" marL="457200" rtl="0" algn="l">
              <a:spcBef>
                <a:spcPts val="0"/>
              </a:spcBef>
              <a:spcAft>
                <a:spcPts val="0"/>
              </a:spcAft>
              <a:buSzPts val="2100"/>
              <a:buChar char="●"/>
            </a:pPr>
            <a:r>
              <a:rPr lang="es" sz="2100"/>
              <a:t>Datasets and processing</a:t>
            </a:r>
            <a:endParaRPr sz="2100"/>
          </a:p>
          <a:p>
            <a:pPr indent="-361950" lvl="0" marL="457200" rtl="0" algn="l">
              <a:spcBef>
                <a:spcPts val="0"/>
              </a:spcBef>
              <a:spcAft>
                <a:spcPts val="0"/>
              </a:spcAft>
              <a:buSzPts val="2100"/>
              <a:buChar char="●"/>
            </a:pPr>
            <a:r>
              <a:rPr lang="es" sz="2100"/>
              <a:t>Analysis and insights</a:t>
            </a:r>
            <a:endParaRPr sz="2100"/>
          </a:p>
          <a:p>
            <a:pPr indent="-361950" lvl="0" marL="457200" rtl="0" algn="l">
              <a:spcBef>
                <a:spcPts val="0"/>
              </a:spcBef>
              <a:spcAft>
                <a:spcPts val="0"/>
              </a:spcAft>
              <a:buSzPts val="2100"/>
              <a:buChar char="●"/>
            </a:pPr>
            <a:r>
              <a:rPr lang="es" sz="2100"/>
              <a:t>Conclusions</a:t>
            </a:r>
            <a:endParaRPr sz="2100"/>
          </a:p>
          <a:p>
            <a:pPr indent="-361950" lvl="0" marL="457200" rtl="0" algn="l">
              <a:spcBef>
                <a:spcPts val="0"/>
              </a:spcBef>
              <a:spcAft>
                <a:spcPts val="0"/>
              </a:spcAft>
              <a:buSzPts val="2100"/>
              <a:buChar char="●"/>
            </a:pPr>
            <a:r>
              <a:rPr lang="es" sz="2100"/>
              <a:t>Course of action</a:t>
            </a:r>
            <a:endParaRPr sz="2100"/>
          </a:p>
          <a:p>
            <a:pPr indent="-361950" lvl="0" marL="457200" rtl="0" algn="l">
              <a:spcBef>
                <a:spcPts val="0"/>
              </a:spcBef>
              <a:spcAft>
                <a:spcPts val="0"/>
              </a:spcAft>
              <a:buSzPts val="2100"/>
              <a:buChar char="●"/>
            </a:pPr>
            <a:r>
              <a:rPr lang="es" sz="2100"/>
              <a:t>For further analysis</a:t>
            </a:r>
            <a:endParaRPr sz="21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Cyclistic’s Overview</a:t>
            </a:r>
            <a:endParaRPr/>
          </a:p>
        </p:txBody>
      </p:sp>
      <p:sp>
        <p:nvSpPr>
          <p:cNvPr id="80" name="Google Shape;80;p15"/>
          <p:cNvSpPr txBox="1"/>
          <p:nvPr>
            <p:ph idx="1" type="body"/>
          </p:nvPr>
        </p:nvSpPr>
        <p:spPr>
          <a:xfrm>
            <a:off x="311700" y="1266325"/>
            <a:ext cx="5984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Cyclistic is a bike-share company in Chicago.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They think the company's future success depends on </a:t>
            </a:r>
            <a:r>
              <a:rPr b="1" lang="es"/>
              <a:t>maximizing the number of annual memberships</a:t>
            </a:r>
            <a:r>
              <a:rPr lang="es"/>
              <a:t>, so they want to design marketing strategies aimed at converting casual riders into annual members. </a:t>
            </a:r>
            <a:endParaRPr/>
          </a:p>
        </p:txBody>
      </p:sp>
      <p:pic>
        <p:nvPicPr>
          <p:cNvPr id="81" name="Google Shape;81;p15"/>
          <p:cNvPicPr preferRelativeResize="0"/>
          <p:nvPr/>
        </p:nvPicPr>
        <p:blipFill>
          <a:blip r:embed="rId3">
            <a:alphaModFix/>
          </a:blip>
          <a:stretch>
            <a:fillRect/>
          </a:stretch>
        </p:blipFill>
        <p:spPr>
          <a:xfrm>
            <a:off x="6410475" y="1405400"/>
            <a:ext cx="2421825" cy="2577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Problematics and Objectives</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As objectives of our analysis, we want to answer three main questions: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
              <a:t> How do </a:t>
            </a:r>
            <a:r>
              <a:rPr b="1" lang="es"/>
              <a:t>annual members and casual riders</a:t>
            </a:r>
            <a:r>
              <a:rPr lang="es"/>
              <a:t> use Cyclistic bikes </a:t>
            </a:r>
            <a:r>
              <a:rPr b="1" lang="es"/>
              <a:t>differently</a:t>
            </a:r>
            <a:r>
              <a:rPr lang="es"/>
              <a:t>?</a:t>
            </a:r>
            <a:endParaRPr/>
          </a:p>
          <a:p>
            <a:pPr indent="-342900" lvl="0" marL="457200" rtl="0" algn="l">
              <a:spcBef>
                <a:spcPts val="0"/>
              </a:spcBef>
              <a:spcAft>
                <a:spcPts val="0"/>
              </a:spcAft>
              <a:buSzPts val="1800"/>
              <a:buChar char="●"/>
            </a:pPr>
            <a:r>
              <a:rPr lang="es"/>
              <a:t> </a:t>
            </a:r>
            <a:r>
              <a:rPr b="1" lang="es"/>
              <a:t>Why</a:t>
            </a:r>
            <a:r>
              <a:rPr lang="es"/>
              <a:t> would casual riders buy Cyclistic annual memberships? </a:t>
            </a:r>
            <a:endParaRPr/>
          </a:p>
          <a:p>
            <a:pPr indent="-342900" lvl="0" marL="457200" rtl="0" algn="l">
              <a:spcBef>
                <a:spcPts val="0"/>
              </a:spcBef>
              <a:spcAft>
                <a:spcPts val="0"/>
              </a:spcAft>
              <a:buSzPts val="1800"/>
              <a:buChar char="●"/>
            </a:pPr>
            <a:r>
              <a:rPr lang="es"/>
              <a:t> </a:t>
            </a:r>
            <a:r>
              <a:rPr b="1" lang="es"/>
              <a:t>How </a:t>
            </a:r>
            <a:r>
              <a:rPr lang="es"/>
              <a:t>can Cyclistic use digital media to influence casual riders to become members?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To do so we will analyse the differences between the two types of riders.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Datasets and processing</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The datasets used are .csv files </a:t>
            </a:r>
            <a:r>
              <a:rPr lang="es"/>
              <a:t>concerning</a:t>
            </a:r>
            <a:r>
              <a:rPr lang="es"/>
              <a:t> the last year:</a:t>
            </a:r>
            <a:r>
              <a:rPr b="1" lang="es"/>
              <a:t> from June 2022 to June 2023.</a:t>
            </a:r>
            <a:r>
              <a:rPr lang="es"/>
              <a:t> </a:t>
            </a:r>
            <a:endParaRPr/>
          </a:p>
          <a:p>
            <a:pPr indent="0" lvl="0" marL="0" rtl="0" algn="l">
              <a:spcBef>
                <a:spcPts val="1200"/>
              </a:spcBef>
              <a:spcAft>
                <a:spcPts val="0"/>
              </a:spcAft>
              <a:buNone/>
            </a:pPr>
            <a:r>
              <a:rPr lang="es"/>
              <a:t>They contain data about rider type, dates and hours of departure and arrival and the stations of departure and arrival </a:t>
            </a:r>
            <a:r>
              <a:rPr b="1" lang="es"/>
              <a:t>per trip</a:t>
            </a:r>
            <a:r>
              <a:rPr lang="es"/>
              <a:t>.</a:t>
            </a:r>
            <a:endParaRPr/>
          </a:p>
          <a:p>
            <a:pPr indent="0" lvl="0" marL="0" rtl="0" algn="l">
              <a:spcBef>
                <a:spcPts val="1200"/>
              </a:spcBef>
              <a:spcAft>
                <a:spcPts val="0"/>
              </a:spcAft>
              <a:buNone/>
            </a:pPr>
            <a:r>
              <a:rPr lang="es"/>
              <a:t>We made use of rider type and the temporal data, since the stations data was incomplete in some cases and not reliable. </a:t>
            </a:r>
            <a:endParaRPr/>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rPr lang="es" sz="1000"/>
              <a:t>The dataset used is public and made available by Motivate International Inc., but the names of the people and company are fictional.</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Analysis and insights</a:t>
            </a:r>
            <a:endParaRPr/>
          </a:p>
        </p:txBody>
      </p:sp>
      <p:sp>
        <p:nvSpPr>
          <p:cNvPr id="99" name="Google Shape;99;p18"/>
          <p:cNvSpPr txBox="1"/>
          <p:nvPr>
            <p:ph idx="1" type="body"/>
          </p:nvPr>
        </p:nvSpPr>
        <p:spPr>
          <a:xfrm>
            <a:off x="6092425" y="1266325"/>
            <a:ext cx="273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Wednesday</a:t>
            </a:r>
            <a:r>
              <a:rPr lang="es"/>
              <a:t> is the most busy day for those who are </a:t>
            </a:r>
            <a:r>
              <a:rPr b="1" lang="es"/>
              <a:t>annual</a:t>
            </a:r>
            <a:r>
              <a:rPr lang="es"/>
              <a:t> members, but the </a:t>
            </a:r>
            <a:r>
              <a:rPr b="1" lang="es"/>
              <a:t>weekends </a:t>
            </a:r>
            <a:r>
              <a:rPr lang="es"/>
              <a:t>are the days the </a:t>
            </a:r>
            <a:r>
              <a:rPr b="1" lang="es"/>
              <a:t>casual</a:t>
            </a:r>
            <a:r>
              <a:rPr lang="es"/>
              <a:t> riders use the service the most.</a:t>
            </a:r>
            <a:endParaRPr/>
          </a:p>
        </p:txBody>
      </p:sp>
      <p:pic>
        <p:nvPicPr>
          <p:cNvPr id="100" name="Google Shape;100;p18"/>
          <p:cNvPicPr preferRelativeResize="0"/>
          <p:nvPr/>
        </p:nvPicPr>
        <p:blipFill>
          <a:blip r:embed="rId3">
            <a:alphaModFix/>
          </a:blip>
          <a:stretch>
            <a:fillRect/>
          </a:stretch>
        </p:blipFill>
        <p:spPr>
          <a:xfrm>
            <a:off x="417575" y="1686850"/>
            <a:ext cx="5019827" cy="3085925"/>
          </a:xfrm>
          <a:prstGeom prst="rect">
            <a:avLst/>
          </a:prstGeom>
          <a:noFill/>
          <a:ln>
            <a:noFill/>
          </a:ln>
        </p:spPr>
      </p:pic>
      <p:sp>
        <p:nvSpPr>
          <p:cNvPr id="101" name="Google Shape;101;p18"/>
          <p:cNvSpPr/>
          <p:nvPr/>
        </p:nvSpPr>
        <p:spPr>
          <a:xfrm>
            <a:off x="311700" y="2901675"/>
            <a:ext cx="331800" cy="61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 name="Google Shape;102;p18"/>
          <p:cNvSpPr txBox="1"/>
          <p:nvPr/>
        </p:nvSpPr>
        <p:spPr>
          <a:xfrm>
            <a:off x="4914625" y="2708925"/>
            <a:ext cx="1049400" cy="1134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Rider type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   Casual</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   Member</a:t>
            </a:r>
            <a:endParaRPr>
              <a:latin typeface="Open Sans"/>
              <a:ea typeface="Open Sans"/>
              <a:cs typeface="Open Sans"/>
              <a:sym typeface="Open Sans"/>
            </a:endParaRPr>
          </a:p>
        </p:txBody>
      </p:sp>
      <p:sp>
        <p:nvSpPr>
          <p:cNvPr id="103" name="Google Shape;103;p18"/>
          <p:cNvSpPr/>
          <p:nvPr/>
        </p:nvSpPr>
        <p:spPr>
          <a:xfrm>
            <a:off x="4957450" y="3465100"/>
            <a:ext cx="128400" cy="150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4957450" y="3254900"/>
            <a:ext cx="128400" cy="15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rot="-5400000">
            <a:off x="-524650" y="2851425"/>
            <a:ext cx="15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Number of rides</a:t>
            </a:r>
            <a:endParaRPr>
              <a:latin typeface="Open Sans"/>
              <a:ea typeface="Open Sans"/>
              <a:cs typeface="Open Sans"/>
              <a:sym typeface="Open Sans"/>
            </a:endParaRPr>
          </a:p>
        </p:txBody>
      </p:sp>
      <p:sp>
        <p:nvSpPr>
          <p:cNvPr id="106" name="Google Shape;106;p18"/>
          <p:cNvSpPr/>
          <p:nvPr/>
        </p:nvSpPr>
        <p:spPr>
          <a:xfrm>
            <a:off x="2548325" y="4700475"/>
            <a:ext cx="417600" cy="72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nvSpPr>
        <p:spPr>
          <a:xfrm>
            <a:off x="2194738" y="4700475"/>
            <a:ext cx="2891100" cy="1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Weekday</a:t>
            </a:r>
            <a:endParaRPr>
              <a:latin typeface="Open Sans"/>
              <a:ea typeface="Open Sans"/>
              <a:cs typeface="Open Sans"/>
              <a:sym typeface="Open Sans"/>
            </a:endParaRPr>
          </a:p>
        </p:txBody>
      </p:sp>
      <p:sp>
        <p:nvSpPr>
          <p:cNvPr id="108" name="Google Shape;108;p18"/>
          <p:cNvSpPr txBox="1"/>
          <p:nvPr/>
        </p:nvSpPr>
        <p:spPr>
          <a:xfrm>
            <a:off x="728075" y="1274175"/>
            <a:ext cx="45507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Number of rides per day of the week</a:t>
            </a:r>
            <a:endParaRPr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Analysis and insights</a:t>
            </a:r>
            <a:endParaRPr/>
          </a:p>
        </p:txBody>
      </p:sp>
      <p:sp>
        <p:nvSpPr>
          <p:cNvPr id="114" name="Google Shape;114;p19"/>
          <p:cNvSpPr txBox="1"/>
          <p:nvPr>
            <p:ph idx="1" type="body"/>
          </p:nvPr>
        </p:nvSpPr>
        <p:spPr>
          <a:xfrm>
            <a:off x="6092425" y="1266325"/>
            <a:ext cx="273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s"/>
              <a:t>C</a:t>
            </a:r>
            <a:r>
              <a:rPr b="1" lang="es"/>
              <a:t>asual</a:t>
            </a:r>
            <a:r>
              <a:rPr lang="es"/>
              <a:t> riders take longer trips, specially on the </a:t>
            </a:r>
            <a:r>
              <a:rPr b="1" lang="es"/>
              <a:t>weekends</a:t>
            </a:r>
            <a:r>
              <a:rPr lang="es"/>
              <a:t>.</a:t>
            </a:r>
            <a:endParaRPr/>
          </a:p>
        </p:txBody>
      </p:sp>
      <p:pic>
        <p:nvPicPr>
          <p:cNvPr id="115" name="Google Shape;115;p19"/>
          <p:cNvPicPr preferRelativeResize="0"/>
          <p:nvPr/>
        </p:nvPicPr>
        <p:blipFill>
          <a:blip r:embed="rId3">
            <a:alphaModFix/>
          </a:blip>
          <a:stretch>
            <a:fillRect/>
          </a:stretch>
        </p:blipFill>
        <p:spPr>
          <a:xfrm>
            <a:off x="492525" y="1794874"/>
            <a:ext cx="4922849" cy="3033526"/>
          </a:xfrm>
          <a:prstGeom prst="rect">
            <a:avLst/>
          </a:prstGeom>
          <a:noFill/>
          <a:ln>
            <a:noFill/>
          </a:ln>
        </p:spPr>
      </p:pic>
      <p:sp>
        <p:nvSpPr>
          <p:cNvPr id="116" name="Google Shape;116;p19"/>
          <p:cNvSpPr txBox="1"/>
          <p:nvPr/>
        </p:nvSpPr>
        <p:spPr>
          <a:xfrm>
            <a:off x="4861000" y="2744188"/>
            <a:ext cx="1049400" cy="1134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Rider type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   Casual</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   Member</a:t>
            </a:r>
            <a:endParaRPr>
              <a:latin typeface="Open Sans"/>
              <a:ea typeface="Open Sans"/>
              <a:cs typeface="Open Sans"/>
              <a:sym typeface="Open Sans"/>
            </a:endParaRPr>
          </a:p>
        </p:txBody>
      </p:sp>
      <p:sp>
        <p:nvSpPr>
          <p:cNvPr id="117" name="Google Shape;117;p19"/>
          <p:cNvSpPr/>
          <p:nvPr/>
        </p:nvSpPr>
        <p:spPr>
          <a:xfrm>
            <a:off x="4903950" y="3511950"/>
            <a:ext cx="128400" cy="150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4903950" y="3308475"/>
            <a:ext cx="128400" cy="15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2537625" y="4743325"/>
            <a:ext cx="396300" cy="1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374750" y="2858850"/>
            <a:ext cx="203400" cy="803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nvSpPr>
        <p:spPr>
          <a:xfrm>
            <a:off x="2182225" y="4679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Weekday</a:t>
            </a:r>
            <a:endParaRPr/>
          </a:p>
        </p:txBody>
      </p:sp>
      <p:sp>
        <p:nvSpPr>
          <p:cNvPr id="122" name="Google Shape;122;p19"/>
          <p:cNvSpPr txBox="1"/>
          <p:nvPr/>
        </p:nvSpPr>
        <p:spPr>
          <a:xfrm rot="-5400000">
            <a:off x="-1440250" y="2229100"/>
            <a:ext cx="3544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Average trip duration (min)</a:t>
            </a:r>
            <a:endParaRPr>
              <a:latin typeface="Open Sans"/>
              <a:ea typeface="Open Sans"/>
              <a:cs typeface="Open Sans"/>
              <a:sym typeface="Open Sans"/>
            </a:endParaRPr>
          </a:p>
        </p:txBody>
      </p:sp>
      <p:sp>
        <p:nvSpPr>
          <p:cNvPr id="123" name="Google Shape;123;p19"/>
          <p:cNvSpPr txBox="1"/>
          <p:nvPr/>
        </p:nvSpPr>
        <p:spPr>
          <a:xfrm>
            <a:off x="694650" y="1394675"/>
            <a:ext cx="45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Open Sans"/>
                <a:ea typeface="Open Sans"/>
                <a:cs typeface="Open Sans"/>
                <a:sym typeface="Open Sans"/>
              </a:rPr>
              <a:t>Average trip duration</a:t>
            </a:r>
            <a:r>
              <a:rPr b="1" lang="es">
                <a:latin typeface="Open Sans"/>
                <a:ea typeface="Open Sans"/>
                <a:cs typeface="Open Sans"/>
                <a:sym typeface="Open Sans"/>
              </a:rPr>
              <a:t> per day of the week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Conclusions</a:t>
            </a:r>
            <a:endParaRPr/>
          </a:p>
        </p:txBody>
      </p:sp>
      <p:sp>
        <p:nvSpPr>
          <p:cNvPr id="129" name="Google Shape;12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
              <a:t>Main takeaways:</a:t>
            </a:r>
            <a:endParaRPr b="1"/>
          </a:p>
          <a:p>
            <a:pPr indent="0" lvl="0" marL="0" rtl="0" algn="l">
              <a:spcBef>
                <a:spcPts val="1200"/>
              </a:spcBef>
              <a:spcAft>
                <a:spcPts val="0"/>
              </a:spcAft>
              <a:buNone/>
            </a:pPr>
            <a:r>
              <a:rPr b="1" lang="es"/>
              <a:t>Casual riders use this service for longer rides</a:t>
            </a:r>
            <a:r>
              <a:rPr lang="es"/>
              <a:t>, specially on the </a:t>
            </a:r>
            <a:r>
              <a:rPr b="1" lang="es"/>
              <a:t>weekends </a:t>
            </a:r>
            <a:r>
              <a:rPr lang="es"/>
              <a:t>while annual members take shorter rides mostly during the week.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Those with </a:t>
            </a:r>
            <a:r>
              <a:rPr b="1" lang="es"/>
              <a:t>annual subscriptions use the bikes more intensely</a:t>
            </a:r>
            <a:r>
              <a:rPr lang="es"/>
              <a:t> and also for shorter trips: </a:t>
            </a:r>
            <a:r>
              <a:rPr b="1" lang="es"/>
              <a:t>if they are already paying, why not use the bike?</a:t>
            </a:r>
            <a:endParaRPr b="1"/>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Conclusions</a:t>
            </a:r>
            <a:endParaRPr/>
          </a:p>
        </p:txBody>
      </p:sp>
      <p:sp>
        <p:nvSpPr>
          <p:cNvPr id="135" name="Google Shape;13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s"/>
              <a:t>This may indicate the casual riders commute to work with other kinds of transportation and take rides for leisure on the weekends, or only when the distance is too long and the expense is justifiable.</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F7766D"/>
      </a:accent1>
      <a:accent2>
        <a:srgbClr val="CE93D8"/>
      </a:accent2>
      <a:accent3>
        <a:srgbClr val="05BFC4"/>
      </a:accent3>
      <a:accent4>
        <a:srgbClr val="F7766D"/>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