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5" r:id="rId2"/>
    <p:sldId id="257" r:id="rId3"/>
    <p:sldId id="266" r:id="rId4"/>
    <p:sldId id="268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7"/>
    <p:restoredTop sz="94632"/>
  </p:normalViewPr>
  <p:slideViewPr>
    <p:cSldViewPr snapToGrid="0" snapToObjects="1">
      <p:cViewPr varScale="1">
        <p:scale>
          <a:sx n="84" d="100"/>
          <a:sy n="84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E29B9-CB30-0E47-960C-662E3AB9E2E0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A41D-39A0-FF4E-AEED-57EF2C75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3FF65-59E5-4D4A-90BC-808B1EE78B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9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3FF65-59E5-4D4A-90BC-808B1EE78B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3FF65-59E5-4D4A-90BC-808B1EE78B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9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3FF65-59E5-4D4A-90BC-808B1EE78B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9B6-9C9A-0E46-8959-7FCDE6AC621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AEE-9C44-5E48-8069-7993B376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9B6-9C9A-0E46-8959-7FCDE6AC621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AEE-9C44-5E48-8069-7993B376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9B6-9C9A-0E46-8959-7FCDE6AC621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AEE-9C44-5E48-8069-7993B376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9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9B6-9C9A-0E46-8959-7FCDE6AC621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AEE-9C44-5E48-8069-7993B376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9B6-9C9A-0E46-8959-7FCDE6AC621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AEE-9C44-5E48-8069-7993B376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1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9B6-9C9A-0E46-8959-7FCDE6AC621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AEE-9C44-5E48-8069-7993B376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9B6-9C9A-0E46-8959-7FCDE6AC621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AEE-9C44-5E48-8069-7993B376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7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9B6-9C9A-0E46-8959-7FCDE6AC621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AEE-9C44-5E48-8069-7993B376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9B6-9C9A-0E46-8959-7FCDE6AC621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AEE-9C44-5E48-8069-7993B376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9B6-9C9A-0E46-8959-7FCDE6AC621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AEE-9C44-5E48-8069-7993B376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9B6-9C9A-0E46-8959-7FCDE6AC621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1AEE-9C44-5E48-8069-7993B376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8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99B6-9C9A-0E46-8959-7FCDE6AC621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01AEE-9C44-5E48-8069-7993B3760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b.iu.edu/d/abd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Collaborating without burning everything down</a:t>
            </a:r>
            <a:endParaRPr lang="en-US" sz="3200" dirty="0"/>
          </a:p>
        </p:txBody>
      </p:sp>
      <p:grpSp>
        <p:nvGrpSpPr>
          <p:cNvPr id="6" name="Shape 245"/>
          <p:cNvGrpSpPr/>
          <p:nvPr/>
        </p:nvGrpSpPr>
        <p:grpSpPr>
          <a:xfrm>
            <a:off x="7626530" y="0"/>
            <a:ext cx="4859679" cy="2682492"/>
            <a:chOff x="4560911" y="-74"/>
            <a:chExt cx="4859679" cy="2682492"/>
          </a:xfrm>
        </p:grpSpPr>
        <p:sp>
          <p:nvSpPr>
            <p:cNvPr id="7" name="Shape 246"/>
            <p:cNvSpPr/>
            <p:nvPr/>
          </p:nvSpPr>
          <p:spPr>
            <a:xfrm>
              <a:off x="7133240" y="-6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47"/>
            <p:cNvSpPr/>
            <p:nvPr/>
          </p:nvSpPr>
          <p:spPr>
            <a:xfrm rot="10800000" flipH="1">
              <a:off x="7133240" y="26816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248"/>
            <p:cNvSpPr/>
            <p:nvPr/>
          </p:nvSpPr>
          <p:spPr>
            <a:xfrm rot="10800000" flipH="1">
              <a:off x="7419311" y="-7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70081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249"/>
            <p:cNvSpPr/>
            <p:nvPr/>
          </p:nvSpPr>
          <p:spPr>
            <a:xfrm>
              <a:off x="7705040" y="-6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250"/>
            <p:cNvSpPr/>
            <p:nvPr/>
          </p:nvSpPr>
          <p:spPr>
            <a:xfrm rot="10800000" flipH="1">
              <a:off x="7705040" y="26816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251"/>
            <p:cNvSpPr/>
            <p:nvPr/>
          </p:nvSpPr>
          <p:spPr>
            <a:xfrm rot="10800000" flipH="1">
              <a:off x="7419311" y="53642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70081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52"/>
            <p:cNvSpPr/>
            <p:nvPr/>
          </p:nvSpPr>
          <p:spPr>
            <a:xfrm>
              <a:off x="7419298" y="26816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DD003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53"/>
            <p:cNvSpPr/>
            <p:nvPr/>
          </p:nvSpPr>
          <p:spPr>
            <a:xfrm rot="10800000" flipH="1">
              <a:off x="7705040" y="80466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254"/>
            <p:cNvSpPr/>
            <p:nvPr/>
          </p:nvSpPr>
          <p:spPr>
            <a:xfrm rot="10800000" flipH="1">
              <a:off x="7991111" y="53642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70081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255"/>
            <p:cNvSpPr/>
            <p:nvPr/>
          </p:nvSpPr>
          <p:spPr>
            <a:xfrm>
              <a:off x="7991098" y="26816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DD003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256"/>
            <p:cNvSpPr/>
            <p:nvPr/>
          </p:nvSpPr>
          <p:spPr>
            <a:xfrm>
              <a:off x="8276840" y="53643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257"/>
            <p:cNvSpPr/>
            <p:nvPr/>
          </p:nvSpPr>
          <p:spPr>
            <a:xfrm rot="10800000" flipH="1">
              <a:off x="7991111" y="107292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70081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258"/>
            <p:cNvSpPr/>
            <p:nvPr/>
          </p:nvSpPr>
          <p:spPr>
            <a:xfrm>
              <a:off x="7991098" y="80466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DD003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59"/>
            <p:cNvSpPr/>
            <p:nvPr/>
          </p:nvSpPr>
          <p:spPr>
            <a:xfrm rot="10800000" flipH="1">
              <a:off x="7991111" y="-2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70081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60"/>
            <p:cNvSpPr/>
            <p:nvPr/>
          </p:nvSpPr>
          <p:spPr>
            <a:xfrm>
              <a:off x="8276840" y="-1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61"/>
            <p:cNvSpPr/>
            <p:nvPr/>
          </p:nvSpPr>
          <p:spPr>
            <a:xfrm rot="10800000" flipH="1">
              <a:off x="8276840" y="26821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62"/>
            <p:cNvSpPr/>
            <p:nvPr/>
          </p:nvSpPr>
          <p:spPr>
            <a:xfrm rot="10800000" flipH="1">
              <a:off x="8562911" y="-2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70081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63"/>
            <p:cNvSpPr/>
            <p:nvPr/>
          </p:nvSpPr>
          <p:spPr>
            <a:xfrm>
              <a:off x="8848640" y="-1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64"/>
            <p:cNvSpPr/>
            <p:nvPr/>
          </p:nvSpPr>
          <p:spPr>
            <a:xfrm rot="10800000" flipH="1">
              <a:off x="8562911" y="53647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70081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5"/>
            <p:cNvSpPr/>
            <p:nvPr/>
          </p:nvSpPr>
          <p:spPr>
            <a:xfrm>
              <a:off x="8562898" y="26821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DD003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66"/>
            <p:cNvSpPr/>
            <p:nvPr/>
          </p:nvSpPr>
          <p:spPr>
            <a:xfrm rot="10800000" flipH="1">
              <a:off x="6847811" y="-2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70081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67"/>
            <p:cNvSpPr/>
            <p:nvPr/>
          </p:nvSpPr>
          <p:spPr>
            <a:xfrm>
              <a:off x="8276990" y="107298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68"/>
            <p:cNvSpPr/>
            <p:nvPr/>
          </p:nvSpPr>
          <p:spPr>
            <a:xfrm rot="10800000" flipH="1">
              <a:off x="8563061" y="107297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70081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69"/>
            <p:cNvSpPr/>
            <p:nvPr/>
          </p:nvSpPr>
          <p:spPr>
            <a:xfrm>
              <a:off x="8563048" y="80471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DD003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70"/>
            <p:cNvSpPr/>
            <p:nvPr/>
          </p:nvSpPr>
          <p:spPr>
            <a:xfrm rot="10800000" flipH="1">
              <a:off x="8848790" y="134121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71"/>
            <p:cNvSpPr/>
            <p:nvPr/>
          </p:nvSpPr>
          <p:spPr>
            <a:xfrm rot="10800000" flipH="1">
              <a:off x="8563061" y="160947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70081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72"/>
            <p:cNvSpPr/>
            <p:nvPr/>
          </p:nvSpPr>
          <p:spPr>
            <a:xfrm>
              <a:off x="8563048" y="134121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DD003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73"/>
            <p:cNvSpPr/>
            <p:nvPr/>
          </p:nvSpPr>
          <p:spPr>
            <a:xfrm rot="10800000" flipH="1">
              <a:off x="5989940" y="26816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74"/>
            <p:cNvSpPr/>
            <p:nvPr/>
          </p:nvSpPr>
          <p:spPr>
            <a:xfrm>
              <a:off x="6561740" y="-6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75"/>
            <p:cNvSpPr/>
            <p:nvPr/>
          </p:nvSpPr>
          <p:spPr>
            <a:xfrm>
              <a:off x="6275998" y="26816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DD003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76"/>
            <p:cNvSpPr/>
            <p:nvPr/>
          </p:nvSpPr>
          <p:spPr>
            <a:xfrm rot="10800000" flipH="1">
              <a:off x="6847811" y="53637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70081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277"/>
            <p:cNvSpPr/>
            <p:nvPr/>
          </p:nvSpPr>
          <p:spPr>
            <a:xfrm>
              <a:off x="7133540" y="53638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278"/>
            <p:cNvSpPr/>
            <p:nvPr/>
          </p:nvSpPr>
          <p:spPr>
            <a:xfrm rot="10800000" flipH="1">
              <a:off x="5704811" y="-2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70081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279"/>
            <p:cNvSpPr/>
            <p:nvPr/>
          </p:nvSpPr>
          <p:spPr>
            <a:xfrm>
              <a:off x="5132998" y="26816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DD003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280"/>
            <p:cNvSpPr/>
            <p:nvPr/>
          </p:nvSpPr>
          <p:spPr>
            <a:xfrm>
              <a:off x="8848640" y="160938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281"/>
            <p:cNvSpPr/>
            <p:nvPr/>
          </p:nvSpPr>
          <p:spPr>
            <a:xfrm rot="10800000" flipH="1">
              <a:off x="4560911" y="-7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70081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282"/>
            <p:cNvSpPr/>
            <p:nvPr/>
          </p:nvSpPr>
          <p:spPr>
            <a:xfrm>
              <a:off x="8848640" y="53648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283"/>
            <p:cNvSpPr/>
            <p:nvPr/>
          </p:nvSpPr>
          <p:spPr>
            <a:xfrm rot="10800000" flipH="1">
              <a:off x="8848640" y="80471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B7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284"/>
            <p:cNvSpPr/>
            <p:nvPr/>
          </p:nvSpPr>
          <p:spPr>
            <a:xfrm rot="10800000" flipH="1">
              <a:off x="8562911" y="214597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70081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285"/>
            <p:cNvSpPr/>
            <p:nvPr/>
          </p:nvSpPr>
          <p:spPr>
            <a:xfrm>
              <a:off x="8563048" y="241421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DD003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286"/>
            <p:cNvSpPr/>
            <p:nvPr/>
          </p:nvSpPr>
          <p:spPr>
            <a:xfrm>
              <a:off x="6847198" y="80461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DD003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60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44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chown</a:t>
            </a:r>
            <a:r>
              <a:rPr lang="en-US" dirty="0" smtClean="0"/>
              <a:t> – change ownership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i.e. </a:t>
            </a:r>
            <a:r>
              <a:rPr lang="en-US" dirty="0" err="1" smtClean="0"/>
              <a:t>chown</a:t>
            </a:r>
            <a:r>
              <a:rPr lang="en-US" dirty="0" smtClean="0"/>
              <a:t> &lt;new owner&gt; file	#only owner can do this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chgrp</a:t>
            </a:r>
            <a:r>
              <a:rPr lang="en-US" dirty="0" smtClean="0"/>
              <a:t> – change group of files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i.e. </a:t>
            </a:r>
            <a:r>
              <a:rPr lang="en-US" dirty="0" err="1" smtClean="0"/>
              <a:t>chgrp</a:t>
            </a:r>
            <a:r>
              <a:rPr lang="en-US" dirty="0" smtClean="0"/>
              <a:t> –R &lt;new group&gt; &lt;files&gt;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i.e. </a:t>
            </a:r>
            <a:r>
              <a:rPr lang="en-US" dirty="0" err="1" smtClean="0"/>
              <a:t>chgrp</a:t>
            </a:r>
            <a:r>
              <a:rPr lang="en-US" dirty="0" smtClean="0"/>
              <a:t> –R </a:t>
            </a:r>
            <a:r>
              <a:rPr lang="en-US" dirty="0" err="1" smtClean="0"/>
              <a:t>daphpops</a:t>
            </a:r>
            <a:r>
              <a:rPr lang="en-US" dirty="0" smtClean="0"/>
              <a:t> *	#This will change all files in that 							directory and all subfolders to 							group </a:t>
            </a:r>
            <a:r>
              <a:rPr lang="en-US" dirty="0" err="1" smtClean="0"/>
              <a:t>daphpops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chmod</a:t>
            </a:r>
            <a:r>
              <a:rPr lang="en-US" dirty="0" smtClean="0"/>
              <a:t> – change </a:t>
            </a:r>
            <a:r>
              <a:rPr lang="en-US" dirty="0" err="1" smtClean="0"/>
              <a:t>rwx</a:t>
            </a:r>
            <a:r>
              <a:rPr lang="en-US" dirty="0" smtClean="0"/>
              <a:t> permissions of a file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i.e.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g+w</a:t>
            </a:r>
            <a:r>
              <a:rPr lang="en-US" dirty="0" smtClean="0"/>
              <a:t> </a:t>
            </a:r>
            <a:r>
              <a:rPr lang="en-US" dirty="0" err="1" smtClean="0"/>
              <a:t>file.fq</a:t>
            </a:r>
            <a:r>
              <a:rPr lang="en-US" dirty="0" smtClean="0"/>
              <a:t>		#add write </a:t>
            </a:r>
            <a:r>
              <a:rPr lang="en-US" dirty="0" err="1" smtClean="0"/>
              <a:t>premissions</a:t>
            </a:r>
            <a:r>
              <a:rPr lang="en-US" dirty="0" smtClean="0"/>
              <a:t> to the group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i.e. </a:t>
            </a:r>
            <a:r>
              <a:rPr lang="en-US" dirty="0" err="1" smtClean="0"/>
              <a:t>chmod</a:t>
            </a:r>
            <a:r>
              <a:rPr lang="en-US" dirty="0" smtClean="0"/>
              <a:t> o-x </a:t>
            </a:r>
            <a:r>
              <a:rPr lang="en-US" dirty="0" err="1" smtClean="0"/>
              <a:t>file.sh</a:t>
            </a:r>
            <a:r>
              <a:rPr lang="en-US" dirty="0" smtClean="0"/>
              <a:t>		#remove executable </a:t>
            </a:r>
            <a:r>
              <a:rPr lang="en-US" dirty="0" err="1" smtClean="0"/>
              <a:t>premission</a:t>
            </a:r>
            <a:r>
              <a:rPr lang="en-US" dirty="0" smtClean="0"/>
              <a:t> for others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8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C00000"/>
                </a:solidFill>
              </a:rPr>
              <a:t>How do you </a:t>
            </a:r>
            <a:r>
              <a:rPr lang="en-US" sz="3200" b="1" smtClean="0">
                <a:solidFill>
                  <a:srgbClr val="C00000"/>
                </a:solidFill>
              </a:rPr>
              <a:t>change permissions?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Sharing Data Problem 2: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6999"/>
            <a:ext cx="10515600" cy="3509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Problem: Okay, now that I’m in this folder.. </a:t>
            </a:r>
          </a:p>
          <a:p>
            <a:pPr marL="0" indent="0" algn="ctr">
              <a:buNone/>
            </a:pPr>
            <a:r>
              <a:rPr lang="en-US" dirty="0" smtClean="0"/>
              <a:t>What are all these files in here?  </a:t>
            </a:r>
          </a:p>
          <a:p>
            <a:pPr marL="0" indent="0" algn="ctr">
              <a:buNone/>
            </a:pPr>
            <a:r>
              <a:rPr lang="en-US" dirty="0" smtClean="0"/>
              <a:t>What am I even looking at???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6" name="Shape 114"/>
          <p:cNvGrpSpPr/>
          <p:nvPr/>
        </p:nvGrpSpPr>
        <p:grpSpPr>
          <a:xfrm rot="10800000" flipH="1">
            <a:off x="7651928" y="4198686"/>
            <a:ext cx="4859679" cy="2682491"/>
            <a:chOff x="4560911" y="-74"/>
            <a:chExt cx="4859679" cy="2682491"/>
          </a:xfrm>
        </p:grpSpPr>
        <p:sp>
          <p:nvSpPr>
            <p:cNvPr id="47" name="Shape 115"/>
            <p:cNvSpPr/>
            <p:nvPr/>
          </p:nvSpPr>
          <p:spPr>
            <a:xfrm>
              <a:off x="7133240" y="-6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116"/>
            <p:cNvSpPr/>
            <p:nvPr/>
          </p:nvSpPr>
          <p:spPr>
            <a:xfrm rot="10800000" flipH="1">
              <a:off x="7133240" y="26816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117"/>
            <p:cNvSpPr/>
            <p:nvPr/>
          </p:nvSpPr>
          <p:spPr>
            <a:xfrm rot="10800000" flipH="1">
              <a:off x="7419311" y="-7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118"/>
            <p:cNvSpPr/>
            <p:nvPr/>
          </p:nvSpPr>
          <p:spPr>
            <a:xfrm>
              <a:off x="7705040" y="-6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120"/>
            <p:cNvSpPr/>
            <p:nvPr/>
          </p:nvSpPr>
          <p:spPr>
            <a:xfrm rot="10800000" flipH="1">
              <a:off x="7419311" y="53642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121"/>
            <p:cNvSpPr/>
            <p:nvPr/>
          </p:nvSpPr>
          <p:spPr>
            <a:xfrm>
              <a:off x="7419298" y="26816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122"/>
            <p:cNvSpPr/>
            <p:nvPr/>
          </p:nvSpPr>
          <p:spPr>
            <a:xfrm rot="10800000" flipH="1">
              <a:off x="7705040" y="80466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123"/>
            <p:cNvSpPr/>
            <p:nvPr/>
          </p:nvSpPr>
          <p:spPr>
            <a:xfrm rot="10800000" flipH="1">
              <a:off x="7991111" y="53642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124"/>
            <p:cNvSpPr/>
            <p:nvPr/>
          </p:nvSpPr>
          <p:spPr>
            <a:xfrm>
              <a:off x="7991098" y="26816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125"/>
            <p:cNvSpPr/>
            <p:nvPr/>
          </p:nvSpPr>
          <p:spPr>
            <a:xfrm>
              <a:off x="8276840" y="53643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126"/>
            <p:cNvSpPr/>
            <p:nvPr/>
          </p:nvSpPr>
          <p:spPr>
            <a:xfrm rot="10800000" flipH="1">
              <a:off x="7991111" y="107292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127"/>
            <p:cNvSpPr/>
            <p:nvPr/>
          </p:nvSpPr>
          <p:spPr>
            <a:xfrm>
              <a:off x="7991098" y="80466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128"/>
            <p:cNvSpPr/>
            <p:nvPr/>
          </p:nvSpPr>
          <p:spPr>
            <a:xfrm rot="10800000" flipH="1">
              <a:off x="7991111" y="-2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129"/>
            <p:cNvSpPr/>
            <p:nvPr/>
          </p:nvSpPr>
          <p:spPr>
            <a:xfrm>
              <a:off x="8276840" y="-1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130"/>
            <p:cNvSpPr/>
            <p:nvPr/>
          </p:nvSpPr>
          <p:spPr>
            <a:xfrm rot="10800000" flipH="1">
              <a:off x="8276840" y="26821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131"/>
            <p:cNvSpPr/>
            <p:nvPr/>
          </p:nvSpPr>
          <p:spPr>
            <a:xfrm rot="10800000" flipH="1">
              <a:off x="8562911" y="-2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132"/>
            <p:cNvSpPr/>
            <p:nvPr/>
          </p:nvSpPr>
          <p:spPr>
            <a:xfrm>
              <a:off x="8848640" y="-1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133"/>
            <p:cNvSpPr/>
            <p:nvPr/>
          </p:nvSpPr>
          <p:spPr>
            <a:xfrm rot="10800000" flipH="1">
              <a:off x="8562911" y="53647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134"/>
            <p:cNvSpPr/>
            <p:nvPr/>
          </p:nvSpPr>
          <p:spPr>
            <a:xfrm>
              <a:off x="8562898" y="26821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135"/>
            <p:cNvSpPr/>
            <p:nvPr/>
          </p:nvSpPr>
          <p:spPr>
            <a:xfrm rot="10800000" flipH="1">
              <a:off x="6847811" y="-2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136"/>
            <p:cNvSpPr/>
            <p:nvPr/>
          </p:nvSpPr>
          <p:spPr>
            <a:xfrm>
              <a:off x="8276990" y="107298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137"/>
            <p:cNvSpPr/>
            <p:nvPr/>
          </p:nvSpPr>
          <p:spPr>
            <a:xfrm rot="10800000" flipH="1">
              <a:off x="8563061" y="107297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138"/>
            <p:cNvSpPr/>
            <p:nvPr/>
          </p:nvSpPr>
          <p:spPr>
            <a:xfrm>
              <a:off x="8563048" y="80471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139"/>
            <p:cNvSpPr/>
            <p:nvPr/>
          </p:nvSpPr>
          <p:spPr>
            <a:xfrm rot="10800000" flipH="1">
              <a:off x="8848790" y="134121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140"/>
            <p:cNvSpPr/>
            <p:nvPr/>
          </p:nvSpPr>
          <p:spPr>
            <a:xfrm rot="10800000" flipH="1">
              <a:off x="8563061" y="160947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141"/>
            <p:cNvSpPr/>
            <p:nvPr/>
          </p:nvSpPr>
          <p:spPr>
            <a:xfrm>
              <a:off x="8563048" y="134121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142"/>
            <p:cNvSpPr/>
            <p:nvPr/>
          </p:nvSpPr>
          <p:spPr>
            <a:xfrm rot="10800000" flipH="1">
              <a:off x="5989940" y="26816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143"/>
            <p:cNvSpPr/>
            <p:nvPr/>
          </p:nvSpPr>
          <p:spPr>
            <a:xfrm>
              <a:off x="6561740" y="-6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144"/>
            <p:cNvSpPr/>
            <p:nvPr/>
          </p:nvSpPr>
          <p:spPr>
            <a:xfrm>
              <a:off x="6275998" y="26816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145"/>
            <p:cNvSpPr/>
            <p:nvPr/>
          </p:nvSpPr>
          <p:spPr>
            <a:xfrm rot="10800000" flipH="1">
              <a:off x="6847811" y="53637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146"/>
            <p:cNvSpPr/>
            <p:nvPr/>
          </p:nvSpPr>
          <p:spPr>
            <a:xfrm>
              <a:off x="7133540" y="53638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147"/>
            <p:cNvSpPr/>
            <p:nvPr/>
          </p:nvSpPr>
          <p:spPr>
            <a:xfrm rot="10800000" flipH="1">
              <a:off x="5704811" y="-2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148"/>
            <p:cNvSpPr/>
            <p:nvPr/>
          </p:nvSpPr>
          <p:spPr>
            <a:xfrm>
              <a:off x="5132998" y="26816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149"/>
            <p:cNvSpPr/>
            <p:nvPr/>
          </p:nvSpPr>
          <p:spPr>
            <a:xfrm>
              <a:off x="8848640" y="160938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150"/>
            <p:cNvSpPr/>
            <p:nvPr/>
          </p:nvSpPr>
          <p:spPr>
            <a:xfrm rot="10800000" flipH="1">
              <a:off x="4560911" y="-7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151"/>
            <p:cNvSpPr/>
            <p:nvPr/>
          </p:nvSpPr>
          <p:spPr>
            <a:xfrm>
              <a:off x="8848640" y="53648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152"/>
            <p:cNvSpPr/>
            <p:nvPr/>
          </p:nvSpPr>
          <p:spPr>
            <a:xfrm rot="10800000" flipH="1">
              <a:off x="8848640" y="80471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153"/>
            <p:cNvSpPr/>
            <p:nvPr/>
          </p:nvSpPr>
          <p:spPr>
            <a:xfrm rot="10800000" flipH="1">
              <a:off x="8562911" y="214597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154"/>
            <p:cNvSpPr/>
            <p:nvPr/>
          </p:nvSpPr>
          <p:spPr>
            <a:xfrm>
              <a:off x="8563048" y="241421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155"/>
            <p:cNvSpPr/>
            <p:nvPr/>
          </p:nvSpPr>
          <p:spPr>
            <a:xfrm>
              <a:off x="6847198" y="80461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07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350" y="323899"/>
            <a:ext cx="4533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Solution: READMEs</a:t>
            </a:r>
          </a:p>
          <a:p>
            <a:r>
              <a:rPr lang="en-US" dirty="0" smtClean="0"/>
              <a:t>(No histories like in Galaxy!)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78200" y="250825"/>
            <a:ext cx="5816600" cy="6235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#########################################</a:t>
            </a:r>
          </a:p>
          <a:p>
            <a:r>
              <a:rPr lang="en-US" dirty="0"/>
              <a:t>#</a:t>
            </a:r>
            <a:r>
              <a:rPr lang="en-US" dirty="0" smtClean="0"/>
              <a:t>README</a:t>
            </a:r>
          </a:p>
          <a:p>
            <a:r>
              <a:rPr lang="en-US" dirty="0" smtClean="0"/>
              <a:t>#Author: Sheri Sanders</a:t>
            </a:r>
          </a:p>
          <a:p>
            <a:r>
              <a:rPr lang="en-US" dirty="0" smtClean="0"/>
              <a:t>#Date: July 2016</a:t>
            </a:r>
          </a:p>
          <a:p>
            <a:r>
              <a:rPr lang="en-US" dirty="0" smtClean="0"/>
              <a:t>#Purpose of folder:  Project folder for Salamander </a:t>
            </a:r>
            <a:r>
              <a:rPr lang="en-US" dirty="0" err="1" smtClean="0"/>
              <a:t>RNAseq</a:t>
            </a:r>
            <a:endParaRPr lang="en-US" dirty="0" smtClean="0"/>
          </a:p>
          <a:p>
            <a:r>
              <a:rPr lang="en-US" dirty="0" smtClean="0"/>
              <a:t>#</a:t>
            </a:r>
          </a:p>
          <a:p>
            <a:r>
              <a:rPr lang="en-US" dirty="0" smtClean="0"/>
              <a:t>#########################################</a:t>
            </a:r>
          </a:p>
          <a:p>
            <a:endParaRPr lang="en-US" dirty="0"/>
          </a:p>
          <a:p>
            <a:r>
              <a:rPr lang="en-US" dirty="0" smtClean="0"/>
              <a:t>Contents:</a:t>
            </a:r>
          </a:p>
          <a:p>
            <a:r>
              <a:rPr lang="en-US" dirty="0" smtClean="0"/>
              <a:t>NOTE: Raw data archived in </a:t>
            </a:r>
            <a:r>
              <a:rPr lang="en-US" dirty="0" err="1" smtClean="0"/>
              <a:t>SalRNA.tar.gz</a:t>
            </a:r>
            <a:r>
              <a:rPr lang="en-US" dirty="0" smtClean="0"/>
              <a:t> on SDA</a:t>
            </a:r>
          </a:p>
          <a:p>
            <a:r>
              <a:rPr lang="en-US" dirty="0" smtClean="0"/>
              <a:t>Trimmed/ – trimmed sequences using </a:t>
            </a:r>
            <a:r>
              <a:rPr lang="en-US" dirty="0" err="1" smtClean="0"/>
              <a:t>Trimmomatic</a:t>
            </a:r>
            <a:r>
              <a:rPr lang="en-US" dirty="0" smtClean="0"/>
              <a:t> version 5.6.0.  commands below.</a:t>
            </a:r>
          </a:p>
          <a:p>
            <a:r>
              <a:rPr lang="en-US" dirty="0" smtClean="0"/>
              <a:t>Aligned/ – sequences aligned to salamander transcriptome</a:t>
            </a:r>
            <a:endParaRPr lang="en-US" dirty="0"/>
          </a:p>
          <a:p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File names:</a:t>
            </a:r>
          </a:p>
          <a:p>
            <a:r>
              <a:rPr lang="is-IS" dirty="0" smtClean="0"/>
              <a:t>&lt;sample&gt;&lt;species&gt;&lt;condition&gt;.&lt;read&gt;.&lt;analyses&gt;</a:t>
            </a:r>
          </a:p>
          <a:p>
            <a:r>
              <a:rPr lang="is-IS" dirty="0" smtClean="0"/>
              <a:t>i.e. 14LatChyt.1.trimmed.filtered.aligned.bam</a:t>
            </a:r>
          </a:p>
          <a:p>
            <a:endParaRPr lang="is-IS" dirty="0"/>
          </a:p>
          <a:p>
            <a:r>
              <a:rPr lang="is-IS" dirty="0" smtClean="0"/>
              <a:t>Commands used:</a:t>
            </a:r>
          </a:p>
          <a:p>
            <a:r>
              <a:rPr lang="is-IS" dirty="0" smtClean="0"/>
              <a:t>Trimming - ...</a:t>
            </a:r>
          </a:p>
          <a:p>
            <a:r>
              <a:rPr lang="is-IS" dirty="0" smtClean="0"/>
              <a:t>Alignment - ...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093200" y="812800"/>
            <a:ext cx="2921000" cy="1358900"/>
          </a:xfrm>
          <a:prstGeom prst="roundRect">
            <a:avLst/>
          </a:prstGeom>
          <a:solidFill>
            <a:srgbClr val="A2383B"/>
          </a:solidFill>
          <a:ln>
            <a:solidFill>
              <a:srgbClr val="9E13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Document who to contact with questions, when this project was done, what the purpose of this file is!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800" y="1685587"/>
            <a:ext cx="2921000" cy="1358900"/>
          </a:xfrm>
          <a:prstGeom prst="roundRect">
            <a:avLst/>
          </a:prstGeom>
          <a:solidFill>
            <a:srgbClr val="A2383B"/>
          </a:solidFill>
          <a:ln>
            <a:solidFill>
              <a:srgbClr val="9E13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This goes hand in hand with archiving – these files should be included in archive!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712200" y="4057650"/>
            <a:ext cx="3302000" cy="2241550"/>
          </a:xfrm>
          <a:prstGeom prst="roundRect">
            <a:avLst/>
          </a:prstGeom>
          <a:solidFill>
            <a:srgbClr val="A2383B"/>
          </a:solidFill>
          <a:ln>
            <a:solidFill>
              <a:srgbClr val="9E13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Include: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contents of directory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versions of software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version of code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file names mean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commands that were used!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8800" y="4940300"/>
            <a:ext cx="2921000" cy="1358900"/>
          </a:xfrm>
          <a:prstGeom prst="roundRect">
            <a:avLst/>
          </a:prstGeom>
          <a:solidFill>
            <a:srgbClr val="A2383B"/>
          </a:solidFill>
          <a:ln>
            <a:solidFill>
              <a:srgbClr val="9E13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You can only rerun code you know!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THIS WILL SAVE YOUR SANITY!!!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4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78276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$ ls -</a:t>
            </a:r>
            <a:r>
              <a:rPr lang="en-US" dirty="0" err="1" smtClean="0"/>
              <a:t>lh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-</a:t>
            </a:r>
            <a:r>
              <a:rPr lang="en-US" dirty="0" err="1" smtClean="0"/>
              <a:t>rwxr</a:t>
            </a:r>
            <a:r>
              <a:rPr lang="en-US" dirty="0" smtClean="0"/>
              <a:t>-</a:t>
            </a:r>
            <a:r>
              <a:rPr lang="en-US" dirty="0" err="1" smtClean="0"/>
              <a:t>xr</a:t>
            </a:r>
            <a:r>
              <a:rPr lang="en-US" dirty="0" smtClean="0"/>
              <a:t>-x	ss93	affiliate	34GB	Jun	8	2016	file1.fq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88" y="174619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rgbClr val="FF0000"/>
                </a:solidFill>
              </a:rPr>
              <a:t>rwx</a:t>
            </a:r>
            <a:r>
              <a:rPr lang="en-US" sz="3600" dirty="0" err="1" smtClean="0">
                <a:solidFill>
                  <a:schemeClr val="accent6"/>
                </a:solidFill>
              </a:rPr>
              <a:t>r</a:t>
            </a:r>
            <a:r>
              <a:rPr lang="en-US" sz="3600" dirty="0" smtClean="0">
                <a:solidFill>
                  <a:schemeClr val="accent6"/>
                </a:solidFill>
              </a:rPr>
              <a:t>-</a:t>
            </a:r>
            <a:r>
              <a:rPr lang="en-US" sz="3600" dirty="0" err="1" smtClean="0">
                <a:solidFill>
                  <a:schemeClr val="accent6"/>
                </a:solidFill>
              </a:rPr>
              <a:t>x</a:t>
            </a:r>
            <a:r>
              <a:rPr lang="en-US" sz="3600" dirty="0" err="1" smtClean="0"/>
              <a:t>r</a:t>
            </a:r>
            <a:r>
              <a:rPr lang="en-US" sz="3600" dirty="0" smtClean="0"/>
              <a:t>-x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82168" y="1845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Data Management – Permissions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4177" y="3144635"/>
            <a:ext cx="2854267" cy="795512"/>
          </a:xfrm>
          <a:prstGeom prst="roundRect">
            <a:avLst/>
          </a:prstGeom>
          <a:solidFill>
            <a:srgbClr val="9E1300"/>
          </a:solidFill>
          <a:ln>
            <a:solidFill>
              <a:srgbClr val="9E13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“d” means directory, </a:t>
            </a:r>
          </a:p>
          <a:p>
            <a:pPr algn="ctr"/>
            <a:r>
              <a:rPr lang="en-US" dirty="0" smtClean="0"/>
              <a:t>- is a file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65572" y="2642198"/>
            <a:ext cx="1846" cy="511565"/>
          </a:xfrm>
          <a:prstGeom prst="straightConnector1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3348444" y="3529584"/>
            <a:ext cx="1168692" cy="12807"/>
          </a:xfrm>
          <a:prstGeom prst="straightConnector1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4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88" y="174619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rgbClr val="FF0000"/>
                </a:solidFill>
              </a:rPr>
              <a:t>rwx</a:t>
            </a:r>
            <a:r>
              <a:rPr lang="en-US" sz="3600" dirty="0" err="1" smtClean="0">
                <a:solidFill>
                  <a:schemeClr val="accent6"/>
                </a:solidFill>
              </a:rPr>
              <a:t>r</a:t>
            </a:r>
            <a:r>
              <a:rPr lang="en-US" sz="3600" dirty="0" smtClean="0">
                <a:solidFill>
                  <a:schemeClr val="accent6"/>
                </a:solidFill>
              </a:rPr>
              <a:t>-</a:t>
            </a:r>
            <a:r>
              <a:rPr lang="en-US" sz="3600" dirty="0" err="1" smtClean="0">
                <a:solidFill>
                  <a:schemeClr val="accent6"/>
                </a:solidFill>
              </a:rPr>
              <a:t>x</a:t>
            </a:r>
            <a:r>
              <a:rPr lang="en-US" sz="3600" dirty="0" err="1" smtClean="0"/>
              <a:t>r</a:t>
            </a:r>
            <a:r>
              <a:rPr lang="en-US" sz="3600" dirty="0" smtClean="0"/>
              <a:t>-x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82168" y="1845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Data Management – Permissions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8276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$ ls -</a:t>
            </a:r>
            <a:r>
              <a:rPr lang="en-US" dirty="0" err="1" smtClean="0"/>
              <a:t>lh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-</a:t>
            </a:r>
            <a:r>
              <a:rPr lang="en-US" dirty="0" err="1" smtClean="0"/>
              <a:t>rwxr</a:t>
            </a:r>
            <a:r>
              <a:rPr lang="en-US" dirty="0" smtClean="0"/>
              <a:t>-</a:t>
            </a:r>
            <a:r>
              <a:rPr lang="en-US" dirty="0" err="1" smtClean="0"/>
              <a:t>xr</a:t>
            </a:r>
            <a:r>
              <a:rPr lang="en-US" dirty="0" smtClean="0"/>
              <a:t>-x	</a:t>
            </a:r>
            <a:r>
              <a:rPr lang="en-US" dirty="0" smtClean="0">
                <a:solidFill>
                  <a:srgbClr val="FF0000"/>
                </a:solidFill>
              </a:rPr>
              <a:t>ss93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/>
                </a:solidFill>
              </a:rPr>
              <a:t>affiliate</a:t>
            </a:r>
            <a:r>
              <a:rPr lang="en-US" dirty="0" smtClean="0"/>
              <a:t>	34GB	Jun	8	2016	file1.fq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1601" y="2908588"/>
            <a:ext cx="3465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u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5710" y="290464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g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7239" y="2904643"/>
            <a:ext cx="22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o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21179" y="3349375"/>
            <a:ext cx="507414" cy="0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76582" y="3349377"/>
            <a:ext cx="507414" cy="0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10207" y="3349376"/>
            <a:ext cx="507414" cy="0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78276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$ ls -</a:t>
            </a:r>
            <a:r>
              <a:rPr lang="en-US" dirty="0" err="1" smtClean="0"/>
              <a:t>lh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-</a:t>
            </a:r>
            <a:r>
              <a:rPr lang="en-US" dirty="0" err="1" smtClean="0"/>
              <a:t>rwxr</a:t>
            </a:r>
            <a:r>
              <a:rPr lang="en-US" dirty="0" smtClean="0"/>
              <a:t>-</a:t>
            </a:r>
            <a:r>
              <a:rPr lang="en-US" dirty="0" err="1" smtClean="0"/>
              <a:t>xr</a:t>
            </a:r>
            <a:r>
              <a:rPr lang="en-US" dirty="0" smtClean="0"/>
              <a:t>-x	ss93	affiliate	34GB	Jun	8	2016	file1.fq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138576" y="4342627"/>
            <a:ext cx="2854267" cy="795512"/>
          </a:xfrm>
          <a:prstGeom prst="roundRect">
            <a:avLst/>
          </a:prstGeom>
          <a:solidFill>
            <a:srgbClr val="9E1300"/>
          </a:solidFill>
          <a:ln>
            <a:solidFill>
              <a:srgbClr val="9E13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set of “</a:t>
            </a:r>
            <a:r>
              <a:rPr lang="en-US" dirty="0" err="1" smtClean="0"/>
              <a:t>rwx</a:t>
            </a:r>
            <a:r>
              <a:rPr lang="en-US" dirty="0" smtClean="0"/>
              <a:t>” refers to a level of ownership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5130800" y="3746500"/>
            <a:ext cx="434910" cy="596127"/>
          </a:xfrm>
          <a:prstGeom prst="straightConnector1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715000" y="3725624"/>
            <a:ext cx="12700" cy="633933"/>
          </a:xfrm>
          <a:prstGeom prst="straightConnector1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876990" y="3763431"/>
            <a:ext cx="405277" cy="596126"/>
          </a:xfrm>
          <a:prstGeom prst="straightConnector1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53125" y="3326964"/>
            <a:ext cx="4099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–    the owner and usually creator of </a:t>
            </a:r>
            <a:br>
              <a:rPr lang="en-US" dirty="0" smtClean="0"/>
            </a:br>
            <a:r>
              <a:rPr lang="en-US" dirty="0" smtClean="0"/>
              <a:t>               the file.  There can be only one.</a:t>
            </a:r>
          </a:p>
          <a:p>
            <a:r>
              <a:rPr lang="en-US" dirty="0" smtClean="0"/>
              <a:t>Group – which group the file is associated </a:t>
            </a:r>
            <a:br>
              <a:rPr lang="en-US" dirty="0" smtClean="0"/>
            </a:br>
            <a:r>
              <a:rPr lang="en-US" dirty="0" smtClean="0"/>
              <a:t>               with, in this case “affiliate”.  All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users have different groups, but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files can only have one.</a:t>
            </a:r>
          </a:p>
          <a:p>
            <a:r>
              <a:rPr lang="en-US" dirty="0" smtClean="0"/>
              <a:t>Other – all others on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6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88" y="174619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rgbClr val="FF0000"/>
                </a:solidFill>
              </a:rPr>
              <a:t>rwx</a:t>
            </a:r>
            <a:r>
              <a:rPr lang="en-US" sz="3600" dirty="0" err="1" smtClean="0">
                <a:solidFill>
                  <a:schemeClr val="accent6"/>
                </a:solidFill>
              </a:rPr>
              <a:t>r</a:t>
            </a:r>
            <a:r>
              <a:rPr lang="en-US" sz="3600" dirty="0" smtClean="0">
                <a:solidFill>
                  <a:schemeClr val="accent6"/>
                </a:solidFill>
              </a:rPr>
              <a:t>-</a:t>
            </a:r>
            <a:r>
              <a:rPr lang="en-US" sz="3600" dirty="0" err="1" smtClean="0">
                <a:solidFill>
                  <a:schemeClr val="accent6"/>
                </a:solidFill>
              </a:rPr>
              <a:t>x</a:t>
            </a:r>
            <a:r>
              <a:rPr lang="en-US" sz="3600" dirty="0" err="1" smtClean="0"/>
              <a:t>r</a:t>
            </a:r>
            <a:r>
              <a:rPr lang="en-US" sz="3600" dirty="0" smtClean="0"/>
              <a:t>-x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82168" y="1845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Data Management – Permissions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8276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$ ls -</a:t>
            </a:r>
            <a:r>
              <a:rPr lang="en-US" dirty="0" err="1" smtClean="0"/>
              <a:t>lh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-</a:t>
            </a:r>
            <a:r>
              <a:rPr lang="en-US" dirty="0" err="1" smtClean="0"/>
              <a:t>rwxr</a:t>
            </a:r>
            <a:r>
              <a:rPr lang="en-US" dirty="0" smtClean="0"/>
              <a:t>-</a:t>
            </a:r>
            <a:r>
              <a:rPr lang="en-US" dirty="0" err="1" smtClean="0"/>
              <a:t>xr</a:t>
            </a:r>
            <a:r>
              <a:rPr lang="en-US" dirty="0" smtClean="0"/>
              <a:t>-x	</a:t>
            </a:r>
            <a:r>
              <a:rPr lang="en-US" dirty="0" smtClean="0">
                <a:solidFill>
                  <a:srgbClr val="FF0000"/>
                </a:solidFill>
              </a:rPr>
              <a:t>ss93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/>
                </a:solidFill>
              </a:rPr>
              <a:t>affiliate</a:t>
            </a:r>
            <a:r>
              <a:rPr lang="en-US" dirty="0" smtClean="0"/>
              <a:t>	34GB	Jun	8	2016	file1.fq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1601" y="2908588"/>
            <a:ext cx="3465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u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5710" y="290464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g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7239" y="2904643"/>
            <a:ext cx="22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o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21179" y="3349375"/>
            <a:ext cx="507414" cy="0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76582" y="3349377"/>
            <a:ext cx="507414" cy="0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10207" y="3349376"/>
            <a:ext cx="507414" cy="0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138576" y="4342627"/>
            <a:ext cx="2854267" cy="795512"/>
          </a:xfrm>
          <a:prstGeom prst="roundRect">
            <a:avLst/>
          </a:prstGeom>
          <a:solidFill>
            <a:srgbClr val="9E1300"/>
          </a:solidFill>
          <a:ln>
            <a:solidFill>
              <a:srgbClr val="9E13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set of “</a:t>
            </a:r>
            <a:r>
              <a:rPr lang="en-US" dirty="0" err="1" smtClean="0"/>
              <a:t>rwx</a:t>
            </a:r>
            <a:r>
              <a:rPr lang="en-US" dirty="0" smtClean="0"/>
              <a:t>” refers to a level of ownership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5130800" y="3746500"/>
            <a:ext cx="434910" cy="596127"/>
          </a:xfrm>
          <a:prstGeom prst="straightConnector1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715000" y="3725624"/>
            <a:ext cx="12700" cy="633933"/>
          </a:xfrm>
          <a:prstGeom prst="straightConnector1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876990" y="3763431"/>
            <a:ext cx="405277" cy="596126"/>
          </a:xfrm>
          <a:prstGeom prst="straightConnector1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53125" y="3326964"/>
            <a:ext cx="409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owner and group of the file are listed with ls –</a:t>
            </a:r>
            <a:r>
              <a:rPr lang="en-US" dirty="0" err="1" smtClean="0"/>
              <a:t>lah</a:t>
            </a:r>
            <a:r>
              <a:rPr lang="en-US" dirty="0" smtClean="0"/>
              <a:t>.  Everyone else is “other”.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6488" y="5677021"/>
            <a:ext cx="1089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NOTE: You can see what groups you belong to by using the command “id”.</a:t>
            </a:r>
          </a:p>
        </p:txBody>
      </p:sp>
    </p:spTree>
    <p:extLst>
      <p:ext uri="{BB962C8B-B14F-4D97-AF65-F5344CB8AC3E}">
        <p14:creationId xmlns:p14="http://schemas.microsoft.com/office/powerpoint/2010/main" val="152130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88" y="173418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3600" dirty="0" err="1" smtClean="0"/>
              <a:t>d</a:t>
            </a:r>
            <a:r>
              <a:rPr lang="en-US" sz="3600" dirty="0" err="1" smtClean="0">
                <a:solidFill>
                  <a:schemeClr val="accent1"/>
                </a:solidFill>
              </a:rPr>
              <a:t>r</a:t>
            </a:r>
            <a:r>
              <a:rPr lang="en-US" sz="3600" dirty="0" err="1" smtClean="0">
                <a:solidFill>
                  <a:schemeClr val="accent2"/>
                </a:solidFill>
              </a:rPr>
              <a:t>w</a:t>
            </a:r>
            <a:r>
              <a:rPr lang="en-US" sz="3600" dirty="0" err="1" smtClean="0">
                <a:solidFill>
                  <a:srgbClr val="FF0000"/>
                </a:solidFill>
              </a:rPr>
              <a:t>x</a:t>
            </a:r>
            <a:r>
              <a:rPr lang="en-US" sz="3600" dirty="0" err="1" smtClean="0">
                <a:solidFill>
                  <a:schemeClr val="accent1"/>
                </a:solidFill>
              </a:rPr>
              <a:t>r</a:t>
            </a:r>
            <a:r>
              <a:rPr lang="en-US" sz="3600" dirty="0" smtClean="0">
                <a:solidFill>
                  <a:schemeClr val="accent2"/>
                </a:solidFill>
              </a:rPr>
              <a:t>-</a:t>
            </a:r>
            <a:r>
              <a:rPr lang="en-US" sz="3600" dirty="0" err="1" smtClean="0">
                <a:solidFill>
                  <a:srgbClr val="FF0000"/>
                </a:solidFill>
              </a:rPr>
              <a:t>x</a:t>
            </a:r>
            <a:r>
              <a:rPr lang="en-US" sz="3600" dirty="0" err="1" smtClean="0">
                <a:solidFill>
                  <a:schemeClr val="accent1"/>
                </a:solidFill>
              </a:rPr>
              <a:t>r</a:t>
            </a:r>
            <a:r>
              <a:rPr lang="en-US" sz="3600" dirty="0" smtClean="0">
                <a:solidFill>
                  <a:schemeClr val="accent2"/>
                </a:solidFill>
              </a:rPr>
              <a:t>-</a:t>
            </a:r>
            <a:r>
              <a:rPr lang="en-US" sz="3600" dirty="0" smtClean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62201" y="4001294"/>
            <a:ext cx="1230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read/list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1493" y="4001293"/>
            <a:ext cx="83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write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2267" y="4001293"/>
            <a:ext cx="191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execute/open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17684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$ ls -</a:t>
            </a:r>
            <a:r>
              <a:rPr lang="en-US" dirty="0" err="1" smtClean="0"/>
              <a:t>lh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-</a:t>
            </a:r>
            <a:r>
              <a:rPr lang="en-US" dirty="0" err="1" smtClean="0"/>
              <a:t>rwxr</a:t>
            </a:r>
            <a:r>
              <a:rPr lang="en-US" dirty="0" smtClean="0"/>
              <a:t>-</a:t>
            </a:r>
            <a:r>
              <a:rPr lang="en-US" dirty="0" err="1" smtClean="0"/>
              <a:t>xr</a:t>
            </a:r>
            <a:r>
              <a:rPr lang="en-US" dirty="0" smtClean="0"/>
              <a:t>-x	ss93	affiliate	34GB	Jun	8	2016	file1.fq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1601" y="2908588"/>
            <a:ext cx="3465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u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5710" y="290464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g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57239" y="2904643"/>
            <a:ext cx="22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o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921179" y="3349375"/>
            <a:ext cx="507414" cy="0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76582" y="3349377"/>
            <a:ext cx="507414" cy="0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10207" y="3349376"/>
            <a:ext cx="507414" cy="0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82442" y="6038902"/>
            <a:ext cx="431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hlinkClick r:id="rId3"/>
              </a:rPr>
              <a:t>Knowledge Base on Permissions</a:t>
            </a:r>
            <a:endParaRPr lang="en-US" sz="2400" b="1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82168" y="1845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Data Management – Permissions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4726" y="4775005"/>
            <a:ext cx="829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actual permissions are specified by </a:t>
            </a:r>
            <a:r>
              <a:rPr lang="en-US" dirty="0" err="1" smtClean="0"/>
              <a:t>rwx</a:t>
            </a:r>
            <a:r>
              <a:rPr lang="en-US" dirty="0" smtClean="0"/>
              <a:t> – read, write, and execute.  These means slightly different things for files versus directories.</a:t>
            </a:r>
          </a:p>
        </p:txBody>
      </p:sp>
    </p:spTree>
    <p:extLst>
      <p:ext uri="{BB962C8B-B14F-4D97-AF65-F5344CB8AC3E}">
        <p14:creationId xmlns:p14="http://schemas.microsoft.com/office/powerpoint/2010/main" val="145987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Sharing Data Problem 1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200" y="2790825"/>
            <a:ext cx="8483600" cy="1527175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Problem: My PI gave me group permissions to the data folder</a:t>
            </a:r>
            <a:r>
              <a:rPr lang="is-IS" dirty="0" smtClean="0"/>
              <a:t>… </a:t>
            </a:r>
            <a:r>
              <a:rPr lang="en-US" dirty="0" smtClean="0"/>
              <a:t>but I still cannot get into it</a:t>
            </a:r>
            <a:r>
              <a:rPr lang="is-IS" dirty="0" smtClean="0"/>
              <a:t>…</a:t>
            </a:r>
          </a:p>
        </p:txBody>
      </p:sp>
      <p:grpSp>
        <p:nvGrpSpPr>
          <p:cNvPr id="4" name="Shape 114"/>
          <p:cNvGrpSpPr/>
          <p:nvPr/>
        </p:nvGrpSpPr>
        <p:grpSpPr>
          <a:xfrm rot="10800000" flipH="1">
            <a:off x="7651928" y="4180398"/>
            <a:ext cx="4859679" cy="2682491"/>
            <a:chOff x="4560911" y="-74"/>
            <a:chExt cx="4859679" cy="2682491"/>
          </a:xfrm>
        </p:grpSpPr>
        <p:sp>
          <p:nvSpPr>
            <p:cNvPr id="5" name="Shape 115"/>
            <p:cNvSpPr/>
            <p:nvPr/>
          </p:nvSpPr>
          <p:spPr>
            <a:xfrm>
              <a:off x="7133240" y="-6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6"/>
            <p:cNvSpPr/>
            <p:nvPr/>
          </p:nvSpPr>
          <p:spPr>
            <a:xfrm rot="10800000" flipH="1">
              <a:off x="7133240" y="26816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7"/>
            <p:cNvSpPr/>
            <p:nvPr/>
          </p:nvSpPr>
          <p:spPr>
            <a:xfrm rot="10800000" flipH="1">
              <a:off x="7419311" y="-7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8"/>
            <p:cNvSpPr/>
            <p:nvPr/>
          </p:nvSpPr>
          <p:spPr>
            <a:xfrm>
              <a:off x="7705040" y="-6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0"/>
            <p:cNvSpPr/>
            <p:nvPr/>
          </p:nvSpPr>
          <p:spPr>
            <a:xfrm rot="10800000" flipH="1">
              <a:off x="7419311" y="53642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1"/>
            <p:cNvSpPr/>
            <p:nvPr/>
          </p:nvSpPr>
          <p:spPr>
            <a:xfrm>
              <a:off x="7419298" y="26816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2"/>
            <p:cNvSpPr/>
            <p:nvPr/>
          </p:nvSpPr>
          <p:spPr>
            <a:xfrm rot="10800000" flipH="1">
              <a:off x="7705040" y="80466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23"/>
            <p:cNvSpPr/>
            <p:nvPr/>
          </p:nvSpPr>
          <p:spPr>
            <a:xfrm rot="10800000" flipH="1">
              <a:off x="7991111" y="53642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24"/>
            <p:cNvSpPr/>
            <p:nvPr/>
          </p:nvSpPr>
          <p:spPr>
            <a:xfrm>
              <a:off x="7991098" y="26816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25"/>
            <p:cNvSpPr/>
            <p:nvPr/>
          </p:nvSpPr>
          <p:spPr>
            <a:xfrm>
              <a:off x="8276840" y="53643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26"/>
            <p:cNvSpPr/>
            <p:nvPr/>
          </p:nvSpPr>
          <p:spPr>
            <a:xfrm rot="10800000" flipH="1">
              <a:off x="7991111" y="107292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27"/>
            <p:cNvSpPr/>
            <p:nvPr/>
          </p:nvSpPr>
          <p:spPr>
            <a:xfrm>
              <a:off x="7991098" y="80466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28"/>
            <p:cNvSpPr/>
            <p:nvPr/>
          </p:nvSpPr>
          <p:spPr>
            <a:xfrm rot="10800000" flipH="1">
              <a:off x="7991111" y="-2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29"/>
            <p:cNvSpPr/>
            <p:nvPr/>
          </p:nvSpPr>
          <p:spPr>
            <a:xfrm>
              <a:off x="8276840" y="-1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30"/>
            <p:cNvSpPr/>
            <p:nvPr/>
          </p:nvSpPr>
          <p:spPr>
            <a:xfrm rot="10800000" flipH="1">
              <a:off x="8276840" y="26821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31"/>
            <p:cNvSpPr/>
            <p:nvPr/>
          </p:nvSpPr>
          <p:spPr>
            <a:xfrm rot="10800000" flipH="1">
              <a:off x="8562911" y="-2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132"/>
            <p:cNvSpPr/>
            <p:nvPr/>
          </p:nvSpPr>
          <p:spPr>
            <a:xfrm>
              <a:off x="8848640" y="-1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133"/>
            <p:cNvSpPr/>
            <p:nvPr/>
          </p:nvSpPr>
          <p:spPr>
            <a:xfrm rot="10800000" flipH="1">
              <a:off x="8562911" y="53647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134"/>
            <p:cNvSpPr/>
            <p:nvPr/>
          </p:nvSpPr>
          <p:spPr>
            <a:xfrm>
              <a:off x="8562898" y="26821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35"/>
            <p:cNvSpPr/>
            <p:nvPr/>
          </p:nvSpPr>
          <p:spPr>
            <a:xfrm rot="10800000" flipH="1">
              <a:off x="6847811" y="-2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36"/>
            <p:cNvSpPr/>
            <p:nvPr/>
          </p:nvSpPr>
          <p:spPr>
            <a:xfrm>
              <a:off x="8276990" y="107298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37"/>
            <p:cNvSpPr/>
            <p:nvPr/>
          </p:nvSpPr>
          <p:spPr>
            <a:xfrm rot="10800000" flipH="1">
              <a:off x="8563061" y="107297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38"/>
            <p:cNvSpPr/>
            <p:nvPr/>
          </p:nvSpPr>
          <p:spPr>
            <a:xfrm>
              <a:off x="8563048" y="80471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139"/>
            <p:cNvSpPr/>
            <p:nvPr/>
          </p:nvSpPr>
          <p:spPr>
            <a:xfrm rot="10800000" flipH="1">
              <a:off x="8848790" y="134121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140"/>
            <p:cNvSpPr/>
            <p:nvPr/>
          </p:nvSpPr>
          <p:spPr>
            <a:xfrm rot="10800000" flipH="1">
              <a:off x="8563061" y="160947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141"/>
            <p:cNvSpPr/>
            <p:nvPr/>
          </p:nvSpPr>
          <p:spPr>
            <a:xfrm>
              <a:off x="8563048" y="134121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142"/>
            <p:cNvSpPr/>
            <p:nvPr/>
          </p:nvSpPr>
          <p:spPr>
            <a:xfrm rot="10800000" flipH="1">
              <a:off x="5989940" y="26816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143"/>
            <p:cNvSpPr/>
            <p:nvPr/>
          </p:nvSpPr>
          <p:spPr>
            <a:xfrm>
              <a:off x="6561740" y="-6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144"/>
            <p:cNvSpPr/>
            <p:nvPr/>
          </p:nvSpPr>
          <p:spPr>
            <a:xfrm>
              <a:off x="6275998" y="26816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145"/>
            <p:cNvSpPr/>
            <p:nvPr/>
          </p:nvSpPr>
          <p:spPr>
            <a:xfrm rot="10800000" flipH="1">
              <a:off x="6847811" y="53637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146"/>
            <p:cNvSpPr/>
            <p:nvPr/>
          </p:nvSpPr>
          <p:spPr>
            <a:xfrm>
              <a:off x="7133540" y="53638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147"/>
            <p:cNvSpPr/>
            <p:nvPr/>
          </p:nvSpPr>
          <p:spPr>
            <a:xfrm rot="10800000" flipH="1">
              <a:off x="5704811" y="-2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148"/>
            <p:cNvSpPr/>
            <p:nvPr/>
          </p:nvSpPr>
          <p:spPr>
            <a:xfrm>
              <a:off x="5132998" y="26816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149"/>
            <p:cNvSpPr/>
            <p:nvPr/>
          </p:nvSpPr>
          <p:spPr>
            <a:xfrm>
              <a:off x="8848640" y="160938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150"/>
            <p:cNvSpPr/>
            <p:nvPr/>
          </p:nvSpPr>
          <p:spPr>
            <a:xfrm rot="10800000" flipH="1">
              <a:off x="4560911" y="-7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151"/>
            <p:cNvSpPr/>
            <p:nvPr/>
          </p:nvSpPr>
          <p:spPr>
            <a:xfrm>
              <a:off x="8848640" y="536484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152"/>
            <p:cNvSpPr/>
            <p:nvPr/>
          </p:nvSpPr>
          <p:spPr>
            <a:xfrm rot="10800000" flipH="1">
              <a:off x="8848640" y="804716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4747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153"/>
            <p:cNvSpPr/>
            <p:nvPr/>
          </p:nvSpPr>
          <p:spPr>
            <a:xfrm rot="10800000" flipH="1">
              <a:off x="8562911" y="2145975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154"/>
            <p:cNvSpPr/>
            <p:nvPr/>
          </p:nvSpPr>
          <p:spPr>
            <a:xfrm>
              <a:off x="8563048" y="241421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155"/>
            <p:cNvSpPr/>
            <p:nvPr/>
          </p:nvSpPr>
          <p:spPr>
            <a:xfrm>
              <a:off x="6847198" y="804617"/>
              <a:ext cx="571800" cy="268200"/>
            </a:xfrm>
            <a:prstGeom prst="triangle">
              <a:avLst>
                <a:gd name="adj" fmla="val 50000"/>
              </a:avLst>
            </a:prstGeom>
            <a:solidFill>
              <a:srgbClr val="5D5D5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12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38312" y="261936"/>
            <a:ext cx="8405813" cy="6196013"/>
            <a:chOff x="766762" y="490537"/>
            <a:chExt cx="7019925" cy="533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4226"/>
            <a:stretch/>
          </p:blipFill>
          <p:spPr>
            <a:xfrm>
              <a:off x="766762" y="490537"/>
              <a:ext cx="3662363" cy="5334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52559" r="5476"/>
            <a:stretch/>
          </p:blipFill>
          <p:spPr>
            <a:xfrm flipH="1">
              <a:off x="4429125" y="490537"/>
              <a:ext cx="3357562" cy="53340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1172" t="25202" r="91797" b="62409"/>
          <a:stretch/>
        </p:blipFill>
        <p:spPr>
          <a:xfrm>
            <a:off x="2754033" y="3014320"/>
            <a:ext cx="784651" cy="691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-1172" t="25202" r="91797" b="62409"/>
          <a:stretch/>
        </p:blipFill>
        <p:spPr>
          <a:xfrm>
            <a:off x="4046543" y="3014319"/>
            <a:ext cx="784651" cy="6912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-1172" t="25202" r="91797" b="62409"/>
          <a:stretch/>
        </p:blipFill>
        <p:spPr>
          <a:xfrm>
            <a:off x="6540884" y="2948153"/>
            <a:ext cx="784651" cy="6912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-1172" t="25202" r="91797" b="62409"/>
          <a:stretch/>
        </p:blipFill>
        <p:spPr>
          <a:xfrm>
            <a:off x="6535590" y="4049634"/>
            <a:ext cx="784651" cy="6912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172" t="25202" r="91797" b="62409"/>
          <a:stretch/>
        </p:blipFill>
        <p:spPr>
          <a:xfrm>
            <a:off x="8612752" y="4740877"/>
            <a:ext cx="784651" cy="691243"/>
          </a:xfrm>
          <a:prstGeom prst="rect">
            <a:avLst/>
          </a:prstGeom>
        </p:spPr>
      </p:pic>
      <p:sp>
        <p:nvSpPr>
          <p:cNvPr id="12" name="&quot;No&quot; Symbol 11"/>
          <p:cNvSpPr/>
          <p:nvPr/>
        </p:nvSpPr>
        <p:spPr>
          <a:xfrm>
            <a:off x="6835318" y="5063348"/>
            <a:ext cx="769250" cy="723993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8547" y="2898275"/>
            <a:ext cx="358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6901" y="2898275"/>
            <a:ext cx="358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7877" y="4694016"/>
            <a:ext cx="106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 - -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12000" y="3955352"/>
            <a:ext cx="358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&quot;No&quot; Symbol 17"/>
          <p:cNvSpPr/>
          <p:nvPr/>
        </p:nvSpPr>
        <p:spPr>
          <a:xfrm>
            <a:off x="6747265" y="904201"/>
            <a:ext cx="769250" cy="723993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&quot;No&quot; Symbol 18"/>
          <p:cNvSpPr/>
          <p:nvPr/>
        </p:nvSpPr>
        <p:spPr>
          <a:xfrm>
            <a:off x="8747070" y="1164609"/>
            <a:ext cx="769250" cy="723993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85930" y="1703936"/>
            <a:ext cx="106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 - -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54507" y="1888602"/>
            <a:ext cx="358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</a:p>
          <a:p>
            <a:r>
              <a:rPr lang="en-US" b="1" dirty="0">
                <a:solidFill>
                  <a:schemeClr val="bg1"/>
                </a:solidFill>
              </a:rPr>
              <a:t>-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403" y="4287616"/>
            <a:ext cx="406400" cy="406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557" y="5425344"/>
            <a:ext cx="406400" cy="406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64" y="5169582"/>
            <a:ext cx="406400" cy="406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58" y="4675482"/>
            <a:ext cx="406400" cy="406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2136" y="503607"/>
            <a:ext cx="137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Think of the file system as a physical space.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7472" y="2159611"/>
            <a:ext cx="1372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have to move through this space based on your access.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272668" y="4277314"/>
            <a:ext cx="1523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you are in a </a:t>
            </a:r>
            <a:r>
              <a:rPr lang="en-US" dirty="0" err="1" smtClean="0"/>
              <a:t>rwx</a:t>
            </a:r>
            <a:r>
              <a:rPr lang="en-US" dirty="0" smtClean="0"/>
              <a:t> folder, you can do as much damage as you want.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9184" y="4277314"/>
            <a:ext cx="1645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</a:t>
            </a:r>
            <a:r>
              <a:rPr lang="en-US" smtClean="0"/>
              <a:t>see inside </a:t>
            </a:r>
            <a:r>
              <a:rPr lang="en-US" dirty="0" smtClean="0"/>
              <a:t>directories with r permission, and enter into directories with x permission.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0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  <p:bldP spid="26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38312" y="261936"/>
            <a:ext cx="8405813" cy="6196013"/>
            <a:chOff x="766762" y="490537"/>
            <a:chExt cx="7019925" cy="533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4226"/>
            <a:stretch/>
          </p:blipFill>
          <p:spPr>
            <a:xfrm>
              <a:off x="766762" y="490537"/>
              <a:ext cx="3662363" cy="5334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52559" r="5476"/>
            <a:stretch/>
          </p:blipFill>
          <p:spPr>
            <a:xfrm flipH="1">
              <a:off x="4429125" y="490537"/>
              <a:ext cx="3357562" cy="53340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1172" t="25202" r="91797" b="62409"/>
          <a:stretch/>
        </p:blipFill>
        <p:spPr>
          <a:xfrm>
            <a:off x="2754033" y="3014320"/>
            <a:ext cx="784651" cy="691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-1172" t="25202" r="91797" b="62409"/>
          <a:stretch/>
        </p:blipFill>
        <p:spPr>
          <a:xfrm>
            <a:off x="4046543" y="3014319"/>
            <a:ext cx="784651" cy="6912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58547" y="2898275"/>
            <a:ext cx="358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6901" y="2898275"/>
            <a:ext cx="358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&quot;No&quot; Symbol 21"/>
          <p:cNvSpPr/>
          <p:nvPr/>
        </p:nvSpPr>
        <p:spPr>
          <a:xfrm>
            <a:off x="6835318" y="3014319"/>
            <a:ext cx="769250" cy="723993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9600" y="977900"/>
            <a:ext cx="673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15400" y="977900"/>
            <a:ext cx="673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18333" y="5005290"/>
            <a:ext cx="673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02265" y="4876800"/>
            <a:ext cx="673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7471" y="1545067"/>
            <a:ext cx="673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93500" y="1801861"/>
            <a:ext cx="673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61438" y="4438123"/>
            <a:ext cx="673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68620" y="4129905"/>
            <a:ext cx="673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12000" y="3955352"/>
            <a:ext cx="358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585" y="1483026"/>
            <a:ext cx="17202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don’t have x (enter/open) access to a directory, YOU CANNOT move through it to areas, even if you have permission to other locations!  They are behind locked doors!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38312" y="261936"/>
            <a:ext cx="8405813" cy="6196013"/>
            <a:chOff x="766762" y="490537"/>
            <a:chExt cx="7019925" cy="533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4226"/>
            <a:stretch/>
          </p:blipFill>
          <p:spPr>
            <a:xfrm>
              <a:off x="766762" y="490537"/>
              <a:ext cx="3662363" cy="5334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52559" r="5476"/>
            <a:stretch/>
          </p:blipFill>
          <p:spPr>
            <a:xfrm flipH="1">
              <a:off x="4429125" y="490537"/>
              <a:ext cx="3357562" cy="53340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1172" t="25202" r="91797" b="62409"/>
          <a:stretch/>
        </p:blipFill>
        <p:spPr>
          <a:xfrm>
            <a:off x="2754033" y="3014320"/>
            <a:ext cx="784651" cy="691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-1172" t="25202" r="91797" b="62409"/>
          <a:stretch/>
        </p:blipFill>
        <p:spPr>
          <a:xfrm>
            <a:off x="4046543" y="3014319"/>
            <a:ext cx="784651" cy="6912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-1172" t="25202" r="91797" b="62409"/>
          <a:stretch/>
        </p:blipFill>
        <p:spPr>
          <a:xfrm>
            <a:off x="6540884" y="2948153"/>
            <a:ext cx="784651" cy="6912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172" t="25202" r="91797" b="62409"/>
          <a:stretch/>
        </p:blipFill>
        <p:spPr>
          <a:xfrm>
            <a:off x="8612752" y="4740877"/>
            <a:ext cx="784651" cy="6912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58547" y="2898275"/>
            <a:ext cx="358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6901" y="2898275"/>
            <a:ext cx="358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7877" y="4694016"/>
            <a:ext cx="106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 - -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12000" y="3955352"/>
            <a:ext cx="358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85930" y="1703936"/>
            <a:ext cx="106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 - -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54507" y="1888602"/>
            <a:ext cx="358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</a:p>
          <a:p>
            <a:r>
              <a:rPr lang="en-US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525984" y="3225800"/>
            <a:ext cx="724312" cy="347412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839136" y="3225800"/>
            <a:ext cx="1868335" cy="347412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2229889">
            <a:off x="7189758" y="4173875"/>
            <a:ext cx="1631604" cy="347412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1385" y="6327984"/>
            <a:ext cx="1141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You have to have at least x (open) permissions for the WHOLE PATH!! No teleporting!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573</Words>
  <Application>Microsoft Macintosh PowerPoint</Application>
  <PresentationFormat>Widescreen</PresentationFormat>
  <Paragraphs>163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Sharing Data</vt:lpstr>
      <vt:lpstr>Data Management – Permissions</vt:lpstr>
      <vt:lpstr>Data Management – Permissions</vt:lpstr>
      <vt:lpstr>Data Management – Permissions</vt:lpstr>
      <vt:lpstr>Data Management – Permissions</vt:lpstr>
      <vt:lpstr>Sharing Data Problem 1</vt:lpstr>
      <vt:lpstr>PowerPoint Presentation</vt:lpstr>
      <vt:lpstr>PowerPoint Presentation</vt:lpstr>
      <vt:lpstr>PowerPoint Presentation</vt:lpstr>
      <vt:lpstr>PowerPoint Presentation</vt:lpstr>
      <vt:lpstr>Sharing Data Problem 2: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Data</dc:title>
  <dc:creator>Microsoft Office User</dc:creator>
  <cp:lastModifiedBy>Microsoft Office User</cp:lastModifiedBy>
  <cp:revision>4</cp:revision>
  <dcterms:created xsi:type="dcterms:W3CDTF">2016-12-08T18:27:10Z</dcterms:created>
  <dcterms:modified xsi:type="dcterms:W3CDTF">2016-12-08T18:50:27Z</dcterms:modified>
</cp:coreProperties>
</file>