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Oswald Bold" charset="1" panose="00000800000000000000"/>
      <p:regular r:id="rId33"/>
    </p:embeddedFont>
    <p:embeddedFont>
      <p:font typeface="Montserrat Classic Bold" charset="1" panose="00000800000000000000"/>
      <p:regular r:id="rId34"/>
    </p:embeddedFont>
    <p:embeddedFont>
      <p:font typeface="DM Sans" charset="1" panose="000000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2.png" Type="http://schemas.openxmlformats.org/officeDocument/2006/relationships/image"/><Relationship Id="rId7" Target="../media/image2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4.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421003" y="4185269"/>
            <a:ext cx="9445993" cy="2033276"/>
          </a:xfrm>
          <a:prstGeom prst="rect">
            <a:avLst/>
          </a:prstGeom>
        </p:spPr>
        <p:txBody>
          <a:bodyPr anchor="t" rtlCol="false" tIns="0" lIns="0" bIns="0" rIns="0">
            <a:spAutoFit/>
          </a:bodyPr>
          <a:lstStyle/>
          <a:p>
            <a:pPr algn="ctr">
              <a:lnSpc>
                <a:spcPts val="16611"/>
              </a:lnSpc>
            </a:pPr>
            <a:r>
              <a:rPr lang="en-US" sz="12037" spc="1179">
                <a:solidFill>
                  <a:srgbClr val="231F20"/>
                </a:solidFill>
                <a:latin typeface="Oswald Bold"/>
                <a:ea typeface="Oswald Bold"/>
                <a:cs typeface="Oswald Bold"/>
                <a:sym typeface="Oswald Bold"/>
              </a:rPr>
              <a:t>CLUSTERING</a:t>
            </a:r>
          </a:p>
        </p:txBody>
      </p:sp>
      <p:sp>
        <p:nvSpPr>
          <p:cNvPr name="TextBox 10" id="10"/>
          <p:cNvSpPr txBox="true"/>
          <p:nvPr/>
        </p:nvSpPr>
        <p:spPr>
          <a:xfrm rot="0">
            <a:off x="2719596" y="7482578"/>
            <a:ext cx="12848809" cy="896299"/>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ea typeface="Montserrat Classic Bold"/>
                <a:cs typeface="Montserrat Classic Bold"/>
                <a:sym typeface="Montserrat Classic Bold"/>
              </a:rPr>
              <a:t>PENERAPAN K-MEANS CLUSTERING UNTUK SEGMENTASI PELANGGAN MALL</a:t>
            </a:r>
          </a:p>
        </p:txBody>
      </p:sp>
      <p:sp>
        <p:nvSpPr>
          <p:cNvPr name="TextBox 11" id="11"/>
          <p:cNvSpPr txBox="true"/>
          <p:nvPr/>
        </p:nvSpPr>
        <p:spPr>
          <a:xfrm rot="0">
            <a:off x="15393660" y="1538248"/>
            <a:ext cx="1865640" cy="579456"/>
          </a:xfrm>
          <a:prstGeom prst="rect">
            <a:avLst/>
          </a:prstGeom>
        </p:spPr>
        <p:txBody>
          <a:bodyPr anchor="t" rtlCol="false" tIns="0" lIns="0" bIns="0" rIns="0">
            <a:spAutoFit/>
          </a:bodyPr>
          <a:lstStyle/>
          <a:p>
            <a:pPr algn="ctr" marL="0" indent="0" lvl="0">
              <a:lnSpc>
                <a:spcPts val="2394"/>
              </a:lnSpc>
              <a:spcBef>
                <a:spcPct val="0"/>
              </a:spcBef>
            </a:pPr>
            <a:r>
              <a:rPr lang="en-US" sz="1735" spc="170">
                <a:solidFill>
                  <a:srgbClr val="231F20"/>
                </a:solidFill>
                <a:latin typeface="Montserrat Classic Bold"/>
                <a:ea typeface="Montserrat Classic Bold"/>
                <a:cs typeface="Montserrat Classic Bold"/>
                <a:sym typeface="Montserrat Classic Bold"/>
              </a:rPr>
              <a:t>NI NYOMAN VIKA ANDINI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29909" y="2354294"/>
            <a:ext cx="15629391" cy="6315550"/>
          </a:xfrm>
          <a:custGeom>
            <a:avLst/>
            <a:gdLst/>
            <a:ahLst/>
            <a:cxnLst/>
            <a:rect r="r" b="b" t="t" l="l"/>
            <a:pathLst>
              <a:path h="6315550" w="15629391">
                <a:moveTo>
                  <a:pt x="0" y="0"/>
                </a:moveTo>
                <a:lnTo>
                  <a:pt x="15629391" y="0"/>
                </a:lnTo>
                <a:lnTo>
                  <a:pt x="15629391" y="6315550"/>
                </a:lnTo>
                <a:lnTo>
                  <a:pt x="0" y="6315550"/>
                </a:lnTo>
                <a:lnTo>
                  <a:pt x="0" y="0"/>
                </a:lnTo>
                <a:close/>
              </a:path>
            </a:pathLst>
          </a:custGeom>
          <a:blipFill>
            <a:blip r:embed="rId6"/>
            <a:stretch>
              <a:fillRect l="0" t="0" r="0" b="0"/>
            </a:stretch>
          </a:blipFill>
        </p:spPr>
      </p:sp>
      <p:sp>
        <p:nvSpPr>
          <p:cNvPr name="TextBox 5" id="5"/>
          <p:cNvSpPr txBox="true"/>
          <p:nvPr/>
        </p:nvSpPr>
        <p:spPr>
          <a:xfrm rot="0">
            <a:off x="1629909" y="1384961"/>
            <a:ext cx="4326868"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SILHOUETTE SCORE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11875" y="2120229"/>
            <a:ext cx="12234581" cy="7340749"/>
          </a:xfrm>
          <a:custGeom>
            <a:avLst/>
            <a:gdLst/>
            <a:ahLst/>
            <a:cxnLst/>
            <a:rect r="r" b="b" t="t" l="l"/>
            <a:pathLst>
              <a:path h="7340749" w="12234581">
                <a:moveTo>
                  <a:pt x="0" y="0"/>
                </a:moveTo>
                <a:lnTo>
                  <a:pt x="12234581" y="0"/>
                </a:lnTo>
                <a:lnTo>
                  <a:pt x="12234581" y="7340749"/>
                </a:lnTo>
                <a:lnTo>
                  <a:pt x="0" y="7340749"/>
                </a:lnTo>
                <a:lnTo>
                  <a:pt x="0" y="0"/>
                </a:lnTo>
                <a:close/>
              </a:path>
            </a:pathLst>
          </a:custGeom>
          <a:blipFill>
            <a:blip r:embed="rId6"/>
            <a:stretch>
              <a:fillRect l="0" t="0" r="0" b="0"/>
            </a:stretch>
          </a:blipFill>
        </p:spPr>
      </p:sp>
      <p:sp>
        <p:nvSpPr>
          <p:cNvPr name="TextBox 5" id="5"/>
          <p:cNvSpPr txBox="true"/>
          <p:nvPr/>
        </p:nvSpPr>
        <p:spPr>
          <a:xfrm rot="0">
            <a:off x="2411875" y="1384961"/>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93961" y="1405021"/>
            <a:ext cx="16500078" cy="4385583"/>
          </a:xfrm>
          <a:custGeom>
            <a:avLst/>
            <a:gdLst/>
            <a:ahLst/>
            <a:cxnLst/>
            <a:rect r="r" b="b" t="t" l="l"/>
            <a:pathLst>
              <a:path h="4385583" w="16500078">
                <a:moveTo>
                  <a:pt x="0" y="0"/>
                </a:moveTo>
                <a:lnTo>
                  <a:pt x="16500078" y="0"/>
                </a:lnTo>
                <a:lnTo>
                  <a:pt x="16500078" y="4385583"/>
                </a:lnTo>
                <a:lnTo>
                  <a:pt x="0" y="4385583"/>
                </a:lnTo>
                <a:lnTo>
                  <a:pt x="0" y="0"/>
                </a:lnTo>
                <a:close/>
              </a:path>
            </a:pathLst>
          </a:custGeom>
          <a:blipFill>
            <a:blip r:embed="rId6"/>
            <a:stretch>
              <a:fillRect l="0" t="0" r="0" b="0"/>
            </a:stretch>
          </a:blipFill>
        </p:spPr>
      </p:sp>
      <p:sp>
        <p:nvSpPr>
          <p:cNvPr name="Freeform 5" id="5"/>
          <p:cNvSpPr/>
          <p:nvPr/>
        </p:nvSpPr>
        <p:spPr>
          <a:xfrm flipH="false" flipV="false" rot="0">
            <a:off x="1028700" y="6985121"/>
            <a:ext cx="13078620" cy="2693152"/>
          </a:xfrm>
          <a:custGeom>
            <a:avLst/>
            <a:gdLst/>
            <a:ahLst/>
            <a:cxnLst/>
            <a:rect r="r" b="b" t="t" l="l"/>
            <a:pathLst>
              <a:path h="2693152" w="13078620">
                <a:moveTo>
                  <a:pt x="0" y="0"/>
                </a:moveTo>
                <a:lnTo>
                  <a:pt x="13078620" y="0"/>
                </a:lnTo>
                <a:lnTo>
                  <a:pt x="13078620" y="2693152"/>
                </a:lnTo>
                <a:lnTo>
                  <a:pt x="0" y="2693152"/>
                </a:lnTo>
                <a:lnTo>
                  <a:pt x="0" y="0"/>
                </a:lnTo>
                <a:close/>
              </a:path>
            </a:pathLst>
          </a:custGeom>
          <a:blipFill>
            <a:blip r:embed="rId7"/>
            <a:stretch>
              <a:fillRect l="0" t="0" r="0" b="0"/>
            </a:stretch>
          </a:blipFill>
        </p:spPr>
      </p:sp>
      <p:sp>
        <p:nvSpPr>
          <p:cNvPr name="TextBox 6" id="6"/>
          <p:cNvSpPr txBox="true"/>
          <p:nvPr/>
        </p:nvSpPr>
        <p:spPr>
          <a:xfrm rot="0">
            <a:off x="893961" y="452172"/>
            <a:ext cx="8662664"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MEMILIH JUMLAH CLUSTER OPTIMAL</a:t>
            </a:r>
          </a:p>
        </p:txBody>
      </p:sp>
      <p:sp>
        <p:nvSpPr>
          <p:cNvPr name="TextBox 7" id="7"/>
          <p:cNvSpPr txBox="true"/>
          <p:nvPr/>
        </p:nvSpPr>
        <p:spPr>
          <a:xfrm rot="0">
            <a:off x="1028700" y="6123979"/>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14637" y="7638132"/>
            <a:ext cx="14881390" cy="2156005"/>
          </a:xfrm>
          <a:custGeom>
            <a:avLst/>
            <a:gdLst/>
            <a:ahLst/>
            <a:cxnLst/>
            <a:rect r="r" b="b" t="t" l="l"/>
            <a:pathLst>
              <a:path h="2156005" w="14881390">
                <a:moveTo>
                  <a:pt x="0" y="0"/>
                </a:moveTo>
                <a:lnTo>
                  <a:pt x="14881390" y="0"/>
                </a:lnTo>
                <a:lnTo>
                  <a:pt x="14881390" y="2156005"/>
                </a:lnTo>
                <a:lnTo>
                  <a:pt x="0" y="2156005"/>
                </a:lnTo>
                <a:lnTo>
                  <a:pt x="0" y="0"/>
                </a:lnTo>
                <a:close/>
              </a:path>
            </a:pathLst>
          </a:custGeom>
          <a:blipFill>
            <a:blip r:embed="rId6"/>
            <a:stretch>
              <a:fillRect l="0" t="0" r="0" b="0"/>
            </a:stretch>
          </a:blipFill>
        </p:spPr>
      </p:sp>
      <p:sp>
        <p:nvSpPr>
          <p:cNvPr name="Freeform 5" id="5"/>
          <p:cNvSpPr/>
          <p:nvPr/>
        </p:nvSpPr>
        <p:spPr>
          <a:xfrm flipH="false" flipV="false" rot="0">
            <a:off x="1614637" y="1345975"/>
            <a:ext cx="14881390" cy="3490098"/>
          </a:xfrm>
          <a:custGeom>
            <a:avLst/>
            <a:gdLst/>
            <a:ahLst/>
            <a:cxnLst/>
            <a:rect r="r" b="b" t="t" l="l"/>
            <a:pathLst>
              <a:path h="3490098" w="14881390">
                <a:moveTo>
                  <a:pt x="0" y="0"/>
                </a:moveTo>
                <a:lnTo>
                  <a:pt x="14881390" y="0"/>
                </a:lnTo>
                <a:lnTo>
                  <a:pt x="14881390" y="3490098"/>
                </a:lnTo>
                <a:lnTo>
                  <a:pt x="0" y="3490098"/>
                </a:lnTo>
                <a:lnTo>
                  <a:pt x="0" y="0"/>
                </a:lnTo>
                <a:close/>
              </a:path>
            </a:pathLst>
          </a:custGeom>
          <a:blipFill>
            <a:blip r:embed="rId7"/>
            <a:stretch>
              <a:fillRect l="0" t="0" r="0" b="0"/>
            </a:stretch>
          </a:blipFill>
        </p:spPr>
      </p:sp>
      <p:sp>
        <p:nvSpPr>
          <p:cNvPr name="Freeform 6" id="6"/>
          <p:cNvSpPr/>
          <p:nvPr/>
        </p:nvSpPr>
        <p:spPr>
          <a:xfrm flipH="false" flipV="false" rot="0">
            <a:off x="1614637" y="4836073"/>
            <a:ext cx="14881390" cy="2621084"/>
          </a:xfrm>
          <a:custGeom>
            <a:avLst/>
            <a:gdLst/>
            <a:ahLst/>
            <a:cxnLst/>
            <a:rect r="r" b="b" t="t" l="l"/>
            <a:pathLst>
              <a:path h="2621084" w="14881390">
                <a:moveTo>
                  <a:pt x="0" y="0"/>
                </a:moveTo>
                <a:lnTo>
                  <a:pt x="14881390" y="0"/>
                </a:lnTo>
                <a:lnTo>
                  <a:pt x="14881390" y="2621084"/>
                </a:lnTo>
                <a:lnTo>
                  <a:pt x="0" y="2621084"/>
                </a:lnTo>
                <a:lnTo>
                  <a:pt x="0" y="0"/>
                </a:lnTo>
                <a:close/>
              </a:path>
            </a:pathLst>
          </a:custGeom>
          <a:blipFill>
            <a:blip r:embed="rId8"/>
            <a:stretch>
              <a:fillRect l="0" t="0" r="0" b="0"/>
            </a:stretch>
          </a:blipFill>
        </p:spPr>
      </p:sp>
      <p:sp>
        <p:nvSpPr>
          <p:cNvPr name="TextBox 7" id="7"/>
          <p:cNvSpPr txBox="true"/>
          <p:nvPr/>
        </p:nvSpPr>
        <p:spPr>
          <a:xfrm rot="0">
            <a:off x="1614637" y="587018"/>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CLUSTERING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10384" y="782374"/>
            <a:ext cx="13043307" cy="7825984"/>
          </a:xfrm>
          <a:custGeom>
            <a:avLst/>
            <a:gdLst/>
            <a:ahLst/>
            <a:cxnLst/>
            <a:rect r="r" b="b" t="t" l="l"/>
            <a:pathLst>
              <a:path h="7825984" w="13043307">
                <a:moveTo>
                  <a:pt x="0" y="0"/>
                </a:moveTo>
                <a:lnTo>
                  <a:pt x="13043308" y="0"/>
                </a:lnTo>
                <a:lnTo>
                  <a:pt x="13043308" y="7825985"/>
                </a:lnTo>
                <a:lnTo>
                  <a:pt x="0" y="7825985"/>
                </a:lnTo>
                <a:lnTo>
                  <a:pt x="0" y="0"/>
                </a:lnTo>
                <a:close/>
              </a:path>
            </a:pathLst>
          </a:custGeom>
          <a:blipFill>
            <a:blip r:embed="rId6"/>
            <a:stretch>
              <a:fillRect l="0" t="0" r="0" b="0"/>
            </a:stretch>
          </a:blipFill>
        </p:spPr>
      </p:sp>
      <p:sp>
        <p:nvSpPr>
          <p:cNvPr name="TextBox 5" id="5"/>
          <p:cNvSpPr txBox="true"/>
          <p:nvPr/>
        </p:nvSpPr>
        <p:spPr>
          <a:xfrm rot="0">
            <a:off x="465900" y="734749"/>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CLUSTERING</a:t>
            </a:r>
          </a:p>
        </p:txBody>
      </p:sp>
      <p:sp>
        <p:nvSpPr>
          <p:cNvPr name="TextBox 6" id="6"/>
          <p:cNvSpPr txBox="true"/>
          <p:nvPr/>
        </p:nvSpPr>
        <p:spPr>
          <a:xfrm rot="0">
            <a:off x="427800" y="1406527"/>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
        <p:nvSpPr>
          <p:cNvPr name="TextBox 7" id="7"/>
          <p:cNvSpPr txBox="true"/>
          <p:nvPr/>
        </p:nvSpPr>
        <p:spPr>
          <a:xfrm rot="0">
            <a:off x="427800" y="2297380"/>
            <a:ext cx="5048966" cy="2180962"/>
          </a:xfrm>
          <a:prstGeom prst="rect">
            <a:avLst/>
          </a:prstGeom>
        </p:spPr>
        <p:txBody>
          <a:bodyPr anchor="t" rtlCol="false" tIns="0" lIns="0" bIns="0" rIns="0">
            <a:spAutoFit/>
          </a:bodyPr>
          <a:lstStyle/>
          <a:p>
            <a:pPr algn="just" marL="542235" indent="-271118" lvl="1">
              <a:lnSpc>
                <a:spcPts val="3465"/>
              </a:lnSpc>
              <a:buFont typeface="Arial"/>
              <a:buChar char="•"/>
            </a:pPr>
            <a:r>
              <a:rPr lang="en-US" sz="2511" spc="246">
                <a:solidFill>
                  <a:srgbClr val="231F20"/>
                </a:solidFill>
                <a:latin typeface="DM Sans"/>
                <a:ea typeface="DM Sans"/>
                <a:cs typeface="DM Sans"/>
                <a:sym typeface="DM Sans"/>
              </a:rPr>
              <a:t>HIJAU (CLUSTER 4)</a:t>
            </a:r>
          </a:p>
          <a:p>
            <a:pPr algn="just" marL="542235" indent="-271118" lvl="1">
              <a:lnSpc>
                <a:spcPts val="3465"/>
              </a:lnSpc>
              <a:buFont typeface="Arial"/>
              <a:buChar char="•"/>
            </a:pPr>
            <a:r>
              <a:rPr lang="en-US" sz="2511" spc="246">
                <a:solidFill>
                  <a:srgbClr val="231F20"/>
                </a:solidFill>
                <a:latin typeface="DM Sans"/>
                <a:ea typeface="DM Sans"/>
                <a:cs typeface="DM Sans"/>
                <a:sym typeface="DM Sans"/>
              </a:rPr>
              <a:t>BIRU (CLUSTER 3)</a:t>
            </a:r>
          </a:p>
          <a:p>
            <a:pPr algn="just" marL="542235" indent="-271118" lvl="1">
              <a:lnSpc>
                <a:spcPts val="3465"/>
              </a:lnSpc>
              <a:buFont typeface="Arial"/>
              <a:buChar char="•"/>
            </a:pPr>
            <a:r>
              <a:rPr lang="en-US" sz="2511" spc="246">
                <a:solidFill>
                  <a:srgbClr val="231F20"/>
                </a:solidFill>
                <a:latin typeface="DM Sans"/>
                <a:ea typeface="DM Sans"/>
                <a:cs typeface="DM Sans"/>
                <a:sym typeface="DM Sans"/>
              </a:rPr>
              <a:t>BIRU TUA (CLUSTER 2)</a:t>
            </a:r>
          </a:p>
          <a:p>
            <a:pPr algn="just" marL="542235" indent="-271118" lvl="1">
              <a:lnSpc>
                <a:spcPts val="3465"/>
              </a:lnSpc>
              <a:buFont typeface="Arial"/>
              <a:buChar char="•"/>
            </a:pPr>
            <a:r>
              <a:rPr lang="en-US" sz="2511" spc="246">
                <a:solidFill>
                  <a:srgbClr val="231F20"/>
                </a:solidFill>
                <a:latin typeface="DM Sans"/>
                <a:ea typeface="DM Sans"/>
                <a:cs typeface="DM Sans"/>
                <a:sym typeface="DM Sans"/>
              </a:rPr>
              <a:t>KUNING (CLUSTER 5)</a:t>
            </a:r>
          </a:p>
          <a:p>
            <a:pPr algn="just" marL="542235" indent="-271118" lvl="1">
              <a:lnSpc>
                <a:spcPts val="3465"/>
              </a:lnSpc>
              <a:buFont typeface="Arial"/>
              <a:buChar char="•"/>
            </a:pPr>
            <a:r>
              <a:rPr lang="en-US" sz="2511" spc="246">
                <a:solidFill>
                  <a:srgbClr val="231F20"/>
                </a:solidFill>
                <a:latin typeface="DM Sans"/>
                <a:ea typeface="DM Sans"/>
                <a:cs typeface="DM Sans"/>
                <a:sym typeface="DM Sans"/>
              </a:rPr>
              <a:t>UNGU (CLUSTER 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14637" y="1428528"/>
            <a:ext cx="15644663" cy="1570124"/>
          </a:xfrm>
          <a:custGeom>
            <a:avLst/>
            <a:gdLst/>
            <a:ahLst/>
            <a:cxnLst/>
            <a:rect r="r" b="b" t="t" l="l"/>
            <a:pathLst>
              <a:path h="1570124" w="15644663">
                <a:moveTo>
                  <a:pt x="0" y="0"/>
                </a:moveTo>
                <a:lnTo>
                  <a:pt x="15644663" y="0"/>
                </a:lnTo>
                <a:lnTo>
                  <a:pt x="15644663" y="1570125"/>
                </a:lnTo>
                <a:lnTo>
                  <a:pt x="0" y="1570125"/>
                </a:lnTo>
                <a:lnTo>
                  <a:pt x="0" y="0"/>
                </a:lnTo>
                <a:close/>
              </a:path>
            </a:pathLst>
          </a:custGeom>
          <a:blipFill>
            <a:blip r:embed="rId6"/>
            <a:stretch>
              <a:fillRect l="0" t="0" r="0" b="0"/>
            </a:stretch>
          </a:blipFill>
        </p:spPr>
      </p:sp>
      <p:sp>
        <p:nvSpPr>
          <p:cNvPr name="Freeform 5" id="5"/>
          <p:cNvSpPr/>
          <p:nvPr/>
        </p:nvSpPr>
        <p:spPr>
          <a:xfrm flipH="false" flipV="false" rot="0">
            <a:off x="1614637" y="4060956"/>
            <a:ext cx="9698495" cy="5492087"/>
          </a:xfrm>
          <a:custGeom>
            <a:avLst/>
            <a:gdLst/>
            <a:ahLst/>
            <a:cxnLst/>
            <a:rect r="r" b="b" t="t" l="l"/>
            <a:pathLst>
              <a:path h="5492087" w="9698495">
                <a:moveTo>
                  <a:pt x="0" y="0"/>
                </a:moveTo>
                <a:lnTo>
                  <a:pt x="9698495" y="0"/>
                </a:lnTo>
                <a:lnTo>
                  <a:pt x="9698495" y="5492087"/>
                </a:lnTo>
                <a:lnTo>
                  <a:pt x="0" y="5492087"/>
                </a:lnTo>
                <a:lnTo>
                  <a:pt x="0" y="0"/>
                </a:lnTo>
                <a:close/>
              </a:path>
            </a:pathLst>
          </a:custGeom>
          <a:blipFill>
            <a:blip r:embed="rId7"/>
            <a:stretch>
              <a:fillRect l="0" t="0" r="0" b="0"/>
            </a:stretch>
          </a:blipFill>
        </p:spPr>
      </p:sp>
      <p:sp>
        <p:nvSpPr>
          <p:cNvPr name="TextBox 6" id="6"/>
          <p:cNvSpPr txBox="true"/>
          <p:nvPr/>
        </p:nvSpPr>
        <p:spPr>
          <a:xfrm rot="0">
            <a:off x="1614637" y="587018"/>
            <a:ext cx="5319140"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MENGANALISI CLUSTER</a:t>
            </a:r>
          </a:p>
        </p:txBody>
      </p:sp>
      <p:sp>
        <p:nvSpPr>
          <p:cNvPr name="TextBox 7" id="7"/>
          <p:cNvSpPr txBox="true"/>
          <p:nvPr/>
        </p:nvSpPr>
        <p:spPr>
          <a:xfrm rot="0">
            <a:off x="1614637" y="3217728"/>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74471" y="473544"/>
            <a:ext cx="11139058" cy="9339913"/>
          </a:xfrm>
          <a:custGeom>
            <a:avLst/>
            <a:gdLst/>
            <a:ahLst/>
            <a:cxnLst/>
            <a:rect r="r" b="b" t="t" l="l"/>
            <a:pathLst>
              <a:path h="9339913" w="11139058">
                <a:moveTo>
                  <a:pt x="0" y="0"/>
                </a:moveTo>
                <a:lnTo>
                  <a:pt x="11139058" y="0"/>
                </a:lnTo>
                <a:lnTo>
                  <a:pt x="11139058" y="9339912"/>
                </a:lnTo>
                <a:lnTo>
                  <a:pt x="0" y="9339912"/>
                </a:lnTo>
                <a:lnTo>
                  <a:pt x="0" y="0"/>
                </a:lnTo>
                <a:close/>
              </a:path>
            </a:pathLst>
          </a:custGeom>
          <a:blipFill>
            <a:blip r:embed="rId6"/>
            <a:stretch>
              <a:fillRect l="0" t="0" r="0" b="0"/>
            </a:stretch>
          </a:blipFill>
        </p:spPr>
      </p:sp>
      <p:sp>
        <p:nvSpPr>
          <p:cNvPr name="TextBox 5" id="5"/>
          <p:cNvSpPr txBox="true"/>
          <p:nvPr/>
        </p:nvSpPr>
        <p:spPr>
          <a:xfrm rot="0">
            <a:off x="592319" y="716623"/>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0036" y="2780456"/>
            <a:ext cx="15689264" cy="5463226"/>
          </a:xfrm>
          <a:custGeom>
            <a:avLst/>
            <a:gdLst/>
            <a:ahLst/>
            <a:cxnLst/>
            <a:rect r="r" b="b" t="t" l="l"/>
            <a:pathLst>
              <a:path h="5463226" w="15689264">
                <a:moveTo>
                  <a:pt x="0" y="0"/>
                </a:moveTo>
                <a:lnTo>
                  <a:pt x="15689264" y="0"/>
                </a:lnTo>
                <a:lnTo>
                  <a:pt x="15689264" y="5463226"/>
                </a:lnTo>
                <a:lnTo>
                  <a:pt x="0" y="5463226"/>
                </a:lnTo>
                <a:lnTo>
                  <a:pt x="0" y="0"/>
                </a:lnTo>
                <a:close/>
              </a:path>
            </a:pathLst>
          </a:custGeom>
          <a:blipFill>
            <a:blip r:embed="rId6"/>
            <a:stretch>
              <a:fillRect l="0" t="0" r="0" b="0"/>
            </a:stretch>
          </a:blipFill>
        </p:spPr>
      </p:sp>
      <p:sp>
        <p:nvSpPr>
          <p:cNvPr name="TextBox 5" id="5"/>
          <p:cNvSpPr txBox="true"/>
          <p:nvPr/>
        </p:nvSpPr>
        <p:spPr>
          <a:xfrm rot="0">
            <a:off x="1570036" y="1433702"/>
            <a:ext cx="11964717"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HISTOGRAM PENDAPATAN TAHUNAN &amp; PENGELUARAN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11875" y="2104364"/>
            <a:ext cx="14060726" cy="7030363"/>
          </a:xfrm>
          <a:custGeom>
            <a:avLst/>
            <a:gdLst/>
            <a:ahLst/>
            <a:cxnLst/>
            <a:rect r="r" b="b" t="t" l="l"/>
            <a:pathLst>
              <a:path h="7030363" w="14060726">
                <a:moveTo>
                  <a:pt x="0" y="0"/>
                </a:moveTo>
                <a:lnTo>
                  <a:pt x="14060726" y="0"/>
                </a:lnTo>
                <a:lnTo>
                  <a:pt x="14060726" y="7030363"/>
                </a:lnTo>
                <a:lnTo>
                  <a:pt x="0" y="7030363"/>
                </a:lnTo>
                <a:lnTo>
                  <a:pt x="0" y="0"/>
                </a:lnTo>
                <a:close/>
              </a:path>
            </a:pathLst>
          </a:custGeom>
          <a:blipFill>
            <a:blip r:embed="rId6"/>
            <a:stretch>
              <a:fillRect l="0" t="0" r="0" b="0"/>
            </a:stretch>
          </a:blipFill>
        </p:spPr>
      </p:sp>
      <p:sp>
        <p:nvSpPr>
          <p:cNvPr name="TextBox 5" id="5"/>
          <p:cNvSpPr txBox="true"/>
          <p:nvPr/>
        </p:nvSpPr>
        <p:spPr>
          <a:xfrm rot="0">
            <a:off x="2411875" y="1384961"/>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28501" y="2104364"/>
            <a:ext cx="14307871" cy="7153936"/>
          </a:xfrm>
          <a:custGeom>
            <a:avLst/>
            <a:gdLst/>
            <a:ahLst/>
            <a:cxnLst/>
            <a:rect r="r" b="b" t="t" l="l"/>
            <a:pathLst>
              <a:path h="7153936" w="14307871">
                <a:moveTo>
                  <a:pt x="0" y="0"/>
                </a:moveTo>
                <a:lnTo>
                  <a:pt x="14307871" y="0"/>
                </a:lnTo>
                <a:lnTo>
                  <a:pt x="14307871" y="7153936"/>
                </a:lnTo>
                <a:lnTo>
                  <a:pt x="0" y="7153936"/>
                </a:lnTo>
                <a:lnTo>
                  <a:pt x="0" y="0"/>
                </a:lnTo>
                <a:close/>
              </a:path>
            </a:pathLst>
          </a:custGeom>
          <a:blipFill>
            <a:blip r:embed="rId6"/>
            <a:stretch>
              <a:fillRect l="0" t="0" r="0" b="0"/>
            </a:stretch>
          </a:blipFill>
        </p:spPr>
      </p:sp>
      <p:sp>
        <p:nvSpPr>
          <p:cNvPr name="TextBox 5" id="5"/>
          <p:cNvSpPr txBox="true"/>
          <p:nvPr/>
        </p:nvSpPr>
        <p:spPr>
          <a:xfrm rot="0">
            <a:off x="2411875" y="1384961"/>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3814647" y="8055301"/>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52653"/>
            <a:ext cx="8141128" cy="929888"/>
          </a:xfrm>
          <a:prstGeom prst="rect">
            <a:avLst/>
          </a:prstGeom>
        </p:spPr>
        <p:txBody>
          <a:bodyPr anchor="t" rtlCol="false" tIns="0" lIns="0" bIns="0" rIns="0">
            <a:spAutoFit/>
          </a:bodyPr>
          <a:lstStyle/>
          <a:p>
            <a:pPr algn="l">
              <a:lnSpc>
                <a:spcPts val="7690"/>
              </a:lnSpc>
            </a:pPr>
            <a:r>
              <a:rPr lang="en-US" sz="5572" spc="546">
                <a:solidFill>
                  <a:srgbClr val="231F20"/>
                </a:solidFill>
                <a:latin typeface="Oswald Bold"/>
                <a:ea typeface="Oswald Bold"/>
                <a:cs typeface="Oswald Bold"/>
                <a:sym typeface="Oswald Bold"/>
              </a:rPr>
              <a:t>LATAR BELAKANG</a:t>
            </a:r>
          </a:p>
        </p:txBody>
      </p:sp>
      <p:grpSp>
        <p:nvGrpSpPr>
          <p:cNvPr name="Group 5" id="5"/>
          <p:cNvGrpSpPr/>
          <p:nvPr/>
        </p:nvGrpSpPr>
        <p:grpSpPr>
          <a:xfrm rot="0">
            <a:off x="1028700" y="1601458"/>
            <a:ext cx="16230600" cy="8178435"/>
            <a:chOff x="0" y="0"/>
            <a:chExt cx="4274726" cy="2153991"/>
          </a:xfrm>
        </p:grpSpPr>
        <p:sp>
          <p:nvSpPr>
            <p:cNvPr name="Freeform 6" id="6"/>
            <p:cNvSpPr/>
            <p:nvPr/>
          </p:nvSpPr>
          <p:spPr>
            <a:xfrm flipH="false" flipV="false" rot="0">
              <a:off x="0" y="0"/>
              <a:ext cx="4274726" cy="2153991"/>
            </a:xfrm>
            <a:custGeom>
              <a:avLst/>
              <a:gdLst/>
              <a:ahLst/>
              <a:cxnLst/>
              <a:rect r="r" b="b" t="t" l="l"/>
              <a:pathLst>
                <a:path h="2153991" w="4274726">
                  <a:moveTo>
                    <a:pt x="0" y="0"/>
                  </a:moveTo>
                  <a:lnTo>
                    <a:pt x="4274726" y="0"/>
                  </a:lnTo>
                  <a:lnTo>
                    <a:pt x="4274726" y="2153991"/>
                  </a:lnTo>
                  <a:lnTo>
                    <a:pt x="0" y="2153991"/>
                  </a:lnTo>
                  <a:close/>
                </a:path>
              </a:pathLst>
            </a:custGeom>
            <a:solidFill>
              <a:srgbClr val="F2F4F5"/>
            </a:solidFill>
          </p:spPr>
        </p:sp>
        <p:sp>
          <p:nvSpPr>
            <p:cNvPr name="TextBox 7" id="7"/>
            <p:cNvSpPr txBox="true"/>
            <p:nvPr/>
          </p:nvSpPr>
          <p:spPr>
            <a:xfrm>
              <a:off x="0" y="-28575"/>
              <a:ext cx="4274726" cy="2182566"/>
            </a:xfrm>
            <a:prstGeom prst="rect">
              <a:avLst/>
            </a:prstGeom>
          </p:spPr>
          <p:txBody>
            <a:bodyPr anchor="ctr" rtlCol="false" tIns="50800" lIns="50800" bIns="50800" rIns="50800"/>
            <a:lstStyle/>
            <a:p>
              <a:pPr algn="ctr">
                <a:lnSpc>
                  <a:spcPts val="2380"/>
                </a:lnSpc>
              </a:pPr>
            </a:p>
          </p:txBody>
        </p:sp>
      </p:grpSp>
      <p:sp>
        <p:nvSpPr>
          <p:cNvPr name="TextBox 8" id="8"/>
          <p:cNvSpPr txBox="true"/>
          <p:nvPr/>
        </p:nvSpPr>
        <p:spPr>
          <a:xfrm rot="0">
            <a:off x="1028700" y="2057532"/>
            <a:ext cx="15726877" cy="6124312"/>
          </a:xfrm>
          <a:prstGeom prst="rect">
            <a:avLst/>
          </a:prstGeom>
        </p:spPr>
        <p:txBody>
          <a:bodyPr anchor="t" rtlCol="false" tIns="0" lIns="0" bIns="0" rIns="0">
            <a:spAutoFit/>
          </a:bodyPr>
          <a:lstStyle/>
          <a:p>
            <a:pPr algn="just">
              <a:lnSpc>
                <a:spcPts val="3465"/>
              </a:lnSpc>
            </a:pPr>
            <a:r>
              <a:rPr lang="en-US" sz="2511" spc="246">
                <a:solidFill>
                  <a:srgbClr val="231F20"/>
                </a:solidFill>
                <a:latin typeface="DM Sans"/>
                <a:ea typeface="DM Sans"/>
                <a:cs typeface="DM Sans"/>
                <a:sym typeface="DM Sans"/>
              </a:rPr>
              <a:t>MALL MEMILIKI BERBAGAI MACAM PELANGGAN DENGAN KARAKTERISTIK YANG BERBEDA-BEDA. UNTUK MENINGKATKAN KEPUASAN PELANGGAN DAN MENGOPTIMALKAN STRATEGI PEMASARAN, PENTING BAGI MANAJEMEN MALL UNTUK MEMAHAMI SEGMENTASI PELANGGAN MEREKA. CLUSTERING MERUPAKAN SALAH SATU METODE YANG DAPAT DIGUNAKAN UNTUK MENGELOMPOKKAN PELANGGAN BERDASARKAN KESAMAAN KARAKTERISTIK. DALAM KONTEKS INI, K-MEANS CLUSTERING DIPILIH KARENA KESEDERHANAAN DAN EFEKTIVITASNYA DALAM MENGELOMPOKKAN DATA KE DALAM BEBERAPA CLUSTER.</a:t>
            </a:r>
          </a:p>
          <a:p>
            <a:pPr algn="just">
              <a:lnSpc>
                <a:spcPts val="3465"/>
              </a:lnSpc>
            </a:pPr>
          </a:p>
          <a:p>
            <a:pPr algn="just">
              <a:lnSpc>
                <a:spcPts val="3465"/>
              </a:lnSpc>
            </a:pPr>
            <a:r>
              <a:rPr lang="en-US" sz="2511" spc="246">
                <a:solidFill>
                  <a:srgbClr val="231F20"/>
                </a:solidFill>
                <a:latin typeface="DM Sans"/>
                <a:ea typeface="DM Sans"/>
                <a:cs typeface="DM Sans"/>
                <a:sym typeface="DM Sans"/>
              </a:rPr>
              <a:t>DENGAN MEMAHAMI SEGMEN-SEGMEN PELANGGAN INI, MANAJEMEN MALL DAPAT MEMBUAT KEPUTUSAN YANG LEBIH TEPAT DALAM HAL PENAWARAN PRODUK, PROMOSI, DAN LAYANAN PELANGGAN, SEHINGGA DAPAT MENINGKATKAN PENGALAMAN PELANGGAN DAN LOYALITAS MEREKA.</a:t>
            </a:r>
          </a:p>
          <a:p>
            <a:pPr algn="just">
              <a:lnSpc>
                <a:spcPts val="3465"/>
              </a:lnSpc>
            </a:pPr>
            <a:r>
              <a:rPr lang="en-US" sz="2511" spc="246">
                <a:solidFill>
                  <a:srgbClr val="231F20"/>
                </a:solidFill>
                <a:latin typeface="DM Sans"/>
                <a:ea typeface="DM Sans"/>
                <a:cs typeface="DM Sans"/>
                <a:sym typeface="DM Sans"/>
              </a:rPr>
              <a: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45958" y="2328108"/>
            <a:ext cx="15048325" cy="5375686"/>
          </a:xfrm>
          <a:custGeom>
            <a:avLst/>
            <a:gdLst/>
            <a:ahLst/>
            <a:cxnLst/>
            <a:rect r="r" b="b" t="t" l="l"/>
            <a:pathLst>
              <a:path h="5375686" w="15048325">
                <a:moveTo>
                  <a:pt x="0" y="0"/>
                </a:moveTo>
                <a:lnTo>
                  <a:pt x="15048325" y="0"/>
                </a:lnTo>
                <a:lnTo>
                  <a:pt x="15048325" y="5375686"/>
                </a:lnTo>
                <a:lnTo>
                  <a:pt x="0" y="5375686"/>
                </a:lnTo>
                <a:lnTo>
                  <a:pt x="0" y="0"/>
                </a:lnTo>
                <a:close/>
              </a:path>
            </a:pathLst>
          </a:custGeom>
          <a:blipFill>
            <a:blip r:embed="rId6"/>
            <a:stretch>
              <a:fillRect l="0" t="0" r="0" b="0"/>
            </a:stretch>
          </a:blipFill>
        </p:spPr>
      </p:sp>
      <p:sp>
        <p:nvSpPr>
          <p:cNvPr name="TextBox 5" id="5"/>
          <p:cNvSpPr txBox="true"/>
          <p:nvPr/>
        </p:nvSpPr>
        <p:spPr>
          <a:xfrm rot="0">
            <a:off x="2045958" y="1120510"/>
            <a:ext cx="6958545"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VISUALISASI DISTRIBUSI USIA</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297065" y="1036450"/>
            <a:ext cx="13693871" cy="8221850"/>
          </a:xfrm>
          <a:custGeom>
            <a:avLst/>
            <a:gdLst/>
            <a:ahLst/>
            <a:cxnLst/>
            <a:rect r="r" b="b" t="t" l="l"/>
            <a:pathLst>
              <a:path h="8221850" w="13693871">
                <a:moveTo>
                  <a:pt x="0" y="0"/>
                </a:moveTo>
                <a:lnTo>
                  <a:pt x="13693870" y="0"/>
                </a:lnTo>
                <a:lnTo>
                  <a:pt x="13693870" y="8221850"/>
                </a:lnTo>
                <a:lnTo>
                  <a:pt x="0" y="8221850"/>
                </a:lnTo>
                <a:lnTo>
                  <a:pt x="0" y="0"/>
                </a:lnTo>
                <a:close/>
              </a:path>
            </a:pathLst>
          </a:custGeom>
          <a:blipFill>
            <a:blip r:embed="rId6"/>
            <a:stretch>
              <a:fillRect l="0" t="0" r="0" b="0"/>
            </a:stretch>
          </a:blipFill>
        </p:spPr>
      </p:sp>
      <p:sp>
        <p:nvSpPr>
          <p:cNvPr name="TextBox 5" id="5"/>
          <p:cNvSpPr txBox="true"/>
          <p:nvPr/>
        </p:nvSpPr>
        <p:spPr>
          <a:xfrm rot="0">
            <a:off x="467983" y="716623"/>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7329" y="2669464"/>
            <a:ext cx="15213342" cy="4439691"/>
          </a:xfrm>
          <a:custGeom>
            <a:avLst/>
            <a:gdLst/>
            <a:ahLst/>
            <a:cxnLst/>
            <a:rect r="r" b="b" t="t" l="l"/>
            <a:pathLst>
              <a:path h="4439691" w="15213342">
                <a:moveTo>
                  <a:pt x="0" y="0"/>
                </a:moveTo>
                <a:lnTo>
                  <a:pt x="15213342" y="0"/>
                </a:lnTo>
                <a:lnTo>
                  <a:pt x="15213342" y="4439691"/>
                </a:lnTo>
                <a:lnTo>
                  <a:pt x="0" y="4439691"/>
                </a:lnTo>
                <a:lnTo>
                  <a:pt x="0" y="0"/>
                </a:lnTo>
                <a:close/>
              </a:path>
            </a:pathLst>
          </a:custGeom>
          <a:blipFill>
            <a:blip r:embed="rId6"/>
            <a:stretch>
              <a:fillRect l="0" t="0" r="0" b="0"/>
            </a:stretch>
          </a:blipFill>
        </p:spPr>
      </p:sp>
      <p:sp>
        <p:nvSpPr>
          <p:cNvPr name="TextBox 5" id="5"/>
          <p:cNvSpPr txBox="true"/>
          <p:nvPr/>
        </p:nvSpPr>
        <p:spPr>
          <a:xfrm rot="0">
            <a:off x="1537329" y="1384961"/>
            <a:ext cx="9805934"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DISTRIBUSI GENDER PADA SETIAP CLUSTER</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02196" y="1168135"/>
            <a:ext cx="13483609" cy="8090165"/>
          </a:xfrm>
          <a:custGeom>
            <a:avLst/>
            <a:gdLst/>
            <a:ahLst/>
            <a:cxnLst/>
            <a:rect r="r" b="b" t="t" l="l"/>
            <a:pathLst>
              <a:path h="8090165" w="13483609">
                <a:moveTo>
                  <a:pt x="0" y="0"/>
                </a:moveTo>
                <a:lnTo>
                  <a:pt x="13483608" y="0"/>
                </a:lnTo>
                <a:lnTo>
                  <a:pt x="13483608" y="8090165"/>
                </a:lnTo>
                <a:lnTo>
                  <a:pt x="0" y="8090165"/>
                </a:lnTo>
                <a:lnTo>
                  <a:pt x="0" y="0"/>
                </a:lnTo>
                <a:close/>
              </a:path>
            </a:pathLst>
          </a:custGeom>
          <a:blipFill>
            <a:blip r:embed="rId6"/>
            <a:stretch>
              <a:fillRect l="0" t="0" r="0" b="0"/>
            </a:stretch>
          </a:blipFill>
        </p:spPr>
      </p:sp>
      <p:sp>
        <p:nvSpPr>
          <p:cNvPr name="TextBox 5" id="5"/>
          <p:cNvSpPr txBox="true"/>
          <p:nvPr/>
        </p:nvSpPr>
        <p:spPr>
          <a:xfrm rot="0">
            <a:off x="573114" y="591607"/>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53364" y="2439369"/>
            <a:ext cx="15181273" cy="6145399"/>
          </a:xfrm>
          <a:custGeom>
            <a:avLst/>
            <a:gdLst/>
            <a:ahLst/>
            <a:cxnLst/>
            <a:rect r="r" b="b" t="t" l="l"/>
            <a:pathLst>
              <a:path h="6145399" w="15181273">
                <a:moveTo>
                  <a:pt x="0" y="0"/>
                </a:moveTo>
                <a:lnTo>
                  <a:pt x="15181272" y="0"/>
                </a:lnTo>
                <a:lnTo>
                  <a:pt x="15181272" y="6145399"/>
                </a:lnTo>
                <a:lnTo>
                  <a:pt x="0" y="6145399"/>
                </a:lnTo>
                <a:lnTo>
                  <a:pt x="0" y="0"/>
                </a:lnTo>
                <a:close/>
              </a:path>
            </a:pathLst>
          </a:custGeom>
          <a:blipFill>
            <a:blip r:embed="rId6"/>
            <a:stretch>
              <a:fillRect l="0" t="0" r="0" b="0"/>
            </a:stretch>
          </a:blipFill>
        </p:spPr>
      </p:sp>
      <p:sp>
        <p:nvSpPr>
          <p:cNvPr name="TextBox 5" id="5"/>
          <p:cNvSpPr txBox="true"/>
          <p:nvPr/>
        </p:nvSpPr>
        <p:spPr>
          <a:xfrm rot="0">
            <a:off x="1537329" y="1384961"/>
            <a:ext cx="710954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CLUSTERING DALAM 3 DIMENSI</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01691" y="1028700"/>
            <a:ext cx="11484618" cy="8635920"/>
          </a:xfrm>
          <a:custGeom>
            <a:avLst/>
            <a:gdLst/>
            <a:ahLst/>
            <a:cxnLst/>
            <a:rect r="r" b="b" t="t" l="l"/>
            <a:pathLst>
              <a:path h="8635920" w="11484618">
                <a:moveTo>
                  <a:pt x="0" y="0"/>
                </a:moveTo>
                <a:lnTo>
                  <a:pt x="11484618" y="0"/>
                </a:lnTo>
                <a:lnTo>
                  <a:pt x="11484618" y="8635920"/>
                </a:lnTo>
                <a:lnTo>
                  <a:pt x="0" y="8635920"/>
                </a:lnTo>
                <a:lnTo>
                  <a:pt x="0" y="0"/>
                </a:lnTo>
                <a:close/>
              </a:path>
            </a:pathLst>
          </a:custGeom>
          <a:blipFill>
            <a:blip r:embed="rId6"/>
            <a:stretch>
              <a:fillRect l="0" t="0" r="0" b="0"/>
            </a:stretch>
          </a:blipFill>
        </p:spPr>
      </p:sp>
      <p:sp>
        <p:nvSpPr>
          <p:cNvPr name="TextBox 5" id="5"/>
          <p:cNvSpPr txBox="true"/>
          <p:nvPr/>
        </p:nvSpPr>
        <p:spPr>
          <a:xfrm rot="0">
            <a:off x="543026" y="981075"/>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CLUSTERING</a:t>
            </a:r>
          </a:p>
        </p:txBody>
      </p:sp>
      <p:sp>
        <p:nvSpPr>
          <p:cNvPr name="TextBox 6" id="6"/>
          <p:cNvSpPr txBox="true"/>
          <p:nvPr/>
        </p:nvSpPr>
        <p:spPr>
          <a:xfrm rot="0">
            <a:off x="543026" y="1649413"/>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3814647" y="8055301"/>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52653"/>
            <a:ext cx="8141128" cy="929888"/>
          </a:xfrm>
          <a:prstGeom prst="rect">
            <a:avLst/>
          </a:prstGeom>
        </p:spPr>
        <p:txBody>
          <a:bodyPr anchor="t" rtlCol="false" tIns="0" lIns="0" bIns="0" rIns="0">
            <a:spAutoFit/>
          </a:bodyPr>
          <a:lstStyle/>
          <a:p>
            <a:pPr algn="l">
              <a:lnSpc>
                <a:spcPts val="7690"/>
              </a:lnSpc>
            </a:pPr>
            <a:r>
              <a:rPr lang="en-US" sz="5572" spc="546">
                <a:solidFill>
                  <a:srgbClr val="231F20"/>
                </a:solidFill>
                <a:latin typeface="Oswald Bold"/>
                <a:ea typeface="Oswald Bold"/>
                <a:cs typeface="Oswald Bold"/>
                <a:sym typeface="Oswald Bold"/>
              </a:rPr>
              <a:t>KESIMPULAN</a:t>
            </a:r>
          </a:p>
        </p:txBody>
      </p:sp>
      <p:grpSp>
        <p:nvGrpSpPr>
          <p:cNvPr name="Group 5" id="5"/>
          <p:cNvGrpSpPr/>
          <p:nvPr/>
        </p:nvGrpSpPr>
        <p:grpSpPr>
          <a:xfrm rot="0">
            <a:off x="1028700" y="1601458"/>
            <a:ext cx="16230600" cy="8178435"/>
            <a:chOff x="0" y="0"/>
            <a:chExt cx="4274726" cy="2153991"/>
          </a:xfrm>
        </p:grpSpPr>
        <p:sp>
          <p:nvSpPr>
            <p:cNvPr name="Freeform 6" id="6"/>
            <p:cNvSpPr/>
            <p:nvPr/>
          </p:nvSpPr>
          <p:spPr>
            <a:xfrm flipH="false" flipV="false" rot="0">
              <a:off x="0" y="0"/>
              <a:ext cx="4274726" cy="2153991"/>
            </a:xfrm>
            <a:custGeom>
              <a:avLst/>
              <a:gdLst/>
              <a:ahLst/>
              <a:cxnLst/>
              <a:rect r="r" b="b" t="t" l="l"/>
              <a:pathLst>
                <a:path h="2153991" w="4274726">
                  <a:moveTo>
                    <a:pt x="0" y="0"/>
                  </a:moveTo>
                  <a:lnTo>
                    <a:pt x="4274726" y="0"/>
                  </a:lnTo>
                  <a:lnTo>
                    <a:pt x="4274726" y="2153991"/>
                  </a:lnTo>
                  <a:lnTo>
                    <a:pt x="0" y="2153991"/>
                  </a:lnTo>
                  <a:close/>
                </a:path>
              </a:pathLst>
            </a:custGeom>
            <a:solidFill>
              <a:srgbClr val="F2F4F5"/>
            </a:solidFill>
          </p:spPr>
        </p:sp>
        <p:sp>
          <p:nvSpPr>
            <p:cNvPr name="TextBox 7" id="7"/>
            <p:cNvSpPr txBox="true"/>
            <p:nvPr/>
          </p:nvSpPr>
          <p:spPr>
            <a:xfrm>
              <a:off x="0" y="-28575"/>
              <a:ext cx="4274726" cy="2182566"/>
            </a:xfrm>
            <a:prstGeom prst="rect">
              <a:avLst/>
            </a:prstGeom>
          </p:spPr>
          <p:txBody>
            <a:bodyPr anchor="ctr" rtlCol="false" tIns="50800" lIns="50800" bIns="50800" rIns="50800"/>
            <a:lstStyle/>
            <a:p>
              <a:pPr algn="ctr">
                <a:lnSpc>
                  <a:spcPts val="2380"/>
                </a:lnSpc>
              </a:pPr>
            </a:p>
          </p:txBody>
        </p:sp>
      </p:grpSp>
      <p:sp>
        <p:nvSpPr>
          <p:cNvPr name="TextBox 8" id="8"/>
          <p:cNvSpPr txBox="true"/>
          <p:nvPr/>
        </p:nvSpPr>
        <p:spPr>
          <a:xfrm rot="0">
            <a:off x="1028700" y="2057532"/>
            <a:ext cx="15726877" cy="2180962"/>
          </a:xfrm>
          <a:prstGeom prst="rect">
            <a:avLst/>
          </a:prstGeom>
        </p:spPr>
        <p:txBody>
          <a:bodyPr anchor="t" rtlCol="false" tIns="0" lIns="0" bIns="0" rIns="0">
            <a:spAutoFit/>
          </a:bodyPr>
          <a:lstStyle/>
          <a:p>
            <a:pPr algn="just">
              <a:lnSpc>
                <a:spcPts val="3465"/>
              </a:lnSpc>
            </a:pPr>
            <a:r>
              <a:rPr lang="en-US" sz="2511" spc="246">
                <a:solidFill>
                  <a:srgbClr val="231F20"/>
                </a:solidFill>
                <a:latin typeface="DM Sans"/>
                <a:ea typeface="DM Sans"/>
                <a:cs typeface="DM Sans"/>
                <a:sym typeface="DM Sans"/>
              </a:rPr>
              <a:t>SECARA KESELURUHAN, PENGGUNAAN K-MEANS CLUSTERING MEMBERIKAN WAWASAN YANG BERHARGA TENTANG SEGMENTASI PELANGGAN MALL. DENGAN MEMAHAMI SEGMEN-SEGMEN INI, MANAJEMEN MALL DAPAT MENINGKATKAN EFISIENSI OPERASIONAL DAN KEPUASAN PELANGGAN MELALUI PENDEKATAN YANG LEBIH TERFOKUS DAN BERBASIS DATA.</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616316" y="4371211"/>
            <a:ext cx="9055367" cy="1699494"/>
          </a:xfrm>
          <a:prstGeom prst="rect">
            <a:avLst/>
          </a:prstGeom>
        </p:spPr>
        <p:txBody>
          <a:bodyPr anchor="t" rtlCol="false" tIns="0" lIns="0" bIns="0" rIns="0">
            <a:spAutoFit/>
          </a:bodyPr>
          <a:lstStyle/>
          <a:p>
            <a:pPr algn="ctr">
              <a:lnSpc>
                <a:spcPts val="13918"/>
              </a:lnSpc>
            </a:pPr>
            <a:r>
              <a:rPr lang="en-US" sz="10085" spc="988">
                <a:solidFill>
                  <a:srgbClr val="231F20"/>
                </a:solidFill>
                <a:latin typeface="Oswald Bold"/>
                <a:ea typeface="Oswald Bold"/>
                <a:cs typeface="Oswald Bold"/>
                <a:sym typeface="Oswald Bold"/>
              </a:rPr>
              <a:t>TERIMAKASIH</a:t>
            </a:r>
          </a:p>
        </p:txBody>
      </p:sp>
      <p:sp>
        <p:nvSpPr>
          <p:cNvPr name="TextBox 10" id="10"/>
          <p:cNvSpPr txBox="true"/>
          <p:nvPr/>
        </p:nvSpPr>
        <p:spPr>
          <a:xfrm rot="0">
            <a:off x="2719596" y="7482578"/>
            <a:ext cx="12848809" cy="896299"/>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ea typeface="Montserrat Classic Bold"/>
                <a:cs typeface="Montserrat Classic Bold"/>
                <a:sym typeface="Montserrat Classic Bold"/>
              </a:rPr>
              <a:t>PENERAPAN K-MEANS CLUSTERING UNTUK SEGMENTASI PELANGGAN MALL</a:t>
            </a:r>
          </a:p>
        </p:txBody>
      </p:sp>
      <p:sp>
        <p:nvSpPr>
          <p:cNvPr name="TextBox 11" id="11"/>
          <p:cNvSpPr txBox="true"/>
          <p:nvPr/>
        </p:nvSpPr>
        <p:spPr>
          <a:xfrm rot="0">
            <a:off x="15393660" y="1538248"/>
            <a:ext cx="1865640" cy="579456"/>
          </a:xfrm>
          <a:prstGeom prst="rect">
            <a:avLst/>
          </a:prstGeom>
        </p:spPr>
        <p:txBody>
          <a:bodyPr anchor="t" rtlCol="false" tIns="0" lIns="0" bIns="0" rIns="0">
            <a:spAutoFit/>
          </a:bodyPr>
          <a:lstStyle/>
          <a:p>
            <a:pPr algn="ctr" marL="0" indent="0" lvl="0">
              <a:lnSpc>
                <a:spcPts val="2394"/>
              </a:lnSpc>
              <a:spcBef>
                <a:spcPct val="0"/>
              </a:spcBef>
            </a:pPr>
            <a:r>
              <a:rPr lang="en-US" sz="1735" spc="170">
                <a:solidFill>
                  <a:srgbClr val="231F20"/>
                </a:solidFill>
                <a:latin typeface="Montserrat Classic Bold"/>
                <a:ea typeface="Montserrat Classic Bold"/>
                <a:cs typeface="Montserrat Classic Bold"/>
                <a:sym typeface="Montserrat Classic Bold"/>
              </a:rPr>
              <a:t>NI NYOMAN VIKA ANDINI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3814647" y="8055301"/>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32093" y="1292763"/>
            <a:ext cx="4323939" cy="929888"/>
          </a:xfrm>
          <a:prstGeom prst="rect">
            <a:avLst/>
          </a:prstGeom>
        </p:spPr>
        <p:txBody>
          <a:bodyPr anchor="t" rtlCol="false" tIns="0" lIns="0" bIns="0" rIns="0">
            <a:spAutoFit/>
          </a:bodyPr>
          <a:lstStyle/>
          <a:p>
            <a:pPr algn="l">
              <a:lnSpc>
                <a:spcPts val="7690"/>
              </a:lnSpc>
            </a:pPr>
            <a:r>
              <a:rPr lang="en-US" sz="5572" spc="546">
                <a:solidFill>
                  <a:srgbClr val="231F20"/>
                </a:solidFill>
                <a:latin typeface="Oswald Bold"/>
                <a:ea typeface="Oswald Bold"/>
                <a:cs typeface="Oswald Bold"/>
                <a:sym typeface="Oswald Bold"/>
              </a:rPr>
              <a:t>CLUSTERING</a:t>
            </a:r>
          </a:p>
        </p:txBody>
      </p:sp>
      <p:sp>
        <p:nvSpPr>
          <p:cNvPr name="TextBox 5" id="5"/>
          <p:cNvSpPr txBox="true"/>
          <p:nvPr/>
        </p:nvSpPr>
        <p:spPr>
          <a:xfrm rot="0">
            <a:off x="1132093" y="2694452"/>
            <a:ext cx="16023814" cy="5876972"/>
          </a:xfrm>
          <a:prstGeom prst="rect">
            <a:avLst/>
          </a:prstGeom>
        </p:spPr>
        <p:txBody>
          <a:bodyPr anchor="t" rtlCol="false" tIns="0" lIns="0" bIns="0" rIns="0">
            <a:spAutoFit/>
          </a:bodyPr>
          <a:lstStyle/>
          <a:p>
            <a:pPr algn="just">
              <a:lnSpc>
                <a:spcPts val="3139"/>
              </a:lnSpc>
            </a:pPr>
            <a:r>
              <a:rPr lang="en-US" sz="2274" spc="222">
                <a:solidFill>
                  <a:srgbClr val="231F20"/>
                </a:solidFill>
                <a:latin typeface="DM Sans"/>
                <a:ea typeface="DM Sans"/>
                <a:cs typeface="DM Sans"/>
                <a:sym typeface="DM Sans"/>
              </a:rPr>
              <a:t>CLUSTERING ADALAH TEKNIK ANALISIS DATA YANG DIGUNAKAN UNTUK MENGELOMPOKKAN SEJUMLAH DATA KE DALAM BEBERAPA KELOMPOK (CLUSTER) BERDASARKAN KEMIRIPAN ATAU KESAMAAN ANTARA DATA-DATA TERSEBUT. TUJUAN UTAMA CLUSTERING ADALAH UNTUK MEMASTIKAN BAHWA DATA DALAM SATU KELOMPOK LEBIH MIRIP SATU SAMA LAIN DIBANDINGKAN DENGAN DATA DI KELOMPOK LAIN.</a:t>
            </a:r>
          </a:p>
          <a:p>
            <a:pPr algn="just">
              <a:lnSpc>
                <a:spcPts val="3139"/>
              </a:lnSpc>
            </a:pPr>
          </a:p>
          <a:p>
            <a:pPr algn="just">
              <a:lnSpc>
                <a:spcPts val="3139"/>
              </a:lnSpc>
            </a:pPr>
          </a:p>
          <a:p>
            <a:pPr algn="just">
              <a:lnSpc>
                <a:spcPts val="3139"/>
              </a:lnSpc>
            </a:pPr>
            <a:r>
              <a:rPr lang="en-US" sz="2274" spc="222">
                <a:solidFill>
                  <a:srgbClr val="231F20"/>
                </a:solidFill>
                <a:latin typeface="DM Sans"/>
                <a:ea typeface="DM Sans"/>
                <a:cs typeface="DM Sans"/>
                <a:sym typeface="DM Sans"/>
              </a:rPr>
              <a:t>BERIKUT ADALAH PENJELASAN SINGKAT TENTANG PROSES CLUSTERING YANG DITERAPKAN DALAM PROYEK CLUSTERING UNTUK SEGMENTASI PELANGGAN MALL:</a:t>
            </a:r>
          </a:p>
          <a:p>
            <a:pPr algn="just">
              <a:lnSpc>
                <a:spcPts val="3139"/>
              </a:lnSpc>
            </a:pPr>
          </a:p>
          <a:p>
            <a:pPr algn="just" marL="491119" indent="-245559" lvl="1">
              <a:lnSpc>
                <a:spcPts val="3139"/>
              </a:lnSpc>
              <a:buFont typeface="Arial"/>
              <a:buChar char="•"/>
            </a:pPr>
            <a:r>
              <a:rPr lang="en-US" sz="2274" spc="222">
                <a:solidFill>
                  <a:srgbClr val="231F20"/>
                </a:solidFill>
                <a:latin typeface="DM Sans"/>
                <a:ea typeface="DM Sans"/>
                <a:cs typeface="DM Sans"/>
                <a:sym typeface="DM Sans"/>
              </a:rPr>
              <a:t>MEMUAT DAN MENGEKSPLORASI DATA: DATASET PELANGGAN DIMUAT DAN DIEKSPLORASI UNTUK MEMAHAMI STRUKTURNYA.</a:t>
            </a:r>
          </a:p>
          <a:p>
            <a:pPr algn="just" marL="491119" indent="-245559" lvl="1">
              <a:lnSpc>
                <a:spcPts val="3139"/>
              </a:lnSpc>
              <a:buFont typeface="Arial"/>
              <a:buChar char="•"/>
            </a:pPr>
            <a:r>
              <a:rPr lang="en-US" sz="2274" spc="222">
                <a:solidFill>
                  <a:srgbClr val="231F20"/>
                </a:solidFill>
                <a:latin typeface="DM Sans"/>
                <a:ea typeface="DM Sans"/>
                <a:cs typeface="DM Sans"/>
                <a:sym typeface="DM Sans"/>
              </a:rPr>
              <a:t>PRAPROSES DATA: FITUR-FITUR YANG RELEVAN, SEPERTI 'PENDAPATAN TAHUNAN' DAN 'SKOR PENGELUARAN', DIPILIH DAN DINORMALISASI UNTUK MEMASTIKAN KESERAGAMAN SKALA.</a:t>
            </a:r>
          </a:p>
          <a:p>
            <a:pPr algn="just">
              <a:lnSpc>
                <a:spcPts val="313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3814647" y="8055301"/>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05368" y="671570"/>
            <a:ext cx="4323939" cy="929888"/>
          </a:xfrm>
          <a:prstGeom prst="rect">
            <a:avLst/>
          </a:prstGeom>
        </p:spPr>
        <p:txBody>
          <a:bodyPr anchor="t" rtlCol="false" tIns="0" lIns="0" bIns="0" rIns="0">
            <a:spAutoFit/>
          </a:bodyPr>
          <a:lstStyle/>
          <a:p>
            <a:pPr algn="l">
              <a:lnSpc>
                <a:spcPts val="7690"/>
              </a:lnSpc>
            </a:pPr>
            <a:r>
              <a:rPr lang="en-US" sz="5572" spc="546">
                <a:solidFill>
                  <a:srgbClr val="231F20"/>
                </a:solidFill>
                <a:latin typeface="Oswald Bold"/>
                <a:ea typeface="Oswald Bold"/>
                <a:cs typeface="Oswald Bold"/>
                <a:sym typeface="Oswald Bold"/>
              </a:rPr>
              <a:t>CLUSTERING</a:t>
            </a:r>
          </a:p>
        </p:txBody>
      </p:sp>
      <p:grpSp>
        <p:nvGrpSpPr>
          <p:cNvPr name="Group 5" id="5"/>
          <p:cNvGrpSpPr/>
          <p:nvPr/>
        </p:nvGrpSpPr>
        <p:grpSpPr>
          <a:xfrm rot="0">
            <a:off x="1028700" y="1601458"/>
            <a:ext cx="16230600" cy="8178435"/>
            <a:chOff x="0" y="0"/>
            <a:chExt cx="4274726" cy="2153991"/>
          </a:xfrm>
        </p:grpSpPr>
        <p:sp>
          <p:nvSpPr>
            <p:cNvPr name="Freeform 6" id="6"/>
            <p:cNvSpPr/>
            <p:nvPr/>
          </p:nvSpPr>
          <p:spPr>
            <a:xfrm flipH="false" flipV="false" rot="0">
              <a:off x="0" y="0"/>
              <a:ext cx="4274726" cy="2153991"/>
            </a:xfrm>
            <a:custGeom>
              <a:avLst/>
              <a:gdLst/>
              <a:ahLst/>
              <a:cxnLst/>
              <a:rect r="r" b="b" t="t" l="l"/>
              <a:pathLst>
                <a:path h="2153991" w="4274726">
                  <a:moveTo>
                    <a:pt x="0" y="0"/>
                  </a:moveTo>
                  <a:lnTo>
                    <a:pt x="4274726" y="0"/>
                  </a:lnTo>
                  <a:lnTo>
                    <a:pt x="4274726" y="2153991"/>
                  </a:lnTo>
                  <a:lnTo>
                    <a:pt x="0" y="2153991"/>
                  </a:lnTo>
                  <a:close/>
                </a:path>
              </a:pathLst>
            </a:custGeom>
            <a:solidFill>
              <a:srgbClr val="F2F4F5"/>
            </a:solidFill>
          </p:spPr>
        </p:sp>
        <p:sp>
          <p:nvSpPr>
            <p:cNvPr name="TextBox 7" id="7"/>
            <p:cNvSpPr txBox="true"/>
            <p:nvPr/>
          </p:nvSpPr>
          <p:spPr>
            <a:xfrm>
              <a:off x="0" y="-28575"/>
              <a:ext cx="4274726" cy="2182566"/>
            </a:xfrm>
            <a:prstGeom prst="rect">
              <a:avLst/>
            </a:prstGeom>
          </p:spPr>
          <p:txBody>
            <a:bodyPr anchor="ctr" rtlCol="false" tIns="50800" lIns="50800" bIns="50800" rIns="50800"/>
            <a:lstStyle/>
            <a:p>
              <a:pPr algn="ctr">
                <a:lnSpc>
                  <a:spcPts val="2380"/>
                </a:lnSpc>
              </a:pPr>
            </a:p>
          </p:txBody>
        </p:sp>
      </p:grpSp>
      <p:sp>
        <p:nvSpPr>
          <p:cNvPr name="TextBox 8" id="8"/>
          <p:cNvSpPr txBox="true"/>
          <p:nvPr/>
        </p:nvSpPr>
        <p:spPr>
          <a:xfrm rot="0">
            <a:off x="1028700" y="2247799"/>
            <a:ext cx="16589518" cy="7000612"/>
          </a:xfrm>
          <a:prstGeom prst="rect">
            <a:avLst/>
          </a:prstGeom>
        </p:spPr>
        <p:txBody>
          <a:bodyPr anchor="t" rtlCol="false" tIns="0" lIns="0" bIns="0" rIns="0">
            <a:spAutoFit/>
          </a:bodyPr>
          <a:lstStyle/>
          <a:p>
            <a:pPr algn="just" marL="542235" indent="-271118" lvl="1">
              <a:lnSpc>
                <a:spcPts val="3465"/>
              </a:lnSpc>
              <a:buFont typeface="Arial"/>
              <a:buChar char="•"/>
            </a:pPr>
            <a:r>
              <a:rPr lang="en-US" sz="2511" spc="246">
                <a:solidFill>
                  <a:srgbClr val="231F20"/>
                </a:solidFill>
                <a:latin typeface="DM Sans"/>
                <a:ea typeface="DM Sans"/>
                <a:cs typeface="DM Sans"/>
                <a:sym typeface="DM Sans"/>
              </a:rPr>
              <a:t>MENENTUKAN JUMLAH CLUSTER OPTIMAL: METODE ELBOW DIGUNAKAN UNTUK MENENTUKAN JUMLAH CLUSTER YANG OPTIMAL DENGAN MEMPLOT WCSS (WITHIN-CLUSTER SUM OF SQUARES). SELAIN ITU, SILHOUETTE SCORE DIGUNAKAN UNTUK MENGEVALUASI KUALITAS CLUSTERING.</a:t>
            </a:r>
          </a:p>
          <a:p>
            <a:pPr algn="just" marL="542235" indent="-271118" lvl="1">
              <a:lnSpc>
                <a:spcPts val="3465"/>
              </a:lnSpc>
              <a:buFont typeface="Arial"/>
              <a:buChar char="•"/>
            </a:pPr>
            <a:r>
              <a:rPr lang="en-US" sz="2511" spc="246">
                <a:solidFill>
                  <a:srgbClr val="231F20"/>
                </a:solidFill>
                <a:latin typeface="DM Sans"/>
                <a:ea typeface="DM Sans"/>
                <a:cs typeface="DM Sans"/>
                <a:sym typeface="DM Sans"/>
              </a:rPr>
              <a:t>MENERAPKAN CLUSTERING K-MEANS: MODEL K-MEANS DITERAPKAN DENGAN JUMLAH CLUSTER OPTIMAL YANG TELAH DITENTUKAN. SETIAP DATA POINT DIBERI LABEL CLUSTER YANG SESUAI.</a:t>
            </a:r>
          </a:p>
          <a:p>
            <a:pPr algn="just" marL="542235" indent="-271118" lvl="1">
              <a:lnSpc>
                <a:spcPts val="3465"/>
              </a:lnSpc>
              <a:buFont typeface="Arial"/>
              <a:buChar char="•"/>
            </a:pPr>
            <a:r>
              <a:rPr lang="en-US" sz="2511" spc="246">
                <a:solidFill>
                  <a:srgbClr val="231F20"/>
                </a:solidFill>
                <a:latin typeface="DM Sans"/>
                <a:ea typeface="DM Sans"/>
                <a:cs typeface="DM Sans"/>
                <a:sym typeface="DM Sans"/>
              </a:rPr>
              <a:t>VISUALISASI HASIL CLUSTERING: DATA POINTS DIVISUALISASIKAN DALAM SCATTER PLOT DENGAN WARNA BERBEDA UNTUK SETIAP CLUSTER, DAN PUSAT CLUSTER DITANDAI.</a:t>
            </a:r>
          </a:p>
          <a:p>
            <a:pPr algn="just" marL="542235" indent="-271118" lvl="1">
              <a:lnSpc>
                <a:spcPts val="3465"/>
              </a:lnSpc>
              <a:buFont typeface="Arial"/>
              <a:buChar char="•"/>
            </a:pPr>
            <a:r>
              <a:rPr lang="en-US" sz="2511" spc="246">
                <a:solidFill>
                  <a:srgbClr val="231F20"/>
                </a:solidFill>
                <a:latin typeface="DM Sans"/>
                <a:ea typeface="DM Sans"/>
                <a:cs typeface="DM Sans"/>
                <a:sym typeface="DM Sans"/>
              </a:rPr>
              <a:t>ANALISIS CLUSTER: SETIAP CLUSTER DIANALISIS SECARA DESKRIPTIF UNTUK MEMAHAMI KARAKTERISTIK UNIKNYA.</a:t>
            </a:r>
          </a:p>
          <a:p>
            <a:pPr algn="just">
              <a:lnSpc>
                <a:spcPts val="3465"/>
              </a:lnSpc>
            </a:pPr>
          </a:p>
          <a:p>
            <a:pPr algn="just">
              <a:lnSpc>
                <a:spcPts val="3465"/>
              </a:lnSpc>
            </a:pPr>
          </a:p>
          <a:p>
            <a:pPr algn="just">
              <a:lnSpc>
                <a:spcPts val="3465"/>
              </a:lnSpc>
            </a:pPr>
            <a:r>
              <a:rPr lang="en-US" sz="2511" spc="246">
                <a:solidFill>
                  <a:srgbClr val="231F20"/>
                </a:solidFill>
                <a:latin typeface="DM Sans"/>
                <a:ea typeface="DM Sans"/>
                <a:cs typeface="DM Sans"/>
                <a:sym typeface="DM Sans"/>
              </a:rPr>
              <a:t>PROSES INI MEMBANTU DALAM SEGMENTASI PELANGGAN BERDASARKAN PENDAPATAN TAHUNAN DAN SKOR PENGELUARAN MEREKA, SEHINGGA MEMUDAHKAN ANALISIS DAN PENGAMBILAN KEPUTUSAN BISNIS.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557092" y="793641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987293" y="2471506"/>
            <a:ext cx="15272007" cy="5701884"/>
          </a:xfrm>
          <a:custGeom>
            <a:avLst/>
            <a:gdLst/>
            <a:ahLst/>
            <a:cxnLst/>
            <a:rect r="r" b="b" t="t" l="l"/>
            <a:pathLst>
              <a:path h="5701884" w="15272007">
                <a:moveTo>
                  <a:pt x="0" y="0"/>
                </a:moveTo>
                <a:lnTo>
                  <a:pt x="15272007" y="0"/>
                </a:lnTo>
                <a:lnTo>
                  <a:pt x="15272007" y="5701884"/>
                </a:lnTo>
                <a:lnTo>
                  <a:pt x="0" y="5701884"/>
                </a:lnTo>
                <a:lnTo>
                  <a:pt x="0" y="0"/>
                </a:lnTo>
                <a:close/>
              </a:path>
            </a:pathLst>
          </a:custGeom>
          <a:blipFill>
            <a:blip r:embed="rId6"/>
            <a:stretch>
              <a:fillRect l="0" t="0" r="0" b="0"/>
            </a:stretch>
          </a:blipFill>
        </p:spPr>
      </p:sp>
      <p:sp>
        <p:nvSpPr>
          <p:cNvPr name="TextBox 5" id="5"/>
          <p:cNvSpPr txBox="true"/>
          <p:nvPr/>
        </p:nvSpPr>
        <p:spPr>
          <a:xfrm rot="0">
            <a:off x="1897866" y="1430298"/>
            <a:ext cx="5577993" cy="582440"/>
          </a:xfrm>
          <a:prstGeom prst="rect">
            <a:avLst/>
          </a:prstGeom>
        </p:spPr>
        <p:txBody>
          <a:bodyPr anchor="t" rtlCol="false" tIns="0" lIns="0" bIns="0" rIns="0">
            <a:spAutoFit/>
          </a:bodyPr>
          <a:lstStyle/>
          <a:p>
            <a:pPr algn="ctr">
              <a:lnSpc>
                <a:spcPts val="4871"/>
              </a:lnSpc>
            </a:pPr>
            <a:r>
              <a:rPr lang="en-US" sz="3530" spc="345">
                <a:solidFill>
                  <a:srgbClr val="231F20"/>
                </a:solidFill>
                <a:latin typeface="Oswald Bold"/>
                <a:ea typeface="Oswald Bold"/>
                <a:cs typeface="Oswald Bold"/>
                <a:sym typeface="Oswald Bold"/>
              </a:rPr>
              <a:t>MENENTUKAN TIPE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11875" y="1384961"/>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
        <p:nvSpPr>
          <p:cNvPr name="Freeform 5" id="5"/>
          <p:cNvSpPr/>
          <p:nvPr/>
        </p:nvSpPr>
        <p:spPr>
          <a:xfrm flipH="false" flipV="false" rot="0">
            <a:off x="2411875" y="2102885"/>
            <a:ext cx="13464250" cy="7375437"/>
          </a:xfrm>
          <a:custGeom>
            <a:avLst/>
            <a:gdLst/>
            <a:ahLst/>
            <a:cxnLst/>
            <a:rect r="r" b="b" t="t" l="l"/>
            <a:pathLst>
              <a:path h="7375437" w="13464250">
                <a:moveTo>
                  <a:pt x="0" y="0"/>
                </a:moveTo>
                <a:lnTo>
                  <a:pt x="13464250" y="0"/>
                </a:lnTo>
                <a:lnTo>
                  <a:pt x="13464250" y="7375437"/>
                </a:lnTo>
                <a:lnTo>
                  <a:pt x="0" y="7375437"/>
                </a:lnTo>
                <a:lnTo>
                  <a:pt x="0" y="0"/>
                </a:lnTo>
                <a:close/>
              </a:path>
            </a:pathLst>
          </a:custGeom>
          <a:blipFill>
            <a:blip r:embed="rId6"/>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2949" y="5512069"/>
            <a:ext cx="15500691" cy="4359569"/>
          </a:xfrm>
          <a:custGeom>
            <a:avLst/>
            <a:gdLst/>
            <a:ahLst/>
            <a:cxnLst/>
            <a:rect r="r" b="b" t="t" l="l"/>
            <a:pathLst>
              <a:path h="4359569" w="15500691">
                <a:moveTo>
                  <a:pt x="0" y="0"/>
                </a:moveTo>
                <a:lnTo>
                  <a:pt x="15500691" y="0"/>
                </a:lnTo>
                <a:lnTo>
                  <a:pt x="15500691" y="4359569"/>
                </a:lnTo>
                <a:lnTo>
                  <a:pt x="0" y="4359569"/>
                </a:lnTo>
                <a:lnTo>
                  <a:pt x="0" y="0"/>
                </a:lnTo>
                <a:close/>
              </a:path>
            </a:pathLst>
          </a:custGeom>
          <a:blipFill>
            <a:blip r:embed="rId6"/>
            <a:stretch>
              <a:fillRect l="0" t="0" r="0" b="0"/>
            </a:stretch>
          </a:blipFill>
        </p:spPr>
      </p:sp>
      <p:sp>
        <p:nvSpPr>
          <p:cNvPr name="Freeform 5" id="5"/>
          <p:cNvSpPr/>
          <p:nvPr/>
        </p:nvSpPr>
        <p:spPr>
          <a:xfrm flipH="false" flipV="false" rot="0">
            <a:off x="1542949" y="1697038"/>
            <a:ext cx="15500691" cy="918287"/>
          </a:xfrm>
          <a:custGeom>
            <a:avLst/>
            <a:gdLst/>
            <a:ahLst/>
            <a:cxnLst/>
            <a:rect r="r" b="b" t="t" l="l"/>
            <a:pathLst>
              <a:path h="918287" w="15500691">
                <a:moveTo>
                  <a:pt x="0" y="0"/>
                </a:moveTo>
                <a:lnTo>
                  <a:pt x="15500691" y="0"/>
                </a:lnTo>
                <a:lnTo>
                  <a:pt x="15500691" y="918287"/>
                </a:lnTo>
                <a:lnTo>
                  <a:pt x="0" y="918287"/>
                </a:lnTo>
                <a:lnTo>
                  <a:pt x="0" y="0"/>
                </a:lnTo>
                <a:close/>
              </a:path>
            </a:pathLst>
          </a:custGeom>
          <a:blipFill>
            <a:blip r:embed="rId7"/>
            <a:stretch>
              <a:fillRect l="0" t="0" r="0" b="0"/>
            </a:stretch>
          </a:blipFill>
        </p:spPr>
      </p:sp>
      <p:sp>
        <p:nvSpPr>
          <p:cNvPr name="TextBox 6" id="6"/>
          <p:cNvSpPr txBox="true"/>
          <p:nvPr/>
        </p:nvSpPr>
        <p:spPr>
          <a:xfrm rot="0">
            <a:off x="1542949" y="2777269"/>
            <a:ext cx="15627954" cy="1465853"/>
          </a:xfrm>
          <a:prstGeom prst="rect">
            <a:avLst/>
          </a:prstGeom>
        </p:spPr>
        <p:txBody>
          <a:bodyPr anchor="t" rtlCol="false" tIns="0" lIns="0" bIns="0" rIns="0">
            <a:spAutoFit/>
          </a:bodyPr>
          <a:lstStyle/>
          <a:p>
            <a:pPr algn="just">
              <a:lnSpc>
                <a:spcPts val="2360"/>
              </a:lnSpc>
            </a:pPr>
            <a:r>
              <a:rPr lang="en-US" sz="1710" spc="167">
                <a:solidFill>
                  <a:srgbClr val="231F20"/>
                </a:solidFill>
                <a:latin typeface="DM Sans"/>
                <a:ea typeface="DM Sans"/>
                <a:cs typeface="DM Sans"/>
                <a:sym typeface="DM Sans"/>
              </a:rPr>
              <a:t>KODE PRINT(DF.DESCRIBE()) DIGUNAKAN UNTUK MENCETAK RINGKASAN STATISTIK DESKRIPTIF DARI DATASET DF. INI MEMBANTU KITA UNTUK:</a:t>
            </a:r>
          </a:p>
          <a:p>
            <a:pPr algn="just" marL="369254" indent="-184627" lvl="1">
              <a:lnSpc>
                <a:spcPts val="2360"/>
              </a:lnSpc>
              <a:buFont typeface="Arial"/>
              <a:buChar char="•"/>
            </a:pPr>
            <a:r>
              <a:rPr lang="en-US" sz="1710" spc="167">
                <a:solidFill>
                  <a:srgbClr val="231F20"/>
                </a:solidFill>
                <a:latin typeface="DM Sans"/>
                <a:ea typeface="DM Sans"/>
                <a:cs typeface="DM Sans"/>
                <a:sym typeface="DM Sans"/>
              </a:rPr>
              <a:t>Melihat rata-rata, variasi, dan distribusi data numerik seperti usia, pendapatan tahunan, dan skor pengeluaran.</a:t>
            </a:r>
          </a:p>
          <a:p>
            <a:pPr algn="just" marL="369254" indent="-184627" lvl="1">
              <a:lnSpc>
                <a:spcPts val="2360"/>
              </a:lnSpc>
              <a:buFont typeface="Arial"/>
              <a:buChar char="•"/>
            </a:pPr>
            <a:r>
              <a:rPr lang="en-US" sz="1710" spc="167">
                <a:solidFill>
                  <a:srgbClr val="231F20"/>
                </a:solidFill>
                <a:latin typeface="DM Sans"/>
                <a:ea typeface="DM Sans"/>
                <a:cs typeface="DM Sans"/>
                <a:sym typeface="DM Sans"/>
              </a:rPr>
              <a:t>Mengidentifikasi outlier dan mendapatkan gambaran umum tentang distribusi nilai di setiap kolom dataset.</a:t>
            </a:r>
          </a:p>
        </p:txBody>
      </p:sp>
      <p:sp>
        <p:nvSpPr>
          <p:cNvPr name="TextBox 7" id="7"/>
          <p:cNvSpPr txBox="true"/>
          <p:nvPr/>
        </p:nvSpPr>
        <p:spPr>
          <a:xfrm rot="0">
            <a:off x="1542949" y="4566972"/>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
        <p:nvSpPr>
          <p:cNvPr name="TextBox 8" id="8"/>
          <p:cNvSpPr txBox="true"/>
          <p:nvPr/>
        </p:nvSpPr>
        <p:spPr>
          <a:xfrm rot="0">
            <a:off x="1542949" y="981075"/>
            <a:ext cx="7813977"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RINGKASAN STATISTIK DESKRIPTIF</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14234" y="981075"/>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METODE ELBOW</a:t>
            </a:r>
          </a:p>
        </p:txBody>
      </p:sp>
      <p:sp>
        <p:nvSpPr>
          <p:cNvPr name="Freeform 5" id="5"/>
          <p:cNvSpPr/>
          <p:nvPr/>
        </p:nvSpPr>
        <p:spPr>
          <a:xfrm flipH="false" flipV="false" rot="0">
            <a:off x="1614234" y="1697038"/>
            <a:ext cx="15359593" cy="7561262"/>
          </a:xfrm>
          <a:custGeom>
            <a:avLst/>
            <a:gdLst/>
            <a:ahLst/>
            <a:cxnLst/>
            <a:rect r="r" b="b" t="t" l="l"/>
            <a:pathLst>
              <a:path h="7561262" w="15359593">
                <a:moveTo>
                  <a:pt x="0" y="0"/>
                </a:moveTo>
                <a:lnTo>
                  <a:pt x="15359594" y="0"/>
                </a:lnTo>
                <a:lnTo>
                  <a:pt x="15359594" y="7561262"/>
                </a:lnTo>
                <a:lnTo>
                  <a:pt x="0" y="7561262"/>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362997" y="7009072"/>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309419" y="353355"/>
            <a:ext cx="10749463" cy="2687366"/>
          </a:xfrm>
          <a:custGeom>
            <a:avLst/>
            <a:gdLst/>
            <a:ahLst/>
            <a:cxnLst/>
            <a:rect r="r" b="b" t="t" l="l"/>
            <a:pathLst>
              <a:path h="2687366" w="10749463">
                <a:moveTo>
                  <a:pt x="0" y="0"/>
                </a:moveTo>
                <a:lnTo>
                  <a:pt x="10749464" y="0"/>
                </a:lnTo>
                <a:lnTo>
                  <a:pt x="10749464"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11875" y="2078366"/>
            <a:ext cx="12374126" cy="7424476"/>
          </a:xfrm>
          <a:custGeom>
            <a:avLst/>
            <a:gdLst/>
            <a:ahLst/>
            <a:cxnLst/>
            <a:rect r="r" b="b" t="t" l="l"/>
            <a:pathLst>
              <a:path h="7424476" w="12374126">
                <a:moveTo>
                  <a:pt x="0" y="0"/>
                </a:moveTo>
                <a:lnTo>
                  <a:pt x="12374126" y="0"/>
                </a:lnTo>
                <a:lnTo>
                  <a:pt x="12374126" y="7424476"/>
                </a:lnTo>
                <a:lnTo>
                  <a:pt x="0" y="7424476"/>
                </a:lnTo>
                <a:lnTo>
                  <a:pt x="0" y="0"/>
                </a:lnTo>
                <a:close/>
              </a:path>
            </a:pathLst>
          </a:custGeom>
          <a:blipFill>
            <a:blip r:embed="rId6"/>
            <a:stretch>
              <a:fillRect l="0" t="0" r="0" b="0"/>
            </a:stretch>
          </a:blipFill>
        </p:spPr>
      </p:sp>
      <p:sp>
        <p:nvSpPr>
          <p:cNvPr name="TextBox 5" id="5"/>
          <p:cNvSpPr txBox="true"/>
          <p:nvPr/>
        </p:nvSpPr>
        <p:spPr>
          <a:xfrm rot="0">
            <a:off x="2411875" y="1384961"/>
            <a:ext cx="3658163" cy="576528"/>
          </a:xfrm>
          <a:prstGeom prst="rect">
            <a:avLst/>
          </a:prstGeom>
        </p:spPr>
        <p:txBody>
          <a:bodyPr anchor="t" rtlCol="false" tIns="0" lIns="0" bIns="0" rIns="0">
            <a:spAutoFit/>
          </a:bodyPr>
          <a:lstStyle/>
          <a:p>
            <a:pPr algn="l">
              <a:lnSpc>
                <a:spcPts val="4871"/>
              </a:lnSpc>
            </a:pPr>
            <a:r>
              <a:rPr lang="en-US" sz="3530" spc="345">
                <a:solidFill>
                  <a:srgbClr val="231F20"/>
                </a:solidFill>
                <a:latin typeface="Oswald Bold"/>
                <a:ea typeface="Oswald Bold"/>
                <a:cs typeface="Oswald Bold"/>
                <a:sym typeface="Oswald Bold"/>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DAGJnVl01nY</dc:identifier>
  <dcterms:modified xsi:type="dcterms:W3CDTF">2011-08-01T06:04:30Z</dcterms:modified>
  <cp:revision>1</cp:revision>
  <dc:title>Clustering</dc:title>
</cp:coreProperties>
</file>