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74" r:id="rId10"/>
    <p:sldId id="270" r:id="rId11"/>
    <p:sldId id="271" r:id="rId12"/>
    <p:sldId id="275" r:id="rId13"/>
    <p:sldId id="272" r:id="rId14"/>
    <p:sldId id="273" r:id="rId15"/>
    <p:sldId id="276" r:id="rId16"/>
    <p:sldId id="277" r:id="rId17"/>
    <p:sldId id="278" r:id="rId18"/>
    <p:sldId id="279" r:id="rId19"/>
    <p:sldId id="26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4/27/2016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97474"/>
            <a:ext cx="8001000" cy="2971801"/>
          </a:xfrm>
        </p:spPr>
        <p:txBody>
          <a:bodyPr/>
          <a:lstStyle/>
          <a:p>
            <a:r>
              <a:rPr lang="en-US" dirty="0" smtClean="0"/>
              <a:t>Identifying trends and market opportunities in the service industry</a:t>
            </a:r>
            <a:endParaRPr lang="en-US" dirty="0"/>
          </a:p>
        </p:txBody>
      </p:sp>
      <p:sp>
        <p:nvSpPr>
          <p:cNvPr id="3" name="Subtitle 2"/>
          <p:cNvSpPr>
            <a:spLocks noGrp="1"/>
          </p:cNvSpPr>
          <p:nvPr>
            <p:ph type="subTitle" idx="1"/>
          </p:nvPr>
        </p:nvSpPr>
        <p:spPr/>
        <p:txBody>
          <a:bodyPr>
            <a:normAutofit/>
          </a:bodyPr>
          <a:lstStyle/>
          <a:p>
            <a:pPr algn="r"/>
            <a:r>
              <a:rPr lang="en-US" b="1" dirty="0" smtClean="0">
                <a:solidFill>
                  <a:schemeClr val="tx1"/>
                </a:solidFill>
              </a:rPr>
              <a:t>Vikaasa Ramdas Thandu Venkat Kumar</a:t>
            </a:r>
          </a:p>
          <a:p>
            <a:pPr algn="r"/>
            <a:r>
              <a:rPr lang="en-US" dirty="0" smtClean="0">
                <a:solidFill>
                  <a:schemeClr val="tx1"/>
                </a:solidFill>
              </a:rPr>
              <a:t>UFID: 4400-5810</a:t>
            </a:r>
          </a:p>
          <a:p>
            <a:pPr algn="r"/>
            <a:r>
              <a:rPr lang="en-US" dirty="0" smtClean="0">
                <a:solidFill>
                  <a:schemeClr val="tx1"/>
                </a:solidFill>
              </a:rPr>
              <a:t>Pattern Recognition – EEL6825</a:t>
            </a:r>
          </a:p>
          <a:p>
            <a:pPr algn="r"/>
            <a:r>
              <a:rPr lang="en-US" dirty="0" smtClean="0">
                <a:solidFill>
                  <a:schemeClr val="tx1"/>
                </a:solidFill>
              </a:rPr>
              <a:t>University of Florida</a:t>
            </a:r>
          </a:p>
          <a:p>
            <a:pPr algn="r"/>
            <a:endParaRPr lang="en-US" dirty="0">
              <a:solidFill>
                <a:schemeClr val="tx1"/>
              </a:solidFill>
            </a:endParaRPr>
          </a:p>
        </p:txBody>
      </p:sp>
    </p:spTree>
    <p:extLst>
      <p:ext uri="{BB962C8B-B14F-4D97-AF65-F5344CB8AC3E}">
        <p14:creationId xmlns:p14="http://schemas.microsoft.com/office/powerpoint/2010/main" val="4182770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8534400" cy="1507067"/>
          </a:xfrm>
        </p:spPr>
        <p:txBody>
          <a:bodyPr/>
          <a:lstStyle/>
          <a:p>
            <a:r>
              <a:rPr lang="en-US" dirty="0" smtClean="0"/>
              <a:t>Geographical clustering</a:t>
            </a:r>
            <a:endParaRPr lang="en-US" dirty="0"/>
          </a:p>
        </p:txBody>
      </p:sp>
      <p:sp>
        <p:nvSpPr>
          <p:cNvPr id="3"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The objective of this phase of the project is to group businesses in a 1-mile radius into clusters. </a:t>
            </a:r>
            <a:endParaRPr lang="en-US" dirty="0" smtClean="0">
              <a:solidFill>
                <a:schemeClr val="tx1"/>
              </a:solidFill>
            </a:endParaRPr>
          </a:p>
          <a:p>
            <a:r>
              <a:rPr lang="en-US" dirty="0">
                <a:solidFill>
                  <a:schemeClr val="tx1"/>
                </a:solidFill>
              </a:rPr>
              <a:t>The hierarchical clustering approach was chosen in this project, because of the following reasons. </a:t>
            </a:r>
            <a:endParaRPr lang="en-US" dirty="0" smtClean="0">
              <a:solidFill>
                <a:schemeClr val="tx1"/>
              </a:solidFill>
            </a:endParaRPr>
          </a:p>
          <a:p>
            <a:pPr lvl="1"/>
            <a:r>
              <a:rPr lang="en-US" dirty="0" smtClean="0">
                <a:solidFill>
                  <a:schemeClr val="tx1"/>
                </a:solidFill>
              </a:rPr>
              <a:t>k-means requires </a:t>
            </a:r>
            <a:r>
              <a:rPr lang="en-US" dirty="0">
                <a:solidFill>
                  <a:schemeClr val="tx1"/>
                </a:solidFill>
              </a:rPr>
              <a:t>a value of ‘k’ clusters to be specified before-hand, </a:t>
            </a:r>
            <a:r>
              <a:rPr lang="en-US" dirty="0" smtClean="0">
                <a:solidFill>
                  <a:schemeClr val="tx1"/>
                </a:solidFill>
              </a:rPr>
              <a:t>and is not </a:t>
            </a:r>
            <a:r>
              <a:rPr lang="en-US" dirty="0">
                <a:solidFill>
                  <a:schemeClr val="tx1"/>
                </a:solidFill>
              </a:rPr>
              <a:t>ideal. </a:t>
            </a:r>
            <a:endParaRPr lang="en-US" dirty="0" smtClean="0">
              <a:solidFill>
                <a:schemeClr val="tx1"/>
              </a:solidFill>
            </a:endParaRPr>
          </a:p>
          <a:p>
            <a:pPr lvl="1"/>
            <a:r>
              <a:rPr lang="en-US" dirty="0" smtClean="0">
                <a:solidFill>
                  <a:schemeClr val="tx1"/>
                </a:solidFill>
              </a:rPr>
              <a:t>DBSCAN forms </a:t>
            </a:r>
            <a:r>
              <a:rPr lang="en-US" dirty="0">
                <a:solidFill>
                  <a:schemeClr val="tx1"/>
                </a:solidFill>
              </a:rPr>
              <a:t>clusters on the basis of </a:t>
            </a:r>
            <a:r>
              <a:rPr lang="en-US" dirty="0" smtClean="0">
                <a:solidFill>
                  <a:schemeClr val="tx1"/>
                </a:solidFill>
              </a:rPr>
              <a:t>density, which is not applicable here as we want to cluster strictly based on the 1 mile radius.</a:t>
            </a:r>
          </a:p>
          <a:p>
            <a:pPr lvl="1"/>
            <a:r>
              <a:rPr lang="en-US" dirty="0">
                <a:solidFill>
                  <a:schemeClr val="tx1"/>
                </a:solidFill>
              </a:rPr>
              <a:t>H</a:t>
            </a:r>
            <a:r>
              <a:rPr lang="en-US" dirty="0" smtClean="0">
                <a:solidFill>
                  <a:schemeClr val="tx1"/>
                </a:solidFill>
              </a:rPr>
              <a:t>ierarchical </a:t>
            </a:r>
            <a:r>
              <a:rPr lang="en-US" dirty="0">
                <a:solidFill>
                  <a:schemeClr val="tx1"/>
                </a:solidFill>
              </a:rPr>
              <a:t>clustering, </a:t>
            </a:r>
            <a:r>
              <a:rPr lang="en-US" dirty="0" smtClean="0">
                <a:solidFill>
                  <a:schemeClr val="tx1"/>
                </a:solidFill>
              </a:rPr>
              <a:t>combined </a:t>
            </a:r>
            <a:r>
              <a:rPr lang="en-US" dirty="0">
                <a:solidFill>
                  <a:schemeClr val="tx1"/>
                </a:solidFill>
              </a:rPr>
              <a:t>with the Haversine distance function, can determine clusters that are within a specified geographical distance. </a:t>
            </a:r>
            <a:endParaRPr lang="en-US" dirty="0" smtClean="0">
              <a:solidFill>
                <a:schemeClr val="tx1"/>
              </a:solidFill>
            </a:endParaRPr>
          </a:p>
          <a:p>
            <a:pPr lvl="1"/>
            <a:r>
              <a:rPr lang="en-US" dirty="0" smtClean="0">
                <a:solidFill>
                  <a:schemeClr val="tx1"/>
                </a:solidFill>
              </a:rPr>
              <a:t>In </a:t>
            </a:r>
            <a:r>
              <a:rPr lang="en-US" dirty="0">
                <a:solidFill>
                  <a:schemeClr val="tx1"/>
                </a:solidFill>
              </a:rPr>
              <a:t>this case, we can specify the geographical distance as 1 mile (1.60934 km).</a:t>
            </a:r>
            <a:endParaRPr lang="en-US" dirty="0" smtClean="0">
              <a:solidFill>
                <a:schemeClr val="tx1"/>
              </a:solidFill>
            </a:endParaRPr>
          </a:p>
        </p:txBody>
      </p:sp>
    </p:spTree>
    <p:extLst>
      <p:ext uri="{BB962C8B-B14F-4D97-AF65-F5344CB8AC3E}">
        <p14:creationId xmlns:p14="http://schemas.microsoft.com/office/powerpoint/2010/main" val="1440105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8534400" cy="1507067"/>
          </a:xfrm>
        </p:spPr>
        <p:txBody>
          <a:bodyPr/>
          <a:lstStyle/>
          <a:p>
            <a:r>
              <a:rPr lang="en-US" dirty="0" smtClean="0"/>
              <a:t>Geographical clustering</a:t>
            </a:r>
            <a:endParaRPr lang="en-US" dirty="0"/>
          </a:p>
        </p:txBody>
      </p:sp>
      <p:sp>
        <p:nvSpPr>
          <p:cNvPr id="3"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The hierarchical clustering algorithm works as follows:</a:t>
            </a:r>
          </a:p>
          <a:p>
            <a:pPr lvl="1"/>
            <a:r>
              <a:rPr lang="en-US" dirty="0" smtClean="0">
                <a:solidFill>
                  <a:schemeClr val="tx1"/>
                </a:solidFill>
              </a:rPr>
              <a:t>First</a:t>
            </a:r>
            <a:r>
              <a:rPr lang="en-US" dirty="0">
                <a:solidFill>
                  <a:schemeClr val="tx1"/>
                </a:solidFill>
              </a:rPr>
              <a:t>, every data point is put in its own cluster.</a:t>
            </a:r>
          </a:p>
          <a:p>
            <a:pPr lvl="1"/>
            <a:r>
              <a:rPr lang="en-US" dirty="0" smtClean="0">
                <a:solidFill>
                  <a:schemeClr val="tx1"/>
                </a:solidFill>
              </a:rPr>
              <a:t>Then</a:t>
            </a:r>
            <a:r>
              <a:rPr lang="en-US" dirty="0">
                <a:solidFill>
                  <a:schemeClr val="tx1"/>
                </a:solidFill>
              </a:rPr>
              <a:t>, the closest two clusters are identified and combined into one new cluster.</a:t>
            </a:r>
          </a:p>
          <a:p>
            <a:pPr lvl="1"/>
            <a:r>
              <a:rPr lang="en-US" smtClean="0">
                <a:solidFill>
                  <a:schemeClr val="tx1"/>
                </a:solidFill>
              </a:rPr>
              <a:t>The </a:t>
            </a:r>
            <a:r>
              <a:rPr lang="en-US" dirty="0">
                <a:solidFill>
                  <a:schemeClr val="tx1"/>
                </a:solidFill>
              </a:rPr>
              <a:t>above step is repeated till all the data points are combined into a single cluster.</a:t>
            </a:r>
          </a:p>
          <a:p>
            <a:pPr lvl="0"/>
            <a:r>
              <a:rPr lang="en-US" dirty="0" smtClean="0">
                <a:solidFill>
                  <a:schemeClr val="tx1"/>
                </a:solidFill>
              </a:rPr>
              <a:t>The </a:t>
            </a:r>
            <a:r>
              <a:rPr lang="en-US" dirty="0">
                <a:solidFill>
                  <a:schemeClr val="tx1"/>
                </a:solidFill>
              </a:rPr>
              <a:t>approach followed here involves complete linkage clustering, where the distance between two clusters is defined as the longest distance between two points in each cluster</a:t>
            </a:r>
            <a:r>
              <a:rPr lang="en-US" dirty="0" smtClean="0">
                <a:solidFill>
                  <a:schemeClr val="tx1"/>
                </a:solidFill>
              </a:rPr>
              <a:t>.</a:t>
            </a:r>
          </a:p>
          <a:p>
            <a:r>
              <a:rPr lang="en-US" dirty="0">
                <a:solidFill>
                  <a:schemeClr val="tx1"/>
                </a:solidFill>
              </a:rPr>
              <a:t>Complete linkage tends to find compact clusters of approximately equal diameters.</a:t>
            </a:r>
          </a:p>
          <a:p>
            <a:pPr lvl="0"/>
            <a:endParaRPr lang="en-US" dirty="0">
              <a:solidFill>
                <a:schemeClr val="tx1"/>
              </a:solidFill>
            </a:endParaRPr>
          </a:p>
        </p:txBody>
      </p:sp>
    </p:spTree>
    <p:extLst>
      <p:ext uri="{BB962C8B-B14F-4D97-AF65-F5344CB8AC3E}">
        <p14:creationId xmlns:p14="http://schemas.microsoft.com/office/powerpoint/2010/main" val="1402095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72" y="-93295"/>
            <a:ext cx="8534400" cy="1507067"/>
          </a:xfrm>
        </p:spPr>
        <p:txBody>
          <a:bodyPr/>
          <a:lstStyle/>
          <a:p>
            <a:r>
              <a:rPr lang="en-US" dirty="0" smtClean="0"/>
              <a:t>Geographical clustering</a:t>
            </a:r>
            <a:endParaRPr lang="en-US" dirty="0"/>
          </a:p>
        </p:txBody>
      </p:sp>
      <p:pic>
        <p:nvPicPr>
          <p:cNvPr id="5" name="Picture 4" descr="C:\Users\Vikaasa\IdeaProjects\Spark-Workshop\Cluster_PA_Plot_final.JPG"/>
          <p:cNvPicPr/>
          <p:nvPr/>
        </p:nvPicPr>
        <p:blipFill rotWithShape="1">
          <a:blip r:embed="rId2" cstate="print">
            <a:extLst>
              <a:ext uri="{28A0092B-C50C-407E-A947-70E740481C1C}">
                <a14:useLocalDpi xmlns:a14="http://schemas.microsoft.com/office/drawing/2010/main" val="0"/>
              </a:ext>
            </a:extLst>
          </a:blip>
          <a:srcRect l="5357" r="5357"/>
          <a:stretch/>
        </p:blipFill>
        <p:spPr bwMode="auto">
          <a:xfrm>
            <a:off x="2071964" y="1061265"/>
            <a:ext cx="7380659" cy="523170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2987614" y="6374769"/>
            <a:ext cx="6096000" cy="307777"/>
          </a:xfrm>
          <a:prstGeom prst="rect">
            <a:avLst/>
          </a:prstGeom>
        </p:spPr>
        <p:txBody>
          <a:bodyPr>
            <a:spAutoFit/>
          </a:bodyPr>
          <a:lstStyle/>
          <a:p>
            <a:pPr algn="just"/>
            <a:r>
              <a:rPr lang="en-US" sz="1400" dirty="0">
                <a:ea typeface="Times New Roman" panose="02020603050405020304" pitchFamily="18" charset="0"/>
              </a:rPr>
              <a:t>Plot showing geographical clusters of businesses in 1-mile </a:t>
            </a:r>
            <a:r>
              <a:rPr lang="en-US" sz="1400" dirty="0" smtClean="0">
                <a:ea typeface="Times New Roman" panose="02020603050405020304" pitchFamily="18" charset="0"/>
              </a:rPr>
              <a:t>radius</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435181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9952158" cy="1507067"/>
          </a:xfrm>
        </p:spPr>
        <p:txBody>
          <a:bodyPr/>
          <a:lstStyle/>
          <a:p>
            <a:r>
              <a:rPr lang="en-US" dirty="0" smtClean="0"/>
              <a:t>Random </a:t>
            </a:r>
            <a:r>
              <a:rPr lang="en-US" dirty="0"/>
              <a:t>Forests Regression Model</a:t>
            </a:r>
          </a:p>
        </p:txBody>
      </p:sp>
      <p:sp>
        <p:nvSpPr>
          <p:cNvPr id="3" name="Content Placeholder 2"/>
          <p:cNvSpPr>
            <a:spLocks noGrp="1"/>
          </p:cNvSpPr>
          <p:nvPr>
            <p:ph idx="1"/>
          </p:nvPr>
        </p:nvSpPr>
        <p:spPr>
          <a:xfrm>
            <a:off x="692838" y="1423357"/>
            <a:ext cx="8534400" cy="5046453"/>
          </a:xfrm>
        </p:spPr>
        <p:txBody>
          <a:bodyPr>
            <a:normAutofit fontScale="92500" lnSpcReduction="10000"/>
          </a:bodyPr>
          <a:lstStyle/>
          <a:p>
            <a:r>
              <a:rPr lang="en-US" dirty="0">
                <a:solidFill>
                  <a:schemeClr val="tx1"/>
                </a:solidFill>
              </a:rPr>
              <a:t>The second phase of this project implements Breiman’s random forest algorithm for regression, to predict the product of review count and average rating for businesses. </a:t>
            </a:r>
            <a:endParaRPr lang="en-US" dirty="0" smtClean="0">
              <a:solidFill>
                <a:schemeClr val="tx1"/>
              </a:solidFill>
            </a:endParaRPr>
          </a:p>
          <a:p>
            <a:r>
              <a:rPr lang="en-US" dirty="0" smtClean="0">
                <a:solidFill>
                  <a:schemeClr val="tx1"/>
                </a:solidFill>
              </a:rPr>
              <a:t>Here are </a:t>
            </a:r>
            <a:r>
              <a:rPr lang="en-US" dirty="0">
                <a:solidFill>
                  <a:schemeClr val="tx1"/>
                </a:solidFill>
              </a:rPr>
              <a:t>some of the reasons why this approach was chosen to solve the regression problem over other </a:t>
            </a:r>
            <a:r>
              <a:rPr lang="en-US" dirty="0" smtClean="0">
                <a:solidFill>
                  <a:schemeClr val="tx1"/>
                </a:solidFill>
              </a:rPr>
              <a:t>methods:</a:t>
            </a:r>
          </a:p>
          <a:p>
            <a:pPr lvl="1"/>
            <a:r>
              <a:rPr lang="en-US" dirty="0">
                <a:solidFill>
                  <a:schemeClr val="tx1"/>
                </a:solidFill>
              </a:rPr>
              <a:t>Random Forests runs efficiently on big data bases.</a:t>
            </a:r>
          </a:p>
          <a:p>
            <a:pPr lvl="1"/>
            <a:r>
              <a:rPr lang="en-US" dirty="0" smtClean="0">
                <a:solidFill>
                  <a:schemeClr val="tx1"/>
                </a:solidFill>
              </a:rPr>
              <a:t>It </a:t>
            </a:r>
            <a:r>
              <a:rPr lang="en-US" dirty="0">
                <a:solidFill>
                  <a:schemeClr val="tx1"/>
                </a:solidFill>
              </a:rPr>
              <a:t>consists of an ensemble of different regression trees that are aggregated over to determine a better prediction.</a:t>
            </a:r>
          </a:p>
          <a:p>
            <a:pPr lvl="1"/>
            <a:r>
              <a:rPr lang="en-US" dirty="0">
                <a:solidFill>
                  <a:schemeClr val="tx1"/>
                </a:solidFill>
              </a:rPr>
              <a:t>It can handle a large number of input variables without variable deletion, and does not suffer from overfitting problems.</a:t>
            </a:r>
          </a:p>
          <a:p>
            <a:pPr lvl="1"/>
            <a:r>
              <a:rPr lang="en-US" dirty="0">
                <a:solidFill>
                  <a:schemeClr val="tx1"/>
                </a:solidFill>
              </a:rPr>
              <a:t>It gives good estimates of what variables are important to the regression model.</a:t>
            </a:r>
          </a:p>
          <a:p>
            <a:pPr lvl="1"/>
            <a:r>
              <a:rPr lang="en-US" dirty="0" smtClean="0">
                <a:solidFill>
                  <a:schemeClr val="tx1"/>
                </a:solidFill>
              </a:rPr>
              <a:t>It </a:t>
            </a:r>
            <a:r>
              <a:rPr lang="en-US" dirty="0">
                <a:solidFill>
                  <a:schemeClr val="tx1"/>
                </a:solidFill>
              </a:rPr>
              <a:t>has an efficient process for estimating missing data and preserves accuracy even when a large proportion of the data are missing.</a:t>
            </a:r>
          </a:p>
          <a:p>
            <a:pPr lvl="1"/>
            <a:r>
              <a:rPr lang="en-US" dirty="0">
                <a:solidFill>
                  <a:schemeClr val="tx1"/>
                </a:solidFill>
              </a:rPr>
              <a:t>Another advantage is that generated forests may be stored for future use on other data.</a:t>
            </a:r>
          </a:p>
        </p:txBody>
      </p:sp>
    </p:spTree>
    <p:extLst>
      <p:ext uri="{BB962C8B-B14F-4D97-AF65-F5344CB8AC3E}">
        <p14:creationId xmlns:p14="http://schemas.microsoft.com/office/powerpoint/2010/main" val="1477363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9952158" cy="1507067"/>
          </a:xfrm>
        </p:spPr>
        <p:txBody>
          <a:bodyPr/>
          <a:lstStyle/>
          <a:p>
            <a:r>
              <a:rPr lang="en-US" dirty="0" smtClean="0"/>
              <a:t>Random </a:t>
            </a:r>
            <a:r>
              <a:rPr lang="en-US" dirty="0"/>
              <a:t>Forests Regression Model</a:t>
            </a:r>
          </a:p>
        </p:txBody>
      </p:sp>
      <p:pic>
        <p:nvPicPr>
          <p:cNvPr id="6" name="Picture 5"/>
          <p:cNvPicPr>
            <a:picLocks noChangeAspect="1"/>
          </p:cNvPicPr>
          <p:nvPr/>
        </p:nvPicPr>
        <p:blipFill>
          <a:blip r:embed="rId2"/>
          <a:stretch>
            <a:fillRect/>
          </a:stretch>
        </p:blipFill>
        <p:spPr>
          <a:xfrm>
            <a:off x="757507" y="1534153"/>
            <a:ext cx="5276850" cy="2771775"/>
          </a:xfrm>
          <a:prstGeom prst="rect">
            <a:avLst/>
          </a:prstGeom>
        </p:spPr>
      </p:pic>
      <p:pic>
        <p:nvPicPr>
          <p:cNvPr id="7" name="Picture 6"/>
          <p:cNvPicPr/>
          <p:nvPr/>
        </p:nvPicPr>
        <p:blipFill>
          <a:blip r:embed="rId3"/>
          <a:stretch>
            <a:fillRect/>
          </a:stretch>
        </p:blipFill>
        <p:spPr>
          <a:xfrm>
            <a:off x="7160074" y="1534153"/>
            <a:ext cx="3976627" cy="3943621"/>
          </a:xfrm>
          <a:prstGeom prst="rect">
            <a:avLst/>
          </a:prstGeom>
        </p:spPr>
      </p:pic>
      <p:sp>
        <p:nvSpPr>
          <p:cNvPr id="8" name="Rectangle 7"/>
          <p:cNvSpPr/>
          <p:nvPr/>
        </p:nvSpPr>
        <p:spPr>
          <a:xfrm>
            <a:off x="7144033" y="5562440"/>
            <a:ext cx="3992668" cy="923330"/>
          </a:xfrm>
          <a:prstGeom prst="rect">
            <a:avLst/>
          </a:prstGeom>
        </p:spPr>
        <p:txBody>
          <a:bodyPr wrap="square">
            <a:spAutoFit/>
          </a:bodyPr>
          <a:lstStyle/>
          <a:p>
            <a:pPr algn="just">
              <a:spcAft>
                <a:spcPts val="600"/>
              </a:spcAft>
            </a:pPr>
            <a:r>
              <a:rPr lang="en-US" dirty="0" smtClean="0">
                <a:ea typeface="Times New Roman" panose="02020603050405020304" pitchFamily="18" charset="0"/>
              </a:rPr>
              <a:t>Output </a:t>
            </a:r>
            <a:r>
              <a:rPr lang="en-US" dirty="0">
                <a:ea typeface="Times New Roman" panose="02020603050405020304" pitchFamily="18" charset="0"/>
              </a:rPr>
              <a:t>graph plotting the predicted value of the RF model against the actual </a:t>
            </a:r>
            <a:r>
              <a:rPr lang="en-US" dirty="0" smtClean="0">
                <a:ea typeface="Times New Roman" panose="02020603050405020304" pitchFamily="18" charset="0"/>
              </a:rPr>
              <a:t>data</a:t>
            </a:r>
            <a:endParaRPr lang="en-US" dirty="0">
              <a:effectLst/>
              <a:ea typeface="Times New Roman" panose="02020603050405020304" pitchFamily="18" charset="0"/>
            </a:endParaRPr>
          </a:p>
        </p:txBody>
      </p:sp>
      <p:sp>
        <p:nvSpPr>
          <p:cNvPr id="9" name="Rectangle 8"/>
          <p:cNvSpPr/>
          <p:nvPr/>
        </p:nvSpPr>
        <p:spPr>
          <a:xfrm>
            <a:off x="757507" y="4403626"/>
            <a:ext cx="5772587" cy="369332"/>
          </a:xfrm>
          <a:prstGeom prst="rect">
            <a:avLst/>
          </a:prstGeom>
        </p:spPr>
        <p:txBody>
          <a:bodyPr wrap="square">
            <a:spAutoFit/>
          </a:bodyPr>
          <a:lstStyle/>
          <a:p>
            <a:pPr algn="just">
              <a:spcAft>
                <a:spcPts val="600"/>
              </a:spcAft>
            </a:pPr>
            <a:r>
              <a:rPr lang="en-US" dirty="0" smtClean="0">
                <a:ea typeface="Times New Roman" panose="02020603050405020304" pitchFamily="18" charset="0"/>
              </a:rPr>
              <a:t>Result of Random Forests Regression Algorithm</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259412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61" y="79234"/>
            <a:ext cx="9952158" cy="1507067"/>
          </a:xfrm>
        </p:spPr>
        <p:txBody>
          <a:bodyPr/>
          <a:lstStyle/>
          <a:p>
            <a:r>
              <a:rPr lang="en-US" dirty="0" smtClean="0"/>
              <a:t>Identifying </a:t>
            </a:r>
            <a:r>
              <a:rPr lang="en-US" dirty="0"/>
              <a:t>Business Opportunities using Association Rule Mining</a:t>
            </a:r>
          </a:p>
        </p:txBody>
      </p:sp>
      <p:sp>
        <p:nvSpPr>
          <p:cNvPr id="10" name="Content Placeholder 2"/>
          <p:cNvSpPr>
            <a:spLocks noGrp="1"/>
          </p:cNvSpPr>
          <p:nvPr>
            <p:ph idx="1"/>
          </p:nvPr>
        </p:nvSpPr>
        <p:spPr>
          <a:xfrm>
            <a:off x="707366" y="1354347"/>
            <a:ext cx="10688128" cy="2889849"/>
          </a:xfrm>
        </p:spPr>
        <p:txBody>
          <a:bodyPr>
            <a:normAutofit/>
          </a:bodyPr>
          <a:lstStyle/>
          <a:p>
            <a:r>
              <a:rPr lang="en-US" dirty="0" smtClean="0">
                <a:solidFill>
                  <a:schemeClr val="tx1"/>
                </a:solidFill>
              </a:rPr>
              <a:t>This is the third and final phase of the project.</a:t>
            </a:r>
          </a:p>
          <a:p>
            <a:r>
              <a:rPr lang="en-US" dirty="0" smtClean="0">
                <a:solidFill>
                  <a:schemeClr val="tx1"/>
                </a:solidFill>
              </a:rPr>
              <a:t>The </a:t>
            </a:r>
            <a:r>
              <a:rPr lang="en-US" dirty="0">
                <a:solidFill>
                  <a:schemeClr val="tx1"/>
                </a:solidFill>
              </a:rPr>
              <a:t>predicted variable for each of these businesses (which is the product of their star rating and review count), was assigned as +</a:t>
            </a:r>
            <a:r>
              <a:rPr lang="en-US" dirty="0" err="1">
                <a:solidFill>
                  <a:schemeClr val="tx1"/>
                </a:solidFill>
              </a:rPr>
              <a:t>ve</a:t>
            </a:r>
            <a:r>
              <a:rPr lang="en-US" dirty="0">
                <a:solidFill>
                  <a:schemeClr val="tx1"/>
                </a:solidFill>
              </a:rPr>
              <a:t> for popular businesses (where the average rating &gt;= 3.5) and -</a:t>
            </a:r>
            <a:r>
              <a:rPr lang="en-US" dirty="0" err="1">
                <a:solidFill>
                  <a:schemeClr val="tx1"/>
                </a:solidFill>
              </a:rPr>
              <a:t>ve</a:t>
            </a:r>
            <a:r>
              <a:rPr lang="en-US" dirty="0">
                <a:solidFill>
                  <a:schemeClr val="tx1"/>
                </a:solidFill>
              </a:rPr>
              <a:t> for the other businesses (average rating &lt; 3.5), </a:t>
            </a:r>
            <a:endParaRPr lang="en-US" dirty="0" smtClean="0">
              <a:solidFill>
                <a:schemeClr val="tx1"/>
              </a:solidFill>
            </a:endParaRPr>
          </a:p>
          <a:p>
            <a:r>
              <a:rPr lang="en-US" dirty="0" smtClean="0">
                <a:solidFill>
                  <a:schemeClr val="tx1"/>
                </a:solidFill>
              </a:rPr>
              <a:t>It was </a:t>
            </a:r>
            <a:r>
              <a:rPr lang="en-US" dirty="0">
                <a:solidFill>
                  <a:schemeClr val="tx1"/>
                </a:solidFill>
              </a:rPr>
              <a:t>then summed up, and finally sorted to get a list of the most popular categories in a cluster, as shown </a:t>
            </a:r>
            <a:r>
              <a:rPr lang="en-US" dirty="0" smtClean="0">
                <a:solidFill>
                  <a:schemeClr val="tx1"/>
                </a:solidFill>
              </a:rPr>
              <a:t>below:</a:t>
            </a:r>
          </a:p>
        </p:txBody>
      </p:sp>
      <p:pic>
        <p:nvPicPr>
          <p:cNvPr id="11" name="Picture 10"/>
          <p:cNvPicPr/>
          <p:nvPr/>
        </p:nvPicPr>
        <p:blipFill>
          <a:blip r:embed="rId2"/>
          <a:stretch>
            <a:fillRect/>
          </a:stretch>
        </p:blipFill>
        <p:spPr>
          <a:xfrm>
            <a:off x="1608338" y="4037161"/>
            <a:ext cx="8467315" cy="2517647"/>
          </a:xfrm>
          <a:prstGeom prst="rect">
            <a:avLst/>
          </a:prstGeom>
        </p:spPr>
      </p:pic>
    </p:spTree>
    <p:extLst>
      <p:ext uri="{BB962C8B-B14F-4D97-AF65-F5344CB8AC3E}">
        <p14:creationId xmlns:p14="http://schemas.microsoft.com/office/powerpoint/2010/main" val="380196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1" y="0"/>
            <a:ext cx="9952158" cy="1507067"/>
          </a:xfrm>
        </p:spPr>
        <p:txBody>
          <a:bodyPr/>
          <a:lstStyle/>
          <a:p>
            <a:r>
              <a:rPr lang="en-US" dirty="0" smtClean="0"/>
              <a:t>Identifying </a:t>
            </a:r>
            <a:r>
              <a:rPr lang="en-US" dirty="0"/>
              <a:t>Business Opportunities using Association Rule Mining</a:t>
            </a:r>
          </a:p>
        </p:txBody>
      </p:sp>
      <p:sp>
        <p:nvSpPr>
          <p:cNvPr id="10" name="Content Placeholder 2"/>
          <p:cNvSpPr>
            <a:spLocks noGrp="1"/>
          </p:cNvSpPr>
          <p:nvPr>
            <p:ph idx="1"/>
          </p:nvPr>
        </p:nvSpPr>
        <p:spPr>
          <a:xfrm>
            <a:off x="707366" y="1285337"/>
            <a:ext cx="10688128" cy="2283932"/>
          </a:xfrm>
        </p:spPr>
        <p:txBody>
          <a:bodyPr>
            <a:normAutofit/>
          </a:bodyPr>
          <a:lstStyle/>
          <a:p>
            <a:r>
              <a:rPr lang="en-US" dirty="0">
                <a:solidFill>
                  <a:schemeClr val="tx1"/>
                </a:solidFill>
              </a:rPr>
              <a:t>This list represented complementary and popular categories of businesses in a cluster. </a:t>
            </a:r>
            <a:endParaRPr lang="en-US" dirty="0" smtClean="0">
              <a:solidFill>
                <a:schemeClr val="tx1"/>
              </a:solidFill>
            </a:endParaRPr>
          </a:p>
          <a:p>
            <a:r>
              <a:rPr lang="en-US" dirty="0" smtClean="0">
                <a:solidFill>
                  <a:schemeClr val="tx1"/>
                </a:solidFill>
              </a:rPr>
              <a:t>After </a:t>
            </a:r>
            <a:r>
              <a:rPr lang="en-US" dirty="0">
                <a:solidFill>
                  <a:schemeClr val="tx1"/>
                </a:solidFill>
              </a:rPr>
              <a:t>converting this list to a transactional data set, association rule mining was performed in order to mine rules that identify such complementing business </a:t>
            </a:r>
            <a:r>
              <a:rPr lang="en-US" dirty="0" smtClean="0">
                <a:solidFill>
                  <a:schemeClr val="tx1"/>
                </a:solidFill>
              </a:rPr>
              <a:t>categories, with </a:t>
            </a:r>
            <a:r>
              <a:rPr lang="en-US" dirty="0">
                <a:solidFill>
                  <a:schemeClr val="tx1"/>
                </a:solidFill>
              </a:rPr>
              <a:t>a constraint that they should have support greater than 0.015 and confidence greater than </a:t>
            </a:r>
            <a:r>
              <a:rPr lang="en-US" dirty="0" smtClean="0">
                <a:solidFill>
                  <a:schemeClr val="tx1"/>
                </a:solidFill>
              </a:rPr>
              <a:t>0.75</a:t>
            </a:r>
          </a:p>
        </p:txBody>
      </p:sp>
      <p:pic>
        <p:nvPicPr>
          <p:cNvPr id="3" name="Picture 2"/>
          <p:cNvPicPr>
            <a:picLocks noChangeAspect="1"/>
          </p:cNvPicPr>
          <p:nvPr/>
        </p:nvPicPr>
        <p:blipFill>
          <a:blip r:embed="rId2"/>
          <a:stretch>
            <a:fillRect/>
          </a:stretch>
        </p:blipFill>
        <p:spPr>
          <a:xfrm>
            <a:off x="3251080" y="3569268"/>
            <a:ext cx="5600700" cy="3152775"/>
          </a:xfrm>
          <a:prstGeom prst="rect">
            <a:avLst/>
          </a:prstGeom>
        </p:spPr>
      </p:pic>
    </p:spTree>
    <p:extLst>
      <p:ext uri="{BB962C8B-B14F-4D97-AF65-F5344CB8AC3E}">
        <p14:creationId xmlns:p14="http://schemas.microsoft.com/office/powerpoint/2010/main" val="2991254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1" y="0"/>
            <a:ext cx="9952158" cy="1507067"/>
          </a:xfrm>
        </p:spPr>
        <p:txBody>
          <a:bodyPr/>
          <a:lstStyle/>
          <a:p>
            <a:r>
              <a:rPr lang="en-US" dirty="0" smtClean="0"/>
              <a:t>Identifying </a:t>
            </a:r>
            <a:r>
              <a:rPr lang="en-US" dirty="0"/>
              <a:t>Business Opportunities using Association Rule Mining</a:t>
            </a:r>
          </a:p>
        </p:txBody>
      </p:sp>
      <p:sp>
        <p:nvSpPr>
          <p:cNvPr id="10" name="Content Placeholder 2"/>
          <p:cNvSpPr>
            <a:spLocks noGrp="1"/>
          </p:cNvSpPr>
          <p:nvPr>
            <p:ph idx="1"/>
          </p:nvPr>
        </p:nvSpPr>
        <p:spPr>
          <a:xfrm>
            <a:off x="707366" y="1285337"/>
            <a:ext cx="10688128" cy="1164565"/>
          </a:xfrm>
        </p:spPr>
        <p:txBody>
          <a:bodyPr>
            <a:normAutofit/>
          </a:bodyPr>
          <a:lstStyle/>
          <a:p>
            <a:r>
              <a:rPr lang="en-US" dirty="0">
                <a:solidFill>
                  <a:schemeClr val="tx1"/>
                </a:solidFill>
              </a:rPr>
              <a:t>From the dataset, a set of most frequently occurring categories was identified for every </a:t>
            </a:r>
            <a:r>
              <a:rPr lang="en-US" dirty="0" smtClean="0">
                <a:solidFill>
                  <a:schemeClr val="tx1"/>
                </a:solidFill>
              </a:rPr>
              <a:t>cluster. </a:t>
            </a:r>
          </a:p>
        </p:txBody>
      </p:sp>
      <p:pic>
        <p:nvPicPr>
          <p:cNvPr id="8" name="Picture 7"/>
          <p:cNvPicPr/>
          <p:nvPr/>
        </p:nvPicPr>
        <p:blipFill>
          <a:blip r:embed="rId2"/>
          <a:stretch>
            <a:fillRect/>
          </a:stretch>
        </p:blipFill>
        <p:spPr>
          <a:xfrm>
            <a:off x="2269497" y="2355841"/>
            <a:ext cx="6581205" cy="1888355"/>
          </a:xfrm>
          <a:prstGeom prst="rect">
            <a:avLst/>
          </a:prstGeom>
        </p:spPr>
      </p:pic>
      <p:sp>
        <p:nvSpPr>
          <p:cNvPr id="11" name="Content Placeholder 2"/>
          <p:cNvSpPr txBox="1">
            <a:spLocks/>
          </p:cNvSpPr>
          <p:nvPr/>
        </p:nvSpPr>
        <p:spPr>
          <a:xfrm>
            <a:off x="626853" y="4523275"/>
            <a:ext cx="10688128" cy="2041427"/>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tx1"/>
                </a:solidFill>
              </a:rPr>
              <a:t>Then, this set of most frequently occurring categories </a:t>
            </a:r>
            <a:r>
              <a:rPr lang="en-US" dirty="0" smtClean="0">
                <a:solidFill>
                  <a:schemeClr val="tx1"/>
                </a:solidFill>
              </a:rPr>
              <a:t>was </a:t>
            </a:r>
            <a:r>
              <a:rPr lang="en-US" dirty="0">
                <a:solidFill>
                  <a:schemeClr val="tx1"/>
                </a:solidFill>
              </a:rPr>
              <a:t>compared with the list of mined rules to see if there are any common elements. </a:t>
            </a:r>
            <a:endParaRPr lang="en-US" dirty="0" smtClean="0">
              <a:solidFill>
                <a:schemeClr val="tx1"/>
              </a:solidFill>
            </a:endParaRPr>
          </a:p>
          <a:p>
            <a:r>
              <a:rPr lang="en-US" dirty="0" smtClean="0">
                <a:solidFill>
                  <a:schemeClr val="tx1"/>
                </a:solidFill>
              </a:rPr>
              <a:t>If </a:t>
            </a:r>
            <a:r>
              <a:rPr lang="en-US" dirty="0">
                <a:solidFill>
                  <a:schemeClr val="tx1"/>
                </a:solidFill>
              </a:rPr>
              <a:t>any one or more categories from the mined rules were missing in the set of frequently occurring categories for that cluster, these were labelled as potential opportunities to establish a new business of that category in that cluster’s geographical locality. </a:t>
            </a:r>
          </a:p>
        </p:txBody>
      </p:sp>
    </p:spTree>
    <p:extLst>
      <p:ext uri="{BB962C8B-B14F-4D97-AF65-F5344CB8AC3E}">
        <p14:creationId xmlns:p14="http://schemas.microsoft.com/office/powerpoint/2010/main" val="2415152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1" y="0"/>
            <a:ext cx="9952158" cy="1507067"/>
          </a:xfrm>
        </p:spPr>
        <p:txBody>
          <a:bodyPr/>
          <a:lstStyle/>
          <a:p>
            <a:r>
              <a:rPr lang="en-US" dirty="0" smtClean="0"/>
              <a:t>Identifying </a:t>
            </a:r>
            <a:r>
              <a:rPr lang="en-US" dirty="0"/>
              <a:t>Business Opportunities using Association Rule Mining</a:t>
            </a:r>
          </a:p>
        </p:txBody>
      </p:sp>
      <p:sp>
        <p:nvSpPr>
          <p:cNvPr id="11" name="Content Placeholder 2"/>
          <p:cNvSpPr txBox="1">
            <a:spLocks/>
          </p:cNvSpPr>
          <p:nvPr/>
        </p:nvSpPr>
        <p:spPr>
          <a:xfrm>
            <a:off x="626853" y="3890513"/>
            <a:ext cx="10688128" cy="267418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tx1"/>
                </a:solidFill>
              </a:rPr>
              <a:t>Here, the category “Beer” has no potential opportunities listed. </a:t>
            </a:r>
            <a:endParaRPr lang="en-US" dirty="0" smtClean="0">
              <a:solidFill>
                <a:schemeClr val="tx1"/>
              </a:solidFill>
            </a:endParaRPr>
          </a:p>
          <a:p>
            <a:r>
              <a:rPr lang="en-US" dirty="0" smtClean="0">
                <a:solidFill>
                  <a:schemeClr val="tx1"/>
                </a:solidFill>
              </a:rPr>
              <a:t>This </a:t>
            </a:r>
            <a:r>
              <a:rPr lang="en-US" dirty="0">
                <a:solidFill>
                  <a:schemeClr val="tx1"/>
                </a:solidFill>
              </a:rPr>
              <a:t>is because there are no missing categories from the rule in any of the clusters. </a:t>
            </a:r>
            <a:endParaRPr lang="en-US" dirty="0" smtClean="0">
              <a:solidFill>
                <a:schemeClr val="tx1"/>
              </a:solidFill>
            </a:endParaRPr>
          </a:p>
          <a:p>
            <a:r>
              <a:rPr lang="en-US" dirty="0" smtClean="0">
                <a:solidFill>
                  <a:schemeClr val="tx1"/>
                </a:solidFill>
              </a:rPr>
              <a:t>On </a:t>
            </a:r>
            <a:r>
              <a:rPr lang="en-US" dirty="0">
                <a:solidFill>
                  <a:schemeClr val="tx1"/>
                </a:solidFill>
              </a:rPr>
              <a:t>the other hand, for business category “Beauty and Spas”, for example, there are potential business opportunities in cluster 32 to open a hair salon, day spa, and nail salon. </a:t>
            </a:r>
          </a:p>
        </p:txBody>
      </p:sp>
      <p:pic>
        <p:nvPicPr>
          <p:cNvPr id="7" name="Picture 6"/>
          <p:cNvPicPr/>
          <p:nvPr/>
        </p:nvPicPr>
        <p:blipFill>
          <a:blip r:embed="rId2"/>
          <a:stretch>
            <a:fillRect/>
          </a:stretch>
        </p:blipFill>
        <p:spPr>
          <a:xfrm>
            <a:off x="2658373" y="1662342"/>
            <a:ext cx="5933536" cy="2383446"/>
          </a:xfrm>
          <a:prstGeom prst="rect">
            <a:avLst/>
          </a:prstGeom>
        </p:spPr>
      </p:pic>
    </p:spTree>
    <p:extLst>
      <p:ext uri="{BB962C8B-B14F-4D97-AF65-F5344CB8AC3E}">
        <p14:creationId xmlns:p14="http://schemas.microsoft.com/office/powerpoint/2010/main" val="50679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115416"/>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endPar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pic>
        <p:nvPicPr>
          <p:cNvPr id="1028" name="Picture 4" descr="https://ssl.gstatic.com/ui/v1/icons/mail/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7524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This project has introduced a novel approach to identify business trends and market opportunities from the Yelp dataset. </a:t>
            </a:r>
            <a:endParaRPr lang="en-US" dirty="0" smtClean="0">
              <a:solidFill>
                <a:schemeClr val="tx1"/>
              </a:solidFill>
            </a:endParaRPr>
          </a:p>
          <a:p>
            <a:r>
              <a:rPr lang="en-US" dirty="0" smtClean="0">
                <a:solidFill>
                  <a:schemeClr val="tx1"/>
                </a:solidFill>
              </a:rPr>
              <a:t>The </a:t>
            </a:r>
            <a:r>
              <a:rPr lang="en-US" dirty="0">
                <a:solidFill>
                  <a:schemeClr val="tx1"/>
                </a:solidFill>
              </a:rPr>
              <a:t>project successfully incorporated geographic clustering of businesses using hierarchical clustering and predicting future business attention using the </a:t>
            </a:r>
            <a:r>
              <a:rPr lang="en-US" dirty="0" smtClean="0">
                <a:solidFill>
                  <a:schemeClr val="tx1"/>
                </a:solidFill>
              </a:rPr>
              <a:t>Random </a:t>
            </a:r>
            <a:r>
              <a:rPr lang="en-US" dirty="0">
                <a:solidFill>
                  <a:schemeClr val="tx1"/>
                </a:solidFill>
              </a:rPr>
              <a:t>Forest Regression model. </a:t>
            </a:r>
            <a:endParaRPr lang="en-US" dirty="0" smtClean="0">
              <a:solidFill>
                <a:schemeClr val="tx1"/>
              </a:solidFill>
            </a:endParaRPr>
          </a:p>
          <a:p>
            <a:r>
              <a:rPr lang="en-US" dirty="0" smtClean="0">
                <a:solidFill>
                  <a:schemeClr val="tx1"/>
                </a:solidFill>
              </a:rPr>
              <a:t>Association </a:t>
            </a:r>
            <a:r>
              <a:rPr lang="en-US" dirty="0">
                <a:solidFill>
                  <a:schemeClr val="tx1"/>
                </a:solidFill>
              </a:rPr>
              <a:t>rule </a:t>
            </a:r>
            <a:r>
              <a:rPr lang="en-US" dirty="0" smtClean="0">
                <a:solidFill>
                  <a:schemeClr val="tx1"/>
                </a:solidFill>
              </a:rPr>
              <a:t>mining was applied to find complementary business categories, </a:t>
            </a:r>
            <a:r>
              <a:rPr lang="en-US" dirty="0">
                <a:solidFill>
                  <a:schemeClr val="tx1"/>
                </a:solidFill>
              </a:rPr>
              <a:t>and finally </a:t>
            </a:r>
            <a:r>
              <a:rPr lang="en-US" dirty="0" smtClean="0">
                <a:solidFill>
                  <a:schemeClr val="tx1"/>
                </a:solidFill>
              </a:rPr>
              <a:t>to identify opportunities </a:t>
            </a:r>
            <a:r>
              <a:rPr lang="en-US" dirty="0">
                <a:solidFill>
                  <a:schemeClr val="tx1"/>
                </a:solidFill>
              </a:rPr>
              <a:t>to open new businesses within specific geographic clusters. </a:t>
            </a:r>
            <a:endParaRPr lang="en-US" dirty="0" smtClean="0">
              <a:solidFill>
                <a:schemeClr val="tx1"/>
              </a:solidFill>
            </a:endParaRPr>
          </a:p>
          <a:p>
            <a:r>
              <a:rPr lang="en-US" dirty="0" smtClean="0">
                <a:solidFill>
                  <a:schemeClr val="tx1"/>
                </a:solidFill>
              </a:rPr>
              <a:t>This </a:t>
            </a:r>
            <a:r>
              <a:rPr lang="en-US" dirty="0">
                <a:solidFill>
                  <a:schemeClr val="tx1"/>
                </a:solidFill>
              </a:rPr>
              <a:t>data can be very useful for entrepreneurs who are looking for a good location to establish their business. </a:t>
            </a:r>
            <a:endParaRPr lang="en-US" dirty="0" smtClean="0">
              <a:solidFill>
                <a:schemeClr val="tx1"/>
              </a:solidFill>
            </a:endParaRPr>
          </a:p>
          <a:p>
            <a:r>
              <a:rPr lang="en-US" dirty="0" smtClean="0">
                <a:solidFill>
                  <a:schemeClr val="tx1"/>
                </a:solidFill>
              </a:rPr>
              <a:t>It can </a:t>
            </a:r>
            <a:r>
              <a:rPr lang="en-US" dirty="0">
                <a:solidFill>
                  <a:schemeClr val="tx1"/>
                </a:solidFill>
              </a:rPr>
              <a:t>also help current businesses stay relevant by proactively observing trends in their geographical vicinity, and tweaking their business model to stay competitive. </a:t>
            </a:r>
          </a:p>
          <a:p>
            <a:endParaRPr lang="en-US" dirty="0">
              <a:solidFill>
                <a:schemeClr val="tx1"/>
              </a:solidFill>
            </a:endParaRPr>
          </a:p>
        </p:txBody>
      </p:sp>
      <p:sp>
        <p:nvSpPr>
          <p:cNvPr id="8" name="Title 1"/>
          <p:cNvSpPr>
            <a:spLocks noGrp="1"/>
          </p:cNvSpPr>
          <p:nvPr>
            <p:ph type="title"/>
          </p:nvPr>
        </p:nvSpPr>
        <p:spPr>
          <a:xfrm>
            <a:off x="632452" y="115416"/>
            <a:ext cx="9952158" cy="1507067"/>
          </a:xfrm>
        </p:spPr>
        <p:txBody>
          <a:bodyPr/>
          <a:lstStyle/>
          <a:p>
            <a:r>
              <a:rPr lang="en-US" dirty="0" smtClean="0"/>
              <a:t>conclusion</a:t>
            </a:r>
            <a:endParaRPr lang="en-US" dirty="0"/>
          </a:p>
        </p:txBody>
      </p:sp>
    </p:spTree>
    <p:extLst>
      <p:ext uri="{BB962C8B-B14F-4D97-AF65-F5344CB8AC3E}">
        <p14:creationId xmlns:p14="http://schemas.microsoft.com/office/powerpoint/2010/main" val="1575850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74" y="338026"/>
            <a:ext cx="8534400" cy="1507067"/>
          </a:xfrm>
        </p:spPr>
        <p:txBody>
          <a:bodyPr/>
          <a:lstStyle/>
          <a:p>
            <a:r>
              <a:rPr lang="en-US" dirty="0" smtClean="0"/>
              <a:t>Introduction</a:t>
            </a:r>
            <a:endParaRPr lang="en-US" dirty="0"/>
          </a:p>
        </p:txBody>
      </p:sp>
      <p:sp>
        <p:nvSpPr>
          <p:cNvPr id="3" name="Content Placeholder 2"/>
          <p:cNvSpPr>
            <a:spLocks noGrp="1"/>
          </p:cNvSpPr>
          <p:nvPr>
            <p:ph idx="1"/>
          </p:nvPr>
        </p:nvSpPr>
        <p:spPr>
          <a:xfrm>
            <a:off x="606574" y="1695091"/>
            <a:ext cx="9650234" cy="4498675"/>
          </a:xfrm>
        </p:spPr>
        <p:txBody>
          <a:bodyPr/>
          <a:lstStyle/>
          <a:p>
            <a:r>
              <a:rPr lang="en-US" dirty="0" smtClean="0">
                <a:solidFill>
                  <a:schemeClr val="tx1"/>
                </a:solidFill>
              </a:rPr>
              <a:t>Yelp </a:t>
            </a:r>
            <a:r>
              <a:rPr lang="en-US" dirty="0">
                <a:solidFill>
                  <a:schemeClr val="tx1"/>
                </a:solidFill>
              </a:rPr>
              <a:t>is a popular crowd-sourced reviews platform for businesses primarily in the service </a:t>
            </a:r>
            <a:r>
              <a:rPr lang="en-US" dirty="0" smtClean="0">
                <a:solidFill>
                  <a:schemeClr val="tx1"/>
                </a:solidFill>
              </a:rPr>
              <a:t>industry</a:t>
            </a:r>
          </a:p>
          <a:p>
            <a:r>
              <a:rPr lang="en-US" dirty="0">
                <a:solidFill>
                  <a:schemeClr val="tx1"/>
                </a:solidFill>
              </a:rPr>
              <a:t>The dataset contains data for more than 77,000 businesses, with more than 2.2M reviews</a:t>
            </a:r>
            <a:r>
              <a:rPr lang="en-US" dirty="0" smtClean="0">
                <a:solidFill>
                  <a:schemeClr val="tx1"/>
                </a:solidFill>
              </a:rPr>
              <a:t>.</a:t>
            </a:r>
          </a:p>
          <a:p>
            <a:r>
              <a:rPr lang="en-US" dirty="0">
                <a:solidFill>
                  <a:schemeClr val="tx1"/>
                </a:solidFill>
              </a:rPr>
              <a:t>Crowd-sourced review websites have become a major source of attracting customers to </a:t>
            </a:r>
            <a:r>
              <a:rPr lang="en-US" dirty="0" smtClean="0">
                <a:solidFill>
                  <a:schemeClr val="tx1"/>
                </a:solidFill>
              </a:rPr>
              <a:t>businesses</a:t>
            </a:r>
          </a:p>
          <a:p>
            <a:r>
              <a:rPr lang="en-US" dirty="0" smtClean="0">
                <a:solidFill>
                  <a:schemeClr val="tx1"/>
                </a:solidFill>
              </a:rPr>
              <a:t>The </a:t>
            </a:r>
            <a:r>
              <a:rPr lang="en-US" dirty="0">
                <a:solidFill>
                  <a:schemeClr val="tx1"/>
                </a:solidFill>
              </a:rPr>
              <a:t>role of customer reviews and ratings can be instrumental in predicting the success and sustainability of businesses. </a:t>
            </a:r>
            <a:endParaRPr lang="en-US" dirty="0" smtClean="0">
              <a:solidFill>
                <a:schemeClr val="tx1"/>
              </a:solidFill>
            </a:endParaRPr>
          </a:p>
          <a:p>
            <a:r>
              <a:rPr lang="en-US" dirty="0" smtClean="0">
                <a:solidFill>
                  <a:schemeClr val="tx1"/>
                </a:solidFill>
              </a:rPr>
              <a:t>Our objective is to identify trends and potentially lucrative business opportunities from the Yelp dataset</a:t>
            </a:r>
          </a:p>
        </p:txBody>
      </p:sp>
    </p:spTree>
    <p:extLst>
      <p:ext uri="{BB962C8B-B14F-4D97-AF65-F5344CB8AC3E}">
        <p14:creationId xmlns:p14="http://schemas.microsoft.com/office/powerpoint/2010/main" val="3447058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115416"/>
            <a:ext cx="24878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endParaRPr kumimoji="0" lang="en-US" alt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pic>
        <p:nvPicPr>
          <p:cNvPr id="1028" name="Picture 4" descr="https://ssl.gstatic.com/ui/v1/icons/mail/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7524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Semantic analysis of text reviews is something that can be incorporated into this project in the future, which would add a new dimension into analyzing and rating the categories of businesses. </a:t>
            </a:r>
          </a:p>
          <a:p>
            <a:r>
              <a:rPr lang="en-US" dirty="0" smtClean="0">
                <a:solidFill>
                  <a:schemeClr val="tx1"/>
                </a:solidFill>
              </a:rPr>
              <a:t>By </a:t>
            </a:r>
            <a:r>
              <a:rPr lang="en-US" dirty="0">
                <a:solidFill>
                  <a:schemeClr val="tx1"/>
                </a:solidFill>
              </a:rPr>
              <a:t>parsing the review text and identifying keywords and associating sentiment ratings to these keywords, it would be possible to identify and explore more connections between different businesses and business categories. </a:t>
            </a:r>
            <a:endParaRPr lang="en-US" dirty="0" smtClean="0">
              <a:solidFill>
                <a:schemeClr val="tx1"/>
              </a:solidFill>
            </a:endParaRPr>
          </a:p>
          <a:p>
            <a:r>
              <a:rPr lang="en-US" dirty="0" smtClean="0">
                <a:solidFill>
                  <a:schemeClr val="tx1"/>
                </a:solidFill>
              </a:rPr>
              <a:t>It </a:t>
            </a:r>
            <a:r>
              <a:rPr lang="en-US" dirty="0">
                <a:solidFill>
                  <a:schemeClr val="tx1"/>
                </a:solidFill>
              </a:rPr>
              <a:t>would also be interesting to cluster the users based on the locations they frequent, to identify trends in their travel patterns to businesses of different categories, which may offer potential information on identifying further business opportunities. </a:t>
            </a:r>
          </a:p>
        </p:txBody>
      </p:sp>
      <p:sp>
        <p:nvSpPr>
          <p:cNvPr id="8" name="Title 1"/>
          <p:cNvSpPr>
            <a:spLocks noGrp="1"/>
          </p:cNvSpPr>
          <p:nvPr>
            <p:ph type="title"/>
          </p:nvPr>
        </p:nvSpPr>
        <p:spPr>
          <a:xfrm>
            <a:off x="632452" y="115416"/>
            <a:ext cx="9952158" cy="1507067"/>
          </a:xfrm>
        </p:spPr>
        <p:txBody>
          <a:bodyPr/>
          <a:lstStyle/>
          <a:p>
            <a:r>
              <a:rPr lang="en-US" dirty="0" smtClean="0"/>
              <a:t>FUTURE Scope</a:t>
            </a:r>
            <a:endParaRPr lang="en-US" dirty="0"/>
          </a:p>
        </p:txBody>
      </p:sp>
    </p:spTree>
    <p:extLst>
      <p:ext uri="{BB962C8B-B14F-4D97-AF65-F5344CB8AC3E}">
        <p14:creationId xmlns:p14="http://schemas.microsoft.com/office/powerpoint/2010/main" val="2975084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38" y="527807"/>
            <a:ext cx="8534400" cy="1507067"/>
          </a:xfrm>
        </p:spPr>
        <p:txBody>
          <a:bodyPr/>
          <a:lstStyle/>
          <a:p>
            <a:r>
              <a:rPr lang="en-US" dirty="0" smtClean="0"/>
              <a:t>Our approach</a:t>
            </a:r>
            <a:endParaRPr lang="en-US" dirty="0"/>
          </a:p>
        </p:txBody>
      </p:sp>
      <p:sp>
        <p:nvSpPr>
          <p:cNvPr id="3" name="Content Placeholder 2"/>
          <p:cNvSpPr>
            <a:spLocks noGrp="1"/>
          </p:cNvSpPr>
          <p:nvPr>
            <p:ph idx="1"/>
          </p:nvPr>
        </p:nvSpPr>
        <p:spPr>
          <a:xfrm>
            <a:off x="692838" y="2034874"/>
            <a:ext cx="8534400" cy="3615267"/>
          </a:xfrm>
        </p:spPr>
        <p:txBody>
          <a:bodyPr>
            <a:normAutofit fontScale="92500" lnSpcReduction="10000"/>
          </a:bodyPr>
          <a:lstStyle/>
          <a:p>
            <a:r>
              <a:rPr lang="en-US" dirty="0" smtClean="0">
                <a:solidFill>
                  <a:schemeClr val="tx1"/>
                </a:solidFill>
              </a:rPr>
              <a:t>Our </a:t>
            </a:r>
            <a:r>
              <a:rPr lang="en-US" dirty="0">
                <a:solidFill>
                  <a:schemeClr val="tx1"/>
                </a:solidFill>
              </a:rPr>
              <a:t>approach involves generating sets of features through simple manipulation of the given data, including weighting reviews in terms of recentness and user popularity. </a:t>
            </a:r>
            <a:endParaRPr lang="en-US" dirty="0" smtClean="0">
              <a:solidFill>
                <a:schemeClr val="tx1"/>
              </a:solidFill>
            </a:endParaRPr>
          </a:p>
          <a:p>
            <a:r>
              <a:rPr lang="en-US" dirty="0" smtClean="0">
                <a:solidFill>
                  <a:schemeClr val="tx1"/>
                </a:solidFill>
              </a:rPr>
              <a:t>The </a:t>
            </a:r>
            <a:r>
              <a:rPr lang="en-US" dirty="0">
                <a:solidFill>
                  <a:schemeClr val="tx1"/>
                </a:solidFill>
              </a:rPr>
              <a:t>businesses are also clustered geographically which will help us to identify popular business categories by location. </a:t>
            </a:r>
            <a:endParaRPr lang="en-US" dirty="0" smtClean="0">
              <a:solidFill>
                <a:schemeClr val="tx1"/>
              </a:solidFill>
            </a:endParaRPr>
          </a:p>
          <a:p>
            <a:r>
              <a:rPr lang="en-US" dirty="0" smtClean="0">
                <a:solidFill>
                  <a:schemeClr val="tx1"/>
                </a:solidFill>
              </a:rPr>
              <a:t>The </a:t>
            </a:r>
            <a:r>
              <a:rPr lang="en-US" dirty="0">
                <a:solidFill>
                  <a:schemeClr val="tx1"/>
                </a:solidFill>
              </a:rPr>
              <a:t>future business attention is then predicted using a regression model, and rules are mined to identify connections between various business categories</a:t>
            </a:r>
            <a:r>
              <a:rPr lang="en-US" dirty="0" smtClean="0">
                <a:solidFill>
                  <a:schemeClr val="tx1"/>
                </a:solidFill>
              </a:rPr>
              <a:t>.</a:t>
            </a:r>
          </a:p>
          <a:p>
            <a:r>
              <a:rPr lang="en-US" dirty="0" smtClean="0">
                <a:solidFill>
                  <a:schemeClr val="tx1"/>
                </a:solidFill>
              </a:rPr>
              <a:t> </a:t>
            </a:r>
            <a:r>
              <a:rPr lang="en-US" dirty="0">
                <a:solidFill>
                  <a:schemeClr val="tx1"/>
                </a:solidFill>
              </a:rPr>
              <a:t>Finally, potentially lucrative business locations are identified by finding clusters with a large number of complementary businesses and low number of competing businesses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570450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38" y="527807"/>
            <a:ext cx="8534400" cy="1507067"/>
          </a:xfrm>
        </p:spPr>
        <p:txBody>
          <a:bodyPr/>
          <a:lstStyle/>
          <a:p>
            <a:r>
              <a:rPr lang="en-US" dirty="0" smtClean="0"/>
              <a:t>methodology</a:t>
            </a:r>
            <a:endParaRPr lang="en-US" dirty="0"/>
          </a:p>
        </p:txBody>
      </p:sp>
      <p:sp>
        <p:nvSpPr>
          <p:cNvPr id="3" name="Content Placeholder 2"/>
          <p:cNvSpPr>
            <a:spLocks noGrp="1"/>
          </p:cNvSpPr>
          <p:nvPr>
            <p:ph idx="1"/>
          </p:nvPr>
        </p:nvSpPr>
        <p:spPr>
          <a:xfrm>
            <a:off x="692838" y="2034874"/>
            <a:ext cx="8534400" cy="3615267"/>
          </a:xfrm>
        </p:spPr>
        <p:txBody>
          <a:bodyPr>
            <a:normAutofit/>
          </a:bodyPr>
          <a:lstStyle/>
          <a:p>
            <a:r>
              <a:rPr lang="en-US" dirty="0" smtClean="0">
                <a:solidFill>
                  <a:schemeClr val="tx1"/>
                </a:solidFill>
              </a:rPr>
              <a:t>Data Extraction</a:t>
            </a:r>
          </a:p>
          <a:p>
            <a:r>
              <a:rPr lang="en-US" dirty="0" smtClean="0">
                <a:solidFill>
                  <a:schemeClr val="tx1"/>
                </a:solidFill>
              </a:rPr>
              <a:t>Feature Extraction</a:t>
            </a:r>
          </a:p>
          <a:p>
            <a:r>
              <a:rPr lang="en-US" dirty="0" smtClean="0">
                <a:solidFill>
                  <a:schemeClr val="tx1"/>
                </a:solidFill>
              </a:rPr>
              <a:t>Feature Selection</a:t>
            </a:r>
          </a:p>
          <a:p>
            <a:r>
              <a:rPr lang="en-US" dirty="0" smtClean="0">
                <a:solidFill>
                  <a:schemeClr val="tx1"/>
                </a:solidFill>
              </a:rPr>
              <a:t>Geographical Clustering of Businesses</a:t>
            </a:r>
          </a:p>
          <a:p>
            <a:r>
              <a:rPr lang="en-US" dirty="0" smtClean="0">
                <a:solidFill>
                  <a:schemeClr val="tx1"/>
                </a:solidFill>
              </a:rPr>
              <a:t>Random Forests Regression Model</a:t>
            </a:r>
          </a:p>
          <a:p>
            <a:r>
              <a:rPr lang="en-US" dirty="0" smtClean="0">
                <a:solidFill>
                  <a:schemeClr val="tx1"/>
                </a:solidFill>
              </a:rPr>
              <a:t>Association Rule Mining</a:t>
            </a:r>
            <a:endParaRPr lang="en-US" dirty="0">
              <a:solidFill>
                <a:schemeClr val="tx1"/>
              </a:solidFill>
            </a:endParaRPr>
          </a:p>
        </p:txBody>
      </p:sp>
    </p:spTree>
    <p:extLst>
      <p:ext uri="{BB962C8B-B14F-4D97-AF65-F5344CB8AC3E}">
        <p14:creationId xmlns:p14="http://schemas.microsoft.com/office/powerpoint/2010/main" val="349662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38" y="527807"/>
            <a:ext cx="8534400" cy="1507067"/>
          </a:xfrm>
        </p:spPr>
        <p:txBody>
          <a:bodyPr/>
          <a:lstStyle/>
          <a:p>
            <a:r>
              <a:rPr lang="en-US" dirty="0" smtClean="0"/>
              <a:t>Data extraction</a:t>
            </a:r>
            <a:endParaRPr lang="en-US" dirty="0"/>
          </a:p>
        </p:txBody>
      </p:sp>
      <p:sp>
        <p:nvSpPr>
          <p:cNvPr id="3" name="Content Placeholder 2"/>
          <p:cNvSpPr>
            <a:spLocks noGrp="1"/>
          </p:cNvSpPr>
          <p:nvPr>
            <p:ph idx="1"/>
          </p:nvPr>
        </p:nvSpPr>
        <p:spPr>
          <a:xfrm>
            <a:off x="692838" y="2034874"/>
            <a:ext cx="8534400" cy="4124386"/>
          </a:xfrm>
        </p:spPr>
        <p:txBody>
          <a:bodyPr>
            <a:normAutofit lnSpcReduction="10000"/>
          </a:bodyPr>
          <a:lstStyle/>
          <a:p>
            <a:r>
              <a:rPr lang="en-US" dirty="0">
                <a:solidFill>
                  <a:schemeClr val="tx1"/>
                </a:solidFill>
              </a:rPr>
              <a:t>The data is in JSON format, with separate files for different object types, and one JSON object per line in each file. </a:t>
            </a:r>
          </a:p>
          <a:p>
            <a:r>
              <a:rPr lang="en-US" dirty="0">
                <a:solidFill>
                  <a:schemeClr val="tx1"/>
                </a:solidFill>
              </a:rPr>
              <a:t>Here, a subset of the Yelp dataset has been chosen for the purpose of this project. This subset chosen is limited to the state of Pennsylvania</a:t>
            </a:r>
            <a:r>
              <a:rPr lang="en-US" dirty="0" smtClean="0">
                <a:solidFill>
                  <a:schemeClr val="tx1"/>
                </a:solidFill>
              </a:rPr>
              <a:t>.</a:t>
            </a:r>
          </a:p>
          <a:p>
            <a:r>
              <a:rPr lang="en-US" dirty="0" smtClean="0">
                <a:solidFill>
                  <a:schemeClr val="tx1"/>
                </a:solidFill>
              </a:rPr>
              <a:t>The businesses </a:t>
            </a:r>
            <a:r>
              <a:rPr lang="en-US" dirty="0">
                <a:solidFill>
                  <a:schemeClr val="tx1"/>
                </a:solidFill>
              </a:rPr>
              <a:t>from the state ‘PA’, and the corresponding reviews and users’ </a:t>
            </a:r>
            <a:r>
              <a:rPr lang="en-US" dirty="0" smtClean="0">
                <a:solidFill>
                  <a:schemeClr val="tx1"/>
                </a:solidFill>
              </a:rPr>
              <a:t>information are extracted.</a:t>
            </a:r>
          </a:p>
          <a:p>
            <a:r>
              <a:rPr lang="en-US" dirty="0" smtClean="0">
                <a:solidFill>
                  <a:schemeClr val="tx1"/>
                </a:solidFill>
              </a:rPr>
              <a:t>The </a:t>
            </a:r>
            <a:r>
              <a:rPr lang="en-US" dirty="0">
                <a:solidFill>
                  <a:schemeClr val="tx1"/>
                </a:solidFill>
              </a:rPr>
              <a:t>data is split into two such that all reviews </a:t>
            </a:r>
            <a:r>
              <a:rPr lang="en-US" dirty="0" smtClean="0">
                <a:solidFill>
                  <a:schemeClr val="tx1"/>
                </a:solidFill>
              </a:rPr>
              <a:t>after the </a:t>
            </a:r>
            <a:r>
              <a:rPr lang="en-US" dirty="0">
                <a:solidFill>
                  <a:schemeClr val="tx1"/>
                </a:solidFill>
              </a:rPr>
              <a:t>date June 1, 2015 are </a:t>
            </a:r>
            <a:r>
              <a:rPr lang="en-US" dirty="0" smtClean="0">
                <a:solidFill>
                  <a:schemeClr val="tx1"/>
                </a:solidFill>
              </a:rPr>
              <a:t>removed from </a:t>
            </a:r>
            <a:r>
              <a:rPr lang="en-US" dirty="0">
                <a:solidFill>
                  <a:schemeClr val="tx1"/>
                </a:solidFill>
              </a:rPr>
              <a:t>the training dataset. </a:t>
            </a:r>
            <a:endParaRPr lang="en-US" dirty="0" smtClean="0">
              <a:solidFill>
                <a:schemeClr val="tx1"/>
              </a:solidFill>
            </a:endParaRPr>
          </a:p>
          <a:p>
            <a:r>
              <a:rPr lang="en-US" dirty="0" smtClean="0">
                <a:solidFill>
                  <a:schemeClr val="tx1"/>
                </a:solidFill>
              </a:rPr>
              <a:t>Thus</a:t>
            </a:r>
            <a:r>
              <a:rPr lang="en-US" dirty="0">
                <a:solidFill>
                  <a:schemeClr val="tx1"/>
                </a:solidFill>
              </a:rPr>
              <a:t>, metadata about the businesses in the state of ‘PA’ is collected by aggregating its review information through the years until June 1, 2015, and is stored as the training dataset.</a:t>
            </a:r>
          </a:p>
        </p:txBody>
      </p:sp>
    </p:spTree>
    <p:extLst>
      <p:ext uri="{BB962C8B-B14F-4D97-AF65-F5344CB8AC3E}">
        <p14:creationId xmlns:p14="http://schemas.microsoft.com/office/powerpoint/2010/main" val="161422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8534400" cy="1507067"/>
          </a:xfrm>
        </p:spPr>
        <p:txBody>
          <a:bodyPr/>
          <a:lstStyle/>
          <a:p>
            <a:r>
              <a:rPr lang="en-US" dirty="0" smtClean="0"/>
              <a:t>Feature extraction</a:t>
            </a:r>
            <a:endParaRPr lang="en-US" dirty="0"/>
          </a:p>
        </p:txBody>
      </p:sp>
      <p:sp>
        <p:nvSpPr>
          <p:cNvPr id="3" name="Content Placeholder 2"/>
          <p:cNvSpPr>
            <a:spLocks noGrp="1"/>
          </p:cNvSpPr>
          <p:nvPr>
            <p:ph idx="1"/>
          </p:nvPr>
        </p:nvSpPr>
        <p:spPr>
          <a:xfrm>
            <a:off x="692838" y="1423357"/>
            <a:ext cx="8534400" cy="5046453"/>
          </a:xfrm>
        </p:spPr>
        <p:txBody>
          <a:bodyPr>
            <a:normAutofit/>
          </a:bodyPr>
          <a:lstStyle/>
          <a:p>
            <a:r>
              <a:rPr lang="en-US" dirty="0" smtClean="0">
                <a:solidFill>
                  <a:schemeClr val="tx1"/>
                </a:solidFill>
              </a:rPr>
              <a:t>Simple manipulation </a:t>
            </a:r>
            <a:r>
              <a:rPr lang="en-US" dirty="0">
                <a:solidFill>
                  <a:schemeClr val="tx1"/>
                </a:solidFill>
              </a:rPr>
              <a:t>of the data </a:t>
            </a:r>
            <a:r>
              <a:rPr lang="en-US" dirty="0" smtClean="0">
                <a:solidFill>
                  <a:schemeClr val="tx1"/>
                </a:solidFill>
              </a:rPr>
              <a:t>is performed to </a:t>
            </a:r>
            <a:r>
              <a:rPr lang="en-US" dirty="0">
                <a:solidFill>
                  <a:schemeClr val="tx1"/>
                </a:solidFill>
              </a:rPr>
              <a:t>create time-dependent </a:t>
            </a:r>
            <a:r>
              <a:rPr lang="en-US" dirty="0" smtClean="0">
                <a:solidFill>
                  <a:schemeClr val="tx1"/>
                </a:solidFill>
              </a:rPr>
              <a:t>features. </a:t>
            </a:r>
          </a:p>
          <a:p>
            <a:r>
              <a:rPr lang="en-US" dirty="0" smtClean="0">
                <a:solidFill>
                  <a:schemeClr val="tx1"/>
                </a:solidFill>
              </a:rPr>
              <a:t>These features include: </a:t>
            </a:r>
          </a:p>
          <a:p>
            <a:pPr lvl="1"/>
            <a:r>
              <a:rPr lang="en-US" dirty="0" smtClean="0">
                <a:solidFill>
                  <a:schemeClr val="tx1"/>
                </a:solidFill>
              </a:rPr>
              <a:t>number </a:t>
            </a:r>
            <a:r>
              <a:rPr lang="en-US" dirty="0">
                <a:solidFill>
                  <a:schemeClr val="tx1"/>
                </a:solidFill>
              </a:rPr>
              <a:t>of reviews in the set, </a:t>
            </a:r>
            <a:endParaRPr lang="en-US" dirty="0" smtClean="0">
              <a:solidFill>
                <a:schemeClr val="tx1"/>
              </a:solidFill>
            </a:endParaRPr>
          </a:p>
          <a:p>
            <a:pPr lvl="1"/>
            <a:r>
              <a:rPr lang="en-US" dirty="0" smtClean="0">
                <a:solidFill>
                  <a:schemeClr val="tx1"/>
                </a:solidFill>
              </a:rPr>
              <a:t>average </a:t>
            </a:r>
            <a:r>
              <a:rPr lang="en-US" dirty="0">
                <a:solidFill>
                  <a:schemeClr val="tx1"/>
                </a:solidFill>
              </a:rPr>
              <a:t>number of stars across reviews in the set, </a:t>
            </a:r>
            <a:endParaRPr lang="en-US" dirty="0" smtClean="0">
              <a:solidFill>
                <a:schemeClr val="tx1"/>
              </a:solidFill>
            </a:endParaRPr>
          </a:p>
          <a:p>
            <a:pPr lvl="1"/>
            <a:r>
              <a:rPr lang="en-US" dirty="0" smtClean="0">
                <a:solidFill>
                  <a:schemeClr val="tx1"/>
                </a:solidFill>
              </a:rPr>
              <a:t>recentness </a:t>
            </a:r>
            <a:r>
              <a:rPr lang="en-US" dirty="0">
                <a:solidFill>
                  <a:schemeClr val="tx1"/>
                </a:solidFill>
              </a:rPr>
              <a:t>of the review, </a:t>
            </a:r>
            <a:endParaRPr lang="en-US" dirty="0" smtClean="0">
              <a:solidFill>
                <a:schemeClr val="tx1"/>
              </a:solidFill>
            </a:endParaRPr>
          </a:p>
          <a:p>
            <a:pPr lvl="1"/>
            <a:r>
              <a:rPr lang="en-US" dirty="0" smtClean="0">
                <a:solidFill>
                  <a:schemeClr val="tx1"/>
                </a:solidFill>
              </a:rPr>
              <a:t>number </a:t>
            </a:r>
            <a:r>
              <a:rPr lang="en-US" dirty="0">
                <a:solidFill>
                  <a:schemeClr val="tx1"/>
                </a:solidFill>
              </a:rPr>
              <a:t>of the fans of the user who posted the review, </a:t>
            </a:r>
            <a:endParaRPr lang="en-US" dirty="0" smtClean="0">
              <a:solidFill>
                <a:schemeClr val="tx1"/>
              </a:solidFill>
            </a:endParaRPr>
          </a:p>
          <a:p>
            <a:pPr lvl="1"/>
            <a:r>
              <a:rPr lang="en-US" dirty="0" smtClean="0">
                <a:solidFill>
                  <a:schemeClr val="tx1"/>
                </a:solidFill>
              </a:rPr>
              <a:t>number </a:t>
            </a:r>
            <a:r>
              <a:rPr lang="en-US" dirty="0">
                <a:solidFill>
                  <a:schemeClr val="tx1"/>
                </a:solidFill>
              </a:rPr>
              <a:t>of votes received, </a:t>
            </a:r>
            <a:endParaRPr lang="en-US" dirty="0" smtClean="0">
              <a:solidFill>
                <a:schemeClr val="tx1"/>
              </a:solidFill>
            </a:endParaRPr>
          </a:p>
          <a:p>
            <a:pPr lvl="1"/>
            <a:r>
              <a:rPr lang="en-US" dirty="0" smtClean="0">
                <a:solidFill>
                  <a:schemeClr val="tx1"/>
                </a:solidFill>
              </a:rPr>
              <a:t>minimum </a:t>
            </a:r>
            <a:r>
              <a:rPr lang="en-US" dirty="0">
                <a:solidFill>
                  <a:schemeClr val="tx1"/>
                </a:solidFill>
              </a:rPr>
              <a:t>number of stars, </a:t>
            </a:r>
            <a:endParaRPr lang="en-US" dirty="0" smtClean="0">
              <a:solidFill>
                <a:schemeClr val="tx1"/>
              </a:solidFill>
            </a:endParaRPr>
          </a:p>
          <a:p>
            <a:pPr lvl="1"/>
            <a:r>
              <a:rPr lang="en-US" dirty="0" smtClean="0">
                <a:solidFill>
                  <a:schemeClr val="tx1"/>
                </a:solidFill>
              </a:rPr>
              <a:t>number </a:t>
            </a:r>
            <a:r>
              <a:rPr lang="en-US" dirty="0">
                <a:solidFill>
                  <a:schemeClr val="tx1"/>
                </a:solidFill>
              </a:rPr>
              <a:t>of unique users logging these reviews every six months, and so on. </a:t>
            </a:r>
          </a:p>
        </p:txBody>
      </p:sp>
    </p:spTree>
    <p:extLst>
      <p:ext uri="{BB962C8B-B14F-4D97-AF65-F5344CB8AC3E}">
        <p14:creationId xmlns:p14="http://schemas.microsoft.com/office/powerpoint/2010/main" val="58464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8534400" cy="1507067"/>
          </a:xfrm>
        </p:spPr>
        <p:txBody>
          <a:bodyPr/>
          <a:lstStyle/>
          <a:p>
            <a:r>
              <a:rPr lang="en-US" dirty="0" smtClean="0"/>
              <a:t>Feature extraction</a:t>
            </a:r>
            <a:endParaRPr lang="en-US" dirty="0"/>
          </a:p>
        </p:txBody>
      </p:sp>
      <p:sp>
        <p:nvSpPr>
          <p:cNvPr id="3"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The second category </a:t>
            </a:r>
            <a:r>
              <a:rPr lang="en-US" dirty="0" smtClean="0">
                <a:solidFill>
                  <a:schemeClr val="tx1"/>
                </a:solidFill>
              </a:rPr>
              <a:t>of features are related to the business metadata, such as:</a:t>
            </a:r>
          </a:p>
          <a:p>
            <a:pPr lvl="1"/>
            <a:r>
              <a:rPr lang="en-US" dirty="0">
                <a:solidFill>
                  <a:schemeClr val="tx1"/>
                </a:solidFill>
              </a:rPr>
              <a:t>L</a:t>
            </a:r>
            <a:r>
              <a:rPr lang="en-US" dirty="0" smtClean="0">
                <a:solidFill>
                  <a:schemeClr val="tx1"/>
                </a:solidFill>
              </a:rPr>
              <a:t>ocation </a:t>
            </a:r>
          </a:p>
          <a:p>
            <a:pPr lvl="1"/>
            <a:r>
              <a:rPr lang="en-US" dirty="0">
                <a:solidFill>
                  <a:schemeClr val="tx1"/>
                </a:solidFill>
              </a:rPr>
              <a:t>N</a:t>
            </a:r>
            <a:r>
              <a:rPr lang="en-US" dirty="0" smtClean="0">
                <a:solidFill>
                  <a:schemeClr val="tx1"/>
                </a:solidFill>
              </a:rPr>
              <a:t>umber </a:t>
            </a:r>
            <a:r>
              <a:rPr lang="en-US" dirty="0">
                <a:solidFill>
                  <a:schemeClr val="tx1"/>
                </a:solidFill>
              </a:rPr>
              <a:t>of businesses within 1km </a:t>
            </a:r>
          </a:p>
          <a:p>
            <a:pPr lvl="1"/>
            <a:r>
              <a:rPr lang="en-US" dirty="0" smtClean="0">
                <a:solidFill>
                  <a:schemeClr val="tx1"/>
                </a:solidFill>
              </a:rPr>
              <a:t>Business category</a:t>
            </a:r>
          </a:p>
          <a:p>
            <a:pPr lvl="1"/>
            <a:r>
              <a:rPr lang="en-US" dirty="0" smtClean="0">
                <a:solidFill>
                  <a:schemeClr val="tx1"/>
                </a:solidFill>
              </a:rPr>
              <a:t>Other business attributes</a:t>
            </a:r>
          </a:p>
        </p:txBody>
      </p:sp>
    </p:spTree>
    <p:extLst>
      <p:ext uri="{BB962C8B-B14F-4D97-AF65-F5344CB8AC3E}">
        <p14:creationId xmlns:p14="http://schemas.microsoft.com/office/powerpoint/2010/main" val="523002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2" y="234509"/>
            <a:ext cx="8534400" cy="1507067"/>
          </a:xfrm>
        </p:spPr>
        <p:txBody>
          <a:bodyPr/>
          <a:lstStyle/>
          <a:p>
            <a:r>
              <a:rPr lang="en-US" dirty="0" smtClean="0"/>
              <a:t>Feature selection</a:t>
            </a:r>
            <a:endParaRPr lang="en-US" dirty="0"/>
          </a:p>
        </p:txBody>
      </p:sp>
      <p:sp>
        <p:nvSpPr>
          <p:cNvPr id="3" name="Content Placeholder 2"/>
          <p:cNvSpPr>
            <a:spLocks noGrp="1"/>
          </p:cNvSpPr>
          <p:nvPr>
            <p:ph idx="1"/>
          </p:nvPr>
        </p:nvSpPr>
        <p:spPr>
          <a:xfrm>
            <a:off x="692838" y="1423357"/>
            <a:ext cx="8534400" cy="5046453"/>
          </a:xfrm>
        </p:spPr>
        <p:txBody>
          <a:bodyPr>
            <a:normAutofit/>
          </a:bodyPr>
          <a:lstStyle/>
          <a:p>
            <a:r>
              <a:rPr lang="en-US" dirty="0">
                <a:solidFill>
                  <a:schemeClr val="tx1"/>
                </a:solidFill>
              </a:rPr>
              <a:t>There might often be redundant or irrelevant features that can inhibit the performance of a learning algorithm. </a:t>
            </a:r>
          </a:p>
          <a:p>
            <a:r>
              <a:rPr lang="en-US" dirty="0">
                <a:solidFill>
                  <a:schemeClr val="tx1"/>
                </a:solidFill>
              </a:rPr>
              <a:t>The best features are those that make data easily separable or predictable. </a:t>
            </a:r>
          </a:p>
          <a:p>
            <a:r>
              <a:rPr lang="en-US" dirty="0">
                <a:solidFill>
                  <a:schemeClr val="tx1"/>
                </a:solidFill>
              </a:rPr>
              <a:t>Some approaches include using a dimensionality reduction technique such as Principal Component Analysis (PCA), or feature selection techniques such as Greedy Feature Removal, Scaling, or Univariate Feature Analysis</a:t>
            </a:r>
            <a:r>
              <a:rPr lang="en-US" dirty="0" smtClean="0">
                <a:solidFill>
                  <a:schemeClr val="tx1"/>
                </a:solidFill>
              </a:rPr>
              <a:t>.</a:t>
            </a:r>
          </a:p>
          <a:p>
            <a:r>
              <a:rPr lang="en-US" dirty="0">
                <a:solidFill>
                  <a:schemeClr val="tx1"/>
                </a:solidFill>
              </a:rPr>
              <a:t>The feature selection method used in this project uses Random Forests. </a:t>
            </a:r>
            <a:endParaRPr lang="en-US" dirty="0" smtClean="0">
              <a:solidFill>
                <a:schemeClr val="tx1"/>
              </a:solidFill>
            </a:endParaRPr>
          </a:p>
          <a:p>
            <a:r>
              <a:rPr lang="en-US" dirty="0" smtClean="0">
                <a:solidFill>
                  <a:schemeClr val="tx1"/>
                </a:solidFill>
              </a:rPr>
              <a:t>This </a:t>
            </a:r>
            <a:r>
              <a:rPr lang="en-US" dirty="0">
                <a:solidFill>
                  <a:schemeClr val="tx1"/>
                </a:solidFill>
              </a:rPr>
              <a:t>method is selected primarily because of compatibility, as the Random Forests regression model is used to solve the regression problem as well.</a:t>
            </a:r>
          </a:p>
          <a:p>
            <a:endParaRPr lang="en-US" dirty="0">
              <a:solidFill>
                <a:schemeClr val="tx1"/>
              </a:solidFill>
            </a:endParaRPr>
          </a:p>
        </p:txBody>
      </p:sp>
    </p:spTree>
    <p:extLst>
      <p:ext uri="{BB962C8B-B14F-4D97-AF65-F5344CB8AC3E}">
        <p14:creationId xmlns:p14="http://schemas.microsoft.com/office/powerpoint/2010/main" val="1123721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49" y="53357"/>
            <a:ext cx="8534400" cy="1507067"/>
          </a:xfrm>
        </p:spPr>
        <p:txBody>
          <a:bodyPr/>
          <a:lstStyle/>
          <a:p>
            <a:r>
              <a:rPr lang="en-US" dirty="0" smtClean="0"/>
              <a:t>Feature selection</a:t>
            </a:r>
            <a:endParaRPr lang="en-US" dirty="0"/>
          </a:p>
        </p:txBody>
      </p:sp>
      <p:pic>
        <p:nvPicPr>
          <p:cNvPr id="5" name="Picture 4"/>
          <p:cNvPicPr/>
          <p:nvPr/>
        </p:nvPicPr>
        <p:blipFill>
          <a:blip r:embed="rId2"/>
          <a:stretch>
            <a:fillRect/>
          </a:stretch>
        </p:blipFill>
        <p:spPr>
          <a:xfrm>
            <a:off x="1148743" y="1653558"/>
            <a:ext cx="4052978" cy="3919106"/>
          </a:xfrm>
          <a:prstGeom prst="rect">
            <a:avLst/>
          </a:prstGeom>
        </p:spPr>
      </p:pic>
      <p:pic>
        <p:nvPicPr>
          <p:cNvPr id="9" name="Picture 8"/>
          <p:cNvPicPr>
            <a:picLocks noChangeAspect="1"/>
          </p:cNvPicPr>
          <p:nvPr/>
        </p:nvPicPr>
        <p:blipFill>
          <a:blip r:embed="rId3"/>
          <a:stretch>
            <a:fillRect/>
          </a:stretch>
        </p:blipFill>
        <p:spPr>
          <a:xfrm>
            <a:off x="5820319" y="416951"/>
            <a:ext cx="3617074" cy="2473213"/>
          </a:xfrm>
          <a:prstGeom prst="rect">
            <a:avLst/>
          </a:prstGeom>
        </p:spPr>
      </p:pic>
      <p:sp>
        <p:nvSpPr>
          <p:cNvPr id="10" name="TextBox 9"/>
          <p:cNvSpPr txBox="1"/>
          <p:nvPr/>
        </p:nvSpPr>
        <p:spPr>
          <a:xfrm>
            <a:off x="2087585" y="5952226"/>
            <a:ext cx="2861681" cy="369332"/>
          </a:xfrm>
          <a:prstGeom prst="rect">
            <a:avLst/>
          </a:prstGeom>
          <a:noFill/>
        </p:spPr>
        <p:txBody>
          <a:bodyPr wrap="none" rtlCol="0">
            <a:spAutoFit/>
          </a:bodyPr>
          <a:lstStyle/>
          <a:p>
            <a:r>
              <a:rPr lang="en-US" dirty="0" smtClean="0"/>
              <a:t>Before feature selection</a:t>
            </a:r>
            <a:endParaRPr lang="en-US" dirty="0"/>
          </a:p>
        </p:txBody>
      </p:sp>
      <p:pic>
        <p:nvPicPr>
          <p:cNvPr id="11" name="Picture 10"/>
          <p:cNvPicPr/>
          <p:nvPr/>
        </p:nvPicPr>
        <p:blipFill>
          <a:blip r:embed="rId4"/>
          <a:stretch>
            <a:fillRect/>
          </a:stretch>
        </p:blipFill>
        <p:spPr>
          <a:xfrm>
            <a:off x="6734126" y="3613111"/>
            <a:ext cx="3784786" cy="2187030"/>
          </a:xfrm>
          <a:prstGeom prst="rect">
            <a:avLst/>
          </a:prstGeom>
        </p:spPr>
      </p:pic>
      <p:sp>
        <p:nvSpPr>
          <p:cNvPr id="12" name="TextBox 11"/>
          <p:cNvSpPr txBox="1"/>
          <p:nvPr/>
        </p:nvSpPr>
        <p:spPr>
          <a:xfrm>
            <a:off x="7295065" y="5952226"/>
            <a:ext cx="2662908" cy="369332"/>
          </a:xfrm>
          <a:prstGeom prst="rect">
            <a:avLst/>
          </a:prstGeom>
          <a:noFill/>
        </p:spPr>
        <p:txBody>
          <a:bodyPr wrap="none" rtlCol="0">
            <a:spAutoFit/>
          </a:bodyPr>
          <a:lstStyle/>
          <a:p>
            <a:r>
              <a:rPr lang="en-US" dirty="0" smtClean="0"/>
              <a:t>After feature selection</a:t>
            </a:r>
            <a:endParaRPr lang="en-US" dirty="0"/>
          </a:p>
        </p:txBody>
      </p:sp>
      <p:sp>
        <p:nvSpPr>
          <p:cNvPr id="13" name="TextBox 12"/>
          <p:cNvSpPr txBox="1"/>
          <p:nvPr/>
        </p:nvSpPr>
        <p:spPr>
          <a:xfrm>
            <a:off x="7182927" y="2995529"/>
            <a:ext cx="3012363" cy="369332"/>
          </a:xfrm>
          <a:prstGeom prst="rect">
            <a:avLst/>
          </a:prstGeom>
          <a:noFill/>
        </p:spPr>
        <p:txBody>
          <a:bodyPr wrap="none" rtlCol="0">
            <a:spAutoFit/>
          </a:bodyPr>
          <a:lstStyle/>
          <a:p>
            <a:r>
              <a:rPr lang="en-US" dirty="0"/>
              <a:t>Result of </a:t>
            </a:r>
            <a:r>
              <a:rPr lang="en-US" dirty="0" err="1"/>
              <a:t>TuneRF</a:t>
            </a:r>
            <a:r>
              <a:rPr lang="en-US" dirty="0"/>
              <a:t> </a:t>
            </a:r>
            <a:r>
              <a:rPr lang="en-US" dirty="0" smtClean="0"/>
              <a:t>function</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6810" y="415995"/>
            <a:ext cx="2109314" cy="2474169"/>
          </a:xfrm>
          <a:prstGeom prst="rect">
            <a:avLst/>
          </a:prstGeom>
        </p:spPr>
      </p:pic>
    </p:spTree>
    <p:extLst>
      <p:ext uri="{BB962C8B-B14F-4D97-AF65-F5344CB8AC3E}">
        <p14:creationId xmlns:p14="http://schemas.microsoft.com/office/powerpoint/2010/main" val="2160137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1587</TotalTime>
  <Words>1523</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Slice</vt:lpstr>
      <vt:lpstr>Identifying trends and market opportunities in the service industry</vt:lpstr>
      <vt:lpstr>Introduction</vt:lpstr>
      <vt:lpstr>Our approach</vt:lpstr>
      <vt:lpstr>methodology</vt:lpstr>
      <vt:lpstr>Data extraction</vt:lpstr>
      <vt:lpstr>Feature extraction</vt:lpstr>
      <vt:lpstr>Feature extraction</vt:lpstr>
      <vt:lpstr>Feature selection</vt:lpstr>
      <vt:lpstr>Feature selection</vt:lpstr>
      <vt:lpstr>Geographical clustering</vt:lpstr>
      <vt:lpstr>Geographical clustering</vt:lpstr>
      <vt:lpstr>Geographical clustering</vt:lpstr>
      <vt:lpstr>Random Forests Regression Model</vt:lpstr>
      <vt:lpstr>Random Forests Regression Model</vt:lpstr>
      <vt:lpstr>Identifying Business Opportunities using Association Rule Mining</vt:lpstr>
      <vt:lpstr>Identifying Business Opportunities using Association Rule Mining</vt:lpstr>
      <vt:lpstr>Identifying Business Opportunities using Association Rule Mining</vt:lpstr>
      <vt:lpstr>Identifying Business Opportunities using Association Rule Mining</vt:lpstr>
      <vt:lpstr>conclusion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Aptus ONBOARDING PEOPLE INTO NEW CULTURES THROUGH GAMIFICATION</dc:title>
  <dc:creator>Prateek</dc:creator>
  <cp:lastModifiedBy>Vikaasa Ramdas</cp:lastModifiedBy>
  <cp:revision>25</cp:revision>
  <dcterms:created xsi:type="dcterms:W3CDTF">2016-04-14T01:44:35Z</dcterms:created>
  <dcterms:modified xsi:type="dcterms:W3CDTF">2016-04-27T04:09:29Z</dcterms:modified>
</cp:coreProperties>
</file>