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av" ContentType="audio/x-wav"/>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57" r:id="rId3"/>
    <p:sldId id="274" r:id="rId4"/>
    <p:sldId id="258" r:id="rId5"/>
    <p:sldId id="259" r:id="rId6"/>
    <p:sldId id="260" r:id="rId7"/>
    <p:sldId id="261" r:id="rId8"/>
    <p:sldId id="264" r:id="rId9"/>
    <p:sldId id="263" r:id="rId10"/>
    <p:sldId id="272" r:id="rId11"/>
    <p:sldId id="269" r:id="rId12"/>
    <p:sldId id="270" r:id="rId13"/>
    <p:sldId id="262" r:id="rId14"/>
    <p:sldId id="273" r:id="rId15"/>
    <p:sldId id="267" r:id="rId16"/>
    <p:sldId id="265" r:id="rId17"/>
    <p:sldId id="277" r:id="rId18"/>
    <p:sldId id="271"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870" autoAdjust="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0F1AC9E-A51A-4350-BAC0-86A91A81AC36}" type="datetimeFigureOut">
              <a:rPr lang="en-IN" smtClean="0"/>
              <a:t>21-09-2023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908CA4-DFD9-4AD3-B63F-C93A8BB892B3}" type="slidenum">
              <a:rPr lang="en-IN" smtClean="0"/>
              <a:t>‹#›</a:t>
            </a:fld>
            <a:endParaRPr lang="en-IN" dirty="0"/>
          </a:p>
        </p:txBody>
      </p:sp>
    </p:spTree>
    <p:extLst>
      <p:ext uri="{BB962C8B-B14F-4D97-AF65-F5344CB8AC3E}">
        <p14:creationId xmlns:p14="http://schemas.microsoft.com/office/powerpoint/2010/main" val="22002011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0F1AC9E-A51A-4350-BAC0-86A91A81AC36}" type="datetimeFigureOut">
              <a:rPr lang="en-IN" smtClean="0"/>
              <a:t>21-09-2023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908CA4-DFD9-4AD3-B63F-C93A8BB892B3}" type="slidenum">
              <a:rPr lang="en-IN" smtClean="0"/>
              <a:t>‹#›</a:t>
            </a:fld>
            <a:endParaRPr lang="en-IN" dirty="0"/>
          </a:p>
        </p:txBody>
      </p:sp>
    </p:spTree>
    <p:extLst>
      <p:ext uri="{BB962C8B-B14F-4D97-AF65-F5344CB8AC3E}">
        <p14:creationId xmlns:p14="http://schemas.microsoft.com/office/powerpoint/2010/main" val="24337709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0F1AC9E-A51A-4350-BAC0-86A91A81AC36}" type="datetimeFigureOut">
              <a:rPr lang="en-IN" smtClean="0"/>
              <a:t>21-09-2023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908CA4-DFD9-4AD3-B63F-C93A8BB892B3}" type="slidenum">
              <a:rPr lang="en-IN" smtClean="0"/>
              <a:t>‹#›</a:t>
            </a:fld>
            <a:endParaRPr lang="en-IN" dirty="0"/>
          </a:p>
        </p:txBody>
      </p:sp>
    </p:spTree>
    <p:extLst>
      <p:ext uri="{BB962C8B-B14F-4D97-AF65-F5344CB8AC3E}">
        <p14:creationId xmlns:p14="http://schemas.microsoft.com/office/powerpoint/2010/main" val="36026379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dirty="0"/>
              <a:t>Click icon to add picture</a:t>
            </a:r>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800" b="1">
                <a:solidFill>
                  <a:srgbClr val="2F3342"/>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3781180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01A066D4-321A-48BF-84C2-18FC1D7184A7}"/>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0CDB4336-A0EC-4019-904C-112405358769}"/>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16512544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r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p>
            <a:r>
              <a:rPr lang="en-US" dirty="0"/>
              <a:t>Click icon to add picture</a:t>
            </a:r>
          </a:p>
        </p:txBody>
      </p:sp>
      <p:sp>
        <p:nvSpPr>
          <p:cNvPr id="5" name="Footer Placeholder 4">
            <a:extLst>
              <a:ext uri="{FF2B5EF4-FFF2-40B4-BE49-F238E27FC236}">
                <a16:creationId xmlns:a16="http://schemas.microsoft.com/office/drawing/2014/main" id="{E46FCC97-4D8C-465A-B732-7E27224A0496}"/>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7FF525FF-6103-4229-A91A-8A994A9CCBB7}"/>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7" name="Title 6">
            <a:extLst>
              <a:ext uri="{FF2B5EF4-FFF2-40B4-BE49-F238E27FC236}">
                <a16:creationId xmlns:a16="http://schemas.microsoft.com/office/drawing/2014/main" id="{6F2F4E1C-EABB-45F0-8593-E3E221094B6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731511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dirty="0"/>
              <a:t>Click icon to add picture</a:t>
            </a:r>
          </a:p>
        </p:txBody>
      </p:sp>
      <p:sp>
        <p:nvSpPr>
          <p:cNvPr id="2" name="Footer Placeholder 1">
            <a:extLst>
              <a:ext uri="{FF2B5EF4-FFF2-40B4-BE49-F238E27FC236}">
                <a16:creationId xmlns:a16="http://schemas.microsoft.com/office/drawing/2014/main" id="{0C0FCBE5-63C0-4DC7-8687-C2C76ABBDDB2}"/>
              </a:ext>
            </a:extLst>
          </p:cNvPr>
          <p:cNvSpPr>
            <a:spLocks noGrp="1"/>
          </p:cNvSpPr>
          <p:nvPr>
            <p:ph type="ftr" sz="quarter" idx="16"/>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D0F240C4-B3CD-49AA-8C48-9FE7AA1FE3D0}"/>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6" name="Title 5" hidden="1">
            <a:extLst>
              <a:ext uri="{FF2B5EF4-FFF2-40B4-BE49-F238E27FC236}">
                <a16:creationId xmlns:a16="http://schemas.microsoft.com/office/drawing/2014/main" id="{A43A44DE-9B7B-49B8-AE13-95164A3FA9F1}"/>
              </a:ext>
            </a:extLst>
          </p:cNvPr>
          <p:cNvSpPr>
            <a:spLocks noGrp="1"/>
          </p:cNvSpPr>
          <p:nvPr>
            <p:ph type="title"/>
          </p:nvPr>
        </p:nvSpPr>
        <p:spPr>
          <a:xfrm>
            <a:off x="595884" y="0"/>
            <a:ext cx="3605998" cy="1188720"/>
          </a:xfrm>
        </p:spPr>
        <p:txBody>
          <a:bodyPr>
            <a:normAutofit/>
          </a:bodyPr>
          <a:lstStyle>
            <a:lvl1pPr>
              <a:defRPr sz="2800"/>
            </a:lvl1pPr>
          </a:lstStyle>
          <a:p>
            <a:r>
              <a:rPr lang="en-US"/>
              <a:t>Click to edit Master title style</a:t>
            </a:r>
            <a:endParaRPr lang="en-US" dirty="0"/>
          </a:p>
        </p:txBody>
      </p:sp>
    </p:spTree>
    <p:extLst>
      <p:ext uri="{BB962C8B-B14F-4D97-AF65-F5344CB8AC3E}">
        <p14:creationId xmlns:p14="http://schemas.microsoft.com/office/powerpoint/2010/main" val="8687643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dirty="0"/>
              <a:t>Click icon to add picture</a:t>
            </a:r>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rgbClr val="2F3342"/>
                </a:solidFill>
                <a:latin typeface="+mj-lt"/>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3" name="Slide Number Placeholder 2">
            <a:extLst>
              <a:ext uri="{FF2B5EF4-FFF2-40B4-BE49-F238E27FC236}">
                <a16:creationId xmlns:a16="http://schemas.microsoft.com/office/drawing/2014/main" id="{D11BF64E-D1E6-463D-B3F0-1491C107C8B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2" name="Footer Placeholder 1">
            <a:extLst>
              <a:ext uri="{FF2B5EF4-FFF2-40B4-BE49-F238E27FC236}">
                <a16:creationId xmlns:a16="http://schemas.microsoft.com/office/drawing/2014/main" id="{1149EC66-F633-4F8B-BA43-E48843E5AD21}"/>
              </a:ext>
            </a:extLst>
          </p:cNvPr>
          <p:cNvSpPr>
            <a:spLocks noGrp="1"/>
          </p:cNvSpPr>
          <p:nvPr>
            <p:ph type="ftr" sz="quarter" idx="16"/>
          </p:nvPr>
        </p:nvSpPr>
        <p:spPr/>
        <p:txBody>
          <a:bodyPr/>
          <a:lstStyle>
            <a:lvl1pPr>
              <a:defRPr>
                <a:solidFill>
                  <a:schemeClr val="bg1"/>
                </a:solidFill>
              </a:defRPr>
            </a:lvl1pPr>
          </a:lstStyle>
          <a:p>
            <a:r>
              <a:rPr lang="en-US" dirty="0"/>
              <a:t>Add a Footer</a:t>
            </a:r>
          </a:p>
        </p:txBody>
      </p:sp>
    </p:spTree>
    <p:extLst>
      <p:ext uri="{BB962C8B-B14F-4D97-AF65-F5344CB8AC3E}">
        <p14:creationId xmlns:p14="http://schemas.microsoft.com/office/powerpoint/2010/main" val="41563343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0F1AC9E-A51A-4350-BAC0-86A91A81AC36}" type="datetimeFigureOut">
              <a:rPr lang="en-IN" smtClean="0"/>
              <a:t>21-09-2023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908CA4-DFD9-4AD3-B63F-C93A8BB892B3}" type="slidenum">
              <a:rPr lang="en-IN" smtClean="0"/>
              <a:t>‹#›</a:t>
            </a:fld>
            <a:endParaRPr lang="en-IN" dirty="0"/>
          </a:p>
        </p:txBody>
      </p:sp>
    </p:spTree>
    <p:extLst>
      <p:ext uri="{BB962C8B-B14F-4D97-AF65-F5344CB8AC3E}">
        <p14:creationId xmlns:p14="http://schemas.microsoft.com/office/powerpoint/2010/main" val="38605937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F1AC9E-A51A-4350-BAC0-86A91A81AC36}" type="datetimeFigureOut">
              <a:rPr lang="en-IN" smtClean="0"/>
              <a:t>21-09-2023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D908CA4-DFD9-4AD3-B63F-C93A8BB892B3}" type="slidenum">
              <a:rPr lang="en-IN" smtClean="0"/>
              <a:t>‹#›</a:t>
            </a:fld>
            <a:endParaRPr lang="en-IN" dirty="0"/>
          </a:p>
        </p:txBody>
      </p:sp>
    </p:spTree>
    <p:extLst>
      <p:ext uri="{BB962C8B-B14F-4D97-AF65-F5344CB8AC3E}">
        <p14:creationId xmlns:p14="http://schemas.microsoft.com/office/powerpoint/2010/main" val="17823092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0F1AC9E-A51A-4350-BAC0-86A91A81AC36}" type="datetimeFigureOut">
              <a:rPr lang="en-IN" smtClean="0"/>
              <a:t>21-09-2023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D908CA4-DFD9-4AD3-B63F-C93A8BB892B3}" type="slidenum">
              <a:rPr lang="en-IN" smtClean="0"/>
              <a:t>‹#›</a:t>
            </a:fld>
            <a:endParaRPr lang="en-IN" dirty="0"/>
          </a:p>
        </p:txBody>
      </p:sp>
    </p:spTree>
    <p:extLst>
      <p:ext uri="{BB962C8B-B14F-4D97-AF65-F5344CB8AC3E}">
        <p14:creationId xmlns:p14="http://schemas.microsoft.com/office/powerpoint/2010/main" val="13932968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0F1AC9E-A51A-4350-BAC0-86A91A81AC36}" type="datetimeFigureOut">
              <a:rPr lang="en-IN" smtClean="0"/>
              <a:t>21-09-2023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FD908CA4-DFD9-4AD3-B63F-C93A8BB892B3}" type="slidenum">
              <a:rPr lang="en-IN" smtClean="0"/>
              <a:t>‹#›</a:t>
            </a:fld>
            <a:endParaRPr lang="en-IN" dirty="0"/>
          </a:p>
        </p:txBody>
      </p:sp>
    </p:spTree>
    <p:extLst>
      <p:ext uri="{BB962C8B-B14F-4D97-AF65-F5344CB8AC3E}">
        <p14:creationId xmlns:p14="http://schemas.microsoft.com/office/powerpoint/2010/main" val="1123552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0F1AC9E-A51A-4350-BAC0-86A91A81AC36}" type="datetimeFigureOut">
              <a:rPr lang="en-IN" smtClean="0"/>
              <a:t>21-09-2023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D908CA4-DFD9-4AD3-B63F-C93A8BB892B3}" type="slidenum">
              <a:rPr lang="en-IN" smtClean="0"/>
              <a:t>‹#›</a:t>
            </a:fld>
            <a:endParaRPr lang="en-IN" dirty="0"/>
          </a:p>
        </p:txBody>
      </p:sp>
    </p:spTree>
    <p:extLst>
      <p:ext uri="{BB962C8B-B14F-4D97-AF65-F5344CB8AC3E}">
        <p14:creationId xmlns:p14="http://schemas.microsoft.com/office/powerpoint/2010/main" val="41501487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F1AC9E-A51A-4350-BAC0-86A91A81AC36}" type="datetimeFigureOut">
              <a:rPr lang="en-IN" smtClean="0"/>
              <a:t>21-09-2023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FD908CA4-DFD9-4AD3-B63F-C93A8BB892B3}" type="slidenum">
              <a:rPr lang="en-IN" smtClean="0"/>
              <a:t>‹#›</a:t>
            </a:fld>
            <a:endParaRPr lang="en-IN" dirty="0"/>
          </a:p>
        </p:txBody>
      </p:sp>
    </p:spTree>
    <p:extLst>
      <p:ext uri="{BB962C8B-B14F-4D97-AF65-F5344CB8AC3E}">
        <p14:creationId xmlns:p14="http://schemas.microsoft.com/office/powerpoint/2010/main" val="19102629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F1AC9E-A51A-4350-BAC0-86A91A81AC36}" type="datetimeFigureOut">
              <a:rPr lang="en-IN" smtClean="0"/>
              <a:t>21-09-2023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D908CA4-DFD9-4AD3-B63F-C93A8BB892B3}" type="slidenum">
              <a:rPr lang="en-IN" smtClean="0"/>
              <a:t>‹#›</a:t>
            </a:fld>
            <a:endParaRPr lang="en-IN" dirty="0"/>
          </a:p>
        </p:txBody>
      </p:sp>
    </p:spTree>
    <p:extLst>
      <p:ext uri="{BB962C8B-B14F-4D97-AF65-F5344CB8AC3E}">
        <p14:creationId xmlns:p14="http://schemas.microsoft.com/office/powerpoint/2010/main" val="35588056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F1AC9E-A51A-4350-BAC0-86A91A81AC36}" type="datetimeFigureOut">
              <a:rPr lang="en-IN" smtClean="0"/>
              <a:t>21-09-2023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D908CA4-DFD9-4AD3-B63F-C93A8BB892B3}" type="slidenum">
              <a:rPr lang="en-IN" smtClean="0"/>
              <a:t>‹#›</a:t>
            </a:fld>
            <a:endParaRPr lang="en-IN" dirty="0"/>
          </a:p>
        </p:txBody>
      </p:sp>
    </p:spTree>
    <p:extLst>
      <p:ext uri="{BB962C8B-B14F-4D97-AF65-F5344CB8AC3E}">
        <p14:creationId xmlns:p14="http://schemas.microsoft.com/office/powerpoint/2010/main" val="337433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F1AC9E-A51A-4350-BAC0-86A91A81AC36}" type="datetimeFigureOut">
              <a:rPr lang="en-IN" smtClean="0"/>
              <a:t>21-09-2023</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08CA4-DFD9-4AD3-B63F-C93A8BB892B3}" type="slidenum">
              <a:rPr lang="en-IN" smtClean="0"/>
              <a:t>‹#›</a:t>
            </a:fld>
            <a:endParaRPr lang="en-IN" dirty="0"/>
          </a:p>
        </p:txBody>
      </p:sp>
    </p:spTree>
    <p:extLst>
      <p:ext uri="{BB962C8B-B14F-4D97-AF65-F5344CB8AC3E}">
        <p14:creationId xmlns:p14="http://schemas.microsoft.com/office/powerpoint/2010/main" val="2255440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12.xml"/><Relationship Id="rId4" Type="http://schemas.openxmlformats.org/officeDocument/2006/relationships/audio" Target="../media/audio1.wav"/></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12.xml"/><Relationship Id="rId4" Type="http://schemas.openxmlformats.org/officeDocument/2006/relationships/audio" Target="../media/audio1.wav"/></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16.xml"/><Relationship Id="rId5" Type="http://schemas.openxmlformats.org/officeDocument/2006/relationships/image" Target="../media/image2.sv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rcRect/>
          <a:stretch/>
        </p:blipFill>
        <p:spPr>
          <a:xfrm>
            <a:off x="0" y="36577"/>
            <a:ext cx="12191999" cy="6857998"/>
          </a:xfrm>
          <a:prstGeom prst="rect">
            <a:avLst/>
          </a:prstGeom>
        </p:spPr>
      </p:pic>
    </p:spTree>
    <p:extLst>
      <p:ext uri="{BB962C8B-B14F-4D97-AF65-F5344CB8AC3E}">
        <p14:creationId xmlns:p14="http://schemas.microsoft.com/office/powerpoint/2010/main" val="1293072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4C646910-F4B3-42FF-94CF-BEAFDD606400}"/>
              </a:ext>
            </a:extLst>
          </p:cNvPr>
          <p:cNvSpPr>
            <a:spLocks noGrp="1"/>
          </p:cNvSpPr>
          <p:nvPr>
            <p:ph type="title"/>
          </p:nvPr>
        </p:nvSpPr>
        <p:spPr/>
        <p:txBody>
          <a:bodyPr/>
          <a:lstStyle/>
          <a:p>
            <a:r>
              <a:rPr lang="en-US" dirty="0">
                <a:latin typeface="Algerian" panose="04020705040A02060702" pitchFamily="82" charset="0"/>
              </a:rPr>
              <a:t>FUNCTIONS OF MANUAL SYSTEM</a:t>
            </a:r>
          </a:p>
        </p:txBody>
      </p:sp>
      <p:sp>
        <p:nvSpPr>
          <p:cNvPr id="5" name="Content Placeholder 4">
            <a:extLst>
              <a:ext uri="{FF2B5EF4-FFF2-40B4-BE49-F238E27FC236}">
                <a16:creationId xmlns:a16="http://schemas.microsoft.com/office/drawing/2014/main" id="{FDF153A6-0E4B-417F-85BB-FD8402B100BD}"/>
              </a:ext>
            </a:extLst>
          </p:cNvPr>
          <p:cNvSpPr>
            <a:spLocks noGrp="1"/>
          </p:cNvSpPr>
          <p:nvPr>
            <p:ph sz="half" idx="2"/>
          </p:nvPr>
        </p:nvSpPr>
        <p:spPr>
          <a:xfrm>
            <a:off x="345283" y="1156607"/>
            <a:ext cx="3464717" cy="5199743"/>
          </a:xfrm>
        </p:spPr>
        <p:txBody>
          <a:bodyPr>
            <a:noAutofit/>
          </a:bodyPr>
          <a:lstStyle/>
          <a:p>
            <a:r>
              <a:rPr lang="en-US" sz="1400" b="1" dirty="0"/>
              <a:t>Fee collection: </a:t>
            </a:r>
            <a:r>
              <a:rPr lang="en-US" sz="1400" dirty="0"/>
              <a:t>The manual system involves collecting fees from students and maintaining records of the same.</a:t>
            </a:r>
          </a:p>
          <a:p>
            <a:r>
              <a:rPr lang="en-US" sz="1400" b="1" dirty="0"/>
              <a:t>Fee calculation: </a:t>
            </a:r>
            <a:r>
              <a:rPr lang="en-US" sz="1400" dirty="0"/>
              <a:t>The manual system involves calculating the fees for each student based on their class, subjects, and other factors.</a:t>
            </a:r>
          </a:p>
          <a:p>
            <a:r>
              <a:rPr lang="en-US" sz="1400" dirty="0"/>
              <a:t> </a:t>
            </a:r>
            <a:r>
              <a:rPr lang="en-US" sz="1400" b="1" dirty="0"/>
              <a:t>Fee receipt generation: </a:t>
            </a:r>
            <a:r>
              <a:rPr lang="en-US" sz="1400" dirty="0"/>
              <a:t>The manual system involves generating fee receipts for students after they have paid their fees.</a:t>
            </a:r>
          </a:p>
          <a:p>
            <a:r>
              <a:rPr lang="en-US" sz="1400" dirty="0"/>
              <a:t> </a:t>
            </a:r>
            <a:r>
              <a:rPr lang="en-US" sz="1400" b="1" dirty="0"/>
              <a:t>Fee reconciliation: </a:t>
            </a:r>
            <a:r>
              <a:rPr lang="en-US" sz="1400" dirty="0"/>
              <a:t>The manual system involves reconciling the fees collected with the records maintained to ensure accuracy.</a:t>
            </a:r>
          </a:p>
        </p:txBody>
      </p:sp>
      <p:sp>
        <p:nvSpPr>
          <p:cNvPr id="7" name="Content Placeholder 6">
            <a:extLst>
              <a:ext uri="{FF2B5EF4-FFF2-40B4-BE49-F238E27FC236}">
                <a16:creationId xmlns:a16="http://schemas.microsoft.com/office/drawing/2014/main" id="{53DDF559-AB16-43D3-96DE-5FD6A71C1A24}"/>
              </a:ext>
            </a:extLst>
          </p:cNvPr>
          <p:cNvSpPr>
            <a:spLocks noGrp="1"/>
          </p:cNvSpPr>
          <p:nvPr>
            <p:ph sz="half" idx="14"/>
          </p:nvPr>
        </p:nvSpPr>
        <p:spPr>
          <a:xfrm>
            <a:off x="8382000" y="1371282"/>
            <a:ext cx="3464717" cy="5167630"/>
          </a:xfrm>
        </p:spPr>
        <p:txBody>
          <a:bodyPr>
            <a:noAutofit/>
          </a:bodyPr>
          <a:lstStyle/>
          <a:p>
            <a:r>
              <a:rPr lang="en-US" sz="1400" b="1" dirty="0"/>
              <a:t>Fee reminders: </a:t>
            </a:r>
            <a:r>
              <a:rPr lang="en-US" sz="1400" dirty="0"/>
              <a:t>The manual system involves sending reminders to students and parents regarding pending fees</a:t>
            </a:r>
          </a:p>
          <a:p>
            <a:r>
              <a:rPr lang="en-US" sz="1400" b="1" dirty="0"/>
              <a:t>Fee reporting: </a:t>
            </a:r>
            <a:r>
              <a:rPr lang="en-US" sz="1400" dirty="0"/>
              <a:t>The manual system involves generating reports on fee collections, outstanding fees, and other related data.</a:t>
            </a:r>
          </a:p>
          <a:p>
            <a:r>
              <a:rPr lang="en-US" sz="1400" dirty="0"/>
              <a:t> </a:t>
            </a:r>
            <a:r>
              <a:rPr lang="en-US" sz="1400" b="1" dirty="0"/>
              <a:t>Fee records maintenance: </a:t>
            </a:r>
            <a:r>
              <a:rPr lang="en-US" sz="1400" dirty="0"/>
              <a:t>The manual system involves maintaining records of all fee-related transactions for future reference.</a:t>
            </a:r>
          </a:p>
        </p:txBody>
      </p:sp>
      <p:sp>
        <p:nvSpPr>
          <p:cNvPr id="29" name="Footer Placeholder 28">
            <a:extLst>
              <a:ext uri="{FF2B5EF4-FFF2-40B4-BE49-F238E27FC236}">
                <a16:creationId xmlns:a16="http://schemas.microsoft.com/office/drawing/2014/main" id="{8B1278D5-2C97-4CEF-8849-C9811924FBA1}"/>
              </a:ext>
            </a:extLst>
          </p:cNvPr>
          <p:cNvSpPr>
            <a:spLocks noGrp="1"/>
          </p:cNvSpPr>
          <p:nvPr>
            <p:ph type="ftr" sz="quarter" idx="16"/>
          </p:nvPr>
        </p:nvSpPr>
        <p:spPr/>
        <p:txBody>
          <a:bodyPr/>
          <a:lstStyle/>
          <a:p>
            <a:r>
              <a:rPr lang="en-US" dirty="0"/>
              <a:t>Add a Footer</a:t>
            </a:r>
          </a:p>
        </p:txBody>
      </p:sp>
      <p:sp>
        <p:nvSpPr>
          <p:cNvPr id="30" name="Slide Number Placeholder 29">
            <a:extLst>
              <a:ext uri="{FF2B5EF4-FFF2-40B4-BE49-F238E27FC236}">
                <a16:creationId xmlns:a16="http://schemas.microsoft.com/office/drawing/2014/main" id="{2F6ECD0F-66E9-4D96-8436-105A25A341A2}"/>
              </a:ext>
            </a:extLst>
          </p:cNvPr>
          <p:cNvSpPr>
            <a:spLocks noGrp="1"/>
          </p:cNvSpPr>
          <p:nvPr>
            <p:ph type="sldNum" sz="quarter" idx="17"/>
          </p:nvPr>
        </p:nvSpPr>
        <p:spPr/>
        <p:txBody>
          <a:bodyPr/>
          <a:lstStyle/>
          <a:p>
            <a:fld id="{8C2E478F-E849-4A8C-AF1F-CBCC78A7CBFA}" type="slidenum">
              <a:rPr lang="en-US" smtClean="0"/>
              <a:pPr/>
              <a:t>10</a:t>
            </a:fld>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2960" y="298580"/>
            <a:ext cx="2926080" cy="6322422"/>
          </a:xfrm>
          <a:prstGeom prst="rect">
            <a:avLst/>
          </a:prstGeom>
        </p:spPr>
      </p:pic>
    </p:spTree>
    <p:extLst>
      <p:ext uri="{BB962C8B-B14F-4D97-AF65-F5344CB8AC3E}">
        <p14:creationId xmlns:p14="http://schemas.microsoft.com/office/powerpoint/2010/main" val="10105723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157655" y="144340"/>
            <a:ext cx="11824138" cy="6619066"/>
            <a:chOff x="-30419" y="-300819"/>
            <a:chExt cx="7375782" cy="7455334"/>
          </a:xfrm>
        </p:grpSpPr>
        <p:sp>
          <p:nvSpPr>
            <p:cNvPr id="3" name="Rectangle 2">
              <a:extLst>
                <a:ext uri="{FF2B5EF4-FFF2-40B4-BE49-F238E27FC236}">
                  <a16:creationId xmlns:a16="http://schemas.microsoft.com/office/drawing/2014/main" id="{B601E3FC-2016-4085-9A4B-A172702EAAE1}"/>
                </a:ext>
              </a:extLst>
            </p:cNvPr>
            <p:cNvSpPr/>
            <p:nvPr userDrawn="1"/>
          </p:nvSpPr>
          <p:spPr>
            <a:xfrm>
              <a:off x="14518" y="-300819"/>
              <a:ext cx="526381" cy="745533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 name="Rectangle 3">
              <a:extLst>
                <a:ext uri="{FF2B5EF4-FFF2-40B4-BE49-F238E27FC236}">
                  <a16:creationId xmlns:a16="http://schemas.microsoft.com/office/drawing/2014/main" id="{2CBF662F-A198-4AD3-8EBC-0EC9A52B2994}"/>
                </a:ext>
              </a:extLst>
            </p:cNvPr>
            <p:cNvSpPr/>
            <p:nvPr userDrawn="1"/>
          </p:nvSpPr>
          <p:spPr>
            <a:xfrm>
              <a:off x="-30419" y="-300819"/>
              <a:ext cx="7375782" cy="745533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id="{B601E3FC-2016-4085-9A4B-A172702EAAE1}"/>
              </a:ext>
            </a:extLst>
          </p:cNvPr>
          <p:cNvSpPr/>
          <p:nvPr/>
        </p:nvSpPr>
        <p:spPr>
          <a:xfrm rot="16200000" flipH="1">
            <a:off x="5720254" y="473724"/>
            <a:ext cx="698938" cy="1174531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4" name="TextBox 13"/>
          <p:cNvSpPr txBox="1"/>
          <p:nvPr/>
        </p:nvSpPr>
        <p:spPr>
          <a:xfrm>
            <a:off x="2532993" y="361849"/>
            <a:ext cx="8240110" cy="369332"/>
          </a:xfrm>
          <a:prstGeom prst="rect">
            <a:avLst/>
          </a:prstGeom>
          <a:noFill/>
        </p:spPr>
        <p:txBody>
          <a:bodyPr wrap="square" rtlCol="0">
            <a:spAutoFit/>
          </a:bodyPr>
          <a:lstStyle/>
          <a:p>
            <a:r>
              <a:rPr lang="en-US" dirty="0">
                <a:latin typeface="Algerian" panose="04020705040A02060702" pitchFamily="82" charset="0"/>
              </a:rPr>
              <a:t>LIMITATIONS OF EXISTING SCHOOL FEES SYSTEM</a:t>
            </a:r>
            <a:endParaRPr lang="en-IN" dirty="0">
              <a:latin typeface="Algerian" panose="04020705040A02060702" pitchFamily="82" charset="0"/>
            </a:endParaRPr>
          </a:p>
        </p:txBody>
      </p:sp>
      <p:sp>
        <p:nvSpPr>
          <p:cNvPr id="15" name="TextBox 14"/>
          <p:cNvSpPr txBox="1"/>
          <p:nvPr/>
        </p:nvSpPr>
        <p:spPr>
          <a:xfrm>
            <a:off x="197066" y="852896"/>
            <a:ext cx="10930754" cy="5632311"/>
          </a:xfrm>
          <a:prstGeom prst="rect">
            <a:avLst/>
          </a:prstGeom>
          <a:noFill/>
        </p:spPr>
        <p:txBody>
          <a:bodyPr wrap="square" rtlCol="0">
            <a:spAutoFit/>
          </a:bodyPr>
          <a:lstStyle/>
          <a:p>
            <a:pPr marL="285750" indent="-285750">
              <a:buFont typeface="Wingdings" panose="05000000000000000000" pitchFamily="2" charset="2"/>
              <a:buChar char="Ø"/>
            </a:pPr>
            <a:r>
              <a:rPr lang="en-US" b="1" dirty="0"/>
              <a:t>Lots of paperwork:- </a:t>
            </a:r>
            <a:r>
              <a:rPr lang="en-US" dirty="0"/>
              <a:t>In an existing school fees system requires lots of paperwork and even a small transaction requires paperwork. Even any unnatural cause(such as fire in the school) can destroy all the data of the school fees. Loss of even a single paper laid to difficult situation because all the papers are interrelated.</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Need more working staffs:- </a:t>
            </a:r>
            <a:r>
              <a:rPr lang="en-US" dirty="0"/>
              <a:t>The work that can be easily done by system are to be done manually, that’s the disadvantage of existing system.</a:t>
            </a:r>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r>
              <a:rPr lang="en-US" b="1" dirty="0"/>
              <a:t>Acquire more space:- </a:t>
            </a:r>
            <a:r>
              <a:rPr lang="en-US" dirty="0"/>
              <a:t>Keeping Files, registers possess more space which can be replaced by using storage(machines). And due to lake proper arrangement we need more files to storage data.</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Searching slow:- </a:t>
            </a:r>
            <a:r>
              <a:rPr lang="en-US" dirty="0"/>
              <a:t>Since, Data of any students are not in arranged way, searching of info is slow in existing system.</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Manual Control:- </a:t>
            </a:r>
            <a:r>
              <a:rPr lang="en-US" dirty="0"/>
              <a:t>It can cause error and human mistakes in document then loss of data will happens, it will impossible to recover it.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More security concern:- </a:t>
            </a:r>
            <a:r>
              <a:rPr lang="en-US" dirty="0"/>
              <a:t>This system lacks very badly in security areas and there is no safety assurance of secret information. Since everything is in human hands access of data by an unauthorized person may be possible this is one of the most harmful drawbacks.</a:t>
            </a:r>
          </a:p>
          <a:p>
            <a:endParaRPr lang="en-US" dirty="0"/>
          </a:p>
          <a:p>
            <a:endParaRPr lang="en-IN" dirty="0"/>
          </a:p>
        </p:txBody>
      </p:sp>
    </p:spTree>
    <p:extLst>
      <p:ext uri="{BB962C8B-B14F-4D97-AF65-F5344CB8AC3E}">
        <p14:creationId xmlns:p14="http://schemas.microsoft.com/office/powerpoint/2010/main" val="26431567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197066" y="0"/>
            <a:ext cx="11824138" cy="6695850"/>
            <a:chOff x="-30419" y="-387304"/>
            <a:chExt cx="7375782" cy="7541819"/>
          </a:xfrm>
        </p:grpSpPr>
        <p:sp>
          <p:nvSpPr>
            <p:cNvPr id="3" name="Rectangle 2">
              <a:extLst>
                <a:ext uri="{FF2B5EF4-FFF2-40B4-BE49-F238E27FC236}">
                  <a16:creationId xmlns:a16="http://schemas.microsoft.com/office/drawing/2014/main" id="{B601E3FC-2016-4085-9A4B-A172702EAAE1}"/>
                </a:ext>
              </a:extLst>
            </p:cNvPr>
            <p:cNvSpPr/>
            <p:nvPr userDrawn="1"/>
          </p:nvSpPr>
          <p:spPr>
            <a:xfrm>
              <a:off x="6818982" y="-387304"/>
              <a:ext cx="526381" cy="745533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 name="Rectangle 3">
              <a:extLst>
                <a:ext uri="{FF2B5EF4-FFF2-40B4-BE49-F238E27FC236}">
                  <a16:creationId xmlns:a16="http://schemas.microsoft.com/office/drawing/2014/main" id="{2CBF662F-A198-4AD3-8EBC-0EC9A52B2994}"/>
                </a:ext>
              </a:extLst>
            </p:cNvPr>
            <p:cNvSpPr/>
            <p:nvPr userDrawn="1"/>
          </p:nvSpPr>
          <p:spPr>
            <a:xfrm>
              <a:off x="-30419" y="-300819"/>
              <a:ext cx="7375782" cy="745533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id="{B601E3FC-2016-4085-9A4B-A172702EAAE1}"/>
              </a:ext>
            </a:extLst>
          </p:cNvPr>
          <p:cNvSpPr/>
          <p:nvPr/>
        </p:nvSpPr>
        <p:spPr>
          <a:xfrm rot="16200000" flipH="1">
            <a:off x="5720254" y="473724"/>
            <a:ext cx="698938" cy="1174531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4" name="TextBox 13"/>
          <p:cNvSpPr txBox="1"/>
          <p:nvPr/>
        </p:nvSpPr>
        <p:spPr>
          <a:xfrm>
            <a:off x="2662421" y="390159"/>
            <a:ext cx="8240110" cy="369332"/>
          </a:xfrm>
          <a:prstGeom prst="rect">
            <a:avLst/>
          </a:prstGeom>
          <a:noFill/>
        </p:spPr>
        <p:txBody>
          <a:bodyPr wrap="square" rtlCol="0">
            <a:spAutoFit/>
          </a:bodyPr>
          <a:lstStyle/>
          <a:p>
            <a:r>
              <a:rPr lang="en-US" dirty="0">
                <a:latin typeface="Algerian" panose="04020705040A02060702" pitchFamily="82" charset="0"/>
              </a:rPr>
              <a:t>Objective of SCHOOL FEES  SYSTEM software</a:t>
            </a:r>
            <a:endParaRPr lang="en-IN" dirty="0">
              <a:latin typeface="Algerian" panose="04020705040A02060702" pitchFamily="82" charset="0"/>
            </a:endParaRPr>
          </a:p>
        </p:txBody>
      </p:sp>
      <p:sp>
        <p:nvSpPr>
          <p:cNvPr id="6" name="Rectangle 5"/>
          <p:cNvSpPr/>
          <p:nvPr/>
        </p:nvSpPr>
        <p:spPr>
          <a:xfrm>
            <a:off x="1144799" y="1072866"/>
            <a:ext cx="10089257" cy="5078313"/>
          </a:xfrm>
          <a:prstGeom prst="rect">
            <a:avLst/>
          </a:prstGeom>
        </p:spPr>
        <p:txBody>
          <a:bodyPr wrap="square">
            <a:spAutoFit/>
          </a:bodyPr>
          <a:lstStyle/>
          <a:p>
            <a:pPr marL="285750" indent="-285750">
              <a:buFont typeface="Wingdings" panose="05000000000000000000" pitchFamily="2" charset="2"/>
              <a:buChar char="Ø"/>
            </a:pPr>
            <a:r>
              <a:rPr lang="en-US" b="1" dirty="0"/>
              <a:t>Easy to maintain storage:-</a:t>
            </a:r>
            <a:r>
              <a:rPr lang="en-US" dirty="0"/>
              <a:t> Due to computer work it is very easy to maintain the storage.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No need more employees:- </a:t>
            </a:r>
            <a:r>
              <a:rPr lang="en-US" dirty="0"/>
              <a:t>In our software due to computer work we no need to more employee to performs the school fees task because a computer can do a very large work in a very short time that increases the company expenses.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Searching:- </a:t>
            </a:r>
            <a:r>
              <a:rPr lang="en-US" dirty="0"/>
              <a:t>In our software the searching of any information can be fast as compared to manual system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Data security guaranteed:- </a:t>
            </a:r>
            <a:r>
              <a:rPr lang="en-US" dirty="0"/>
              <a:t>As we know that data is backbone of any school so every school wants that his data is must be secured. In us proposed system due to computer approach the data cannot be harm by physically.</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Accuracy:-</a:t>
            </a:r>
            <a:r>
              <a:rPr lang="en-US" dirty="0"/>
              <a:t> Computer work done can lead to accuracy in insertion of info/data in  existing  system.</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Easy reports generating:- </a:t>
            </a:r>
            <a:r>
              <a:rPr lang="en-US" dirty="0"/>
              <a:t>In the computer report can be easily generated and time to generate a report become less as compared to manual system.</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33361890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8826A1-4E90-405A-AE28-5500B0A362E3}"/>
              </a:ext>
              <a:ext uri="{C183D7F6-B498-43B3-948B-1728B52AA6E4}">
                <adec:decorative xmlns:adec="http://schemas.microsoft.com/office/drawing/2017/decorative" val="1"/>
              </a:ext>
            </a:extLst>
          </p:cNvPr>
          <p:cNvSpPr/>
          <p:nvPr/>
        </p:nvSpPr>
        <p:spPr>
          <a:xfrm flipH="1">
            <a:off x="2094407" y="1348578"/>
            <a:ext cx="7625004" cy="390215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Rectangle 9">
            <a:extLst>
              <a:ext uri="{FF2B5EF4-FFF2-40B4-BE49-F238E27FC236}">
                <a16:creationId xmlns:a16="http://schemas.microsoft.com/office/drawing/2014/main" id="{0783A1B7-34FF-4F2F-A68D-A3D22C770FCB}"/>
              </a:ext>
              <a:ext uri="{C183D7F6-B498-43B3-948B-1728B52AA6E4}">
                <adec:decorative xmlns:adec="http://schemas.microsoft.com/office/drawing/2017/decorative" val="1"/>
              </a:ext>
            </a:extLst>
          </p:cNvPr>
          <p:cNvSpPr/>
          <p:nvPr/>
        </p:nvSpPr>
        <p:spPr>
          <a:xfrm flipH="1">
            <a:off x="791413" y="502215"/>
            <a:ext cx="10638585" cy="5706080"/>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C1F0EB8-D260-4FB6-ACF6-6E86B9A02919}"/>
              </a:ext>
              <a:ext uri="{C183D7F6-B498-43B3-948B-1728B52AA6E4}">
                <adec:decorative xmlns:adec="http://schemas.microsoft.com/office/drawing/2017/decorative" val="1"/>
              </a:ext>
            </a:extLst>
          </p:cNvPr>
          <p:cNvSpPr/>
          <p:nvPr/>
        </p:nvSpPr>
        <p:spPr>
          <a:xfrm>
            <a:off x="2768598" y="2058501"/>
            <a:ext cx="6276622" cy="2698044"/>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HARDWARE SPECIFICATIONS</a:t>
            </a:r>
          </a:p>
          <a:p>
            <a:pPr marL="800100" lvl="1" indent="-342900">
              <a:buFont typeface="Arial" panose="020B0604020202020204" pitchFamily="34" charset="0"/>
              <a:buChar char="•"/>
            </a:pPr>
            <a:r>
              <a:rPr lang="en-US" sz="2000" b="1" dirty="0">
                <a:solidFill>
                  <a:schemeClr val="tx1"/>
                </a:solidFill>
              </a:rPr>
              <a:t>PROCESSOR</a:t>
            </a:r>
            <a:r>
              <a:rPr lang="en-US" sz="2000" dirty="0">
                <a:solidFill>
                  <a:schemeClr val="tx1"/>
                </a:solidFill>
              </a:rPr>
              <a:t> </a:t>
            </a:r>
            <a:r>
              <a:rPr lang="en-US" sz="2000" b="1" dirty="0">
                <a:solidFill>
                  <a:schemeClr val="tx1"/>
                </a:solidFill>
              </a:rPr>
              <a:t>:-</a:t>
            </a:r>
            <a:r>
              <a:rPr lang="en-US" sz="2000" dirty="0">
                <a:solidFill>
                  <a:schemeClr val="tx1"/>
                </a:solidFill>
              </a:rPr>
              <a:t> Pentium 90 MHZ or Higher</a:t>
            </a:r>
          </a:p>
          <a:p>
            <a:pPr marL="800100" lvl="1" indent="-342900">
              <a:buFont typeface="Arial" panose="020B0604020202020204" pitchFamily="34" charset="0"/>
              <a:buChar char="•"/>
            </a:pPr>
            <a:r>
              <a:rPr lang="en-US" sz="2000" b="1" dirty="0">
                <a:solidFill>
                  <a:schemeClr val="tx1"/>
                </a:solidFill>
              </a:rPr>
              <a:t>CPU SPEED :-</a:t>
            </a:r>
            <a:r>
              <a:rPr lang="en-IN" sz="2000" b="1" dirty="0">
                <a:solidFill>
                  <a:schemeClr val="tx1"/>
                </a:solidFill>
              </a:rPr>
              <a:t> </a:t>
            </a:r>
            <a:r>
              <a:rPr lang="en-IN" sz="2000" dirty="0">
                <a:solidFill>
                  <a:schemeClr val="tx1"/>
                </a:solidFill>
              </a:rPr>
              <a:t>1.6 GHZ </a:t>
            </a:r>
          </a:p>
          <a:p>
            <a:pPr marL="800100" lvl="1" indent="-342900">
              <a:buFont typeface="Arial" panose="020B0604020202020204" pitchFamily="34" charset="0"/>
              <a:buChar char="•"/>
            </a:pPr>
            <a:r>
              <a:rPr lang="en-US" sz="2000" b="1" dirty="0">
                <a:solidFill>
                  <a:schemeClr val="tx1"/>
                </a:solidFill>
              </a:rPr>
              <a:t>RAM CAPACITY :- </a:t>
            </a:r>
            <a:r>
              <a:rPr lang="en-US" sz="2000" dirty="0">
                <a:solidFill>
                  <a:schemeClr val="tx1"/>
                </a:solidFill>
              </a:rPr>
              <a:t>256 MB of RAM</a:t>
            </a:r>
          </a:p>
          <a:p>
            <a:pPr marL="800100" lvl="1" indent="-342900">
              <a:buFont typeface="Arial" panose="020B0604020202020204" pitchFamily="34" charset="0"/>
              <a:buChar char="•"/>
            </a:pPr>
            <a:r>
              <a:rPr lang="en-US" sz="2000" b="1" dirty="0">
                <a:solidFill>
                  <a:schemeClr val="tx1"/>
                </a:solidFill>
              </a:rPr>
              <a:t>HARD DISK CAPACITY :- </a:t>
            </a:r>
            <a:r>
              <a:rPr lang="en-US" sz="2000" dirty="0">
                <a:solidFill>
                  <a:schemeClr val="tx1"/>
                </a:solidFill>
              </a:rPr>
              <a:t>100 MB or Free space</a:t>
            </a:r>
          </a:p>
          <a:p>
            <a:r>
              <a:rPr lang="en-US" sz="2000" dirty="0">
                <a:solidFill>
                  <a:schemeClr val="tx1"/>
                </a:solidFill>
              </a:rPr>
              <a:t>OPERATING SYSTEM CONFIGURATION</a:t>
            </a:r>
          </a:p>
          <a:p>
            <a:pPr marL="800100" lvl="1" indent="-342900">
              <a:buFont typeface="Arial" panose="020B0604020202020204" pitchFamily="34" charset="0"/>
              <a:buChar char="•"/>
            </a:pPr>
            <a:r>
              <a:rPr lang="en-US" sz="2000" b="1" dirty="0">
                <a:solidFill>
                  <a:schemeClr val="tx1"/>
                </a:solidFill>
              </a:rPr>
              <a:t>NAME :- </a:t>
            </a:r>
            <a:r>
              <a:rPr lang="en-US" sz="2000" dirty="0">
                <a:solidFill>
                  <a:schemeClr val="tx1"/>
                </a:solidFill>
              </a:rPr>
              <a:t>Windows 7 OR Above</a:t>
            </a:r>
          </a:p>
        </p:txBody>
      </p:sp>
      <p:sp>
        <p:nvSpPr>
          <p:cNvPr id="4" name="Slide Number Placeholder 3">
            <a:extLst>
              <a:ext uri="{FF2B5EF4-FFF2-40B4-BE49-F238E27FC236}">
                <a16:creationId xmlns:a16="http://schemas.microsoft.com/office/drawing/2014/main" id="{2A43C8AE-92D1-4381-AB5D-D73573EB55F3}"/>
              </a:ext>
            </a:extLst>
          </p:cNvPr>
          <p:cNvSpPr>
            <a:spLocks noGrp="1"/>
          </p:cNvSpPr>
          <p:nvPr>
            <p:ph type="sldNum" sz="quarter" idx="12"/>
          </p:nvPr>
        </p:nvSpPr>
        <p:spPr/>
        <p:txBody>
          <a:bodyPr/>
          <a:lstStyle/>
          <a:p>
            <a:fld id="{8C2E478F-E849-4A8C-AF1F-CBCC78A7CBFA}" type="slidenum">
              <a:rPr lang="en-US" smtClean="0"/>
              <a:pPr/>
              <a:t>13</a:t>
            </a:fld>
            <a:endParaRPr lang="en-US" dirty="0"/>
          </a:p>
        </p:txBody>
      </p:sp>
      <p:sp>
        <p:nvSpPr>
          <p:cNvPr id="2" name="Rectangle 1"/>
          <p:cNvSpPr/>
          <p:nvPr/>
        </p:nvSpPr>
        <p:spPr>
          <a:xfrm>
            <a:off x="2319622" y="1518874"/>
            <a:ext cx="6079722" cy="369332"/>
          </a:xfrm>
          <a:prstGeom prst="rect">
            <a:avLst/>
          </a:prstGeom>
        </p:spPr>
        <p:txBody>
          <a:bodyPr wrap="square">
            <a:spAutoFit/>
          </a:bodyPr>
          <a:lstStyle/>
          <a:p>
            <a:r>
              <a:rPr lang="en-US" b="1" dirty="0">
                <a:latin typeface="Arial Black" panose="020B0A04020102020204" pitchFamily="34" charset="0"/>
              </a:rPr>
              <a:t>HARDWARE AND SOFTWARE REQUIREMENTS</a:t>
            </a:r>
            <a:endParaRPr lang="en-IN" b="1" dirty="0">
              <a:latin typeface="Arial Black" panose="020B0A04020102020204" pitchFamily="34" charset="0"/>
            </a:endParaRPr>
          </a:p>
        </p:txBody>
      </p:sp>
    </p:spTree>
    <p:extLst>
      <p:ext uri="{BB962C8B-B14F-4D97-AF65-F5344CB8AC3E}">
        <p14:creationId xmlns:p14="http://schemas.microsoft.com/office/powerpoint/2010/main" val="28056210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9082" y="716690"/>
            <a:ext cx="2873834" cy="5822222"/>
          </a:xfrm>
          <a:prstGeom prst="rect">
            <a:avLst/>
          </a:prstGeom>
        </p:spPr>
      </p:pic>
      <p:sp>
        <p:nvSpPr>
          <p:cNvPr id="38" name="Title 37">
            <a:extLst>
              <a:ext uri="{FF2B5EF4-FFF2-40B4-BE49-F238E27FC236}">
                <a16:creationId xmlns:a16="http://schemas.microsoft.com/office/drawing/2014/main" id="{4C646910-F4B3-42FF-94CF-BEAFDD606400}"/>
              </a:ext>
            </a:extLst>
          </p:cNvPr>
          <p:cNvSpPr>
            <a:spLocks noGrp="1"/>
          </p:cNvSpPr>
          <p:nvPr>
            <p:ph type="title"/>
          </p:nvPr>
        </p:nvSpPr>
        <p:spPr>
          <a:xfrm>
            <a:off x="963732" y="0"/>
            <a:ext cx="2176912" cy="1188720"/>
          </a:xfrm>
        </p:spPr>
        <p:txBody>
          <a:bodyPr/>
          <a:lstStyle/>
          <a:p>
            <a:r>
              <a:rPr lang="en-US" dirty="0">
                <a:latin typeface="Algerian" panose="04020705040A02060702" pitchFamily="82" charset="0"/>
              </a:rPr>
              <a:t>MODULES</a:t>
            </a:r>
          </a:p>
        </p:txBody>
      </p:sp>
      <p:sp>
        <p:nvSpPr>
          <p:cNvPr id="5" name="Content Placeholder 4">
            <a:extLst>
              <a:ext uri="{FF2B5EF4-FFF2-40B4-BE49-F238E27FC236}">
                <a16:creationId xmlns:a16="http://schemas.microsoft.com/office/drawing/2014/main" id="{FDF153A6-0E4B-417F-85BB-FD8402B100BD}"/>
              </a:ext>
            </a:extLst>
          </p:cNvPr>
          <p:cNvSpPr>
            <a:spLocks noGrp="1"/>
          </p:cNvSpPr>
          <p:nvPr>
            <p:ph sz="half" idx="2"/>
          </p:nvPr>
        </p:nvSpPr>
        <p:spPr>
          <a:xfrm>
            <a:off x="156233" y="1323702"/>
            <a:ext cx="3669989" cy="4178329"/>
          </a:xfrm>
        </p:spPr>
        <p:txBody>
          <a:bodyPr>
            <a:noAutofit/>
          </a:bodyPr>
          <a:lstStyle/>
          <a:p>
            <a:r>
              <a:rPr lang="en-US" sz="1200" b="1" dirty="0"/>
              <a:t>User management module: </a:t>
            </a:r>
            <a:r>
              <a:rPr lang="en-US" sz="1200" dirty="0"/>
              <a:t>This module login administrator to access the dashboard.</a:t>
            </a:r>
          </a:p>
          <a:p>
            <a:r>
              <a:rPr lang="en-US" sz="1200" b="1" dirty="0"/>
              <a:t>Class module:  </a:t>
            </a:r>
            <a:r>
              <a:rPr lang="en-US" sz="1200" dirty="0"/>
              <a:t>This module give an option to the administrator to see all class student report.</a:t>
            </a:r>
          </a:p>
          <a:p>
            <a:r>
              <a:rPr lang="en-US" sz="1200" b="1" dirty="0"/>
              <a:t>Student module: </a:t>
            </a:r>
            <a:r>
              <a:rPr lang="en-US" sz="1200" dirty="0"/>
              <a:t>This module allows administrator to registration the details of new students and the creation of their profiles.</a:t>
            </a:r>
          </a:p>
          <a:p>
            <a:pPr lvl="1"/>
            <a:r>
              <a:rPr lang="en-US" sz="1000" b="1" dirty="0"/>
              <a:t>Student dues: </a:t>
            </a:r>
            <a:r>
              <a:rPr lang="en-US" sz="1000" dirty="0"/>
              <a:t>This sub module give an option to check dues of a particular student.</a:t>
            </a:r>
          </a:p>
          <a:p>
            <a:r>
              <a:rPr lang="en-US" sz="1200" b="1" dirty="0"/>
              <a:t>Fee payment module: </a:t>
            </a:r>
            <a:r>
              <a:rPr lang="en-US" sz="1200" dirty="0"/>
              <a:t>This module gives the payment detail from all the other modules</a:t>
            </a:r>
          </a:p>
          <a:p>
            <a:r>
              <a:rPr lang="en-US" sz="1200" b="1" dirty="0"/>
              <a:t>Report module: </a:t>
            </a:r>
            <a:r>
              <a:rPr lang="en-US" sz="1200" dirty="0"/>
              <a:t>This module generates reports on fee collections, outstanding fees, and other related data.</a:t>
            </a:r>
          </a:p>
        </p:txBody>
      </p:sp>
      <p:sp>
        <p:nvSpPr>
          <p:cNvPr id="7" name="Content Placeholder 6">
            <a:extLst>
              <a:ext uri="{FF2B5EF4-FFF2-40B4-BE49-F238E27FC236}">
                <a16:creationId xmlns:a16="http://schemas.microsoft.com/office/drawing/2014/main" id="{53DDF559-AB16-43D3-96DE-5FD6A71C1A24}"/>
              </a:ext>
            </a:extLst>
          </p:cNvPr>
          <p:cNvSpPr>
            <a:spLocks noGrp="1"/>
          </p:cNvSpPr>
          <p:nvPr>
            <p:ph sz="half" idx="14"/>
          </p:nvPr>
        </p:nvSpPr>
        <p:spPr>
          <a:xfrm>
            <a:off x="8365776" y="2810791"/>
            <a:ext cx="3211288" cy="3545560"/>
          </a:xfrm>
        </p:spPr>
        <p:txBody>
          <a:bodyPr>
            <a:noAutofit/>
          </a:bodyPr>
          <a:lstStyle/>
          <a:p>
            <a:r>
              <a:rPr lang="en-US" sz="1200" b="1" dirty="0"/>
              <a:t>Fee receipt generation process : </a:t>
            </a:r>
            <a:r>
              <a:rPr lang="en-US" sz="1200" dirty="0"/>
              <a:t>This process generates fee receipts for students after they have paid their fees. </a:t>
            </a:r>
          </a:p>
          <a:p>
            <a:r>
              <a:rPr lang="en-US" sz="1200" b="1" dirty="0"/>
              <a:t>Student details table : </a:t>
            </a:r>
            <a:r>
              <a:rPr lang="en-US" sz="1200" dirty="0"/>
              <a:t>This table gives the structure of student details.</a:t>
            </a:r>
          </a:p>
          <a:p>
            <a:r>
              <a:rPr lang="en-US" sz="1200" b="1" dirty="0"/>
              <a:t>Fee structure table: </a:t>
            </a:r>
            <a:r>
              <a:rPr lang="en-US" sz="1200" dirty="0"/>
              <a:t>This table gives the structure of fee detail to pay the bill by the users.</a:t>
            </a:r>
          </a:p>
          <a:p>
            <a:r>
              <a:rPr lang="en-US" sz="1200" b="1" dirty="0"/>
              <a:t>Fee payment status table: </a:t>
            </a:r>
            <a:r>
              <a:rPr lang="en-US" sz="1200" dirty="0"/>
              <a:t>This table shows the status of fees paid by the users.</a:t>
            </a:r>
          </a:p>
        </p:txBody>
      </p:sp>
      <p:sp>
        <p:nvSpPr>
          <p:cNvPr id="29" name="Footer Placeholder 28">
            <a:extLst>
              <a:ext uri="{FF2B5EF4-FFF2-40B4-BE49-F238E27FC236}">
                <a16:creationId xmlns:a16="http://schemas.microsoft.com/office/drawing/2014/main" id="{8B1278D5-2C97-4CEF-8849-C9811924FBA1}"/>
              </a:ext>
            </a:extLst>
          </p:cNvPr>
          <p:cNvSpPr>
            <a:spLocks noGrp="1"/>
          </p:cNvSpPr>
          <p:nvPr>
            <p:ph type="ftr" sz="quarter" idx="16"/>
          </p:nvPr>
        </p:nvSpPr>
        <p:spPr/>
        <p:txBody>
          <a:bodyPr/>
          <a:lstStyle/>
          <a:p>
            <a:r>
              <a:rPr lang="en-US" dirty="0"/>
              <a:t>Add a Footer</a:t>
            </a:r>
          </a:p>
        </p:txBody>
      </p:sp>
      <p:sp>
        <p:nvSpPr>
          <p:cNvPr id="30" name="Slide Number Placeholder 29">
            <a:extLst>
              <a:ext uri="{FF2B5EF4-FFF2-40B4-BE49-F238E27FC236}">
                <a16:creationId xmlns:a16="http://schemas.microsoft.com/office/drawing/2014/main" id="{2F6ECD0F-66E9-4D96-8436-105A25A341A2}"/>
              </a:ext>
            </a:extLst>
          </p:cNvPr>
          <p:cNvSpPr>
            <a:spLocks noGrp="1"/>
          </p:cNvSpPr>
          <p:nvPr>
            <p:ph type="sldNum" sz="quarter" idx="17"/>
          </p:nvPr>
        </p:nvSpPr>
        <p:spPr>
          <a:xfrm>
            <a:off x="9448800" y="6486929"/>
            <a:ext cx="2743200" cy="365125"/>
          </a:xfrm>
        </p:spPr>
        <p:txBody>
          <a:bodyPr/>
          <a:lstStyle/>
          <a:p>
            <a:fld id="{8C2E478F-E849-4A8C-AF1F-CBCC78A7CBFA}" type="slidenum">
              <a:rPr lang="en-US" smtClean="0"/>
              <a:pPr/>
              <a:t>14</a:t>
            </a:fld>
            <a:endParaRPr lang="en-US" dirty="0"/>
          </a:p>
        </p:txBody>
      </p:sp>
    </p:spTree>
    <p:extLst>
      <p:ext uri="{BB962C8B-B14F-4D97-AF65-F5344CB8AC3E}">
        <p14:creationId xmlns:p14="http://schemas.microsoft.com/office/powerpoint/2010/main" val="33780116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15FCDC-B95D-46B0-8EBD-FC1451D3C124}"/>
              </a:ext>
              <a:ext uri="{C183D7F6-B498-43B3-948B-1728B52AA6E4}">
                <adec:decorative xmlns:adec="http://schemas.microsoft.com/office/drawing/2017/decorative" val="1"/>
              </a:ext>
            </a:extLst>
          </p:cNvPr>
          <p:cNvSpPr/>
          <p:nvPr/>
        </p:nvSpPr>
        <p:spPr>
          <a:xfrm flipH="1">
            <a:off x="-1" y="0"/>
            <a:ext cx="12192000" cy="6743700"/>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CCC577CF-CED3-44B1-AC3E-05C2556B41F4}"/>
              </a:ext>
              <a:ext uri="{C183D7F6-B498-43B3-948B-1728B52AA6E4}">
                <adec:decorative xmlns:adec="http://schemas.microsoft.com/office/drawing/2017/decorative" val="1"/>
              </a:ext>
            </a:extLst>
          </p:cNvPr>
          <p:cNvGrpSpPr/>
          <p:nvPr/>
        </p:nvGrpSpPr>
        <p:grpSpPr>
          <a:xfrm>
            <a:off x="691573" y="759744"/>
            <a:ext cx="11500426" cy="5948474"/>
            <a:chOff x="1139938" y="1088572"/>
            <a:chExt cx="5020190" cy="5088391"/>
          </a:xfrm>
        </p:grpSpPr>
        <p:sp>
          <p:nvSpPr>
            <p:cNvPr id="4" name="Rectangle 3">
              <a:extLst>
                <a:ext uri="{FF2B5EF4-FFF2-40B4-BE49-F238E27FC236}">
                  <a16:creationId xmlns:a16="http://schemas.microsoft.com/office/drawing/2014/main" id="{875940B9-0338-4FFA-9747-10812F028FB7}"/>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5" name="Graphic 12" descr="Open square ">
              <a:extLst>
                <a:ext uri="{FF2B5EF4-FFF2-40B4-BE49-F238E27FC236}">
                  <a16:creationId xmlns:a16="http://schemas.microsoft.com/office/drawing/2014/main" id="{46669882-9FD4-41D7-A5A6-A4A2E44A2A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6" name="Rectangle 5">
              <a:extLst>
                <a:ext uri="{FF2B5EF4-FFF2-40B4-BE49-F238E27FC236}">
                  <a16:creationId xmlns:a16="http://schemas.microsoft.com/office/drawing/2014/main" id="{D4B52C7E-3049-4545-956A-6D8F73F234DB}"/>
                </a:ext>
              </a:extLst>
            </p:cNvPr>
            <p:cNvSpPr/>
            <p:nvPr/>
          </p:nvSpPr>
          <p:spPr>
            <a:xfrm>
              <a:off x="1249982" y="1205063"/>
              <a:ext cx="4351911" cy="4339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graphicFrame>
        <p:nvGraphicFramePr>
          <p:cNvPr id="7" name="Google Shape;112;p2"/>
          <p:cNvGraphicFramePr/>
          <p:nvPr>
            <p:extLst>
              <p:ext uri="{D42A27DB-BD31-4B8C-83A1-F6EECF244321}">
                <p14:modId xmlns:p14="http://schemas.microsoft.com/office/powerpoint/2010/main" val="1748397063"/>
              </p:ext>
            </p:extLst>
          </p:nvPr>
        </p:nvGraphicFramePr>
        <p:xfrm>
          <a:off x="1402979" y="1291597"/>
          <a:ext cx="8547840" cy="4160506"/>
        </p:xfrm>
        <a:graphic>
          <a:graphicData uri="http://schemas.openxmlformats.org/drawingml/2006/table">
            <a:tbl>
              <a:tblPr firstRow="1" bandRow="1">
                <a:noFill/>
              </a:tblPr>
              <a:tblGrid>
                <a:gridCol w="2417940">
                  <a:extLst>
                    <a:ext uri="{9D8B030D-6E8A-4147-A177-3AD203B41FA5}">
                      <a16:colId xmlns:a16="http://schemas.microsoft.com/office/drawing/2014/main" val="20000"/>
                    </a:ext>
                  </a:extLst>
                </a:gridCol>
                <a:gridCol w="1021650">
                  <a:extLst>
                    <a:ext uri="{9D8B030D-6E8A-4147-A177-3AD203B41FA5}">
                      <a16:colId xmlns:a16="http://schemas.microsoft.com/office/drawing/2014/main" val="20001"/>
                    </a:ext>
                  </a:extLst>
                </a:gridCol>
                <a:gridCol w="1021650">
                  <a:extLst>
                    <a:ext uri="{9D8B030D-6E8A-4147-A177-3AD203B41FA5}">
                      <a16:colId xmlns:a16="http://schemas.microsoft.com/office/drawing/2014/main" val="20002"/>
                    </a:ext>
                  </a:extLst>
                </a:gridCol>
                <a:gridCol w="1021650">
                  <a:extLst>
                    <a:ext uri="{9D8B030D-6E8A-4147-A177-3AD203B41FA5}">
                      <a16:colId xmlns:a16="http://schemas.microsoft.com/office/drawing/2014/main" val="20003"/>
                    </a:ext>
                  </a:extLst>
                </a:gridCol>
                <a:gridCol w="1021650">
                  <a:extLst>
                    <a:ext uri="{9D8B030D-6E8A-4147-A177-3AD203B41FA5}">
                      <a16:colId xmlns:a16="http://schemas.microsoft.com/office/drawing/2014/main" val="20004"/>
                    </a:ext>
                  </a:extLst>
                </a:gridCol>
                <a:gridCol w="1021650">
                  <a:extLst>
                    <a:ext uri="{9D8B030D-6E8A-4147-A177-3AD203B41FA5}">
                      <a16:colId xmlns:a16="http://schemas.microsoft.com/office/drawing/2014/main" val="20005"/>
                    </a:ext>
                  </a:extLst>
                </a:gridCol>
                <a:gridCol w="1021650">
                  <a:extLst>
                    <a:ext uri="{9D8B030D-6E8A-4147-A177-3AD203B41FA5}">
                      <a16:colId xmlns:a16="http://schemas.microsoft.com/office/drawing/2014/main" val="20006"/>
                    </a:ext>
                  </a:extLst>
                </a:gridCol>
              </a:tblGrid>
              <a:tr h="457200">
                <a:tc>
                  <a:txBody>
                    <a:bodyPr/>
                    <a:lstStyle/>
                    <a:p>
                      <a:pPr marL="0" marR="0" lvl="0" indent="0" algn="l" rtl="0">
                        <a:spcBef>
                          <a:spcPts val="0"/>
                        </a:spcBef>
                        <a:spcAft>
                          <a:spcPts val="0"/>
                        </a:spcAft>
                        <a:buNone/>
                      </a:pPr>
                      <a:endParaRPr sz="1800"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gridSpan="6">
                  <a:txBody>
                    <a:bodyPr/>
                    <a:lstStyle/>
                    <a:p>
                      <a:pPr marL="0" marR="0" lvl="0" indent="0" algn="ctr" rtl="0">
                        <a:spcBef>
                          <a:spcPts val="0"/>
                        </a:spcBef>
                        <a:spcAft>
                          <a:spcPts val="0"/>
                        </a:spcAft>
                        <a:buNone/>
                      </a:pPr>
                      <a:r>
                        <a:rPr lang="en-US" sz="1800" dirty="0">
                          <a:solidFill>
                            <a:schemeClr val="bg1"/>
                          </a:solidFill>
                        </a:rPr>
                        <a:t>GANTT</a:t>
                      </a:r>
                      <a:r>
                        <a:rPr lang="en-US" sz="1800" baseline="0" dirty="0">
                          <a:solidFill>
                            <a:schemeClr val="bg1"/>
                          </a:solidFill>
                        </a:rPr>
                        <a:t> CHART(Time Scheduling Chart</a:t>
                      </a:r>
                      <a:r>
                        <a:rPr lang="en-US" sz="1800" baseline="0" dirty="0"/>
                        <a:t>)</a:t>
                      </a:r>
                      <a:endParaRPr dirty="0"/>
                    </a:p>
                  </a:txBody>
                  <a:tcPr marL="91450" marR="91450" marT="45725" marB="45725" anchor="ctr">
                    <a:lnL w="9525" cap="flat" cmpd="sng">
                      <a:solidFill>
                        <a:srgbClr val="000000">
                          <a:alpha val="0"/>
                        </a:srgbClr>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rgbClr val="00206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lvl="0" indent="0" algn="ctr" rtl="0">
                        <a:spcBef>
                          <a:spcPts val="0"/>
                        </a:spcBef>
                        <a:spcAft>
                          <a:spcPts val="0"/>
                        </a:spcAft>
                        <a:buNone/>
                      </a:pPr>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00B050"/>
                    </a:solidFill>
                  </a:tcPr>
                </a:tc>
                <a:tc hMerge="1">
                  <a:txBody>
                    <a:bodyPr/>
                    <a:lstStyle/>
                    <a:p>
                      <a:endParaRPr lang="en-US"/>
                    </a:p>
                  </a:txBody>
                  <a:tcPr/>
                </a:tc>
                <a:extLst>
                  <a:ext uri="{0D108BD9-81ED-4DB2-BD59-A6C34878D82A}">
                    <a16:rowId xmlns:a16="http://schemas.microsoft.com/office/drawing/2014/main" val="10000"/>
                  </a:ext>
                </a:extLst>
              </a:tr>
              <a:tr h="457200">
                <a:tc>
                  <a:txBody>
                    <a:bodyPr/>
                    <a:lstStyle/>
                    <a:p>
                      <a:pPr marL="0" marR="0" lvl="0" indent="0" algn="l" rtl="0">
                        <a:spcBef>
                          <a:spcPts val="0"/>
                        </a:spcBef>
                        <a:spcAft>
                          <a:spcPts val="0"/>
                        </a:spcAft>
                        <a:buNone/>
                      </a:pPr>
                      <a:endParaRPr sz="1800" dirty="0"/>
                    </a:p>
                  </a:txBody>
                  <a:tcPr marL="91450" marR="91450" marT="45725" marB="45725">
                    <a:lnL w="9525" cap="flat" cmpd="sng">
                      <a:solidFill>
                        <a:srgbClr val="000000">
                          <a:alpha val="0"/>
                        </a:srgbClr>
                      </a:solidFill>
                      <a:prstDash val="solid"/>
                      <a:round/>
                      <a:headEnd type="none" w="sm" len="sm"/>
                      <a:tailEnd type="none" w="sm" len="sm"/>
                    </a:lnL>
                    <a:lnR w="12700" cap="flat" cmpd="sng">
                      <a:solidFill>
                        <a:srgbClr val="BFBFB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dirty="0"/>
                        <a:t>SEP</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dirty="0"/>
                        <a:t>OCT</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dirty="0"/>
                        <a:t>NOV</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dirty="0"/>
                        <a:t>DEC</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dirty="0"/>
                        <a:t>JAN</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dirty="0"/>
                        <a:t>FEB</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417306">
                <a:tc>
                  <a:txBody>
                    <a:bodyPr/>
                    <a:lstStyle/>
                    <a:p>
                      <a:pPr marL="0" marR="0" lvl="0" indent="0" algn="l" rtl="0">
                        <a:spcBef>
                          <a:spcPts val="0"/>
                        </a:spcBef>
                        <a:spcAft>
                          <a:spcPts val="0"/>
                        </a:spcAft>
                        <a:buNone/>
                      </a:pPr>
                      <a:r>
                        <a:rPr lang="en-US" sz="1200" dirty="0">
                          <a:solidFill>
                            <a:schemeClr val="bg1"/>
                          </a:solidFill>
                          <a:latin typeface="Verdana"/>
                          <a:ea typeface="Verdana"/>
                          <a:sym typeface="Verdana"/>
                        </a:rPr>
                        <a:t>Analysis</a:t>
                      </a:r>
                    </a:p>
                    <a:p>
                      <a:pPr marL="0" marR="0" lvl="0" indent="0" algn="l" rtl="0">
                        <a:spcBef>
                          <a:spcPts val="0"/>
                        </a:spcBef>
                        <a:spcAft>
                          <a:spcPts val="0"/>
                        </a:spcAft>
                        <a:buNone/>
                      </a:pPr>
                      <a:endParaRPr lang="en-US" sz="1200" dirty="0">
                        <a:solidFill>
                          <a:schemeClr val="bg1"/>
                        </a:solidFill>
                        <a:latin typeface="Verdana"/>
                        <a:ea typeface="Verdana"/>
                        <a:sym typeface="Verdana"/>
                      </a:endParaRPr>
                    </a:p>
                    <a:p>
                      <a:pPr marL="171450" marR="0" lvl="0" indent="-171450" algn="l" rtl="0">
                        <a:spcBef>
                          <a:spcPts val="0"/>
                        </a:spcBef>
                        <a:spcAft>
                          <a:spcPts val="0"/>
                        </a:spcAft>
                        <a:buClr>
                          <a:schemeClr val="bg1"/>
                        </a:buClr>
                        <a:buFont typeface="Wingdings" panose="05000000000000000000" pitchFamily="2" charset="2"/>
                        <a:buChar char="Ø"/>
                      </a:pPr>
                      <a:r>
                        <a:rPr lang="en-US" sz="1200" baseline="0" dirty="0">
                          <a:solidFill>
                            <a:schemeClr val="bg1"/>
                          </a:solidFill>
                          <a:latin typeface="Verdana"/>
                          <a:ea typeface="Verdana"/>
                          <a:sym typeface="Verdana"/>
                        </a:rPr>
                        <a:t>Preliminary Investigation </a:t>
                      </a:r>
                    </a:p>
                    <a:p>
                      <a:pPr marL="228600" marR="0" lvl="0" indent="-228600" algn="l" rtl="0">
                        <a:spcBef>
                          <a:spcPts val="0"/>
                        </a:spcBef>
                        <a:spcAft>
                          <a:spcPts val="0"/>
                        </a:spcAft>
                        <a:buClr>
                          <a:schemeClr val="bg1"/>
                        </a:buClr>
                        <a:buFont typeface="Wingdings" panose="05000000000000000000" pitchFamily="2" charset="2"/>
                        <a:buChar char="Ø"/>
                      </a:pPr>
                      <a:r>
                        <a:rPr lang="en-US" sz="1200" baseline="0" dirty="0">
                          <a:solidFill>
                            <a:schemeClr val="bg1"/>
                          </a:solidFill>
                          <a:latin typeface="Verdana"/>
                          <a:ea typeface="Verdana"/>
                          <a:sym typeface="Verdana"/>
                        </a:rPr>
                        <a:t>Feasibility study</a:t>
                      </a:r>
                    </a:p>
                    <a:p>
                      <a:pPr marL="228600" marR="0" lvl="0" indent="-228600" algn="l" rtl="0">
                        <a:spcBef>
                          <a:spcPts val="0"/>
                        </a:spcBef>
                        <a:spcAft>
                          <a:spcPts val="0"/>
                        </a:spcAft>
                        <a:buClr>
                          <a:schemeClr val="bg1"/>
                        </a:buClr>
                        <a:buFont typeface="Wingdings" panose="05000000000000000000" pitchFamily="2" charset="2"/>
                        <a:buChar char="Ø"/>
                      </a:pPr>
                      <a:r>
                        <a:rPr lang="en-US" sz="1200" baseline="0" dirty="0">
                          <a:solidFill>
                            <a:schemeClr val="bg1"/>
                          </a:solidFill>
                          <a:latin typeface="Verdana"/>
                          <a:ea typeface="Verdana"/>
                          <a:sym typeface="Verdana"/>
                        </a:rPr>
                        <a:t>Costing</a:t>
                      </a:r>
                    </a:p>
                    <a:p>
                      <a:pPr marL="228600" marR="0" lvl="0" indent="-228600" algn="l" rtl="0">
                        <a:spcBef>
                          <a:spcPts val="0"/>
                        </a:spcBef>
                        <a:spcAft>
                          <a:spcPts val="0"/>
                        </a:spcAft>
                        <a:buClr>
                          <a:schemeClr val="bg1"/>
                        </a:buClr>
                        <a:buFont typeface="Wingdings" panose="05000000000000000000" pitchFamily="2" charset="2"/>
                        <a:buChar char="Ø"/>
                      </a:pPr>
                      <a:r>
                        <a:rPr lang="en-US" sz="1200" baseline="0" dirty="0">
                          <a:solidFill>
                            <a:schemeClr val="bg1"/>
                          </a:solidFill>
                          <a:latin typeface="Verdana"/>
                          <a:ea typeface="Verdana"/>
                          <a:sym typeface="Verdana"/>
                        </a:rPr>
                        <a:t>Synopsis</a:t>
                      </a:r>
                      <a:endParaRPr dirty="0">
                        <a:solidFill>
                          <a:schemeClr val="bg1"/>
                        </a:solidFill>
                      </a:endParaRPr>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sym typeface="Verdana"/>
                        </a:rPr>
                        <a:t>Design</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sym typeface="Verdana"/>
                        </a:rPr>
                        <a:t>Coding</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sym typeface="Verdana"/>
                        </a:rPr>
                        <a:t>Testing</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57200">
                <a:tc>
                  <a:txBody>
                    <a:bodyPr/>
                    <a:lstStyle/>
                    <a:p>
                      <a:pPr marL="0" marR="0" lvl="0" indent="0" algn="l" rtl="0">
                        <a:spcBef>
                          <a:spcPts val="0"/>
                        </a:spcBef>
                        <a:spcAft>
                          <a:spcPts val="0"/>
                        </a:spcAft>
                        <a:buNone/>
                      </a:pPr>
                      <a:r>
                        <a:rPr lang="en-US" sz="1200" dirty="0">
                          <a:solidFill>
                            <a:schemeClr val="lt1"/>
                          </a:solidFill>
                          <a:latin typeface="Verdana"/>
                          <a:ea typeface="Verdana"/>
                          <a:sym typeface="Verdana"/>
                        </a:rPr>
                        <a:t>Documentation</a:t>
                      </a:r>
                      <a:endParaRPr dirty="0"/>
                    </a:p>
                  </a:txBody>
                  <a:tcPr marL="91450" marR="91450" marT="45725" marB="45725" anchor="ctr">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595959"/>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
        <p:nvSpPr>
          <p:cNvPr id="10" name="Google Shape;115;p2"/>
          <p:cNvSpPr/>
          <p:nvPr/>
        </p:nvSpPr>
        <p:spPr>
          <a:xfrm>
            <a:off x="6680421" y="4689989"/>
            <a:ext cx="2913230" cy="163471"/>
          </a:xfrm>
          <a:prstGeom prst="homePlate">
            <a:avLst>
              <a:gd name="adj" fmla="val 50000"/>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1" name="Google Shape;116;p2"/>
          <p:cNvSpPr/>
          <p:nvPr/>
        </p:nvSpPr>
        <p:spPr>
          <a:xfrm>
            <a:off x="3834099" y="5147270"/>
            <a:ext cx="5692645" cy="157306"/>
          </a:xfrm>
          <a:prstGeom prst="homePlate">
            <a:avLst>
              <a:gd name="adj" fmla="val 50000"/>
            </a:avLst>
          </a:prstGeom>
          <a:solidFill>
            <a:srgbClr val="FF00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2" name="Google Shape;117;p2"/>
          <p:cNvSpPr/>
          <p:nvPr/>
        </p:nvSpPr>
        <p:spPr>
          <a:xfrm>
            <a:off x="6276305" y="3743475"/>
            <a:ext cx="1156446" cy="134520"/>
          </a:xfrm>
          <a:prstGeom prst="homePlate">
            <a:avLst>
              <a:gd name="adj" fmla="val 50000"/>
            </a:avLst>
          </a:prstGeom>
          <a:solidFill>
            <a:srgbClr val="FF99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3" name="Google Shape;118;p2"/>
          <p:cNvSpPr/>
          <p:nvPr/>
        </p:nvSpPr>
        <p:spPr>
          <a:xfrm>
            <a:off x="6276305" y="4261265"/>
            <a:ext cx="1736563" cy="156052"/>
          </a:xfrm>
          <a:prstGeom prst="homePlate">
            <a:avLst>
              <a:gd name="adj" fmla="val 50000"/>
            </a:avLst>
          </a:prstGeom>
          <a:solidFill>
            <a:srgbClr val="6600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pic>
        <p:nvPicPr>
          <p:cNvPr id="14" name="Google Shape;121;p2" descr="Flag"/>
          <p:cNvPicPr preferRelativeResize="0"/>
          <p:nvPr/>
        </p:nvPicPr>
        <p:blipFill rotWithShape="1">
          <a:blip r:embed="rId4">
            <a:alphaModFix/>
          </a:blip>
          <a:srcRect/>
          <a:stretch/>
        </p:blipFill>
        <p:spPr>
          <a:xfrm>
            <a:off x="6263084" y="3032520"/>
            <a:ext cx="457200" cy="457200"/>
          </a:xfrm>
          <a:prstGeom prst="rect">
            <a:avLst/>
          </a:prstGeom>
          <a:noFill/>
          <a:ln>
            <a:noFill/>
          </a:ln>
        </p:spPr>
      </p:pic>
      <p:pic>
        <p:nvPicPr>
          <p:cNvPr id="15" name="Google Shape;122;p2" descr="Flag"/>
          <p:cNvPicPr preferRelativeResize="0"/>
          <p:nvPr/>
        </p:nvPicPr>
        <p:blipFill rotWithShape="1">
          <a:blip r:embed="rId4">
            <a:alphaModFix/>
          </a:blip>
          <a:srcRect/>
          <a:stretch/>
        </p:blipFill>
        <p:spPr>
          <a:xfrm>
            <a:off x="7986631" y="4054945"/>
            <a:ext cx="485549" cy="489887"/>
          </a:xfrm>
          <a:prstGeom prst="rect">
            <a:avLst/>
          </a:prstGeom>
          <a:noFill/>
          <a:ln>
            <a:noFill/>
          </a:ln>
        </p:spPr>
      </p:pic>
      <p:pic>
        <p:nvPicPr>
          <p:cNvPr id="16" name="Google Shape;123;p2" descr="Flag"/>
          <p:cNvPicPr preferRelativeResize="0"/>
          <p:nvPr/>
        </p:nvPicPr>
        <p:blipFill rotWithShape="1">
          <a:blip r:embed="rId4">
            <a:alphaModFix/>
          </a:blip>
          <a:srcRect/>
          <a:stretch/>
        </p:blipFill>
        <p:spPr>
          <a:xfrm>
            <a:off x="9484659" y="5012644"/>
            <a:ext cx="457200" cy="457200"/>
          </a:xfrm>
          <a:prstGeom prst="rect">
            <a:avLst/>
          </a:prstGeom>
          <a:noFill/>
          <a:ln>
            <a:noFill/>
          </a:ln>
        </p:spPr>
      </p:pic>
      <p:sp>
        <p:nvSpPr>
          <p:cNvPr id="17" name="Google Shape;113;p2"/>
          <p:cNvSpPr/>
          <p:nvPr/>
        </p:nvSpPr>
        <p:spPr>
          <a:xfrm>
            <a:off x="4590393" y="2868501"/>
            <a:ext cx="770501" cy="113082"/>
          </a:xfrm>
          <a:prstGeom prst="homePlate">
            <a:avLst>
              <a:gd name="adj" fmla="val 50000"/>
            </a:avLst>
          </a:prstGeom>
          <a:solidFill>
            <a:srgbClr val="FFCC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8" name="Google Shape;113;p2"/>
          <p:cNvSpPr/>
          <p:nvPr/>
        </p:nvSpPr>
        <p:spPr>
          <a:xfrm>
            <a:off x="3810450" y="2732321"/>
            <a:ext cx="779943" cy="113082"/>
          </a:xfrm>
          <a:prstGeom prst="homePlate">
            <a:avLst>
              <a:gd name="adj" fmla="val 50000"/>
            </a:avLst>
          </a:prstGeom>
          <a:solidFill>
            <a:srgbClr val="FFCC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9" name="Google Shape;113;p2"/>
          <p:cNvSpPr/>
          <p:nvPr/>
        </p:nvSpPr>
        <p:spPr>
          <a:xfrm>
            <a:off x="5237084" y="3115211"/>
            <a:ext cx="614874" cy="98573"/>
          </a:xfrm>
          <a:prstGeom prst="homePlate">
            <a:avLst>
              <a:gd name="adj" fmla="val 50000"/>
            </a:avLst>
          </a:prstGeom>
          <a:solidFill>
            <a:srgbClr val="FFCC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pic>
        <p:nvPicPr>
          <p:cNvPr id="21" name="Google Shape;127;p2" descr="Flag"/>
          <p:cNvPicPr preferRelativeResize="0"/>
          <p:nvPr/>
        </p:nvPicPr>
        <p:blipFill rotWithShape="1">
          <a:blip r:embed="rId4">
            <a:alphaModFix/>
          </a:blip>
          <a:srcRect/>
          <a:stretch/>
        </p:blipFill>
        <p:spPr>
          <a:xfrm>
            <a:off x="9841785" y="872826"/>
            <a:ext cx="457200" cy="457200"/>
          </a:xfrm>
          <a:prstGeom prst="rect">
            <a:avLst/>
          </a:prstGeom>
          <a:noFill/>
          <a:ln>
            <a:noFill/>
          </a:ln>
        </p:spPr>
      </p:pic>
      <p:sp>
        <p:nvSpPr>
          <p:cNvPr id="22" name="Google Shape;128;p2"/>
          <p:cNvSpPr txBox="1"/>
          <p:nvPr/>
        </p:nvSpPr>
        <p:spPr>
          <a:xfrm>
            <a:off x="10182901" y="895925"/>
            <a:ext cx="2216834"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dirty="0">
                <a:solidFill>
                  <a:schemeClr val="dk1"/>
                </a:solidFill>
                <a:latin typeface="Calibri"/>
                <a:ea typeface="Calibri"/>
                <a:cs typeface="Calibri"/>
                <a:sym typeface="Calibri"/>
              </a:rPr>
              <a:t>Milestones</a:t>
            </a:r>
            <a:endParaRPr dirty="0"/>
          </a:p>
        </p:txBody>
      </p:sp>
      <p:sp>
        <p:nvSpPr>
          <p:cNvPr id="23" name="Google Shape;113;p2"/>
          <p:cNvSpPr/>
          <p:nvPr/>
        </p:nvSpPr>
        <p:spPr>
          <a:xfrm>
            <a:off x="3810450" y="3283392"/>
            <a:ext cx="2500704" cy="122232"/>
          </a:xfrm>
          <a:prstGeom prst="homePlate">
            <a:avLst>
              <a:gd name="adj" fmla="val 50000"/>
            </a:avLst>
          </a:prstGeom>
          <a:solidFill>
            <a:srgbClr val="FFCC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pic>
        <p:nvPicPr>
          <p:cNvPr id="24" name="Google Shape;123;p2" descr="Flag"/>
          <p:cNvPicPr preferRelativeResize="0"/>
          <p:nvPr/>
        </p:nvPicPr>
        <p:blipFill rotWithShape="1">
          <a:blip r:embed="rId4">
            <a:alphaModFix/>
          </a:blip>
          <a:srcRect/>
          <a:stretch/>
        </p:blipFill>
        <p:spPr>
          <a:xfrm>
            <a:off x="9519056" y="4543124"/>
            <a:ext cx="457200" cy="457200"/>
          </a:xfrm>
          <a:prstGeom prst="rect">
            <a:avLst/>
          </a:prstGeom>
          <a:noFill/>
          <a:ln>
            <a:noFill/>
          </a:ln>
        </p:spPr>
      </p:pic>
    </p:spTree>
    <p:extLst>
      <p:ext uri="{BB962C8B-B14F-4D97-AF65-F5344CB8AC3E}">
        <p14:creationId xmlns:p14="http://schemas.microsoft.com/office/powerpoint/2010/main" val="29660077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randombar(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randombar(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randombar(horizontal)">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randombar(horizontal)">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80">
                                          <p:stCondLst>
                                            <p:cond delay="0"/>
                                          </p:stCondLst>
                                        </p:cTn>
                                        <p:tgtEl>
                                          <p:spTgt spid="14"/>
                                        </p:tgtEl>
                                      </p:cBhvr>
                                    </p:animEffect>
                                    <p:anim calcmode="lin" valueType="num">
                                      <p:cBhvr>
                                        <p:cTn id="28"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33" dur="26">
                                          <p:stCondLst>
                                            <p:cond delay="650"/>
                                          </p:stCondLst>
                                        </p:cTn>
                                        <p:tgtEl>
                                          <p:spTgt spid="14"/>
                                        </p:tgtEl>
                                      </p:cBhvr>
                                      <p:to x="100000" y="60000"/>
                                    </p:animScale>
                                    <p:animScale>
                                      <p:cBhvr>
                                        <p:cTn id="34" dur="166" decel="50000">
                                          <p:stCondLst>
                                            <p:cond delay="676"/>
                                          </p:stCondLst>
                                        </p:cTn>
                                        <p:tgtEl>
                                          <p:spTgt spid="14"/>
                                        </p:tgtEl>
                                      </p:cBhvr>
                                      <p:to x="100000" y="100000"/>
                                    </p:animScale>
                                    <p:animScale>
                                      <p:cBhvr>
                                        <p:cTn id="35" dur="26">
                                          <p:stCondLst>
                                            <p:cond delay="1312"/>
                                          </p:stCondLst>
                                        </p:cTn>
                                        <p:tgtEl>
                                          <p:spTgt spid="14"/>
                                        </p:tgtEl>
                                      </p:cBhvr>
                                      <p:to x="100000" y="80000"/>
                                    </p:animScale>
                                    <p:animScale>
                                      <p:cBhvr>
                                        <p:cTn id="36" dur="166" decel="50000">
                                          <p:stCondLst>
                                            <p:cond delay="1338"/>
                                          </p:stCondLst>
                                        </p:cTn>
                                        <p:tgtEl>
                                          <p:spTgt spid="14"/>
                                        </p:tgtEl>
                                      </p:cBhvr>
                                      <p:to x="100000" y="100000"/>
                                    </p:animScale>
                                    <p:animScale>
                                      <p:cBhvr>
                                        <p:cTn id="37" dur="26">
                                          <p:stCondLst>
                                            <p:cond delay="1642"/>
                                          </p:stCondLst>
                                        </p:cTn>
                                        <p:tgtEl>
                                          <p:spTgt spid="14"/>
                                        </p:tgtEl>
                                      </p:cBhvr>
                                      <p:to x="100000" y="90000"/>
                                    </p:animScale>
                                    <p:animScale>
                                      <p:cBhvr>
                                        <p:cTn id="38" dur="166" decel="50000">
                                          <p:stCondLst>
                                            <p:cond delay="1668"/>
                                          </p:stCondLst>
                                        </p:cTn>
                                        <p:tgtEl>
                                          <p:spTgt spid="14"/>
                                        </p:tgtEl>
                                      </p:cBhvr>
                                      <p:to x="100000" y="100000"/>
                                    </p:animScale>
                                    <p:animScale>
                                      <p:cBhvr>
                                        <p:cTn id="39" dur="26">
                                          <p:stCondLst>
                                            <p:cond delay="1808"/>
                                          </p:stCondLst>
                                        </p:cTn>
                                        <p:tgtEl>
                                          <p:spTgt spid="14"/>
                                        </p:tgtEl>
                                      </p:cBhvr>
                                      <p:to x="100000" y="95000"/>
                                    </p:animScale>
                                    <p:animScale>
                                      <p:cBhvr>
                                        <p:cTn id="40" dur="166" decel="50000">
                                          <p:stCondLst>
                                            <p:cond delay="1834"/>
                                          </p:stCondLst>
                                        </p:cTn>
                                        <p:tgtEl>
                                          <p:spTgt spid="14"/>
                                        </p:tgtEl>
                                      </p:cBhvr>
                                      <p:to x="100000" y="100000"/>
                                    </p:animScale>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randombar(horizontal)">
                                      <p:cBhvr>
                                        <p:cTn id="45" dur="500"/>
                                        <p:tgtEl>
                                          <p:spTgt spid="12"/>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randombar(horizontal)">
                                      <p:cBhvr>
                                        <p:cTn id="50" dur="500"/>
                                        <p:tgtEl>
                                          <p:spTgt spid="13"/>
                                        </p:tgtEl>
                                      </p:cBhvr>
                                    </p:animEffect>
                                  </p:childTnLst>
                                </p:cTn>
                              </p:par>
                            </p:childTnLst>
                          </p:cTn>
                        </p:par>
                      </p:childTnLst>
                    </p:cTn>
                  </p:par>
                  <p:par>
                    <p:cTn id="51" fill="hold">
                      <p:stCondLst>
                        <p:cond delay="indefinite"/>
                      </p:stCondLst>
                      <p:childTnLst>
                        <p:par>
                          <p:cTn id="52" fill="hold">
                            <p:stCondLst>
                              <p:cond delay="0"/>
                            </p:stCondLst>
                            <p:childTnLst>
                              <p:par>
                                <p:cTn id="53" presetID="26" presetClass="entr" presetSubtype="0" fill="hold" nodeType="click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wipe(down)">
                                      <p:cBhvr>
                                        <p:cTn id="55" dur="580">
                                          <p:stCondLst>
                                            <p:cond delay="0"/>
                                          </p:stCondLst>
                                        </p:cTn>
                                        <p:tgtEl>
                                          <p:spTgt spid="15"/>
                                        </p:tgtEl>
                                      </p:cBhvr>
                                    </p:animEffect>
                                    <p:anim calcmode="lin" valueType="num">
                                      <p:cBhvr>
                                        <p:cTn id="56"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61" dur="26">
                                          <p:stCondLst>
                                            <p:cond delay="650"/>
                                          </p:stCondLst>
                                        </p:cTn>
                                        <p:tgtEl>
                                          <p:spTgt spid="15"/>
                                        </p:tgtEl>
                                      </p:cBhvr>
                                      <p:to x="100000" y="60000"/>
                                    </p:animScale>
                                    <p:animScale>
                                      <p:cBhvr>
                                        <p:cTn id="62" dur="166" decel="50000">
                                          <p:stCondLst>
                                            <p:cond delay="676"/>
                                          </p:stCondLst>
                                        </p:cTn>
                                        <p:tgtEl>
                                          <p:spTgt spid="15"/>
                                        </p:tgtEl>
                                      </p:cBhvr>
                                      <p:to x="100000" y="100000"/>
                                    </p:animScale>
                                    <p:animScale>
                                      <p:cBhvr>
                                        <p:cTn id="63" dur="26">
                                          <p:stCondLst>
                                            <p:cond delay="1312"/>
                                          </p:stCondLst>
                                        </p:cTn>
                                        <p:tgtEl>
                                          <p:spTgt spid="15"/>
                                        </p:tgtEl>
                                      </p:cBhvr>
                                      <p:to x="100000" y="80000"/>
                                    </p:animScale>
                                    <p:animScale>
                                      <p:cBhvr>
                                        <p:cTn id="64" dur="166" decel="50000">
                                          <p:stCondLst>
                                            <p:cond delay="1338"/>
                                          </p:stCondLst>
                                        </p:cTn>
                                        <p:tgtEl>
                                          <p:spTgt spid="15"/>
                                        </p:tgtEl>
                                      </p:cBhvr>
                                      <p:to x="100000" y="100000"/>
                                    </p:animScale>
                                    <p:animScale>
                                      <p:cBhvr>
                                        <p:cTn id="65" dur="26">
                                          <p:stCondLst>
                                            <p:cond delay="1642"/>
                                          </p:stCondLst>
                                        </p:cTn>
                                        <p:tgtEl>
                                          <p:spTgt spid="15"/>
                                        </p:tgtEl>
                                      </p:cBhvr>
                                      <p:to x="100000" y="90000"/>
                                    </p:animScale>
                                    <p:animScale>
                                      <p:cBhvr>
                                        <p:cTn id="66" dur="166" decel="50000">
                                          <p:stCondLst>
                                            <p:cond delay="1668"/>
                                          </p:stCondLst>
                                        </p:cTn>
                                        <p:tgtEl>
                                          <p:spTgt spid="15"/>
                                        </p:tgtEl>
                                      </p:cBhvr>
                                      <p:to x="100000" y="100000"/>
                                    </p:animScale>
                                    <p:animScale>
                                      <p:cBhvr>
                                        <p:cTn id="67" dur="26">
                                          <p:stCondLst>
                                            <p:cond delay="1808"/>
                                          </p:stCondLst>
                                        </p:cTn>
                                        <p:tgtEl>
                                          <p:spTgt spid="15"/>
                                        </p:tgtEl>
                                      </p:cBhvr>
                                      <p:to x="100000" y="95000"/>
                                    </p:animScale>
                                    <p:animScale>
                                      <p:cBhvr>
                                        <p:cTn id="68" dur="166" decel="50000">
                                          <p:stCondLst>
                                            <p:cond delay="1834"/>
                                          </p:stCondLst>
                                        </p:cTn>
                                        <p:tgtEl>
                                          <p:spTgt spid="15"/>
                                        </p:tgtEl>
                                      </p:cBhvr>
                                      <p:to x="100000" y="100000"/>
                                    </p:animScale>
                                  </p:childTnLst>
                                </p:cTn>
                              </p:par>
                            </p:childTnLst>
                          </p:cTn>
                        </p:par>
                      </p:childTnLst>
                    </p:cTn>
                  </p:par>
                  <p:par>
                    <p:cTn id="69" fill="hold">
                      <p:stCondLst>
                        <p:cond delay="indefinite"/>
                      </p:stCondLst>
                      <p:childTnLst>
                        <p:par>
                          <p:cTn id="70" fill="hold">
                            <p:stCondLst>
                              <p:cond delay="0"/>
                            </p:stCondLst>
                            <p:childTnLst>
                              <p:par>
                                <p:cTn id="71" presetID="14" presetClass="entr" presetSubtype="10" fill="hold" grpId="0" nodeType="clickEffect">
                                  <p:stCondLst>
                                    <p:cond delay="0"/>
                                  </p:stCondLst>
                                  <p:childTnLst>
                                    <p:set>
                                      <p:cBhvr>
                                        <p:cTn id="72" dur="1" fill="hold">
                                          <p:stCondLst>
                                            <p:cond delay="0"/>
                                          </p:stCondLst>
                                        </p:cTn>
                                        <p:tgtEl>
                                          <p:spTgt spid="10"/>
                                        </p:tgtEl>
                                        <p:attrNameLst>
                                          <p:attrName>style.visibility</p:attrName>
                                        </p:attrNameLst>
                                      </p:cBhvr>
                                      <p:to>
                                        <p:strVal val="visible"/>
                                      </p:to>
                                    </p:set>
                                    <p:animEffect transition="in" filter="randombar(horizontal)">
                                      <p:cBhvr>
                                        <p:cTn id="73" dur="500"/>
                                        <p:tgtEl>
                                          <p:spTgt spid="10"/>
                                        </p:tgtEl>
                                      </p:cBhvr>
                                    </p:animEffect>
                                  </p:childTnLst>
                                </p:cTn>
                              </p:par>
                            </p:childTnLst>
                          </p:cTn>
                        </p:par>
                      </p:childTnLst>
                    </p:cTn>
                  </p:par>
                  <p:par>
                    <p:cTn id="74" fill="hold">
                      <p:stCondLst>
                        <p:cond delay="indefinite"/>
                      </p:stCondLst>
                      <p:childTnLst>
                        <p:par>
                          <p:cTn id="75" fill="hold">
                            <p:stCondLst>
                              <p:cond delay="0"/>
                            </p:stCondLst>
                            <p:childTnLst>
                              <p:par>
                                <p:cTn id="76" presetID="26" presetClass="entr" presetSubtype="0" fill="hold" nodeType="click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wipe(down)">
                                      <p:cBhvr>
                                        <p:cTn id="78" dur="580">
                                          <p:stCondLst>
                                            <p:cond delay="0"/>
                                          </p:stCondLst>
                                        </p:cTn>
                                        <p:tgtEl>
                                          <p:spTgt spid="24"/>
                                        </p:tgtEl>
                                      </p:cBhvr>
                                    </p:animEffect>
                                    <p:anim calcmode="lin" valueType="num">
                                      <p:cBhvr>
                                        <p:cTn id="79"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80"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81"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82"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83"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84" dur="26">
                                          <p:stCondLst>
                                            <p:cond delay="650"/>
                                          </p:stCondLst>
                                        </p:cTn>
                                        <p:tgtEl>
                                          <p:spTgt spid="24"/>
                                        </p:tgtEl>
                                      </p:cBhvr>
                                      <p:to x="100000" y="60000"/>
                                    </p:animScale>
                                    <p:animScale>
                                      <p:cBhvr>
                                        <p:cTn id="85" dur="166" decel="50000">
                                          <p:stCondLst>
                                            <p:cond delay="676"/>
                                          </p:stCondLst>
                                        </p:cTn>
                                        <p:tgtEl>
                                          <p:spTgt spid="24"/>
                                        </p:tgtEl>
                                      </p:cBhvr>
                                      <p:to x="100000" y="100000"/>
                                    </p:animScale>
                                    <p:animScale>
                                      <p:cBhvr>
                                        <p:cTn id="86" dur="26">
                                          <p:stCondLst>
                                            <p:cond delay="1312"/>
                                          </p:stCondLst>
                                        </p:cTn>
                                        <p:tgtEl>
                                          <p:spTgt spid="24"/>
                                        </p:tgtEl>
                                      </p:cBhvr>
                                      <p:to x="100000" y="80000"/>
                                    </p:animScale>
                                    <p:animScale>
                                      <p:cBhvr>
                                        <p:cTn id="87" dur="166" decel="50000">
                                          <p:stCondLst>
                                            <p:cond delay="1338"/>
                                          </p:stCondLst>
                                        </p:cTn>
                                        <p:tgtEl>
                                          <p:spTgt spid="24"/>
                                        </p:tgtEl>
                                      </p:cBhvr>
                                      <p:to x="100000" y="100000"/>
                                    </p:animScale>
                                    <p:animScale>
                                      <p:cBhvr>
                                        <p:cTn id="88" dur="26">
                                          <p:stCondLst>
                                            <p:cond delay="1642"/>
                                          </p:stCondLst>
                                        </p:cTn>
                                        <p:tgtEl>
                                          <p:spTgt spid="24"/>
                                        </p:tgtEl>
                                      </p:cBhvr>
                                      <p:to x="100000" y="90000"/>
                                    </p:animScale>
                                    <p:animScale>
                                      <p:cBhvr>
                                        <p:cTn id="89" dur="166" decel="50000">
                                          <p:stCondLst>
                                            <p:cond delay="1668"/>
                                          </p:stCondLst>
                                        </p:cTn>
                                        <p:tgtEl>
                                          <p:spTgt spid="24"/>
                                        </p:tgtEl>
                                      </p:cBhvr>
                                      <p:to x="100000" y="100000"/>
                                    </p:animScale>
                                    <p:animScale>
                                      <p:cBhvr>
                                        <p:cTn id="90" dur="26">
                                          <p:stCondLst>
                                            <p:cond delay="1808"/>
                                          </p:stCondLst>
                                        </p:cTn>
                                        <p:tgtEl>
                                          <p:spTgt spid="24"/>
                                        </p:tgtEl>
                                      </p:cBhvr>
                                      <p:to x="100000" y="95000"/>
                                    </p:animScale>
                                    <p:animScale>
                                      <p:cBhvr>
                                        <p:cTn id="91" dur="166" decel="50000">
                                          <p:stCondLst>
                                            <p:cond delay="1834"/>
                                          </p:stCondLst>
                                        </p:cTn>
                                        <p:tgtEl>
                                          <p:spTgt spid="24"/>
                                        </p:tgtEl>
                                      </p:cBhvr>
                                      <p:to x="100000" y="100000"/>
                                    </p:animScale>
                                  </p:childTnLst>
                                </p:cTn>
                              </p:par>
                            </p:childTnLst>
                          </p:cTn>
                        </p:par>
                      </p:childTnLst>
                    </p:cTn>
                  </p:par>
                  <p:par>
                    <p:cTn id="92" fill="hold">
                      <p:stCondLst>
                        <p:cond delay="indefinite"/>
                      </p:stCondLst>
                      <p:childTnLst>
                        <p:par>
                          <p:cTn id="93" fill="hold">
                            <p:stCondLst>
                              <p:cond delay="0"/>
                            </p:stCondLst>
                            <p:childTnLst>
                              <p:par>
                                <p:cTn id="94" presetID="14" presetClass="entr" presetSubtype="10" fill="hold" grpId="0" nodeType="clickEffect">
                                  <p:stCondLst>
                                    <p:cond delay="0"/>
                                  </p:stCondLst>
                                  <p:childTnLst>
                                    <p:set>
                                      <p:cBhvr>
                                        <p:cTn id="95" dur="1" fill="hold">
                                          <p:stCondLst>
                                            <p:cond delay="0"/>
                                          </p:stCondLst>
                                        </p:cTn>
                                        <p:tgtEl>
                                          <p:spTgt spid="11"/>
                                        </p:tgtEl>
                                        <p:attrNameLst>
                                          <p:attrName>style.visibility</p:attrName>
                                        </p:attrNameLst>
                                      </p:cBhvr>
                                      <p:to>
                                        <p:strVal val="visible"/>
                                      </p:to>
                                    </p:set>
                                    <p:animEffect transition="in" filter="randombar(horizontal)">
                                      <p:cBhvr>
                                        <p:cTn id="96" dur="500"/>
                                        <p:tgtEl>
                                          <p:spTgt spid="11"/>
                                        </p:tgtEl>
                                      </p:cBhvr>
                                    </p:animEffect>
                                  </p:childTnLst>
                                </p:cTn>
                              </p:par>
                            </p:childTnLst>
                          </p:cTn>
                        </p:par>
                      </p:childTnLst>
                    </p:cTn>
                  </p:par>
                  <p:par>
                    <p:cTn id="97" fill="hold">
                      <p:stCondLst>
                        <p:cond delay="indefinite"/>
                      </p:stCondLst>
                      <p:childTnLst>
                        <p:par>
                          <p:cTn id="98" fill="hold">
                            <p:stCondLst>
                              <p:cond delay="0"/>
                            </p:stCondLst>
                            <p:childTnLst>
                              <p:par>
                                <p:cTn id="99" presetID="26" presetClass="entr" presetSubtype="0" fill="hold" nodeType="clickEffect">
                                  <p:stCondLst>
                                    <p:cond delay="0"/>
                                  </p:stCondLst>
                                  <p:childTnLst>
                                    <p:set>
                                      <p:cBhvr>
                                        <p:cTn id="100" dur="1" fill="hold">
                                          <p:stCondLst>
                                            <p:cond delay="0"/>
                                          </p:stCondLst>
                                        </p:cTn>
                                        <p:tgtEl>
                                          <p:spTgt spid="16"/>
                                        </p:tgtEl>
                                        <p:attrNameLst>
                                          <p:attrName>style.visibility</p:attrName>
                                        </p:attrNameLst>
                                      </p:cBhvr>
                                      <p:to>
                                        <p:strVal val="visible"/>
                                      </p:to>
                                    </p:set>
                                    <p:animEffect transition="in" filter="wipe(down)">
                                      <p:cBhvr>
                                        <p:cTn id="101" dur="580">
                                          <p:stCondLst>
                                            <p:cond delay="0"/>
                                          </p:stCondLst>
                                        </p:cTn>
                                        <p:tgtEl>
                                          <p:spTgt spid="16"/>
                                        </p:tgtEl>
                                      </p:cBhvr>
                                    </p:animEffect>
                                    <p:anim calcmode="lin" valueType="num">
                                      <p:cBhvr>
                                        <p:cTn id="102"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103"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4"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05"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06"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07" dur="26">
                                          <p:stCondLst>
                                            <p:cond delay="650"/>
                                          </p:stCondLst>
                                        </p:cTn>
                                        <p:tgtEl>
                                          <p:spTgt spid="16"/>
                                        </p:tgtEl>
                                      </p:cBhvr>
                                      <p:to x="100000" y="60000"/>
                                    </p:animScale>
                                    <p:animScale>
                                      <p:cBhvr>
                                        <p:cTn id="108" dur="166" decel="50000">
                                          <p:stCondLst>
                                            <p:cond delay="676"/>
                                          </p:stCondLst>
                                        </p:cTn>
                                        <p:tgtEl>
                                          <p:spTgt spid="16"/>
                                        </p:tgtEl>
                                      </p:cBhvr>
                                      <p:to x="100000" y="100000"/>
                                    </p:animScale>
                                    <p:animScale>
                                      <p:cBhvr>
                                        <p:cTn id="109" dur="26">
                                          <p:stCondLst>
                                            <p:cond delay="1312"/>
                                          </p:stCondLst>
                                        </p:cTn>
                                        <p:tgtEl>
                                          <p:spTgt spid="16"/>
                                        </p:tgtEl>
                                      </p:cBhvr>
                                      <p:to x="100000" y="80000"/>
                                    </p:animScale>
                                    <p:animScale>
                                      <p:cBhvr>
                                        <p:cTn id="110" dur="166" decel="50000">
                                          <p:stCondLst>
                                            <p:cond delay="1338"/>
                                          </p:stCondLst>
                                        </p:cTn>
                                        <p:tgtEl>
                                          <p:spTgt spid="16"/>
                                        </p:tgtEl>
                                      </p:cBhvr>
                                      <p:to x="100000" y="100000"/>
                                    </p:animScale>
                                    <p:animScale>
                                      <p:cBhvr>
                                        <p:cTn id="111" dur="26">
                                          <p:stCondLst>
                                            <p:cond delay="1642"/>
                                          </p:stCondLst>
                                        </p:cTn>
                                        <p:tgtEl>
                                          <p:spTgt spid="16"/>
                                        </p:tgtEl>
                                      </p:cBhvr>
                                      <p:to x="100000" y="90000"/>
                                    </p:animScale>
                                    <p:animScale>
                                      <p:cBhvr>
                                        <p:cTn id="112" dur="166" decel="50000">
                                          <p:stCondLst>
                                            <p:cond delay="1668"/>
                                          </p:stCondLst>
                                        </p:cTn>
                                        <p:tgtEl>
                                          <p:spTgt spid="16"/>
                                        </p:tgtEl>
                                      </p:cBhvr>
                                      <p:to x="100000" y="100000"/>
                                    </p:animScale>
                                    <p:animScale>
                                      <p:cBhvr>
                                        <p:cTn id="113" dur="26">
                                          <p:stCondLst>
                                            <p:cond delay="1808"/>
                                          </p:stCondLst>
                                        </p:cTn>
                                        <p:tgtEl>
                                          <p:spTgt spid="16"/>
                                        </p:tgtEl>
                                      </p:cBhvr>
                                      <p:to x="100000" y="95000"/>
                                    </p:animScale>
                                    <p:animScale>
                                      <p:cBhvr>
                                        <p:cTn id="114"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7" grpId="0" animBg="1"/>
      <p:bldP spid="18" grpId="0" animBg="1"/>
      <p:bldP spid="19" grpId="0" animBg="1"/>
      <p:bldP spid="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671F4D-9614-41E9-BA0C-7977DEBBBBB3}"/>
              </a:ext>
            </a:extLst>
          </p:cNvPr>
          <p:cNvSpPr>
            <a:spLocks noGrp="1"/>
          </p:cNvSpPr>
          <p:nvPr>
            <p:ph type="title"/>
          </p:nvPr>
        </p:nvSpPr>
        <p:spPr>
          <a:xfrm>
            <a:off x="99374" y="1794358"/>
            <a:ext cx="2590202" cy="1325563"/>
          </a:xfrm>
        </p:spPr>
        <p:txBody>
          <a:bodyPr>
            <a:normAutofit fontScale="90000"/>
          </a:bodyPr>
          <a:lstStyle/>
          <a:p>
            <a:r>
              <a:rPr lang="en-US" dirty="0">
                <a:latin typeface="Algerian" panose="04020705040A02060702" pitchFamily="82" charset="0"/>
              </a:rPr>
              <a:t>PROJECT </a:t>
            </a:r>
            <a:br>
              <a:rPr lang="en-US" dirty="0">
                <a:latin typeface="Algerian" panose="04020705040A02060702" pitchFamily="82" charset="0"/>
              </a:rPr>
            </a:br>
            <a:r>
              <a:rPr lang="en-US" dirty="0">
                <a:latin typeface="Algerian" panose="04020705040A02060702" pitchFamily="82" charset="0"/>
              </a:rPr>
              <a:t>PLANNING</a:t>
            </a:r>
          </a:p>
        </p:txBody>
      </p:sp>
      <p:sp>
        <p:nvSpPr>
          <p:cNvPr id="8" name="Rectangle 7">
            <a:extLst>
              <a:ext uri="{FF2B5EF4-FFF2-40B4-BE49-F238E27FC236}">
                <a16:creationId xmlns:a16="http://schemas.microsoft.com/office/drawing/2014/main" id="{1715FCDC-B95D-46B0-8EBD-FC1451D3C124}"/>
              </a:ext>
              <a:ext uri="{C183D7F6-B498-43B3-948B-1728B52AA6E4}">
                <adec:decorative xmlns:adec="http://schemas.microsoft.com/office/drawing/2017/decorative" val="1"/>
              </a:ext>
            </a:extLst>
          </p:cNvPr>
          <p:cNvSpPr/>
          <p:nvPr/>
        </p:nvSpPr>
        <p:spPr>
          <a:xfrm flipH="1">
            <a:off x="3194249" y="855427"/>
            <a:ext cx="8173158" cy="5411305"/>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EF85080C-B66C-4B03-BE77-8C2994DDD44D}"/>
              </a:ext>
              <a:ext uri="{C183D7F6-B498-43B3-948B-1728B52AA6E4}">
                <adec:decorative xmlns:adec="http://schemas.microsoft.com/office/drawing/2017/decorative" val="1"/>
              </a:ext>
            </a:extLst>
          </p:cNvPr>
          <p:cNvSpPr/>
          <p:nvPr/>
        </p:nvSpPr>
        <p:spPr>
          <a:xfrm flipH="1">
            <a:off x="2788186" y="3051659"/>
            <a:ext cx="8595825" cy="3632825"/>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aphicFrame>
        <p:nvGraphicFramePr>
          <p:cNvPr id="6" name="Table 2">
            <a:extLst>
              <a:ext uri="{FF2B5EF4-FFF2-40B4-BE49-F238E27FC236}">
                <a16:creationId xmlns:a16="http://schemas.microsoft.com/office/drawing/2014/main" id="{0E9A2E70-9C73-45A4-9B0C-E2433CF2A835}"/>
              </a:ext>
            </a:extLst>
          </p:cNvPr>
          <p:cNvGraphicFramePr>
            <a:graphicFrameLocks noGrp="1"/>
          </p:cNvGraphicFramePr>
          <p:nvPr>
            <p:ph idx="4294967295"/>
            <p:extLst>
              <p:ext uri="{D42A27DB-BD31-4B8C-83A1-F6EECF244321}">
                <p14:modId xmlns:p14="http://schemas.microsoft.com/office/powerpoint/2010/main" val="2328664319"/>
              </p:ext>
            </p:extLst>
          </p:nvPr>
        </p:nvGraphicFramePr>
        <p:xfrm>
          <a:off x="3210853" y="776189"/>
          <a:ext cx="8173158" cy="5822124"/>
        </p:xfrm>
        <a:graphic>
          <a:graphicData uri="http://schemas.openxmlformats.org/drawingml/2006/table">
            <a:tbl>
              <a:tblPr firstRow="1" bandRow="1">
                <a:tableStyleId>{073A0DAA-6AF3-43AB-8588-CEC1D06C72B9}</a:tableStyleId>
              </a:tblPr>
              <a:tblGrid>
                <a:gridCol w="2715695">
                  <a:extLst>
                    <a:ext uri="{9D8B030D-6E8A-4147-A177-3AD203B41FA5}">
                      <a16:colId xmlns:a16="http://schemas.microsoft.com/office/drawing/2014/main" val="2481577866"/>
                    </a:ext>
                  </a:extLst>
                </a:gridCol>
                <a:gridCol w="2733077">
                  <a:extLst>
                    <a:ext uri="{9D8B030D-6E8A-4147-A177-3AD203B41FA5}">
                      <a16:colId xmlns:a16="http://schemas.microsoft.com/office/drawing/2014/main" val="2836427615"/>
                    </a:ext>
                  </a:extLst>
                </a:gridCol>
                <a:gridCol w="2724386">
                  <a:extLst>
                    <a:ext uri="{9D8B030D-6E8A-4147-A177-3AD203B41FA5}">
                      <a16:colId xmlns:a16="http://schemas.microsoft.com/office/drawing/2014/main" val="310093864"/>
                    </a:ext>
                  </a:extLst>
                </a:gridCol>
              </a:tblGrid>
              <a:tr h="564894">
                <a:tc>
                  <a:txBody>
                    <a:bodyPr/>
                    <a:lstStyle/>
                    <a:p>
                      <a:pPr algn="ctr"/>
                      <a:r>
                        <a:rPr lang="en-US" sz="2400" b="1" i="0" u="sng" dirty="0">
                          <a:solidFill>
                            <a:schemeClr val="lt1"/>
                          </a:solidFill>
                          <a:latin typeface="+mn-lt"/>
                          <a:ea typeface="+mn-ea"/>
                          <a:cs typeface="+mn-cs"/>
                        </a:rPr>
                        <a:t>PHASES</a:t>
                      </a:r>
                      <a:endParaRPr lang="ru-RU" sz="2400" b="1" i="0" u="sng"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rgbClr val="2F3342"/>
                    </a:solidFill>
                  </a:tcPr>
                </a:tc>
                <a:tc>
                  <a:txBody>
                    <a:bodyPr/>
                    <a:lstStyle/>
                    <a:p>
                      <a:pPr algn="ctr"/>
                      <a:r>
                        <a:rPr lang="en-US" sz="2400" b="1" i="0" u="sng" dirty="0">
                          <a:solidFill>
                            <a:schemeClr val="lt1"/>
                          </a:solidFill>
                          <a:latin typeface="+mn-lt"/>
                          <a:ea typeface="+mn-ea"/>
                          <a:cs typeface="+mn-cs"/>
                        </a:rPr>
                        <a:t>MEMBERS</a:t>
                      </a:r>
                      <a:endParaRPr lang="ru-RU" sz="2400" b="1" i="0" u="sng"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rgbClr val="2F3342"/>
                    </a:solidFill>
                  </a:tcPr>
                </a:tc>
                <a:tc>
                  <a:txBody>
                    <a:bodyPr/>
                    <a:lstStyle/>
                    <a:p>
                      <a:pPr algn="ctr"/>
                      <a:r>
                        <a:rPr lang="en-US" sz="2400" b="1" i="0" u="sng" dirty="0">
                          <a:solidFill>
                            <a:schemeClr val="lt1"/>
                          </a:solidFill>
                          <a:latin typeface="+mn-lt"/>
                          <a:ea typeface="+mn-ea"/>
                          <a:cs typeface="+mn-cs"/>
                        </a:rPr>
                        <a:t>TOTAL</a:t>
                      </a:r>
                      <a:r>
                        <a:rPr lang="en-US" sz="2400" b="1" i="0" u="sng" baseline="0" dirty="0">
                          <a:solidFill>
                            <a:schemeClr val="lt1"/>
                          </a:solidFill>
                          <a:latin typeface="+mn-lt"/>
                          <a:ea typeface="+mn-ea"/>
                          <a:cs typeface="+mn-cs"/>
                        </a:rPr>
                        <a:t> DAYS</a:t>
                      </a:r>
                      <a:endParaRPr lang="ru-RU" sz="2400" b="1" i="0" u="sng"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rgbClr val="2F3342"/>
                    </a:solidFill>
                  </a:tcPr>
                </a:tc>
                <a:extLst>
                  <a:ext uri="{0D108BD9-81ED-4DB2-BD59-A6C34878D82A}">
                    <a16:rowId xmlns:a16="http://schemas.microsoft.com/office/drawing/2014/main" val="983420419"/>
                  </a:ext>
                </a:extLst>
              </a:tr>
              <a:tr h="1511728">
                <a:tc>
                  <a:txBody>
                    <a:bodyPr/>
                    <a:lstStyle/>
                    <a:p>
                      <a:pPr marL="342900" marR="0" indent="-342900" algn="l" defTabSz="13716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400" b="0"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ANALYSIS</a:t>
                      </a:r>
                    </a:p>
                    <a:p>
                      <a:pPr marL="800100" marR="0" lvl="1" indent="-342900" algn="l" defTabSz="13716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PRELIMINARY</a:t>
                      </a:r>
                      <a:r>
                        <a:rPr lang="en-US" sz="1400" b="0" i="0" baseline="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 INVESTIGATION</a:t>
                      </a:r>
                      <a:endParaRPr lang="en-US" sz="1400" b="0"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p>
                      <a:pPr marL="800100" marR="0" lvl="1" indent="-342900" algn="l" defTabSz="13716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FEASIBILITY STUDY</a:t>
                      </a:r>
                    </a:p>
                    <a:p>
                      <a:pPr marL="800100" marR="0" lvl="1" indent="-342900" algn="l" defTabSz="13716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COSTBENEFIT ANALYSIS</a:t>
                      </a:r>
                    </a:p>
                    <a:p>
                      <a:pPr marL="800100" marR="0" lvl="1" indent="-342900" algn="l" defTabSz="13716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SYNOPSIS</a:t>
                      </a:r>
                    </a:p>
                    <a:p>
                      <a:pPr marL="342900" marR="0" indent="-342900" algn="ctr" defTabSz="13716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ru-RU" sz="1400" b="0"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dirty="0">
                          <a:solidFill>
                            <a:schemeClr val="tx1"/>
                          </a:solidFill>
                          <a:latin typeface="Gill Sans Light" panose="020B0302020104020203" pitchFamily="34" charset="-79"/>
                          <a:ea typeface="Roboto Light" panose="02000000000000000000" pitchFamily="2" charset="0"/>
                          <a:cs typeface="Gill Sans Light" panose="020B0302020104020203"/>
                        </a:rPr>
                        <a:t>SUBAL</a:t>
                      </a:r>
                      <a:r>
                        <a:rPr lang="en-US" sz="1400" b="0" i="0" baseline="0" dirty="0">
                          <a:solidFill>
                            <a:schemeClr val="tx1"/>
                          </a:solidFill>
                          <a:latin typeface="Gill Sans Light" panose="020B0302020104020203" pitchFamily="34" charset="-79"/>
                          <a:ea typeface="Roboto Light" panose="02000000000000000000" pitchFamily="2" charset="0"/>
                          <a:cs typeface="Gill Sans Light" panose="020B0302020104020203"/>
                        </a:rPr>
                        <a:t> ANAND</a:t>
                      </a:r>
                      <a:endParaRPr lang="en-US" sz="1400" b="0" i="0" dirty="0">
                        <a:solidFill>
                          <a:schemeClr val="tx1"/>
                        </a:solidFill>
                        <a:latin typeface="Gill Sans Light" panose="020B0302020104020203" pitchFamily="34" charset="-79"/>
                        <a:ea typeface="Roboto Light" panose="02000000000000000000" pitchFamily="2" charset="0"/>
                        <a:cs typeface="Gill Sans Light" panose="020B0302020104020203"/>
                      </a:endParaRPr>
                    </a:p>
                    <a:p>
                      <a:pPr marL="0" marR="0" indent="0" algn="ctr" defTabSz="13716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dirty="0">
                          <a:solidFill>
                            <a:schemeClr val="tx1"/>
                          </a:solidFill>
                          <a:latin typeface="Gill Sans Light" panose="020B0302020104020203" pitchFamily="34" charset="-79"/>
                          <a:ea typeface="Roboto Light" panose="02000000000000000000" pitchFamily="2" charset="0"/>
                          <a:cs typeface="Gill Sans Light" panose="020B0302020104020203"/>
                        </a:rPr>
                        <a:t>VIKARN</a:t>
                      </a:r>
                      <a:r>
                        <a:rPr lang="en-US" sz="1400" b="0" i="0" baseline="0" dirty="0">
                          <a:solidFill>
                            <a:schemeClr val="tx1"/>
                          </a:solidFill>
                          <a:latin typeface="Gill Sans Light" panose="020B0302020104020203" pitchFamily="34" charset="-79"/>
                          <a:ea typeface="Roboto Light" panose="02000000000000000000" pitchFamily="2" charset="0"/>
                          <a:cs typeface="Gill Sans Light" panose="020B0302020104020203"/>
                        </a:rPr>
                        <a:t> KUMAR JHA</a:t>
                      </a:r>
                      <a:endParaRPr lang="en-US" sz="1400" b="0" i="0" dirty="0">
                        <a:solidFill>
                          <a:schemeClr val="tx1"/>
                        </a:solidFill>
                        <a:latin typeface="Gill Sans Light" panose="020B0302020104020203" pitchFamily="34" charset="-79"/>
                        <a:ea typeface="Roboto Light" panose="02000000000000000000" pitchFamily="2" charset="0"/>
                        <a:cs typeface="Gill Sans Light" panose="020B0302020104020203"/>
                      </a:endParaRPr>
                    </a:p>
                    <a:p>
                      <a:pPr marL="0" marR="0" indent="0" algn="ctr" defTabSz="13716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b="0" i="0" dirty="0">
                        <a:solidFill>
                          <a:schemeClr val="tx1"/>
                        </a:solidFill>
                        <a:latin typeface="Gill Sans Light" panose="020B0302020104020203" pitchFamily="34" charset="-79"/>
                        <a:ea typeface="Roboto Light" panose="02000000000000000000" pitchFamily="2" charset="0"/>
                        <a:cs typeface="Gill Sans Light" panose="020B0302020104020203"/>
                      </a:endParaRPr>
                    </a:p>
                    <a:p>
                      <a:pPr marL="0" marR="0" indent="0" algn="ctr" defTabSz="13716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dirty="0">
                          <a:solidFill>
                            <a:schemeClr val="tx1"/>
                          </a:solidFill>
                          <a:latin typeface="Gill Sans Light" panose="020B0302020104020203" pitchFamily="34" charset="-79"/>
                          <a:ea typeface="Roboto Light" panose="02000000000000000000" pitchFamily="2" charset="0"/>
                          <a:cs typeface="Gill Sans Light" panose="020B0302020104020203"/>
                        </a:rPr>
                        <a:t>SATYAM</a:t>
                      </a:r>
                      <a:r>
                        <a:rPr lang="en-US" sz="1400" b="0" i="0" baseline="0" dirty="0">
                          <a:solidFill>
                            <a:schemeClr val="tx1"/>
                          </a:solidFill>
                          <a:latin typeface="Gill Sans Light" panose="020B0302020104020203" pitchFamily="34" charset="-79"/>
                          <a:ea typeface="Roboto Light" panose="02000000000000000000" pitchFamily="2" charset="0"/>
                          <a:cs typeface="Gill Sans Light" panose="020B0302020104020203"/>
                        </a:rPr>
                        <a:t> KUMAR</a:t>
                      </a:r>
                    </a:p>
                    <a:p>
                      <a:pPr marL="0" marR="0" indent="0" algn="ctr" defTabSz="13716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baseline="0" dirty="0">
                          <a:solidFill>
                            <a:schemeClr val="tx1"/>
                          </a:solidFill>
                          <a:latin typeface="Gill Sans Light" panose="020B0302020104020203" pitchFamily="34" charset="-79"/>
                          <a:ea typeface="Roboto Light" panose="02000000000000000000" pitchFamily="2" charset="0"/>
                          <a:cs typeface="Gill Sans Light" panose="020B0302020104020203"/>
                        </a:rPr>
                        <a:t>UTKARSH KUMAR</a:t>
                      </a: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b="0" i="0" dirty="0">
                          <a:solidFill>
                            <a:schemeClr val="dk1"/>
                          </a:solidFill>
                          <a:latin typeface="+mn-lt"/>
                          <a:ea typeface="+mn-ea"/>
                          <a:cs typeface="+mn-cs"/>
                        </a:rPr>
                        <a:t>TOTAL</a:t>
                      </a:r>
                      <a:r>
                        <a:rPr lang="en-US" sz="1400" b="0" i="0" baseline="0" dirty="0">
                          <a:solidFill>
                            <a:schemeClr val="dk1"/>
                          </a:solidFill>
                          <a:latin typeface="+mn-lt"/>
                          <a:ea typeface="+mn-ea"/>
                          <a:cs typeface="+mn-cs"/>
                        </a:rPr>
                        <a:t> DAYS + 40% = 73 DAYS</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3883246291"/>
                  </a:ext>
                </a:extLst>
              </a:tr>
              <a:tr h="613678">
                <a:tc>
                  <a:txBody>
                    <a:bodyPr/>
                    <a:lstStyle/>
                    <a:p>
                      <a:pPr marL="342900" marR="0" indent="-342900" algn="l" defTabSz="13716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600" b="0" i="0" dirty="0">
                          <a:solidFill>
                            <a:schemeClr val="dk1"/>
                          </a:solidFill>
                          <a:latin typeface="+mn-lt"/>
                          <a:ea typeface="+mn-ea"/>
                          <a:cs typeface="Gill Sans Light" panose="020B0302020104020203"/>
                        </a:rPr>
                        <a:t> DESIGN</a:t>
                      </a:r>
                      <a:endParaRPr lang="ru-RU" sz="1600" b="0" i="0" dirty="0">
                        <a:solidFill>
                          <a:schemeClr val="bg1"/>
                        </a:solidFill>
                        <a:latin typeface="Gill Sans Light" panose="020B0302020104020203" pitchFamily="34" charset="-79"/>
                        <a:ea typeface="Roboto Light" panose="02000000000000000000" pitchFamily="2" charset="0"/>
                        <a:cs typeface="Gill Sans Light" panose="020B0302020104020203"/>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dirty="0">
                          <a:solidFill>
                            <a:schemeClr val="tx1"/>
                          </a:solidFill>
                          <a:latin typeface="+mn-lt"/>
                          <a:ea typeface="+mn-ea"/>
                          <a:cs typeface="Gill Sans Light" panose="020B0302020104020203"/>
                        </a:rPr>
                        <a:t>SUBAL</a:t>
                      </a:r>
                      <a:r>
                        <a:rPr lang="en-US" sz="1400" b="0" i="0" baseline="0" dirty="0">
                          <a:solidFill>
                            <a:schemeClr val="tx1"/>
                          </a:solidFill>
                          <a:latin typeface="+mn-lt"/>
                          <a:ea typeface="+mn-ea"/>
                          <a:cs typeface="Gill Sans Light" panose="020B0302020104020203"/>
                        </a:rPr>
                        <a:t> ANAND</a:t>
                      </a:r>
                    </a:p>
                    <a:p>
                      <a:pPr marL="0" marR="0" indent="0" algn="ctr" defTabSz="13716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baseline="0" dirty="0">
                          <a:solidFill>
                            <a:schemeClr val="tx1"/>
                          </a:solidFill>
                          <a:latin typeface="+mn-lt"/>
                          <a:ea typeface="+mn-ea"/>
                          <a:cs typeface="Gill Sans Light" panose="020B0302020104020203"/>
                        </a:rPr>
                        <a:t>SATYAM KUMAR</a:t>
                      </a:r>
                    </a:p>
                    <a:p>
                      <a:pPr marL="0" marR="0" indent="0" algn="ctr" defTabSz="13716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baseline="0" dirty="0">
                          <a:solidFill>
                            <a:schemeClr val="tx1"/>
                          </a:solidFill>
                          <a:latin typeface="+mn-lt"/>
                          <a:ea typeface="+mn-ea"/>
                          <a:cs typeface="Gill Sans Light" panose="020B0302020104020203"/>
                        </a:rPr>
                        <a:t>VIKARN KUMAR JHA</a:t>
                      </a: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b="0" i="0" dirty="0">
                          <a:solidFill>
                            <a:schemeClr val="dk1"/>
                          </a:solidFill>
                          <a:latin typeface="+mn-lt"/>
                          <a:ea typeface="+mn-ea"/>
                          <a:cs typeface="+mn-cs"/>
                        </a:rPr>
                        <a:t>TOTAL</a:t>
                      </a:r>
                      <a:r>
                        <a:rPr lang="en-US" sz="1400" b="0" i="0" baseline="0" dirty="0">
                          <a:solidFill>
                            <a:schemeClr val="dk1"/>
                          </a:solidFill>
                          <a:latin typeface="+mn-lt"/>
                          <a:ea typeface="+mn-ea"/>
                          <a:cs typeface="+mn-cs"/>
                        </a:rPr>
                        <a:t> DAYS + 15% = 27 DAYS</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3502607855"/>
                  </a:ext>
                </a:extLst>
              </a:tr>
              <a:tr h="1099141">
                <a:tc>
                  <a:txBody>
                    <a:bodyPr/>
                    <a:lstStyle/>
                    <a:p>
                      <a:pPr marL="285750" marR="0" indent="-285750" algn="l" defTabSz="13716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400" b="0" i="0" dirty="0">
                          <a:solidFill>
                            <a:schemeClr val="tx1"/>
                          </a:solidFill>
                          <a:latin typeface="Gill Sans Light" panose="020B0302020104020203" pitchFamily="34" charset="-79"/>
                          <a:ea typeface="Roboto Light" panose="02000000000000000000" pitchFamily="2" charset="0"/>
                          <a:cs typeface="Gill Sans Light" panose="020B0302020104020203"/>
                        </a:rPr>
                        <a:t> CODING</a:t>
                      </a:r>
                      <a:endParaRPr lang="ru-RU" sz="1400" b="0" i="0" dirty="0">
                        <a:solidFill>
                          <a:schemeClr val="tx1"/>
                        </a:solidFill>
                        <a:latin typeface="Gill Sans Light" panose="020B0302020104020203" pitchFamily="34" charset="-79"/>
                        <a:ea typeface="Roboto Light" panose="02000000000000000000" pitchFamily="2" charset="0"/>
                        <a:cs typeface="Gill Sans Light" panose="020B0302020104020203"/>
                      </a:endParaRPr>
                    </a:p>
                  </a:txBody>
                  <a:tcPr marL="64642" marR="64642" marT="34995" marB="34995" anchor="ctr"/>
                </a:tc>
                <a:tc>
                  <a:txBody>
                    <a:bodyPr/>
                    <a:lstStyle/>
                    <a:p>
                      <a:pPr marL="0" marR="0" lvl="0" indent="0" algn="ctr" defTabSz="13716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b="0" i="0" dirty="0">
                        <a:solidFill>
                          <a:schemeClr val="tx1"/>
                        </a:solidFill>
                        <a:latin typeface="Gill Sans Light" panose="020B0302020104020203" pitchFamily="34" charset="-79"/>
                        <a:ea typeface="Roboto Light" panose="02000000000000000000" pitchFamily="2" charset="0"/>
                        <a:cs typeface="Gill Sans Light" panose="020B0302020104020203"/>
                      </a:endParaRPr>
                    </a:p>
                    <a:p>
                      <a:pPr marL="0" marR="0" lvl="0" indent="0" algn="ctr" defTabSz="13716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dirty="0">
                          <a:solidFill>
                            <a:schemeClr val="tx1"/>
                          </a:solidFill>
                          <a:latin typeface="Gill Sans Light" panose="020B0302020104020203" pitchFamily="34" charset="-79"/>
                          <a:ea typeface="Roboto Light" panose="02000000000000000000" pitchFamily="2" charset="0"/>
                          <a:cs typeface="Gill Sans Light" panose="020B0302020104020203"/>
                        </a:rPr>
                        <a:t>SUBAL</a:t>
                      </a:r>
                      <a:r>
                        <a:rPr lang="en-US" sz="1400" b="0" i="0" baseline="0" dirty="0">
                          <a:solidFill>
                            <a:schemeClr val="tx1"/>
                          </a:solidFill>
                          <a:latin typeface="Gill Sans Light" panose="020B0302020104020203" pitchFamily="34" charset="-79"/>
                          <a:ea typeface="Roboto Light" panose="02000000000000000000" pitchFamily="2" charset="0"/>
                          <a:cs typeface="Gill Sans Light" panose="020B0302020104020203"/>
                        </a:rPr>
                        <a:t> ANAND </a:t>
                      </a:r>
                    </a:p>
                    <a:p>
                      <a:pPr marL="0" marR="0" lvl="0" indent="0" algn="ctr" defTabSz="13716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baseline="0" dirty="0">
                          <a:solidFill>
                            <a:schemeClr val="tx1"/>
                          </a:solidFill>
                          <a:latin typeface="Gill Sans Light" panose="020B0302020104020203" pitchFamily="34" charset="-79"/>
                          <a:ea typeface="Roboto Light" panose="02000000000000000000" pitchFamily="2" charset="0"/>
                          <a:cs typeface="Gill Sans Light" panose="020B0302020104020203"/>
                        </a:rPr>
                        <a:t>SATYAM KUMAR</a:t>
                      </a:r>
                    </a:p>
                    <a:p>
                      <a:pPr marL="0" marR="0" lvl="0" indent="0" algn="ctr" defTabSz="13716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baseline="0" dirty="0">
                          <a:solidFill>
                            <a:schemeClr val="tx1"/>
                          </a:solidFill>
                          <a:latin typeface="Gill Sans Light" panose="020B0302020104020203" pitchFamily="34" charset="-79"/>
                          <a:ea typeface="Roboto Light" panose="02000000000000000000" pitchFamily="2" charset="0"/>
                          <a:cs typeface="Gill Sans Light" panose="020B0302020104020203"/>
                        </a:rPr>
                        <a:t>VIKARN KUMAR JHA</a:t>
                      </a:r>
                    </a:p>
                    <a:p>
                      <a:pPr marL="285750" marR="0" lvl="0" indent="-285750" algn="ctr" defTabSz="13716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ru-RU" sz="1400" b="0" i="0" dirty="0">
                        <a:solidFill>
                          <a:schemeClr val="tx1"/>
                        </a:solidFill>
                        <a:latin typeface="Gill Sans Light" panose="020B0302020104020203" pitchFamily="34" charset="-79"/>
                        <a:ea typeface="Roboto Light" panose="02000000000000000000" pitchFamily="2" charset="0"/>
                        <a:cs typeface="Gill Sans Light" panose="020B0302020104020203"/>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b="0" i="0" dirty="0">
                          <a:solidFill>
                            <a:schemeClr val="dk1"/>
                          </a:solidFill>
                          <a:latin typeface="+mn-lt"/>
                          <a:ea typeface="+mn-ea"/>
                          <a:cs typeface="+mn-cs"/>
                        </a:rPr>
                        <a:t>TOTAL</a:t>
                      </a:r>
                      <a:r>
                        <a:rPr lang="en-US" sz="1400" b="0" i="0" baseline="0" dirty="0">
                          <a:solidFill>
                            <a:schemeClr val="dk1"/>
                          </a:solidFill>
                          <a:latin typeface="+mn-lt"/>
                          <a:ea typeface="+mn-ea"/>
                          <a:cs typeface="+mn-cs"/>
                        </a:rPr>
                        <a:t> DAYS + 25% =47 DAYS</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3557125802"/>
                  </a:ext>
                </a:extLst>
              </a:tr>
              <a:tr h="679122">
                <a:tc>
                  <a:txBody>
                    <a:bodyPr/>
                    <a:lstStyle/>
                    <a:p>
                      <a:pPr marL="285750" marR="0" indent="-285750" algn="l" defTabSz="13716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400" b="0" i="0" dirty="0">
                          <a:solidFill>
                            <a:schemeClr val="tx1"/>
                          </a:solidFill>
                          <a:latin typeface="+mn-lt"/>
                          <a:ea typeface="+mn-ea"/>
                          <a:cs typeface="Gill Sans Light" panose="020B0302020104020203"/>
                        </a:rPr>
                        <a:t> TESTING</a:t>
                      </a:r>
                      <a:endParaRPr lang="ru-RU" sz="1400" b="0" i="0" dirty="0">
                        <a:solidFill>
                          <a:schemeClr val="tx1"/>
                        </a:solidFill>
                        <a:latin typeface="Gill Sans Light" panose="020B0302020104020203" pitchFamily="34" charset="-79"/>
                        <a:ea typeface="Roboto Light" panose="02000000000000000000" pitchFamily="2" charset="0"/>
                        <a:cs typeface="Gill Sans Light" panose="020B0302020104020203"/>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endParaRPr lang="en-US" sz="1400" b="0" i="0" baseline="0" dirty="0">
                        <a:solidFill>
                          <a:schemeClr val="tx1"/>
                        </a:solidFill>
                        <a:latin typeface="Gill Sans Light" panose="020B0302020104020203" pitchFamily="34" charset="-79"/>
                        <a:ea typeface="Roboto Light" panose="02000000000000000000" pitchFamily="2" charset="0"/>
                        <a:cs typeface="Gill Sans Light" panose="020B0302020104020203"/>
                      </a:endParaRPr>
                    </a:p>
                    <a:p>
                      <a:pPr marL="0" marR="0" indent="0" algn="ctr" defTabSz="1371600" rtl="0" eaLnBrk="1" fontAlgn="auto" latinLnBrk="0" hangingPunct="1">
                        <a:lnSpc>
                          <a:spcPct val="100000"/>
                        </a:lnSpc>
                        <a:spcBef>
                          <a:spcPts val="0"/>
                        </a:spcBef>
                        <a:spcAft>
                          <a:spcPts val="0"/>
                        </a:spcAft>
                        <a:buClrTx/>
                        <a:buSzTx/>
                        <a:buFontTx/>
                        <a:buNone/>
                        <a:tabLst/>
                        <a:defRPr/>
                      </a:pPr>
                      <a:r>
                        <a:rPr lang="en-IN" sz="1400" b="0" i="0" dirty="0">
                          <a:solidFill>
                            <a:schemeClr val="tx1"/>
                          </a:solidFill>
                          <a:latin typeface="Gill Sans Light" panose="020B0302020104020203" pitchFamily="34" charset="-79"/>
                          <a:ea typeface="Roboto Light" panose="02000000000000000000" pitchFamily="2" charset="0"/>
                          <a:cs typeface="Gill Sans Light" panose="020B0302020104020203"/>
                        </a:rPr>
                        <a:t>SUBAL ANAND</a:t>
                      </a:r>
                    </a:p>
                    <a:p>
                      <a:pPr marL="0" marR="0" indent="0" algn="ctr" defTabSz="1371600" rtl="0" eaLnBrk="1" fontAlgn="auto" latinLnBrk="0" hangingPunct="1">
                        <a:lnSpc>
                          <a:spcPct val="100000"/>
                        </a:lnSpc>
                        <a:spcBef>
                          <a:spcPts val="0"/>
                        </a:spcBef>
                        <a:spcAft>
                          <a:spcPts val="0"/>
                        </a:spcAft>
                        <a:buClrTx/>
                        <a:buSzTx/>
                        <a:buFontTx/>
                        <a:buNone/>
                        <a:tabLst/>
                        <a:defRPr/>
                      </a:pPr>
                      <a:r>
                        <a:rPr lang="en-IN" sz="1400" b="0" i="0" dirty="0">
                          <a:solidFill>
                            <a:schemeClr val="tx1"/>
                          </a:solidFill>
                          <a:latin typeface="Gill Sans Light" panose="020B0302020104020203" pitchFamily="34" charset="-79"/>
                          <a:ea typeface="Roboto Light" panose="02000000000000000000" pitchFamily="2" charset="0"/>
                          <a:cs typeface="Gill Sans Light" panose="020B0302020104020203"/>
                        </a:rPr>
                        <a:t>VIKARN KUMAR</a:t>
                      </a:r>
                      <a:r>
                        <a:rPr lang="en-IN" sz="1400" b="0" i="0" baseline="0" dirty="0">
                          <a:solidFill>
                            <a:schemeClr val="tx1"/>
                          </a:solidFill>
                          <a:latin typeface="Gill Sans Light" panose="020B0302020104020203" pitchFamily="34" charset="-79"/>
                          <a:ea typeface="Roboto Light" panose="02000000000000000000" pitchFamily="2" charset="0"/>
                          <a:cs typeface="Gill Sans Light" panose="020B0302020104020203"/>
                        </a:rPr>
                        <a:t> JHA</a:t>
                      </a:r>
                      <a:endParaRPr lang="ru-RU" sz="1400" b="0" i="0" dirty="0">
                        <a:solidFill>
                          <a:schemeClr val="tx1"/>
                        </a:solidFill>
                        <a:latin typeface="Gill Sans Light" panose="020B0302020104020203" pitchFamily="34" charset="-79"/>
                        <a:ea typeface="Roboto Light" panose="02000000000000000000" pitchFamily="2" charset="0"/>
                        <a:cs typeface="Gill Sans Light" panose="020B0302020104020203"/>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b="0" i="0" dirty="0">
                          <a:solidFill>
                            <a:schemeClr val="dk1"/>
                          </a:solidFill>
                          <a:latin typeface="+mn-lt"/>
                          <a:ea typeface="+mn-ea"/>
                          <a:cs typeface="+mn-cs"/>
                        </a:rPr>
                        <a:t>TOTAL</a:t>
                      </a:r>
                      <a:r>
                        <a:rPr lang="en-US" sz="1400" b="0" i="0" baseline="0" dirty="0">
                          <a:solidFill>
                            <a:schemeClr val="dk1"/>
                          </a:solidFill>
                          <a:latin typeface="+mn-lt"/>
                          <a:ea typeface="+mn-ea"/>
                          <a:cs typeface="+mn-cs"/>
                        </a:rPr>
                        <a:t> DAYS + 15% = 24 DAYS</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1055255528"/>
                  </a:ext>
                </a:extLst>
              </a:tr>
              <a:tr h="766553">
                <a:tc>
                  <a:txBody>
                    <a:bodyPr/>
                    <a:lstStyle/>
                    <a:p>
                      <a:pPr marL="285750" marR="0" indent="-285750" algn="l" defTabSz="13716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400" b="0" i="0" dirty="0">
                          <a:solidFill>
                            <a:schemeClr val="tx1"/>
                          </a:solidFill>
                          <a:latin typeface="+mn-lt"/>
                          <a:ea typeface="+mn-ea"/>
                          <a:cs typeface="Gill Sans Light" panose="020B0302020104020203"/>
                        </a:rPr>
                        <a:t> DOCUMENTATION</a:t>
                      </a:r>
                      <a:endParaRPr lang="ru-RU" sz="1400" b="0" i="0" dirty="0">
                        <a:solidFill>
                          <a:schemeClr val="tx1"/>
                        </a:solidFill>
                        <a:latin typeface="Gill Sans Light" panose="020B0302020104020203" pitchFamily="34" charset="-79"/>
                        <a:ea typeface="Roboto Light" panose="02000000000000000000" pitchFamily="2" charset="0"/>
                        <a:cs typeface="Gill Sans Light" panose="020B0302020104020203"/>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b="0" i="0" dirty="0">
                          <a:solidFill>
                            <a:schemeClr val="tx1"/>
                          </a:solidFill>
                          <a:latin typeface="Gill Sans Light" panose="020B0302020104020203" pitchFamily="34" charset="-79"/>
                          <a:ea typeface="Roboto Light" panose="02000000000000000000" pitchFamily="2" charset="0"/>
                          <a:cs typeface="Gill Sans Light" panose="020B0302020104020203"/>
                        </a:rPr>
                        <a:t>SUBAL</a:t>
                      </a:r>
                      <a:r>
                        <a:rPr lang="en-US" sz="1400" b="0" i="0" baseline="0" dirty="0">
                          <a:solidFill>
                            <a:schemeClr val="tx1"/>
                          </a:solidFill>
                          <a:latin typeface="Gill Sans Light" panose="020B0302020104020203" pitchFamily="34" charset="-79"/>
                          <a:ea typeface="Roboto Light" panose="02000000000000000000" pitchFamily="2" charset="0"/>
                          <a:cs typeface="Gill Sans Light" panose="020B0302020104020203"/>
                        </a:rPr>
                        <a:t> ANAND</a:t>
                      </a:r>
                    </a:p>
                    <a:p>
                      <a:pPr marL="0" marR="0" indent="0" algn="ctr" defTabSz="1371600" rtl="0" eaLnBrk="1" fontAlgn="auto" latinLnBrk="0" hangingPunct="1">
                        <a:lnSpc>
                          <a:spcPct val="100000"/>
                        </a:lnSpc>
                        <a:spcBef>
                          <a:spcPts val="0"/>
                        </a:spcBef>
                        <a:spcAft>
                          <a:spcPts val="0"/>
                        </a:spcAft>
                        <a:buClrTx/>
                        <a:buSzTx/>
                        <a:buFontTx/>
                        <a:buNone/>
                        <a:tabLst/>
                        <a:defRPr/>
                      </a:pPr>
                      <a:r>
                        <a:rPr lang="en-US" sz="1400" b="0" i="0" baseline="0" dirty="0">
                          <a:solidFill>
                            <a:schemeClr val="tx1"/>
                          </a:solidFill>
                          <a:latin typeface="Gill Sans Light" panose="020B0302020104020203" pitchFamily="34" charset="-79"/>
                          <a:ea typeface="Roboto Light" panose="02000000000000000000" pitchFamily="2" charset="0"/>
                          <a:cs typeface="Gill Sans Light" panose="020B0302020104020203"/>
                        </a:rPr>
                        <a:t>VIKARN KUMAR JHA</a:t>
                      </a:r>
                    </a:p>
                    <a:p>
                      <a:pPr marL="0" marR="0" indent="0" algn="ctr" defTabSz="1371600" rtl="0" eaLnBrk="1" fontAlgn="auto" latinLnBrk="0" hangingPunct="1">
                        <a:lnSpc>
                          <a:spcPct val="100000"/>
                        </a:lnSpc>
                        <a:spcBef>
                          <a:spcPts val="0"/>
                        </a:spcBef>
                        <a:spcAft>
                          <a:spcPts val="0"/>
                        </a:spcAft>
                        <a:buClrTx/>
                        <a:buSzTx/>
                        <a:buFontTx/>
                        <a:buNone/>
                        <a:tabLst/>
                        <a:defRPr/>
                      </a:pPr>
                      <a:r>
                        <a:rPr lang="en-US" sz="1400" b="0" i="0" baseline="0" dirty="0">
                          <a:solidFill>
                            <a:schemeClr val="tx1"/>
                          </a:solidFill>
                          <a:latin typeface="Gill Sans Light" panose="020B0302020104020203" pitchFamily="34" charset="-79"/>
                          <a:ea typeface="Roboto Light" panose="02000000000000000000" pitchFamily="2" charset="0"/>
                          <a:cs typeface="Gill Sans Light" panose="020B0302020104020203"/>
                        </a:rPr>
                        <a:t>SATYAM KUMAR</a:t>
                      </a:r>
                      <a:endParaRPr lang="en-IN" sz="1400" b="0" i="0" dirty="0">
                        <a:solidFill>
                          <a:schemeClr val="tx1"/>
                        </a:solidFill>
                        <a:latin typeface="Gill Sans Light" panose="020B0302020104020203" pitchFamily="34" charset="-79"/>
                        <a:ea typeface="Roboto Light" panose="02000000000000000000" pitchFamily="2" charset="0"/>
                        <a:cs typeface="Gill Sans Light" panose="020B0302020104020203"/>
                      </a:endParaRPr>
                    </a:p>
                    <a:p>
                      <a:pPr marL="0" marR="0" indent="0" algn="ctr" defTabSz="1371600" rtl="0" eaLnBrk="1" fontAlgn="auto" latinLnBrk="0" hangingPunct="1">
                        <a:lnSpc>
                          <a:spcPct val="100000"/>
                        </a:lnSpc>
                        <a:spcBef>
                          <a:spcPts val="0"/>
                        </a:spcBef>
                        <a:spcAft>
                          <a:spcPts val="0"/>
                        </a:spcAft>
                        <a:buClrTx/>
                        <a:buSzTx/>
                        <a:buFontTx/>
                        <a:buNone/>
                        <a:tabLst/>
                        <a:defRPr/>
                      </a:pPr>
                      <a:r>
                        <a:rPr lang="en-IN" sz="1400" b="0" i="0" dirty="0">
                          <a:solidFill>
                            <a:schemeClr val="tx1"/>
                          </a:solidFill>
                          <a:latin typeface="Gill Sans Light" panose="020B0302020104020203" pitchFamily="34" charset="-79"/>
                          <a:ea typeface="Roboto Light" panose="02000000000000000000" pitchFamily="2" charset="0"/>
                          <a:cs typeface="Gill Sans Light" panose="020B0302020104020203"/>
                        </a:rPr>
                        <a:t>UTKARSH</a:t>
                      </a:r>
                      <a:r>
                        <a:rPr lang="en-IN" sz="1400" b="0" i="0" baseline="0" dirty="0">
                          <a:solidFill>
                            <a:schemeClr val="tx1"/>
                          </a:solidFill>
                          <a:latin typeface="Gill Sans Light" panose="020B0302020104020203" pitchFamily="34" charset="-79"/>
                          <a:ea typeface="Roboto Light" panose="02000000000000000000" pitchFamily="2" charset="0"/>
                          <a:cs typeface="Gill Sans Light" panose="020B0302020104020203"/>
                        </a:rPr>
                        <a:t> KUMAR</a:t>
                      </a:r>
                      <a:endParaRPr lang="ru-RU" sz="1400" b="0" i="0" dirty="0">
                        <a:solidFill>
                          <a:schemeClr val="tx1"/>
                        </a:solidFill>
                        <a:latin typeface="Gill Sans Light" panose="020B0302020104020203" pitchFamily="34" charset="-79"/>
                        <a:ea typeface="Roboto Light" panose="02000000000000000000" pitchFamily="2" charset="0"/>
                        <a:cs typeface="Gill Sans Light" panose="020B0302020104020203"/>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b="0" i="0" dirty="0">
                          <a:solidFill>
                            <a:schemeClr val="dk1"/>
                          </a:solidFill>
                          <a:latin typeface="+mn-lt"/>
                          <a:ea typeface="+mn-ea"/>
                          <a:cs typeface="+mn-cs"/>
                        </a:rPr>
                        <a:t>TOTAL</a:t>
                      </a:r>
                      <a:r>
                        <a:rPr lang="en-US" sz="1400" b="0" i="0" baseline="0" dirty="0">
                          <a:solidFill>
                            <a:schemeClr val="dk1"/>
                          </a:solidFill>
                          <a:latin typeface="+mn-lt"/>
                          <a:ea typeface="+mn-ea"/>
                          <a:cs typeface="+mn-cs"/>
                        </a:rPr>
                        <a:t> DAYS +5% = 11 DAYS</a:t>
                      </a:r>
                      <a:endParaRPr lang="ru-RU" sz="1400" b="0" i="0" dirty="0">
                        <a:solidFill>
                          <a:schemeClr val="bg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1449646690"/>
                  </a:ext>
                </a:extLst>
              </a:tr>
            </a:tbl>
          </a:graphicData>
        </a:graphic>
      </p:graphicFrame>
      <p:sp>
        <p:nvSpPr>
          <p:cNvPr id="5" name="Slide Number Placeholder 4">
            <a:extLst>
              <a:ext uri="{FF2B5EF4-FFF2-40B4-BE49-F238E27FC236}">
                <a16:creationId xmlns:a16="http://schemas.microsoft.com/office/drawing/2014/main" id="{4BFC890C-B560-45C1-9FF4-08AA00E1673F}"/>
              </a:ext>
            </a:extLst>
          </p:cNvPr>
          <p:cNvSpPr>
            <a:spLocks noGrp="1"/>
          </p:cNvSpPr>
          <p:nvPr>
            <p:ph type="sldNum" sz="quarter" idx="11"/>
          </p:nvPr>
        </p:nvSpPr>
        <p:spPr>
          <a:xfrm>
            <a:off x="9773356" y="6319359"/>
            <a:ext cx="4114800" cy="365125"/>
          </a:xfrm>
        </p:spPr>
        <p:txBody>
          <a:bodyPr/>
          <a:lstStyle/>
          <a:p>
            <a:fld id="{8C2E478F-E849-4A8C-AF1F-CBCC78A7CBFA}" type="slidenum">
              <a:rPr lang="en-US" smtClean="0"/>
              <a:pPr/>
              <a:t>16</a:t>
            </a:fld>
            <a:endParaRPr lang="en-US" dirty="0"/>
          </a:p>
        </p:txBody>
      </p:sp>
      <p:sp>
        <p:nvSpPr>
          <p:cNvPr id="2" name="TextBox 1"/>
          <p:cNvSpPr txBox="1"/>
          <p:nvPr/>
        </p:nvSpPr>
        <p:spPr>
          <a:xfrm>
            <a:off x="-19928" y="3802947"/>
            <a:ext cx="2871366" cy="1754326"/>
          </a:xfrm>
          <a:prstGeom prst="rect">
            <a:avLst/>
          </a:prstGeom>
          <a:noFill/>
        </p:spPr>
        <p:txBody>
          <a:bodyPr wrap="square" rtlCol="0">
            <a:spAutoFit/>
          </a:bodyPr>
          <a:lstStyle/>
          <a:p>
            <a:pPr marL="285750" indent="-285750" algn="just">
              <a:buFont typeface="Wingdings" panose="05000000000000000000" pitchFamily="2" charset="2"/>
              <a:buChar char="Ø"/>
            </a:pPr>
            <a:r>
              <a:rPr lang="en-IN" b="1" dirty="0"/>
              <a:t>Start date:- </a:t>
            </a:r>
            <a:r>
              <a:rPr lang="en-IN" dirty="0"/>
              <a:t>01-09-2023</a:t>
            </a:r>
          </a:p>
          <a:p>
            <a:pPr marL="285750" indent="-285750" algn="just">
              <a:buFont typeface="Wingdings" panose="05000000000000000000" pitchFamily="2" charset="2"/>
              <a:buChar char="Ø"/>
            </a:pPr>
            <a:r>
              <a:rPr lang="en-IN" b="1" dirty="0"/>
              <a:t>Last date:- </a:t>
            </a:r>
            <a:r>
              <a:rPr lang="en-IN" dirty="0"/>
              <a:t>29-02-2024</a:t>
            </a:r>
          </a:p>
          <a:p>
            <a:pPr marL="285750" indent="-285750" algn="just">
              <a:buFont typeface="Wingdings" panose="05000000000000000000" pitchFamily="2" charset="2"/>
              <a:buChar char="Ø"/>
            </a:pPr>
            <a:r>
              <a:rPr lang="en-IN" b="1" dirty="0"/>
              <a:t>Total days:- </a:t>
            </a:r>
            <a:r>
              <a:rPr lang="en-IN" dirty="0"/>
              <a:t>182 Days</a:t>
            </a:r>
          </a:p>
          <a:p>
            <a:pPr marL="285750" indent="-285750" algn="just">
              <a:buFont typeface="Wingdings" panose="05000000000000000000" pitchFamily="2" charset="2"/>
              <a:buChar char="Ø"/>
            </a:pPr>
            <a:r>
              <a:rPr lang="en-IN" b="1" dirty="0"/>
              <a:t>Total weeks:- </a:t>
            </a:r>
            <a:r>
              <a:rPr lang="en-IN" dirty="0"/>
              <a:t>26 Weeks</a:t>
            </a:r>
          </a:p>
          <a:p>
            <a:pPr marL="285750" indent="-285750" algn="just">
              <a:buFont typeface="Wingdings" panose="05000000000000000000" pitchFamily="2" charset="2"/>
              <a:buChar char="Ø"/>
            </a:pPr>
            <a:r>
              <a:rPr lang="en-IN" b="1" dirty="0"/>
              <a:t>Months:- </a:t>
            </a:r>
            <a:r>
              <a:rPr lang="en-IN" dirty="0"/>
              <a:t>6 Months</a:t>
            </a:r>
          </a:p>
          <a:p>
            <a:pPr marL="285750" indent="-285750" algn="just">
              <a:buFont typeface="Wingdings" panose="05000000000000000000" pitchFamily="2" charset="2"/>
              <a:buChar char="Ø"/>
            </a:pPr>
            <a:endParaRPr lang="en-IN" dirty="0"/>
          </a:p>
        </p:txBody>
      </p:sp>
    </p:spTree>
    <p:extLst>
      <p:ext uri="{BB962C8B-B14F-4D97-AF65-F5344CB8AC3E}">
        <p14:creationId xmlns:p14="http://schemas.microsoft.com/office/powerpoint/2010/main" val="22490860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197066" y="76782"/>
            <a:ext cx="11824138" cy="6619069"/>
            <a:chOff x="-30419" y="-300821"/>
            <a:chExt cx="7375782" cy="7455336"/>
          </a:xfrm>
        </p:grpSpPr>
        <p:sp>
          <p:nvSpPr>
            <p:cNvPr id="3" name="Rectangle 2">
              <a:extLst>
                <a:ext uri="{FF2B5EF4-FFF2-40B4-BE49-F238E27FC236}">
                  <a16:creationId xmlns:a16="http://schemas.microsoft.com/office/drawing/2014/main" id="{B601E3FC-2016-4085-9A4B-A172702EAAE1}"/>
                </a:ext>
              </a:extLst>
            </p:cNvPr>
            <p:cNvSpPr/>
            <p:nvPr userDrawn="1"/>
          </p:nvSpPr>
          <p:spPr>
            <a:xfrm rot="16200000">
              <a:off x="3337849" y="-3619921"/>
              <a:ext cx="688414" cy="73266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 name="Rectangle 3">
              <a:extLst>
                <a:ext uri="{FF2B5EF4-FFF2-40B4-BE49-F238E27FC236}">
                  <a16:creationId xmlns:a16="http://schemas.microsoft.com/office/drawing/2014/main" id="{2CBF662F-A198-4AD3-8EBC-0EC9A52B2994}"/>
                </a:ext>
              </a:extLst>
            </p:cNvPr>
            <p:cNvSpPr/>
            <p:nvPr userDrawn="1"/>
          </p:nvSpPr>
          <p:spPr>
            <a:xfrm>
              <a:off x="-30419" y="-300819"/>
              <a:ext cx="7375782" cy="745533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id="{B601E3FC-2016-4085-9A4B-A172702EAAE1}"/>
              </a:ext>
            </a:extLst>
          </p:cNvPr>
          <p:cNvSpPr/>
          <p:nvPr/>
        </p:nvSpPr>
        <p:spPr>
          <a:xfrm rot="16200000" flipH="1">
            <a:off x="5848170" y="562227"/>
            <a:ext cx="521930" cy="1174531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TextBox 4"/>
          <p:cNvSpPr txBox="1"/>
          <p:nvPr/>
        </p:nvSpPr>
        <p:spPr>
          <a:xfrm>
            <a:off x="431590" y="1445788"/>
            <a:ext cx="11589614" cy="3970318"/>
          </a:xfrm>
          <a:prstGeom prst="rect">
            <a:avLst/>
          </a:prstGeom>
          <a:noFill/>
        </p:spPr>
        <p:txBody>
          <a:bodyPr wrap="square" rtlCol="0">
            <a:spAutoFit/>
          </a:bodyPr>
          <a:lstStyle/>
          <a:p>
            <a:r>
              <a:rPr lang="en-US" dirty="0"/>
              <a:t>The future scope of a school fees management system is vast and promising. With the increasing demand for automation and digitalization in the education sector, such software can prove to be a game-changer for schools and educational institutions. Some of the potential future scopes of this software are:- </a:t>
            </a:r>
          </a:p>
          <a:p>
            <a:endParaRPr lang="en-US" dirty="0"/>
          </a:p>
          <a:p>
            <a:pPr marL="285750" indent="-285750">
              <a:buFont typeface="Wingdings" panose="05000000000000000000" pitchFamily="2" charset="2"/>
              <a:buChar char="Ø"/>
            </a:pPr>
            <a:r>
              <a:rPr lang="en-US" b="1" dirty="0"/>
              <a:t>Integration with other school management system:- </a:t>
            </a:r>
            <a:r>
              <a:rPr lang="en-US" dirty="0"/>
              <a:t>The school fees management system can be integrated with other school management systems like attendance management , grade management, and student information management. This will help schools to have a complete overview of the operations and make informed decisions.</a:t>
            </a:r>
          </a:p>
          <a:p>
            <a:pPr marL="342900" indent="-34290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User Interface (UI): </a:t>
            </a:r>
            <a:r>
              <a:rPr lang="en-US" dirty="0"/>
              <a:t>Design a user-friendly and intuitive interface for administrators, parents, and students.</a:t>
            </a:r>
          </a:p>
          <a:p>
            <a:endParaRPr lang="en-US" dirty="0"/>
          </a:p>
          <a:p>
            <a:pPr marL="342900" indent="-342900">
              <a:buFont typeface="Wingdings" panose="05000000000000000000" pitchFamily="2" charset="2"/>
              <a:buChar char="Ø"/>
            </a:pPr>
            <a:endParaRPr lang="en-US" b="1" dirty="0"/>
          </a:p>
          <a:p>
            <a:pPr marL="285750" indent="-285750">
              <a:buFont typeface="Wingdings" panose="05000000000000000000" pitchFamily="2" charset="2"/>
              <a:buChar char="Ø"/>
            </a:pPr>
            <a:r>
              <a:rPr lang="en-US" b="1" dirty="0"/>
              <a:t>Reports: </a:t>
            </a:r>
            <a:r>
              <a:rPr lang="en-US" dirty="0"/>
              <a:t>Design reports for generating fee-related documents, such as invoices, fee receipts, outstanding balance reports, and financial summaries</a:t>
            </a:r>
            <a:r>
              <a:rPr lang="en-US" b="1" dirty="0"/>
              <a:t>.</a:t>
            </a:r>
          </a:p>
        </p:txBody>
      </p:sp>
      <p:sp>
        <p:nvSpPr>
          <p:cNvPr id="6" name="TextBox 5"/>
          <p:cNvSpPr txBox="1"/>
          <p:nvPr/>
        </p:nvSpPr>
        <p:spPr>
          <a:xfrm>
            <a:off x="1872343" y="264607"/>
            <a:ext cx="7141028" cy="369332"/>
          </a:xfrm>
          <a:prstGeom prst="rect">
            <a:avLst/>
          </a:prstGeom>
          <a:noFill/>
        </p:spPr>
        <p:txBody>
          <a:bodyPr wrap="square" rtlCol="0">
            <a:spAutoFit/>
          </a:bodyPr>
          <a:lstStyle/>
          <a:p>
            <a:r>
              <a:rPr lang="en-US" dirty="0">
                <a:latin typeface="Algerian" panose="04020705040A02060702" pitchFamily="82" charset="0"/>
              </a:rPr>
              <a:t>FUTURE SCOPE OF THE SCHOOL FEE MANAGEMENT SYSTEM</a:t>
            </a:r>
            <a:endParaRPr lang="en-IN" dirty="0">
              <a:latin typeface="Algerian" panose="04020705040A02060702" pitchFamily="82" charset="0"/>
            </a:endParaRPr>
          </a:p>
        </p:txBody>
      </p:sp>
    </p:spTree>
    <p:extLst>
      <p:ext uri="{BB962C8B-B14F-4D97-AF65-F5344CB8AC3E}">
        <p14:creationId xmlns:p14="http://schemas.microsoft.com/office/powerpoint/2010/main" val="34810401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197066" y="76782"/>
            <a:ext cx="11824138" cy="6619069"/>
            <a:chOff x="-30419" y="-300821"/>
            <a:chExt cx="7375782" cy="7455336"/>
          </a:xfrm>
        </p:grpSpPr>
        <p:sp>
          <p:nvSpPr>
            <p:cNvPr id="3" name="Rectangle 2">
              <a:extLst>
                <a:ext uri="{FF2B5EF4-FFF2-40B4-BE49-F238E27FC236}">
                  <a16:creationId xmlns:a16="http://schemas.microsoft.com/office/drawing/2014/main" id="{B601E3FC-2016-4085-9A4B-A172702EAAE1}"/>
                </a:ext>
              </a:extLst>
            </p:cNvPr>
            <p:cNvSpPr/>
            <p:nvPr userDrawn="1"/>
          </p:nvSpPr>
          <p:spPr>
            <a:xfrm rot="16200000">
              <a:off x="3337849" y="-3619921"/>
              <a:ext cx="688414" cy="73266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 name="Rectangle 3">
              <a:extLst>
                <a:ext uri="{FF2B5EF4-FFF2-40B4-BE49-F238E27FC236}">
                  <a16:creationId xmlns:a16="http://schemas.microsoft.com/office/drawing/2014/main" id="{2CBF662F-A198-4AD3-8EBC-0EC9A52B2994}"/>
                </a:ext>
              </a:extLst>
            </p:cNvPr>
            <p:cNvSpPr/>
            <p:nvPr userDrawn="1"/>
          </p:nvSpPr>
          <p:spPr>
            <a:xfrm>
              <a:off x="-30419" y="-300819"/>
              <a:ext cx="7375782" cy="745533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Rectangle 7">
            <a:extLst>
              <a:ext uri="{FF2B5EF4-FFF2-40B4-BE49-F238E27FC236}">
                <a16:creationId xmlns:a16="http://schemas.microsoft.com/office/drawing/2014/main" id="{B601E3FC-2016-4085-9A4B-A172702EAAE1}"/>
              </a:ext>
            </a:extLst>
          </p:cNvPr>
          <p:cNvSpPr/>
          <p:nvPr/>
        </p:nvSpPr>
        <p:spPr>
          <a:xfrm rot="16200000" flipH="1">
            <a:off x="5848170" y="562227"/>
            <a:ext cx="521930" cy="1174531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TextBox 4"/>
          <p:cNvSpPr txBox="1"/>
          <p:nvPr/>
        </p:nvSpPr>
        <p:spPr>
          <a:xfrm>
            <a:off x="1667219" y="1339603"/>
            <a:ext cx="8368321" cy="4093428"/>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t>Payment Reminders Report:  </a:t>
            </a:r>
            <a:r>
              <a:rPr lang="en-US" sz="2000" dirty="0"/>
              <a:t>This will be generate report so that administrator can use this report to notify parents and students about upcoming fee due dates via school fee department.</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b="1" dirty="0"/>
              <a:t>User Login: </a:t>
            </a:r>
            <a:r>
              <a:rPr lang="en-US" sz="2000" dirty="0"/>
              <a:t>Implement user authentication and authorization to give access to student so that student can show their reports. </a:t>
            </a:r>
          </a:p>
          <a:p>
            <a:pPr marL="342900" indent="-342900">
              <a:buFont typeface="Wingdings" panose="05000000000000000000" pitchFamily="2" charset="2"/>
              <a:buChar char="Ø"/>
            </a:pPr>
            <a:endParaRPr lang="en-US" sz="2000" b="1" dirty="0"/>
          </a:p>
          <a:p>
            <a:pPr marL="342900" indent="-342900">
              <a:buFont typeface="Wingdings" panose="05000000000000000000" pitchFamily="2" charset="2"/>
              <a:buChar char="Ø"/>
            </a:pPr>
            <a:r>
              <a:rPr lang="en-US" sz="2000" b="1" dirty="0"/>
              <a:t>Backup and Restore: </a:t>
            </a:r>
            <a:r>
              <a:rPr lang="en-US" sz="2000" dirty="0"/>
              <a:t>Develop a mechanism for data backup and restoration to prevent data loss in case of system failures.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b="1" dirty="0"/>
              <a:t>Error Handling</a:t>
            </a:r>
            <a:r>
              <a:rPr lang="en-US" sz="2000" dirty="0"/>
              <a:t>: Implement error handling routines to gracefully handle unexpected errors and exceptions.</a:t>
            </a:r>
          </a:p>
          <a:p>
            <a:pPr marL="342900" indent="-342900">
              <a:buFont typeface="Wingdings" panose="05000000000000000000" pitchFamily="2" charset="2"/>
              <a:buChar char="Ø"/>
            </a:pPr>
            <a:endParaRPr lang="en-IN" sz="2000" dirty="0"/>
          </a:p>
        </p:txBody>
      </p:sp>
      <p:sp>
        <p:nvSpPr>
          <p:cNvPr id="6" name="TextBox 5"/>
          <p:cNvSpPr txBox="1"/>
          <p:nvPr/>
        </p:nvSpPr>
        <p:spPr>
          <a:xfrm>
            <a:off x="1872343" y="264607"/>
            <a:ext cx="7141028" cy="369332"/>
          </a:xfrm>
          <a:prstGeom prst="rect">
            <a:avLst/>
          </a:prstGeom>
          <a:noFill/>
        </p:spPr>
        <p:txBody>
          <a:bodyPr wrap="square" rtlCol="0">
            <a:spAutoFit/>
          </a:bodyPr>
          <a:lstStyle/>
          <a:p>
            <a:r>
              <a:rPr lang="en-US" dirty="0">
                <a:latin typeface="Algerian" panose="04020705040A02060702" pitchFamily="82" charset="0"/>
              </a:rPr>
              <a:t>FUTURE SCOPE OF THE SCHOOL FEE MANAGEMENT SYSTEM</a:t>
            </a:r>
            <a:endParaRPr lang="en-IN" dirty="0">
              <a:latin typeface="Algerian" panose="04020705040A02060702" pitchFamily="82" charset="0"/>
            </a:endParaRPr>
          </a:p>
        </p:txBody>
      </p:sp>
    </p:spTree>
    <p:extLst>
      <p:ext uri="{BB962C8B-B14F-4D97-AF65-F5344CB8AC3E}">
        <p14:creationId xmlns:p14="http://schemas.microsoft.com/office/powerpoint/2010/main" val="9175536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bstract image" title="abstract image">
            <a:extLst>
              <a:ext uri="{FF2B5EF4-FFF2-40B4-BE49-F238E27FC236}">
                <a16:creationId xmlns:a16="http://schemas.microsoft.com/office/drawing/2014/main" id="{BCF9593D-B6BD-4208-A4FF-8CFFE503475A}"/>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16" name="Rectangle 15">
            <a:extLst>
              <a:ext uri="{FF2B5EF4-FFF2-40B4-BE49-F238E27FC236}">
                <a16:creationId xmlns:a16="http://schemas.microsoft.com/office/drawing/2014/main" id="{4273BD65-CFF3-40DD-939C-97A942BD80EE}"/>
              </a:ext>
              <a:ext uri="{C183D7F6-B498-43B3-948B-1728B52AA6E4}">
                <adec:decorative xmlns:adec="http://schemas.microsoft.com/office/drawing/2017/decorative" val="1"/>
              </a:ext>
            </a:extLst>
          </p:cNvPr>
          <p:cNvSpPr/>
          <p:nvPr/>
        </p:nvSpPr>
        <p:spPr>
          <a:xfrm>
            <a:off x="-71015" y="0"/>
            <a:ext cx="12263014"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1132619" y="223842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a:xfrm>
            <a:off x="1981703" y="3354041"/>
            <a:ext cx="6609256" cy="1508126"/>
          </a:xfrm>
        </p:spPr>
        <p:txBody>
          <a:bodyPr anchor="ctr"/>
          <a:lstStyle/>
          <a:p>
            <a:r>
              <a:rPr lang="en-US" dirty="0">
                <a:latin typeface="Algerian" panose="04020705040A02060702" pitchFamily="82" charset="0"/>
              </a:rPr>
              <a:t>THANK YOU</a:t>
            </a:r>
          </a:p>
        </p:txBody>
      </p:sp>
      <p:sp>
        <p:nvSpPr>
          <p:cNvPr id="29" name="Rectangle: Single Corner Snipped 28">
            <a:extLst>
              <a:ext uri="{FF2B5EF4-FFF2-40B4-BE49-F238E27FC236}">
                <a16:creationId xmlns:a16="http://schemas.microsoft.com/office/drawing/2014/main" id="{E01195D9-1845-4282-BE5B-F6B840BE40E1}"/>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Slide Number Placeholder 5">
            <a:extLst>
              <a:ext uri="{FF2B5EF4-FFF2-40B4-BE49-F238E27FC236}">
                <a16:creationId xmlns:a16="http://schemas.microsoft.com/office/drawing/2014/main" id="{056A6478-CD2B-4077-910A-3D006C82EB9A}"/>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19</a:t>
            </a:fld>
            <a:endParaRPr lang="en-US" dirty="0"/>
          </a:p>
        </p:txBody>
      </p:sp>
    </p:spTree>
    <p:extLst>
      <p:ext uri="{BB962C8B-B14F-4D97-AF65-F5344CB8AC3E}">
        <p14:creationId xmlns:p14="http://schemas.microsoft.com/office/powerpoint/2010/main" val="12991753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sndAc>
          <p:stSnd>
            <p:snd r:embed="rId2" name="applause.wav"/>
          </p:stSnd>
        </p:sndAc>
      </p:transition>
    </mc:Choice>
    <mc:Fallback xmlns="">
      <p:transition spd="slow">
        <p:fade/>
        <p:sndAc>
          <p:stSnd>
            <p:snd r:embed="rId4" name="applause.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bstract Building" title="Abstract Building">
            <a:extLst>
              <a:ext uri="{FF2B5EF4-FFF2-40B4-BE49-F238E27FC236}">
                <a16:creationId xmlns:a16="http://schemas.microsoft.com/office/drawing/2014/main" id="{1805319F-612A-49F0-B6DA-8A214D5DBD2A}"/>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71016" y="0"/>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123095" y="1317728"/>
            <a:ext cx="7229510" cy="3883523"/>
            <a:chOff x="346947" y="-22763"/>
            <a:chExt cx="7229510"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346947" y="849571"/>
              <a:ext cx="6475341" cy="570179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a:xfrm>
            <a:off x="2755863" y="2505427"/>
            <a:ext cx="6609256" cy="1508126"/>
          </a:xfrm>
        </p:spPr>
        <p:txBody>
          <a:bodyPr>
            <a:normAutofit fontScale="90000"/>
          </a:bodyPr>
          <a:lstStyle/>
          <a:p>
            <a:r>
              <a:rPr lang="en-US" dirty="0">
                <a:latin typeface="Algerian" panose="04020705040A02060702" pitchFamily="82" charset="0"/>
              </a:rPr>
              <a:t>WELCOME  TO </a:t>
            </a:r>
            <a:br>
              <a:rPr lang="en-US" dirty="0">
                <a:latin typeface="Algerian" panose="04020705040A02060702" pitchFamily="82" charset="0"/>
              </a:rPr>
            </a:br>
            <a:r>
              <a:rPr lang="en-US" dirty="0">
                <a:latin typeface="Algerian" panose="04020705040A02060702" pitchFamily="82" charset="0"/>
              </a:rPr>
              <a:t>SCHOOL FEE MANAGEMENT SYSTEM</a:t>
            </a:r>
          </a:p>
        </p:txBody>
      </p:sp>
    </p:spTree>
    <p:extLst>
      <p:ext uri="{BB962C8B-B14F-4D97-AF65-F5344CB8AC3E}">
        <p14:creationId xmlns:p14="http://schemas.microsoft.com/office/powerpoint/2010/main" val="9514426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sndAc>
          <p:stSnd>
            <p:snd r:embed="rId2" name="applause.wav"/>
          </p:stSnd>
        </p:sndAc>
      </p:transition>
    </mc:Choice>
    <mc:Fallback xmlns="">
      <p:transition spd="slow">
        <p:fade/>
        <p:sndAc>
          <p:stSnd>
            <p:snd r:embed="rId4" name="applause.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157655" y="144340"/>
            <a:ext cx="11824138" cy="6619066"/>
            <a:chOff x="-30419" y="-300819"/>
            <a:chExt cx="7375782" cy="7455334"/>
          </a:xfrm>
        </p:grpSpPr>
        <p:sp>
          <p:nvSpPr>
            <p:cNvPr id="3" name="Rectangle 2">
              <a:extLst>
                <a:ext uri="{FF2B5EF4-FFF2-40B4-BE49-F238E27FC236}">
                  <a16:creationId xmlns:a16="http://schemas.microsoft.com/office/drawing/2014/main" id="{B601E3FC-2016-4085-9A4B-A172702EAAE1}"/>
                </a:ext>
              </a:extLst>
            </p:cNvPr>
            <p:cNvSpPr/>
            <p:nvPr userDrawn="1"/>
          </p:nvSpPr>
          <p:spPr>
            <a:xfrm>
              <a:off x="14518" y="-300819"/>
              <a:ext cx="526381" cy="745533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 name="Rectangle 3">
              <a:extLst>
                <a:ext uri="{FF2B5EF4-FFF2-40B4-BE49-F238E27FC236}">
                  <a16:creationId xmlns:a16="http://schemas.microsoft.com/office/drawing/2014/main" id="{2CBF662F-A198-4AD3-8EBC-0EC9A52B2994}"/>
                </a:ext>
              </a:extLst>
            </p:cNvPr>
            <p:cNvSpPr/>
            <p:nvPr userDrawn="1"/>
          </p:nvSpPr>
          <p:spPr>
            <a:xfrm>
              <a:off x="-30419" y="-300819"/>
              <a:ext cx="7375782" cy="745533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Rectangle 4">
            <a:extLst>
              <a:ext uri="{FF2B5EF4-FFF2-40B4-BE49-F238E27FC236}">
                <a16:creationId xmlns:a16="http://schemas.microsoft.com/office/drawing/2014/main" id="{B601E3FC-2016-4085-9A4B-A172702EAAE1}"/>
              </a:ext>
            </a:extLst>
          </p:cNvPr>
          <p:cNvSpPr/>
          <p:nvPr/>
        </p:nvSpPr>
        <p:spPr>
          <a:xfrm rot="16200000" flipH="1">
            <a:off x="5619703" y="1247929"/>
            <a:ext cx="843843" cy="100485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Rectangle 5">
            <a:extLst>
              <a:ext uri="{FF2B5EF4-FFF2-40B4-BE49-F238E27FC236}">
                <a16:creationId xmlns:a16="http://schemas.microsoft.com/office/drawing/2014/main" id="{B601E3FC-2016-4085-9A4B-A172702EAAE1}"/>
              </a:ext>
            </a:extLst>
          </p:cNvPr>
          <p:cNvSpPr/>
          <p:nvPr/>
        </p:nvSpPr>
        <p:spPr>
          <a:xfrm rot="5400000" flipH="1">
            <a:off x="5715052" y="-4486772"/>
            <a:ext cx="653144" cy="1004857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7" name="Rectangle 6">
            <a:extLst>
              <a:ext uri="{FF2B5EF4-FFF2-40B4-BE49-F238E27FC236}">
                <a16:creationId xmlns:a16="http://schemas.microsoft.com/office/drawing/2014/main" id="{B601E3FC-2016-4085-9A4B-A172702EAAE1}"/>
              </a:ext>
            </a:extLst>
          </p:cNvPr>
          <p:cNvSpPr/>
          <p:nvPr/>
        </p:nvSpPr>
        <p:spPr>
          <a:xfrm flipH="1">
            <a:off x="181424" y="210943"/>
            <a:ext cx="843843" cy="648319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1" name="Rectangle 10">
            <a:extLst>
              <a:ext uri="{FF2B5EF4-FFF2-40B4-BE49-F238E27FC236}">
                <a16:creationId xmlns:a16="http://schemas.microsoft.com/office/drawing/2014/main" id="{2CBF662F-A198-4AD3-8EBC-0EC9A52B2994}"/>
              </a:ext>
            </a:extLst>
          </p:cNvPr>
          <p:cNvSpPr/>
          <p:nvPr userDrawn="1"/>
        </p:nvSpPr>
        <p:spPr>
          <a:xfrm flipH="1">
            <a:off x="1033188" y="867748"/>
            <a:ext cx="10032722" cy="4982546"/>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2267338" y="352848"/>
            <a:ext cx="6363477" cy="369332"/>
          </a:xfrm>
          <a:prstGeom prst="rect">
            <a:avLst/>
          </a:prstGeom>
          <a:noFill/>
        </p:spPr>
        <p:txBody>
          <a:bodyPr wrap="square" rtlCol="0">
            <a:spAutoFit/>
          </a:bodyPr>
          <a:lstStyle/>
          <a:p>
            <a:r>
              <a:rPr lang="en-US" dirty="0">
                <a:latin typeface="Algerian" panose="04020705040A02060702" pitchFamily="82" charset="0"/>
              </a:rPr>
              <a:t>INTRODUCTION OF SCHOOL FEE MANAGEMENT</a:t>
            </a:r>
            <a:endParaRPr lang="en-IN" dirty="0">
              <a:latin typeface="Algerian" panose="04020705040A02060702" pitchFamily="82"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036" y="864087"/>
            <a:ext cx="10016874" cy="4986206"/>
          </a:xfrm>
          <a:prstGeom prst="rect">
            <a:avLst/>
          </a:prstGeom>
        </p:spPr>
      </p:pic>
      <p:sp>
        <p:nvSpPr>
          <p:cNvPr id="9" name="TextBox 8"/>
          <p:cNvSpPr txBox="1"/>
          <p:nvPr/>
        </p:nvSpPr>
        <p:spPr>
          <a:xfrm>
            <a:off x="4503548" y="5949049"/>
            <a:ext cx="3132352" cy="646331"/>
          </a:xfrm>
          <a:prstGeom prst="rect">
            <a:avLst/>
          </a:prstGeom>
          <a:noFill/>
        </p:spPr>
        <p:txBody>
          <a:bodyPr wrap="square" rtlCol="0">
            <a:spAutoFit/>
          </a:bodyPr>
          <a:lstStyle/>
          <a:p>
            <a:r>
              <a:rPr lang="en-US" dirty="0">
                <a:latin typeface="Algerian" panose="04020705040A02060702" pitchFamily="82" charset="0"/>
              </a:rPr>
              <a:t>Registered Since : 2021</a:t>
            </a:r>
          </a:p>
          <a:p>
            <a:r>
              <a:rPr lang="en-US" dirty="0">
                <a:latin typeface="Algerian" panose="04020705040A02060702" pitchFamily="82" charset="0"/>
              </a:rPr>
              <a:t>Registration no: 330963</a:t>
            </a:r>
            <a:endParaRPr lang="en-IN" dirty="0">
              <a:latin typeface="Algerian" panose="04020705040A02060702" pitchFamily="82" charset="0"/>
            </a:endParaRPr>
          </a:p>
        </p:txBody>
      </p:sp>
    </p:spTree>
    <p:extLst>
      <p:ext uri="{BB962C8B-B14F-4D97-AF65-F5344CB8AC3E}">
        <p14:creationId xmlns:p14="http://schemas.microsoft.com/office/powerpoint/2010/main" val="471640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671F4D-9614-41E9-BA0C-7977DEBBBBB3}"/>
              </a:ext>
            </a:extLst>
          </p:cNvPr>
          <p:cNvSpPr>
            <a:spLocks noGrp="1"/>
          </p:cNvSpPr>
          <p:nvPr>
            <p:ph type="title"/>
          </p:nvPr>
        </p:nvSpPr>
        <p:spPr>
          <a:xfrm>
            <a:off x="2916563" y="-109305"/>
            <a:ext cx="5111931" cy="1325563"/>
          </a:xfrm>
        </p:spPr>
        <p:txBody>
          <a:bodyPr/>
          <a:lstStyle/>
          <a:p>
            <a:r>
              <a:rPr lang="en-US" dirty="0"/>
              <a:t>MEMBER’S DETAILS</a:t>
            </a:r>
          </a:p>
        </p:txBody>
      </p:sp>
      <p:sp>
        <p:nvSpPr>
          <p:cNvPr id="8" name="Rectangle 7">
            <a:extLst>
              <a:ext uri="{FF2B5EF4-FFF2-40B4-BE49-F238E27FC236}">
                <a16:creationId xmlns:a16="http://schemas.microsoft.com/office/drawing/2014/main" id="{1715FCDC-B95D-46B0-8EBD-FC1451D3C124}"/>
              </a:ext>
              <a:ext uri="{C183D7F6-B498-43B3-948B-1728B52AA6E4}">
                <adec:decorative xmlns:adec="http://schemas.microsoft.com/office/drawing/2017/decorative" val="1"/>
              </a:ext>
            </a:extLst>
          </p:cNvPr>
          <p:cNvSpPr/>
          <p:nvPr/>
        </p:nvSpPr>
        <p:spPr>
          <a:xfrm flipH="1">
            <a:off x="2805952" y="1021677"/>
            <a:ext cx="9051831" cy="4713902"/>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EF85080C-B66C-4B03-BE77-8C2994DDD44D}"/>
              </a:ext>
              <a:ext uri="{C183D7F6-B498-43B3-948B-1728B52AA6E4}">
                <adec:decorative xmlns:adec="http://schemas.microsoft.com/office/drawing/2017/decorative" val="1"/>
              </a:ext>
            </a:extLst>
          </p:cNvPr>
          <p:cNvSpPr/>
          <p:nvPr/>
        </p:nvSpPr>
        <p:spPr>
          <a:xfrm flipH="1">
            <a:off x="537881" y="1055128"/>
            <a:ext cx="10796188" cy="4666716"/>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aphicFrame>
        <p:nvGraphicFramePr>
          <p:cNvPr id="6" name="Table 2">
            <a:extLst>
              <a:ext uri="{FF2B5EF4-FFF2-40B4-BE49-F238E27FC236}">
                <a16:creationId xmlns:a16="http://schemas.microsoft.com/office/drawing/2014/main" id="{0E9A2E70-9C73-45A4-9B0C-E2433CF2A835}"/>
              </a:ext>
            </a:extLst>
          </p:cNvPr>
          <p:cNvGraphicFramePr>
            <a:graphicFrameLocks noGrp="1"/>
          </p:cNvGraphicFramePr>
          <p:nvPr>
            <p:ph idx="4294967295"/>
            <p:extLst>
              <p:ext uri="{D42A27DB-BD31-4B8C-83A1-F6EECF244321}">
                <p14:modId xmlns:p14="http://schemas.microsoft.com/office/powerpoint/2010/main" val="677440944"/>
              </p:ext>
            </p:extLst>
          </p:nvPr>
        </p:nvGraphicFramePr>
        <p:xfrm>
          <a:off x="1098252" y="1055128"/>
          <a:ext cx="10685933" cy="4598454"/>
        </p:xfrm>
        <a:graphic>
          <a:graphicData uri="http://schemas.openxmlformats.org/drawingml/2006/table">
            <a:tbl>
              <a:tblPr firstRow="1" bandRow="1">
                <a:tableStyleId>{073A0DAA-6AF3-43AB-8588-CEC1D06C72B9}</a:tableStyleId>
              </a:tblPr>
              <a:tblGrid>
                <a:gridCol w="2523489">
                  <a:extLst>
                    <a:ext uri="{9D8B030D-6E8A-4147-A177-3AD203B41FA5}">
                      <a16:colId xmlns:a16="http://schemas.microsoft.com/office/drawing/2014/main" val="2481577866"/>
                    </a:ext>
                  </a:extLst>
                </a:gridCol>
                <a:gridCol w="2590800">
                  <a:extLst>
                    <a:ext uri="{9D8B030D-6E8A-4147-A177-3AD203B41FA5}">
                      <a16:colId xmlns:a16="http://schemas.microsoft.com/office/drawing/2014/main" val="2836427615"/>
                    </a:ext>
                  </a:extLst>
                </a:gridCol>
                <a:gridCol w="3433483">
                  <a:extLst>
                    <a:ext uri="{9D8B030D-6E8A-4147-A177-3AD203B41FA5}">
                      <a16:colId xmlns:a16="http://schemas.microsoft.com/office/drawing/2014/main" val="310093864"/>
                    </a:ext>
                  </a:extLst>
                </a:gridCol>
                <a:gridCol w="2138161">
                  <a:extLst>
                    <a:ext uri="{9D8B030D-6E8A-4147-A177-3AD203B41FA5}">
                      <a16:colId xmlns:a16="http://schemas.microsoft.com/office/drawing/2014/main" val="2023951014"/>
                    </a:ext>
                  </a:extLst>
                </a:gridCol>
              </a:tblGrid>
              <a:tr h="115421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Black" panose="020B0A04020102020204" pitchFamily="34" charset="0"/>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cap="none" spc="0" dirty="0">
                          <a:ln w="10160">
                            <a:noFill/>
                            <a:prstDash val="solid"/>
                          </a:ln>
                          <a:solidFill>
                            <a:srgbClr val="FFFFFF"/>
                          </a:solidFill>
                          <a:effectLst>
                            <a:outerShdw blurRad="38100" dist="22860" dir="5400000" algn="tl" rotWithShape="0">
                              <a:srgbClr val="000000">
                                <a:alpha val="30000"/>
                              </a:srgbClr>
                            </a:outerShdw>
                          </a:effectLst>
                          <a:latin typeface="+mn-lt"/>
                        </a:rPr>
                        <a:t>COLLEGE</a:t>
                      </a:r>
                      <a:r>
                        <a:rPr lang="en-US" sz="2400" b="1" cap="none" spc="0" baseline="0" dirty="0">
                          <a:ln w="10160">
                            <a:noFill/>
                            <a:prstDash val="solid"/>
                          </a:ln>
                          <a:solidFill>
                            <a:srgbClr val="FFFFFF"/>
                          </a:solidFill>
                          <a:effectLst>
                            <a:outerShdw blurRad="38100" dist="22860" dir="5400000" algn="tl" rotWithShape="0">
                              <a:srgbClr val="000000">
                                <a:alpha val="30000"/>
                              </a:srgbClr>
                            </a:outerShdw>
                          </a:effectLst>
                          <a:latin typeface="+mn-lt"/>
                        </a:rPr>
                        <a:t> ROLL NO</a:t>
                      </a:r>
                      <a:endParaRPr lang="en-IN" sz="2400" dirty="0">
                        <a:ln w="10160">
                          <a:noFill/>
                          <a:prstDash val="solid"/>
                        </a:ln>
                        <a:latin typeface="+mn-lt"/>
                      </a:endParaRPr>
                    </a:p>
                    <a:p>
                      <a:pPr algn="ctr"/>
                      <a:endParaRPr lang="ru-RU" sz="2400" b="1" i="0" dirty="0">
                        <a:solidFill>
                          <a:srgbClr val="2F3342"/>
                        </a:solidFill>
                        <a:latin typeface="Gill Sans" panose="020B0502020104020203" pitchFamily="34" charset="-79"/>
                        <a:ea typeface="Roboto Black" panose="02000000000000000000" pitchFamily="2" charset="0"/>
                        <a:cs typeface="Gill Sans" panose="020B0502020104020203" pitchFamily="34" charset="-79"/>
                      </a:endParaRPr>
                    </a:p>
                  </a:txBody>
                  <a:tcPr marL="67637" marR="67637" marT="34995" marB="34995" anchor="ctr">
                    <a:solidFill>
                      <a:srgbClr val="2F3342"/>
                    </a:solidFill>
                  </a:tcPr>
                </a:tc>
                <a:tc>
                  <a:txBody>
                    <a:bodyPr/>
                    <a:lstStyle/>
                    <a:p>
                      <a:pPr algn="ctr">
                        <a:lnSpc>
                          <a:spcPct val="100000"/>
                        </a:lnSpc>
                      </a:pPr>
                      <a:r>
                        <a:rPr lang="en-US" sz="2400" b="1" cap="none" spc="0" dirty="0">
                          <a:ln w="10160">
                            <a:noFill/>
                            <a:prstDash val="solid"/>
                          </a:ln>
                          <a:solidFill>
                            <a:srgbClr val="FFFFFF"/>
                          </a:solidFill>
                          <a:effectLst>
                            <a:outerShdw blurRad="38100" dist="22860" dir="5400000" algn="tl" rotWithShape="0">
                              <a:srgbClr val="000000">
                                <a:alpha val="30000"/>
                              </a:srgbClr>
                            </a:outerShdw>
                          </a:effectLst>
                          <a:latin typeface="+mn-lt"/>
                        </a:rPr>
                        <a:t>REGISTRATION</a:t>
                      </a:r>
                      <a:r>
                        <a:rPr lang="en-US" sz="2400" b="1" cap="none" spc="0" baseline="0" dirty="0">
                          <a:ln w="10160">
                            <a:noFill/>
                            <a:prstDash val="solid"/>
                          </a:ln>
                          <a:solidFill>
                            <a:srgbClr val="FFFFFF"/>
                          </a:solidFill>
                          <a:effectLst>
                            <a:outerShdw blurRad="38100" dist="22860" dir="5400000" algn="tl" rotWithShape="0">
                              <a:srgbClr val="000000">
                                <a:alpha val="30000"/>
                              </a:srgbClr>
                            </a:outerShdw>
                          </a:effectLst>
                          <a:latin typeface="+mn-lt"/>
                        </a:rPr>
                        <a:t> NUMBER</a:t>
                      </a:r>
                      <a:endParaRPr lang="en-IN" sz="2400" b="1" dirty="0">
                        <a:ln w="10160">
                          <a:noFill/>
                          <a:prstDash val="solid"/>
                        </a:ln>
                        <a:latin typeface="+mn-lt"/>
                      </a:endParaRPr>
                    </a:p>
                  </a:txBody>
                  <a:tcPr marL="67637" marR="67637" marT="34995" marB="34995" anchor="ctr">
                    <a:solidFill>
                      <a:srgbClr val="2F3342"/>
                    </a:solidFill>
                  </a:tcPr>
                </a:tc>
                <a:tc>
                  <a:txBody>
                    <a:bodyPr/>
                    <a:lstStyle/>
                    <a:p>
                      <a:pPr algn="ctr">
                        <a:lnSpc>
                          <a:spcPct val="150000"/>
                        </a:lnSpc>
                      </a:pPr>
                      <a:r>
                        <a:rPr lang="en-US" sz="2400" b="1" cap="none" spc="0" dirty="0">
                          <a:ln w="10160">
                            <a:noFill/>
                            <a:prstDash val="solid"/>
                          </a:ln>
                          <a:solidFill>
                            <a:srgbClr val="FFFFFF"/>
                          </a:solidFill>
                          <a:effectLst>
                            <a:outerShdw blurRad="38100" dist="22860" dir="5400000" algn="tl" rotWithShape="0">
                              <a:srgbClr val="000000">
                                <a:alpha val="30000"/>
                              </a:srgbClr>
                            </a:outerShdw>
                          </a:effectLst>
                          <a:latin typeface="+mn-lt"/>
                        </a:rPr>
                        <a:t>NAME</a:t>
                      </a:r>
                      <a:r>
                        <a:rPr lang="en-US" sz="2400" b="1" cap="none" spc="0" baseline="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Black" panose="020B0A04020102020204" pitchFamily="34" charset="0"/>
                        </a:rPr>
                        <a:t> </a:t>
                      </a:r>
                      <a:endParaRPr lang="en-IN" sz="2400" dirty="0">
                        <a:latin typeface="Arial Black" panose="020B0A04020102020204" pitchFamily="34" charset="0"/>
                      </a:endParaRPr>
                    </a:p>
                  </a:txBody>
                  <a:tcPr marL="67637" marR="67637" marT="34995" marB="34995" anchor="ctr">
                    <a:solidFill>
                      <a:srgbClr val="2F3342"/>
                    </a:solidFill>
                  </a:tcPr>
                </a:tc>
                <a:tc>
                  <a:txBody>
                    <a:bodyPr/>
                    <a:lstStyle/>
                    <a:p>
                      <a:pPr algn="ctr">
                        <a:lnSpc>
                          <a:spcPct val="100000"/>
                        </a:lnSpc>
                      </a:pPr>
                      <a:r>
                        <a:rPr lang="en-US" sz="2400" b="1" cap="none" spc="0" dirty="0">
                          <a:ln w="10160">
                            <a:noFill/>
                            <a:prstDash val="solid"/>
                          </a:ln>
                          <a:solidFill>
                            <a:srgbClr val="FFFFFF"/>
                          </a:solidFill>
                          <a:effectLst>
                            <a:outerShdw blurRad="38100" dist="22860" dir="5400000" algn="tl" rotWithShape="0">
                              <a:srgbClr val="000000">
                                <a:alpha val="30000"/>
                              </a:srgbClr>
                            </a:outerShdw>
                          </a:effectLst>
                          <a:latin typeface="+mn-lt"/>
                        </a:rPr>
                        <a:t>CONTACT NUMBER</a:t>
                      </a:r>
                      <a:endParaRPr lang="en-IN" sz="2400" dirty="0">
                        <a:ln w="10160">
                          <a:noFill/>
                          <a:prstDash val="solid"/>
                        </a:ln>
                        <a:latin typeface="+mn-lt"/>
                      </a:endParaRPr>
                    </a:p>
                  </a:txBody>
                  <a:tcPr marL="67637" marR="67637" marT="34995" marB="34995" anchor="ctr">
                    <a:solidFill>
                      <a:srgbClr val="2F3342"/>
                    </a:solidFill>
                  </a:tcPr>
                </a:tc>
                <a:extLst>
                  <a:ext uri="{0D108BD9-81ED-4DB2-BD59-A6C34878D82A}">
                    <a16:rowId xmlns:a16="http://schemas.microsoft.com/office/drawing/2014/main" val="983420419"/>
                  </a:ext>
                </a:extLst>
              </a:tr>
              <a:tr h="1047694">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21068</a:t>
                      </a:r>
                      <a:endParaRPr lang="ru-RU"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202143900321</a:t>
                      </a:r>
                      <a:endParaRPr lang="ru-RU"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SUBAL</a:t>
                      </a:r>
                      <a:r>
                        <a:rPr lang="en-US" sz="2400" b="1" i="0" baseline="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 ANAND</a:t>
                      </a:r>
                      <a:endParaRPr lang="ru-RU"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7488804547</a:t>
                      </a:r>
                      <a:endParaRPr lang="ru-RU"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3883246291"/>
                  </a:ext>
                </a:extLst>
              </a:tr>
              <a:tr h="7925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21094</a:t>
                      </a:r>
                      <a:endParaRPr lang="ru-RU" sz="28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202143900334</a:t>
                      </a:r>
                      <a:endParaRPr lang="ru-RU"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VIKARN</a:t>
                      </a:r>
                      <a:r>
                        <a:rPr lang="en-US" sz="2400" b="1" i="0" baseline="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 KUMAR JHA</a:t>
                      </a:r>
                      <a:endParaRPr lang="ru-RU"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9199274757</a:t>
                      </a:r>
                      <a:endParaRPr lang="ru-RU"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3557125802"/>
                  </a:ext>
                </a:extLst>
              </a:tr>
              <a:tr h="798398">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21112</a:t>
                      </a:r>
                      <a:endParaRPr lang="ru-RU"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202143900309</a:t>
                      </a:r>
                      <a:endParaRPr lang="ru-RU"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SATYAM</a:t>
                      </a:r>
                      <a:r>
                        <a:rPr lang="en-US" sz="2400" b="1" i="0" baseline="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 KUMAR</a:t>
                      </a:r>
                      <a:endParaRPr lang="ru-RU"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9341362668</a:t>
                      </a:r>
                      <a:endParaRPr lang="ru-RU"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1449646690"/>
                  </a:ext>
                </a:extLst>
              </a:tr>
              <a:tr h="792546">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21089</a:t>
                      </a:r>
                      <a:endParaRPr lang="ru-RU"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202143900332</a:t>
                      </a:r>
                      <a:endParaRPr lang="ru-RU"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UTKARSH</a:t>
                      </a:r>
                      <a:r>
                        <a:rPr lang="en-US" sz="2400" b="1" i="0" baseline="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 KUMAR</a:t>
                      </a:r>
                      <a:endParaRPr lang="ru-RU"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tc>
                  <a:txBody>
                    <a:body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8</a:t>
                      </a:r>
                      <a:r>
                        <a:rPr lang="en-IN"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rPr>
                        <a:t>102763281</a:t>
                      </a:r>
                      <a:endParaRPr lang="ru-RU" sz="2400" b="1" i="0" dirty="0">
                        <a:solidFill>
                          <a:schemeClr val="tx1"/>
                        </a:solidFill>
                        <a:latin typeface="Gill Sans Light" panose="020B0302020104020203" pitchFamily="34" charset="-79"/>
                        <a:ea typeface="Roboto Light" panose="02000000000000000000" pitchFamily="2" charset="0"/>
                        <a:cs typeface="Gill Sans Light" panose="020B0302020104020203" pitchFamily="34" charset="-79"/>
                      </a:endParaRPr>
                    </a:p>
                  </a:txBody>
                  <a:tcPr marL="64642" marR="64642" marT="34995" marB="34995" anchor="ctr"/>
                </a:tc>
                <a:extLst>
                  <a:ext uri="{0D108BD9-81ED-4DB2-BD59-A6C34878D82A}">
                    <a16:rowId xmlns:a16="http://schemas.microsoft.com/office/drawing/2014/main" val="43970745"/>
                  </a:ext>
                </a:extLst>
              </a:tr>
            </a:tbl>
          </a:graphicData>
        </a:graphic>
      </p:graphicFrame>
      <p:sp>
        <p:nvSpPr>
          <p:cNvPr id="10" name="Rectangle 9"/>
          <p:cNvSpPr/>
          <p:nvPr/>
        </p:nvSpPr>
        <p:spPr>
          <a:xfrm>
            <a:off x="7812821" y="447700"/>
            <a:ext cx="3736921" cy="369332"/>
          </a:xfrm>
          <a:prstGeom prst="rect">
            <a:avLst/>
          </a:prstGeom>
        </p:spPr>
        <p:txBody>
          <a:bodyPr wrap="none">
            <a:spAutoFit/>
          </a:bodyPr>
          <a:lstStyle/>
          <a:p>
            <a:pPr algn="ctr"/>
            <a:r>
              <a:rPr lang="en-US" dirty="0">
                <a:latin typeface="Algerian" panose="04020705040A02060702" pitchFamily="82" charset="0"/>
              </a:rPr>
              <a:t>PROJECT GROUP ID </a:t>
            </a:r>
            <a:r>
              <a:rPr lang="en-US" dirty="0">
                <a:latin typeface="Arial Black" panose="020B0A04020102020204" pitchFamily="34" charset="0"/>
              </a:rPr>
              <a:t>:-</a:t>
            </a:r>
            <a:r>
              <a:rPr lang="en-IN" dirty="0"/>
              <a:t> </a:t>
            </a:r>
            <a:r>
              <a:rPr lang="en-IN" dirty="0">
                <a:latin typeface="Arial Black" panose="020B0A04020102020204" pitchFamily="34" charset="0"/>
              </a:rPr>
              <a:t>PRJ2333E</a:t>
            </a:r>
            <a:endParaRPr lang="en-US" dirty="0">
              <a:latin typeface="Arial Black" panose="020B0A04020102020204" pitchFamily="34" charset="0"/>
            </a:endParaRPr>
          </a:p>
        </p:txBody>
      </p:sp>
      <p:sp>
        <p:nvSpPr>
          <p:cNvPr id="11" name="Rectangle 10"/>
          <p:cNvSpPr/>
          <p:nvPr/>
        </p:nvSpPr>
        <p:spPr>
          <a:xfrm>
            <a:off x="403413" y="5959940"/>
            <a:ext cx="8229600" cy="646331"/>
          </a:xfrm>
          <a:prstGeom prst="rect">
            <a:avLst/>
          </a:prstGeom>
        </p:spPr>
        <p:txBody>
          <a:bodyPr wrap="square">
            <a:spAutoFit/>
          </a:bodyPr>
          <a:lstStyle/>
          <a:p>
            <a:r>
              <a:rPr lang="en-US" dirty="0">
                <a:latin typeface="Algerian" panose="04020705040A02060702" pitchFamily="82" charset="0"/>
              </a:rPr>
              <a:t>OWNER NAME </a:t>
            </a:r>
            <a:r>
              <a:rPr lang="en-US" dirty="0"/>
              <a:t>:- </a:t>
            </a:r>
            <a:r>
              <a:rPr lang="en-US" dirty="0">
                <a:latin typeface="Arial Black" panose="020B0A04020102020204" pitchFamily="34" charset="0"/>
              </a:rPr>
              <a:t>ANIKET TIWARI</a:t>
            </a:r>
          </a:p>
          <a:p>
            <a:r>
              <a:rPr lang="en-US" dirty="0">
                <a:latin typeface="Algerian" panose="04020705040A02060702" pitchFamily="82" charset="0"/>
              </a:rPr>
              <a:t>COMPANY NAME</a:t>
            </a:r>
            <a:r>
              <a:rPr lang="en-US" dirty="0"/>
              <a:t>:-</a:t>
            </a:r>
            <a:r>
              <a:rPr lang="en-US" b="1" dirty="0">
                <a:latin typeface="Arial Black" panose="020B0A04020102020204" pitchFamily="34" charset="0"/>
              </a:rPr>
              <a:t>PRAGAYA HERITAGE INTERNATIONAL SCHOOL</a:t>
            </a:r>
          </a:p>
        </p:txBody>
      </p:sp>
      <p:sp>
        <p:nvSpPr>
          <p:cNvPr id="12" name="Slide Number Placeholder 7">
            <a:extLst>
              <a:ext uri="{FF2B5EF4-FFF2-40B4-BE49-F238E27FC236}">
                <a16:creationId xmlns:a16="http://schemas.microsoft.com/office/drawing/2014/main" id="{69D39C07-CD0F-4304-9E26-F1075415EBEF}"/>
              </a:ext>
            </a:extLst>
          </p:cNvPr>
          <p:cNvSpPr>
            <a:spLocks noGrp="1"/>
          </p:cNvSpPr>
          <p:nvPr>
            <p:ph type="sldNum" sz="quarter" idx="4294967295"/>
          </p:nvPr>
        </p:nvSpPr>
        <p:spPr>
          <a:xfrm>
            <a:off x="10655285" y="6423709"/>
            <a:ext cx="1357570" cy="365125"/>
          </a:xfrm>
          <a:prstGeom prst="rect">
            <a:avLst/>
          </a:prstGeom>
        </p:spPr>
        <p:txBody>
          <a:bodyPr/>
          <a:lstStyle/>
          <a:p>
            <a:r>
              <a:rPr lang="en-US" sz="1200" dirty="0">
                <a:solidFill>
                  <a:schemeClr val="bg2">
                    <a:lumMod val="75000"/>
                  </a:schemeClr>
                </a:solidFill>
              </a:rPr>
              <a:t>2</a:t>
            </a:r>
          </a:p>
        </p:txBody>
      </p:sp>
    </p:spTree>
    <p:extLst>
      <p:ext uri="{BB962C8B-B14F-4D97-AF65-F5344CB8AC3E}">
        <p14:creationId xmlns:p14="http://schemas.microsoft.com/office/powerpoint/2010/main" val="2882496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circle(in)">
                                      <p:cBhvr>
                                        <p:cTn id="12" dur="20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17" dur="500"/>
                                        <p:tgtEl>
                                          <p:spTgt spid="11">
                                            <p:txEl>
                                              <p:pRg st="0" end="0"/>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20"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a:xfrm>
            <a:off x="127826" y="1177379"/>
            <a:ext cx="4953221" cy="573989"/>
          </a:xfrm>
        </p:spPr>
        <p:txBody>
          <a:bodyPr/>
          <a:lstStyle/>
          <a:p>
            <a:r>
              <a:rPr lang="en-US" dirty="0">
                <a:latin typeface="Algerian" panose="04020705040A02060702" pitchFamily="82" charset="0"/>
              </a:rPr>
              <a:t>INTRODUCTION TO VISUAL BASIC 6.0</a:t>
            </a:r>
            <a:endParaRPr lang="en-US" dirty="0"/>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p:txBody>
          <a:bodyPr>
            <a:normAutofit/>
          </a:bodyPr>
          <a:lstStyle/>
          <a:p>
            <a:pPr marL="0" indent="0">
              <a:buNone/>
            </a:pPr>
            <a:r>
              <a:rPr lang="en-US" dirty="0">
                <a:cs typeface="Arial" panose="020B0604020202020204" pitchFamily="34" charset="0"/>
              </a:rPr>
              <a:t>THE SECTION PROVIDES AN INTRODUCTION TO THE VISUAL BASIC 6.0 PROGRAMMING LANGUAGE AND EXPLAINS ITS RELEVANCE TO THE DEVELOPMENT OF THE SCHOOL FEE PROJECT SOFTWARE, HIGHLIGHTING ITS FEATURES AND BENEFITS FOR CREATING USER INTERFACES , INTEGERATING WITH ORACLE,AND ENHANCING THE OVERALL FUNCTIONALITY AND PERFORMANCE OF THE SOFTWARE </a:t>
            </a:r>
            <a:endParaRPr lang="en-IN" dirty="0">
              <a:cs typeface="Arial" panose="020B0604020202020204" pitchFamily="34" charset="0"/>
            </a:endParaRPr>
          </a:p>
        </p:txBody>
      </p:sp>
      <p:sp>
        <p:nvSpPr>
          <p:cNvPr id="8" name="Slide Number Placeholder 7">
            <a:extLst>
              <a:ext uri="{FF2B5EF4-FFF2-40B4-BE49-F238E27FC236}">
                <a16:creationId xmlns:a16="http://schemas.microsoft.com/office/drawing/2014/main" id="{69D39C07-CD0F-4304-9E26-F1075415EBEF}"/>
              </a:ext>
            </a:extLst>
          </p:cNvPr>
          <p:cNvSpPr>
            <a:spLocks noGrp="1"/>
          </p:cNvSpPr>
          <p:nvPr>
            <p:ph type="sldNum" sz="quarter" idx="18"/>
          </p:nvPr>
        </p:nvSpPr>
        <p:spPr>
          <a:xfrm>
            <a:off x="8563466" y="6356350"/>
            <a:ext cx="2743200" cy="365125"/>
          </a:xfrm>
        </p:spPr>
        <p:txBody>
          <a:bodyPr/>
          <a:lstStyle/>
          <a:p>
            <a:fld id="{8C2E478F-E849-4A8C-AF1F-CBCC78A7CBFA}" type="slidenum">
              <a:rPr lang="en-US" smtClean="0"/>
              <a:pPr/>
              <a:t>5</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6571129" y="2115749"/>
            <a:ext cx="5278364" cy="2921870"/>
          </a:xfrm>
          <a:prstGeom prst="rect">
            <a:avLst/>
          </a:prstGeom>
        </p:spPr>
      </p:pic>
    </p:spTree>
    <p:extLst>
      <p:ext uri="{BB962C8B-B14F-4D97-AF65-F5344CB8AC3E}">
        <p14:creationId xmlns:p14="http://schemas.microsoft.com/office/powerpoint/2010/main" val="3202287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a:xfrm>
            <a:off x="731142" y="1193270"/>
            <a:ext cx="4226024" cy="573989"/>
          </a:xfrm>
        </p:spPr>
        <p:txBody>
          <a:bodyPr/>
          <a:lstStyle/>
          <a:p>
            <a:r>
              <a:rPr lang="en-US" dirty="0">
                <a:latin typeface="Algerian" panose="04020705040A02060702" pitchFamily="82" charset="0"/>
              </a:rPr>
              <a:t>INTRODUCTION TO ORACLE DATABASE</a:t>
            </a:r>
            <a:endParaRPr lang="en-US" dirty="0"/>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a:xfrm>
            <a:off x="715557" y="2384037"/>
            <a:ext cx="4226024" cy="3857329"/>
          </a:xfrm>
        </p:spPr>
        <p:txBody>
          <a:bodyPr>
            <a:normAutofit/>
          </a:bodyPr>
          <a:lstStyle/>
          <a:p>
            <a:pPr marL="0" indent="0">
              <a:buNone/>
            </a:pPr>
            <a:r>
              <a:rPr lang="en-US" dirty="0"/>
              <a:t>ORACLE DATABASE IS A RELATIONAL DATABASE MANAGEMENT SYSTEM(RDBMS) THAT PROVIDES A COMPREHENSIVE AND INTEGRATED INFRASTRUCTURE FOR MANAGING AND STORING DATA. IT PLAYS A CRUICAL ROLE IN THE SCHOOL FEE PROJECT SOFTWARE BY PROVIDING A RELIABLE AND SCALABLE SOLUTION FOR STORING AND MANIPULATING DATA.</a:t>
            </a:r>
            <a:endParaRPr lang="en-IN" dirty="0"/>
          </a:p>
        </p:txBody>
      </p:sp>
      <p:sp>
        <p:nvSpPr>
          <p:cNvPr id="8" name="Slide Number Placeholder 7">
            <a:extLst>
              <a:ext uri="{FF2B5EF4-FFF2-40B4-BE49-F238E27FC236}">
                <a16:creationId xmlns:a16="http://schemas.microsoft.com/office/drawing/2014/main" id="{69D39C07-CD0F-4304-9E26-F1075415EBEF}"/>
              </a:ext>
            </a:extLst>
          </p:cNvPr>
          <p:cNvSpPr>
            <a:spLocks noGrp="1"/>
          </p:cNvSpPr>
          <p:nvPr>
            <p:ph type="sldNum" sz="quarter" idx="18"/>
          </p:nvPr>
        </p:nvSpPr>
        <p:spPr/>
        <p:txBody>
          <a:bodyPr/>
          <a:lstStyle/>
          <a:p>
            <a:fld id="{8C2E478F-E849-4A8C-AF1F-CBCC78A7CBFA}" type="slidenum">
              <a:rPr lang="en-US" smtClean="0"/>
              <a:pPr/>
              <a:t>6</a:t>
            </a:fld>
            <a:endParaRPr lang="en-US" dirty="0"/>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09951" y="2142179"/>
            <a:ext cx="5037884" cy="2652584"/>
          </a:xfrm>
          <a:prstGeom prst="rect">
            <a:avLst/>
          </a:prstGeom>
        </p:spPr>
      </p:pic>
    </p:spTree>
    <p:extLst>
      <p:ext uri="{BB962C8B-B14F-4D97-AF65-F5344CB8AC3E}">
        <p14:creationId xmlns:p14="http://schemas.microsoft.com/office/powerpoint/2010/main" val="21732212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a:xfrm>
            <a:off x="599167" y="1382442"/>
            <a:ext cx="3828163" cy="573989"/>
          </a:xfrm>
        </p:spPr>
        <p:txBody>
          <a:bodyPr/>
          <a:lstStyle/>
          <a:p>
            <a:r>
              <a:rPr lang="en-US" dirty="0">
                <a:latin typeface="Algerian" panose="04020705040A02060702" pitchFamily="82" charset="0"/>
              </a:rPr>
              <a:t>INTEGERATION OF VISUAL BASIC 6.0 WITH ORACLE</a:t>
            </a:r>
            <a:endParaRPr lang="en-US" dirty="0"/>
          </a:p>
        </p:txBody>
      </p:sp>
      <p:sp>
        <p:nvSpPr>
          <p:cNvPr id="3" name="Content Placeholder 2">
            <a:extLst>
              <a:ext uri="{FF2B5EF4-FFF2-40B4-BE49-F238E27FC236}">
                <a16:creationId xmlns:a16="http://schemas.microsoft.com/office/drawing/2014/main" id="{A999491B-46DB-4307-8E1A-E1066E4FBAEB}"/>
              </a:ext>
            </a:extLst>
          </p:cNvPr>
          <p:cNvSpPr>
            <a:spLocks noGrp="1"/>
          </p:cNvSpPr>
          <p:nvPr>
            <p:ph idx="1"/>
          </p:nvPr>
        </p:nvSpPr>
        <p:spPr>
          <a:xfrm>
            <a:off x="599167" y="2815455"/>
            <a:ext cx="4374917" cy="2586103"/>
          </a:xfrm>
        </p:spPr>
        <p:txBody>
          <a:bodyPr>
            <a:normAutofit/>
          </a:bodyPr>
          <a:lstStyle/>
          <a:p>
            <a:pPr marL="0" indent="0">
              <a:buNone/>
            </a:pPr>
            <a:r>
              <a:rPr lang="en-US" dirty="0"/>
              <a:t>. TO INTEGRATE VISUAL BASIC 6.0 WITH ORACLE FOR THE SCHOOL FEES PROJECT SOFTWARE, WE NEED TO ESTABLISH A CONNECTION BETWEEN THE TWO, WRITE SQL QUERIES IN VISUAL BASIC, AND USE ORACLE DATA ACCESS COMPONENTS TO RETRIEVE AND MANIPULATE DATA FROM THE DATABASES</a:t>
            </a:r>
            <a:endParaRPr lang="en-IN" dirty="0"/>
          </a:p>
          <a:p>
            <a:pPr marL="0" indent="0">
              <a:buNone/>
            </a:pPr>
            <a:endParaRPr lang="en-US" dirty="0"/>
          </a:p>
        </p:txBody>
      </p:sp>
      <p:sp>
        <p:nvSpPr>
          <p:cNvPr id="6" name="Footer Placeholder 5">
            <a:extLst>
              <a:ext uri="{FF2B5EF4-FFF2-40B4-BE49-F238E27FC236}">
                <a16:creationId xmlns:a16="http://schemas.microsoft.com/office/drawing/2014/main" id="{ED283012-E559-4D67-A1F1-07C0DEE40216}"/>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69D39C07-CD0F-4304-9E26-F1075415EBEF}"/>
              </a:ext>
            </a:extLst>
          </p:cNvPr>
          <p:cNvSpPr>
            <a:spLocks noGrp="1"/>
          </p:cNvSpPr>
          <p:nvPr>
            <p:ph type="sldNum" sz="quarter" idx="18"/>
          </p:nvPr>
        </p:nvSpPr>
        <p:spPr/>
        <p:txBody>
          <a:bodyPr/>
          <a:lstStyle/>
          <a:p>
            <a:fld id="{8C2E478F-E849-4A8C-AF1F-CBCC78A7CBFA}" type="slidenum">
              <a:rPr lang="en-US" smtClean="0"/>
              <a:pPr/>
              <a:t>7</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0923" y="1956431"/>
            <a:ext cx="4668631" cy="2968217"/>
          </a:xfrm>
          <a:prstGeom prst="rect">
            <a:avLst/>
          </a:prstGeom>
        </p:spPr>
      </p:pic>
    </p:spTree>
    <p:extLst>
      <p:ext uri="{BB962C8B-B14F-4D97-AF65-F5344CB8AC3E}">
        <p14:creationId xmlns:p14="http://schemas.microsoft.com/office/powerpoint/2010/main" val="35624041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361EFFB7-8B3E-491D-89F4-6C4D12965016}"/>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rcRect/>
          <a:stretch>
            <a:fillRect/>
          </a:stretch>
        </p:blipFill>
        <p:spPr/>
      </p:pic>
      <p:sp>
        <p:nvSpPr>
          <p:cNvPr id="11" name="Rectangle 10">
            <a:extLst>
              <a:ext uri="{FF2B5EF4-FFF2-40B4-BE49-F238E27FC236}">
                <a16:creationId xmlns:a16="http://schemas.microsoft.com/office/drawing/2014/main" id="{32B205EF-4045-42E3-8101-270CAA2CF42C}"/>
              </a:ext>
              <a:ext uri="{C183D7F6-B498-43B3-948B-1728B52AA6E4}">
                <adec:decorative xmlns:adec="http://schemas.microsoft.com/office/drawing/2017/decorative" val="1"/>
              </a:ext>
            </a:extLst>
          </p:cNvPr>
          <p:cNvSpPr/>
          <p:nvPr/>
        </p:nvSpPr>
        <p:spPr>
          <a:xfrm>
            <a:off x="-71016" y="26895"/>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12" name="Group 11">
            <a:extLst>
              <a:ext uri="{FF2B5EF4-FFF2-40B4-BE49-F238E27FC236}">
                <a16:creationId xmlns:a16="http://schemas.microsoft.com/office/drawing/2014/main" id="{1101DF86-6B00-49D3-9EFB-456055F79899}"/>
              </a:ext>
              <a:ext uri="{C183D7F6-B498-43B3-948B-1728B52AA6E4}">
                <adec:decorative xmlns:adec="http://schemas.microsoft.com/office/drawing/2017/decorative" val="1"/>
              </a:ext>
            </a:extLst>
          </p:cNvPr>
          <p:cNvGrpSpPr/>
          <p:nvPr/>
        </p:nvGrpSpPr>
        <p:grpSpPr>
          <a:xfrm flipH="1" flipV="1">
            <a:off x="3457697" y="318871"/>
            <a:ext cx="5276606" cy="5768636"/>
            <a:chOff x="883522" y="408327"/>
            <a:chExt cx="5276606" cy="5768636"/>
          </a:xfrm>
        </p:grpSpPr>
        <p:sp>
          <p:nvSpPr>
            <p:cNvPr id="15" name="Rectangle 14">
              <a:extLst>
                <a:ext uri="{FF2B5EF4-FFF2-40B4-BE49-F238E27FC236}">
                  <a16:creationId xmlns:a16="http://schemas.microsoft.com/office/drawing/2014/main" id="{551A06BE-4DC9-42C3-9272-4EF3E833D5F5}"/>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8" name="Graphic 17" descr="Open square">
              <a:extLst>
                <a:ext uri="{FF2B5EF4-FFF2-40B4-BE49-F238E27FC236}">
                  <a16:creationId xmlns:a16="http://schemas.microsoft.com/office/drawing/2014/main" id="{42A4A83C-0C6B-4A7C-B582-33988B027F1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6568F216-4DE5-421A-A222-041B654BB87E}"/>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4" name="Title 3">
            <a:extLst>
              <a:ext uri="{FF2B5EF4-FFF2-40B4-BE49-F238E27FC236}">
                <a16:creationId xmlns:a16="http://schemas.microsoft.com/office/drawing/2014/main" id="{9C2EEB1E-E5B2-44FA-8D26-4D510438DDB9}"/>
              </a:ext>
            </a:extLst>
          </p:cNvPr>
          <p:cNvSpPr>
            <a:spLocks noGrp="1"/>
          </p:cNvSpPr>
          <p:nvPr>
            <p:ph type="title"/>
          </p:nvPr>
        </p:nvSpPr>
        <p:spPr>
          <a:xfrm>
            <a:off x="3357015" y="180230"/>
            <a:ext cx="4871436" cy="903706"/>
          </a:xfrm>
        </p:spPr>
        <p:txBody>
          <a:bodyPr>
            <a:noAutofit/>
          </a:bodyPr>
          <a:lstStyle/>
          <a:p>
            <a:r>
              <a:rPr lang="en-US" sz="2000" dirty="0">
                <a:latin typeface="Algerian" panose="04020705040A02060702" pitchFamily="82" charset="0"/>
              </a:rPr>
              <a:t>Nature of Processing</a:t>
            </a:r>
          </a:p>
        </p:txBody>
      </p:sp>
      <p:sp>
        <p:nvSpPr>
          <p:cNvPr id="8" name="Footer Placeholder 7">
            <a:extLst>
              <a:ext uri="{FF2B5EF4-FFF2-40B4-BE49-F238E27FC236}">
                <a16:creationId xmlns:a16="http://schemas.microsoft.com/office/drawing/2014/main" id="{37EAC647-D2A2-4904-B455-984AECA4DA77}"/>
              </a:ext>
            </a:extLst>
          </p:cNvPr>
          <p:cNvSpPr>
            <a:spLocks noGrp="1"/>
          </p:cNvSpPr>
          <p:nvPr>
            <p:ph type="ftr" sz="quarter" idx="16"/>
          </p:nvPr>
        </p:nvSpPr>
        <p:spPr/>
        <p:txBody>
          <a:bodyPr/>
          <a:lstStyle/>
          <a:p>
            <a:r>
              <a:rPr lang="en-US" dirty="0"/>
              <a:t>Add a Footer</a:t>
            </a:r>
          </a:p>
        </p:txBody>
      </p:sp>
      <p:sp>
        <p:nvSpPr>
          <p:cNvPr id="14" name="Rectangle: Single Corner Snipped 13">
            <a:extLst>
              <a:ext uri="{FF2B5EF4-FFF2-40B4-BE49-F238E27FC236}">
                <a16:creationId xmlns:a16="http://schemas.microsoft.com/office/drawing/2014/main" id="{443EBCED-982A-454F-BC58-43B643EFA10D}"/>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lide Number Placeholder 5">
            <a:extLst>
              <a:ext uri="{FF2B5EF4-FFF2-40B4-BE49-F238E27FC236}">
                <a16:creationId xmlns:a16="http://schemas.microsoft.com/office/drawing/2014/main" id="{571FE10C-81AC-4781-843B-B9994368CB9A}"/>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8</a:t>
            </a:fld>
            <a:endParaRPr lang="en-US" dirty="0"/>
          </a:p>
        </p:txBody>
      </p:sp>
      <p:sp>
        <p:nvSpPr>
          <p:cNvPr id="2" name="TextBox 1"/>
          <p:cNvSpPr txBox="1"/>
          <p:nvPr/>
        </p:nvSpPr>
        <p:spPr>
          <a:xfrm>
            <a:off x="4695775" y="1582832"/>
            <a:ext cx="3910320" cy="4339650"/>
          </a:xfrm>
          <a:prstGeom prst="rect">
            <a:avLst/>
          </a:prstGeom>
          <a:noFill/>
        </p:spPr>
        <p:txBody>
          <a:bodyPr wrap="square" rtlCol="0">
            <a:spAutoFit/>
          </a:bodyPr>
          <a:lstStyle/>
          <a:p>
            <a:pPr marL="171450" indent="-171450">
              <a:buFont typeface="Arial" panose="020B0604020202020204" pitchFamily="34" charset="0"/>
              <a:buChar char="•"/>
            </a:pPr>
            <a:r>
              <a:rPr lang="en-US" sz="1200" dirty="0">
                <a:latin typeface="Gill Sans Light"/>
              </a:rPr>
              <a:t>In a manual system, the organization of school fees processing typically involves creating paper records for each student, tracking payments and outstanding balances manually, and generating invoices and receipts using paper forms. This system can be time-consuming and prone to errors, as it relies on manual data entry and calculations.</a:t>
            </a:r>
          </a:p>
          <a:p>
            <a:pPr marL="171450" indent="-171450">
              <a:buFont typeface="Arial" panose="020B0604020202020204" pitchFamily="34" charset="0"/>
              <a:buChar char="•"/>
            </a:pPr>
            <a:endParaRPr lang="en-US" sz="1200" dirty="0">
              <a:latin typeface="Gill Sans Light"/>
            </a:endParaRPr>
          </a:p>
          <a:p>
            <a:pPr marL="171450" indent="-171450">
              <a:buFont typeface="Arial" panose="020B0604020202020204" pitchFamily="34" charset="0"/>
              <a:buChar char="•"/>
            </a:pPr>
            <a:r>
              <a:rPr lang="en-US" sz="1200" dirty="0">
                <a:latin typeface="Gill Sans Light"/>
              </a:rPr>
              <a:t>To manage a manual system, schools may designate a staff member or team to oversee fee collection and payment. This staff member or team would be responsible for creating and maintaining paper records, collecting payments from students and parents, and reconciling payments with outstanding balances.</a:t>
            </a:r>
          </a:p>
          <a:p>
            <a:endParaRPr lang="en-US" sz="1200" dirty="0">
              <a:latin typeface="Gill Sans Light"/>
            </a:endParaRPr>
          </a:p>
          <a:p>
            <a:pPr marL="171450" indent="-171450">
              <a:buFont typeface="Arial" panose="020B0604020202020204" pitchFamily="34" charset="0"/>
              <a:buChar char="•"/>
            </a:pPr>
            <a:r>
              <a:rPr lang="en-US" sz="1200" dirty="0">
                <a:latin typeface="Gill Sans Light"/>
              </a:rPr>
              <a:t>The organization of school fees processing in a manual system also involves ensuring compliance with relevant laws and regulations related to fee collection and payment. This may include maintaining accurate financial records, providing detailed receipts and invoices, and adhering to deadlines for fee payment.</a:t>
            </a:r>
            <a:endParaRPr lang="en-IN" sz="1200" dirty="0">
              <a:latin typeface="Gill Sans Light"/>
            </a:endParaRPr>
          </a:p>
        </p:txBody>
      </p:sp>
    </p:spTree>
    <p:extLst>
      <p:ext uri="{BB962C8B-B14F-4D97-AF65-F5344CB8AC3E}">
        <p14:creationId xmlns:p14="http://schemas.microsoft.com/office/powerpoint/2010/main" val="5347308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033542F-D085-445E-BEBE-DEE6D4F79CAD}"/>
              </a:ext>
            </a:extLst>
          </p:cNvPr>
          <p:cNvSpPr>
            <a:spLocks noGrp="1"/>
          </p:cNvSpPr>
          <p:nvPr>
            <p:ph type="body" idx="1"/>
          </p:nvPr>
        </p:nvSpPr>
        <p:spPr>
          <a:xfrm>
            <a:off x="206734" y="665446"/>
            <a:ext cx="3076492" cy="823912"/>
          </a:xfrm>
        </p:spPr>
        <p:txBody>
          <a:bodyPr/>
          <a:lstStyle/>
          <a:p>
            <a:r>
              <a:rPr lang="en-US" sz="3200" dirty="0">
                <a:latin typeface="Algerian" panose="04020705040A02060702" pitchFamily="82" charset="0"/>
              </a:rPr>
              <a:t>SERVICES</a:t>
            </a:r>
            <a:r>
              <a:rPr lang="en-US" dirty="0"/>
              <a:t> </a:t>
            </a:r>
          </a:p>
        </p:txBody>
      </p:sp>
      <p:sp>
        <p:nvSpPr>
          <p:cNvPr id="5" name="Content Placeholder 4">
            <a:extLst>
              <a:ext uri="{FF2B5EF4-FFF2-40B4-BE49-F238E27FC236}">
                <a16:creationId xmlns:a16="http://schemas.microsoft.com/office/drawing/2014/main" id="{FDF153A6-0E4B-417F-85BB-FD8402B100BD}"/>
              </a:ext>
            </a:extLst>
          </p:cNvPr>
          <p:cNvSpPr>
            <a:spLocks noGrp="1"/>
          </p:cNvSpPr>
          <p:nvPr>
            <p:ph sz="half" idx="2"/>
          </p:nvPr>
        </p:nvSpPr>
        <p:spPr>
          <a:xfrm>
            <a:off x="519598" y="1973077"/>
            <a:ext cx="3464717" cy="4481135"/>
          </a:xfrm>
        </p:spPr>
        <p:txBody>
          <a:bodyPr>
            <a:normAutofit/>
          </a:bodyPr>
          <a:lstStyle/>
          <a:p>
            <a:r>
              <a:rPr lang="en-US" b="1" dirty="0"/>
              <a:t>REGISTRATION FEE(One time):- </a:t>
            </a:r>
            <a:r>
              <a:rPr lang="en-US" dirty="0"/>
              <a:t>At the time of admission.</a:t>
            </a:r>
          </a:p>
          <a:p>
            <a:r>
              <a:rPr lang="en-US" b="1" dirty="0"/>
              <a:t>ADMISSION FEE(One time):- </a:t>
            </a:r>
            <a:r>
              <a:rPr lang="en-US" dirty="0"/>
              <a:t>At the time of admission.</a:t>
            </a:r>
          </a:p>
          <a:p>
            <a:r>
              <a:rPr lang="en-US" b="1" dirty="0"/>
              <a:t>MISCELLANEOUS FEE(As required):- </a:t>
            </a:r>
            <a:r>
              <a:rPr lang="en-US" dirty="0"/>
              <a:t>As per requirement whenever an event is organized or fine is collected.</a:t>
            </a:r>
          </a:p>
        </p:txBody>
      </p:sp>
      <p:sp>
        <p:nvSpPr>
          <p:cNvPr id="7" name="Content Placeholder 6">
            <a:extLst>
              <a:ext uri="{FF2B5EF4-FFF2-40B4-BE49-F238E27FC236}">
                <a16:creationId xmlns:a16="http://schemas.microsoft.com/office/drawing/2014/main" id="{53DDF559-AB16-43D3-96DE-5FD6A71C1A24}"/>
              </a:ext>
            </a:extLst>
          </p:cNvPr>
          <p:cNvSpPr>
            <a:spLocks noGrp="1"/>
          </p:cNvSpPr>
          <p:nvPr>
            <p:ph sz="half" idx="14"/>
          </p:nvPr>
        </p:nvSpPr>
        <p:spPr>
          <a:xfrm>
            <a:off x="8249841" y="3196046"/>
            <a:ext cx="3464717" cy="3393288"/>
          </a:xfrm>
        </p:spPr>
        <p:txBody>
          <a:bodyPr>
            <a:normAutofit fontScale="92500"/>
          </a:bodyPr>
          <a:lstStyle/>
          <a:p>
            <a:endParaRPr lang="en-US" b="1" dirty="0"/>
          </a:p>
          <a:p>
            <a:r>
              <a:rPr lang="en-US" b="1" dirty="0"/>
              <a:t>EXAMINATION FEE(Annual):- </a:t>
            </a:r>
            <a:r>
              <a:rPr lang="en-US" dirty="0"/>
              <a:t>At the time of the admission Subsequently Before the start of each academic year.</a:t>
            </a:r>
            <a:endParaRPr lang="en-US" b="1" dirty="0"/>
          </a:p>
          <a:p>
            <a:r>
              <a:rPr lang="en-US" b="1" dirty="0"/>
              <a:t>TUTION FEE(Quarterly):- </a:t>
            </a:r>
            <a:r>
              <a:rPr lang="en-US" dirty="0"/>
              <a:t>Deposit in the school office.</a:t>
            </a:r>
          </a:p>
          <a:p>
            <a:r>
              <a:rPr lang="en-US" b="1" dirty="0"/>
              <a:t>COMPUTER FEE(Quarterly):- </a:t>
            </a:r>
            <a:r>
              <a:rPr lang="en-US" dirty="0"/>
              <a:t>Deposit in the school office.</a:t>
            </a:r>
          </a:p>
        </p:txBody>
      </p:sp>
      <p:sp>
        <p:nvSpPr>
          <p:cNvPr id="30" name="Slide Number Placeholder 29">
            <a:extLst>
              <a:ext uri="{FF2B5EF4-FFF2-40B4-BE49-F238E27FC236}">
                <a16:creationId xmlns:a16="http://schemas.microsoft.com/office/drawing/2014/main" id="{2F6ECD0F-66E9-4D96-8436-105A25A341A2}"/>
              </a:ext>
            </a:extLst>
          </p:cNvPr>
          <p:cNvSpPr>
            <a:spLocks noGrp="1"/>
          </p:cNvSpPr>
          <p:nvPr>
            <p:ph type="sldNum" sz="quarter" idx="17"/>
          </p:nvPr>
        </p:nvSpPr>
        <p:spPr/>
        <p:txBody>
          <a:bodyPr/>
          <a:lstStyle/>
          <a:p>
            <a:fld id="{8C2E478F-E849-4A8C-AF1F-CBCC78A7CBFA}" type="slidenum">
              <a:rPr lang="en-US" smtClean="0"/>
              <a:pPr/>
              <a:t>9</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9044" y="335901"/>
            <a:ext cx="2884107" cy="6253433"/>
          </a:xfrm>
          <a:prstGeom prst="rect">
            <a:avLst/>
          </a:prstGeom>
        </p:spPr>
      </p:pic>
    </p:spTree>
    <p:extLst>
      <p:ext uri="{BB962C8B-B14F-4D97-AF65-F5344CB8AC3E}">
        <p14:creationId xmlns:p14="http://schemas.microsoft.com/office/powerpoint/2010/main" val="17515030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532</TotalTime>
  <Words>1701</Words>
  <Application>Microsoft Office PowerPoint</Application>
  <PresentationFormat>Widescreen</PresentationFormat>
  <Paragraphs>1802</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Algerian</vt:lpstr>
      <vt:lpstr>Arial</vt:lpstr>
      <vt:lpstr>Arial Black</vt:lpstr>
      <vt:lpstr>Calibri</vt:lpstr>
      <vt:lpstr>Calibri Light</vt:lpstr>
      <vt:lpstr>Gill Sans</vt:lpstr>
      <vt:lpstr>Gill Sans Light</vt:lpstr>
      <vt:lpstr>Verdana</vt:lpstr>
      <vt:lpstr>Wingdings</vt:lpstr>
      <vt:lpstr>Office Theme</vt:lpstr>
      <vt:lpstr>PowerPoint Presentation</vt:lpstr>
      <vt:lpstr>WELCOME  TO  SCHOOL FEE MANAGEMENT SYSTEM</vt:lpstr>
      <vt:lpstr>PowerPoint Presentation</vt:lpstr>
      <vt:lpstr>MEMBER’S DETAILS</vt:lpstr>
      <vt:lpstr>INTRODUCTION TO VISUAL BASIC 6.0</vt:lpstr>
      <vt:lpstr>INTRODUCTION TO ORACLE DATABASE</vt:lpstr>
      <vt:lpstr>INTEGERATION OF VISUAL BASIC 6.0 WITH ORACLE</vt:lpstr>
      <vt:lpstr>Nature of Processing</vt:lpstr>
      <vt:lpstr>PowerPoint Presentation</vt:lpstr>
      <vt:lpstr>FUNCTIONS OF MANUAL SYSTEM</vt:lpstr>
      <vt:lpstr>PowerPoint Presentation</vt:lpstr>
      <vt:lpstr>PowerPoint Presentation</vt:lpstr>
      <vt:lpstr>PowerPoint Presentation</vt:lpstr>
      <vt:lpstr>MODULES</vt:lpstr>
      <vt:lpstr>PowerPoint Presentation</vt:lpstr>
      <vt:lpstr>PROJECT  PLANNING</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BACK TO SCHOOL</dc:title>
  <dc:creator>SUBAL ANAND</dc:creator>
  <cp:lastModifiedBy>Vikarn Jha</cp:lastModifiedBy>
  <cp:revision>71</cp:revision>
  <dcterms:created xsi:type="dcterms:W3CDTF">2023-09-09T15:05:14Z</dcterms:created>
  <dcterms:modified xsi:type="dcterms:W3CDTF">2023-09-21T07:22:48Z</dcterms:modified>
</cp:coreProperties>
</file>