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5" r:id="rId2"/>
    <p:sldId id="276" r:id="rId3"/>
    <p:sldId id="260" r:id="rId4"/>
    <p:sldId id="256" r:id="rId5"/>
    <p:sldId id="257" r:id="rId6"/>
    <p:sldId id="277" r:id="rId7"/>
    <p:sldId id="258" r:id="rId8"/>
    <p:sldId id="259"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00CC"/>
    <a:srgbClr val="9900CC"/>
    <a:srgbClr val="FF3399"/>
    <a:srgbClr val="3E1B59"/>
    <a:srgbClr val="990099"/>
    <a:srgbClr val="57267C"/>
    <a:srgbClr val="800080"/>
    <a:srgbClr val="5D2884"/>
    <a:srgbClr val="532476"/>
    <a:srgbClr val="461E6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0" autoAdjust="0"/>
    <p:restoredTop sz="95196" autoAdjust="0"/>
  </p:normalViewPr>
  <p:slideViewPr>
    <p:cSldViewPr snapToGrid="0">
      <p:cViewPr varScale="1">
        <p:scale>
          <a:sx n="85" d="100"/>
          <a:sy n="85" d="100"/>
        </p:scale>
        <p:origin x="1013" y="-18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0782A-51E7-45FF-8738-FF829588D6A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837D404A-F076-4E28-B5E7-445CB983D80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9A808636-32C7-41D1-91A1-C06A8609D6E3}"/>
              </a:ext>
            </a:extLst>
          </p:cNvPr>
          <p:cNvSpPr>
            <a:spLocks noGrp="1"/>
          </p:cNvSpPr>
          <p:nvPr>
            <p:ph type="dt" sz="half" idx="10"/>
          </p:nvPr>
        </p:nvSpPr>
        <p:spPr/>
        <p:txBody>
          <a:bodyPr/>
          <a:lstStyle/>
          <a:p>
            <a:fld id="{A15359B3-A25E-4E5F-A648-59836946E7E9}" type="datetimeFigureOut">
              <a:rPr lang="en-IN" smtClean="0"/>
              <a:t>30-11-2023</a:t>
            </a:fld>
            <a:endParaRPr lang="en-IN"/>
          </a:p>
        </p:txBody>
      </p:sp>
      <p:sp>
        <p:nvSpPr>
          <p:cNvPr id="5" name="Footer Placeholder 4">
            <a:extLst>
              <a:ext uri="{FF2B5EF4-FFF2-40B4-BE49-F238E27FC236}">
                <a16:creationId xmlns:a16="http://schemas.microsoft.com/office/drawing/2014/main" id="{E86FDB1E-7698-45D0-A30A-66DBC88F172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1E3ADAF-02E3-492D-AE5F-51D67340D65F}"/>
              </a:ext>
            </a:extLst>
          </p:cNvPr>
          <p:cNvSpPr>
            <a:spLocks noGrp="1"/>
          </p:cNvSpPr>
          <p:nvPr>
            <p:ph type="sldNum" sz="quarter" idx="12"/>
          </p:nvPr>
        </p:nvSpPr>
        <p:spPr/>
        <p:txBody>
          <a:bodyPr/>
          <a:lstStyle/>
          <a:p>
            <a:fld id="{47760B0F-44F8-4DEF-9A18-A1B51288D5A8}" type="slidenum">
              <a:rPr lang="en-IN" smtClean="0"/>
              <a:t>‹#›</a:t>
            </a:fld>
            <a:endParaRPr lang="en-IN"/>
          </a:p>
        </p:txBody>
      </p:sp>
    </p:spTree>
    <p:extLst>
      <p:ext uri="{BB962C8B-B14F-4D97-AF65-F5344CB8AC3E}">
        <p14:creationId xmlns:p14="http://schemas.microsoft.com/office/powerpoint/2010/main" val="406929389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8F8925-7B2B-40E8-A5D9-A1B4F0E64AF3}"/>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D9D5BF3-09BF-43A5-A5E8-A856EF590D4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5FBF3B9-A307-4307-B7B0-60CE90582034}"/>
              </a:ext>
            </a:extLst>
          </p:cNvPr>
          <p:cNvSpPr>
            <a:spLocks noGrp="1"/>
          </p:cNvSpPr>
          <p:nvPr>
            <p:ph type="dt" sz="half" idx="10"/>
          </p:nvPr>
        </p:nvSpPr>
        <p:spPr/>
        <p:txBody>
          <a:bodyPr/>
          <a:lstStyle/>
          <a:p>
            <a:fld id="{A15359B3-A25E-4E5F-A648-59836946E7E9}" type="datetimeFigureOut">
              <a:rPr lang="en-IN" smtClean="0"/>
              <a:t>30-11-2023</a:t>
            </a:fld>
            <a:endParaRPr lang="en-IN"/>
          </a:p>
        </p:txBody>
      </p:sp>
      <p:sp>
        <p:nvSpPr>
          <p:cNvPr id="5" name="Footer Placeholder 4">
            <a:extLst>
              <a:ext uri="{FF2B5EF4-FFF2-40B4-BE49-F238E27FC236}">
                <a16:creationId xmlns:a16="http://schemas.microsoft.com/office/drawing/2014/main" id="{F13A35D6-F540-4CEA-9E32-FFD77B52F11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B47231E-7BE9-4EC6-8FB2-060EFD41CA82}"/>
              </a:ext>
            </a:extLst>
          </p:cNvPr>
          <p:cNvSpPr>
            <a:spLocks noGrp="1"/>
          </p:cNvSpPr>
          <p:nvPr>
            <p:ph type="sldNum" sz="quarter" idx="12"/>
          </p:nvPr>
        </p:nvSpPr>
        <p:spPr/>
        <p:txBody>
          <a:bodyPr/>
          <a:lstStyle/>
          <a:p>
            <a:fld id="{47760B0F-44F8-4DEF-9A18-A1B51288D5A8}" type="slidenum">
              <a:rPr lang="en-IN" smtClean="0"/>
              <a:t>‹#›</a:t>
            </a:fld>
            <a:endParaRPr lang="en-IN"/>
          </a:p>
        </p:txBody>
      </p:sp>
    </p:spTree>
    <p:extLst>
      <p:ext uri="{BB962C8B-B14F-4D97-AF65-F5344CB8AC3E}">
        <p14:creationId xmlns:p14="http://schemas.microsoft.com/office/powerpoint/2010/main" val="169199923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8B7C996-26AB-448B-AA75-AA582D8E839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7CD1100-7A0E-4AE8-8A74-4FA9E0E3B33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03A2086-A533-46D8-8724-707F43588A94}"/>
              </a:ext>
            </a:extLst>
          </p:cNvPr>
          <p:cNvSpPr>
            <a:spLocks noGrp="1"/>
          </p:cNvSpPr>
          <p:nvPr>
            <p:ph type="dt" sz="half" idx="10"/>
          </p:nvPr>
        </p:nvSpPr>
        <p:spPr/>
        <p:txBody>
          <a:bodyPr/>
          <a:lstStyle/>
          <a:p>
            <a:fld id="{A15359B3-A25E-4E5F-A648-59836946E7E9}" type="datetimeFigureOut">
              <a:rPr lang="en-IN" smtClean="0"/>
              <a:t>30-11-2023</a:t>
            </a:fld>
            <a:endParaRPr lang="en-IN"/>
          </a:p>
        </p:txBody>
      </p:sp>
      <p:sp>
        <p:nvSpPr>
          <p:cNvPr id="5" name="Footer Placeholder 4">
            <a:extLst>
              <a:ext uri="{FF2B5EF4-FFF2-40B4-BE49-F238E27FC236}">
                <a16:creationId xmlns:a16="http://schemas.microsoft.com/office/drawing/2014/main" id="{572FDD37-29A9-405B-AF1D-1CBC7042F29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69067D6-A2A0-4BB7-8EFB-C20EAE1BC4A8}"/>
              </a:ext>
            </a:extLst>
          </p:cNvPr>
          <p:cNvSpPr>
            <a:spLocks noGrp="1"/>
          </p:cNvSpPr>
          <p:nvPr>
            <p:ph type="sldNum" sz="quarter" idx="12"/>
          </p:nvPr>
        </p:nvSpPr>
        <p:spPr/>
        <p:txBody>
          <a:bodyPr/>
          <a:lstStyle/>
          <a:p>
            <a:fld id="{47760B0F-44F8-4DEF-9A18-A1B51288D5A8}" type="slidenum">
              <a:rPr lang="en-IN" smtClean="0"/>
              <a:t>‹#›</a:t>
            </a:fld>
            <a:endParaRPr lang="en-IN"/>
          </a:p>
        </p:txBody>
      </p:sp>
    </p:spTree>
    <p:extLst>
      <p:ext uri="{BB962C8B-B14F-4D97-AF65-F5344CB8AC3E}">
        <p14:creationId xmlns:p14="http://schemas.microsoft.com/office/powerpoint/2010/main" val="31361868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8BC771-8834-403E-9C9F-628AD554600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22DBB80-39A2-40E4-BD96-1D32C34FA3E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8A6D259-247C-4834-B93D-26CCBD7387B8}"/>
              </a:ext>
            </a:extLst>
          </p:cNvPr>
          <p:cNvSpPr>
            <a:spLocks noGrp="1"/>
          </p:cNvSpPr>
          <p:nvPr>
            <p:ph type="dt" sz="half" idx="10"/>
          </p:nvPr>
        </p:nvSpPr>
        <p:spPr/>
        <p:txBody>
          <a:bodyPr/>
          <a:lstStyle/>
          <a:p>
            <a:fld id="{A15359B3-A25E-4E5F-A648-59836946E7E9}" type="datetimeFigureOut">
              <a:rPr lang="en-IN" smtClean="0"/>
              <a:t>30-11-2023</a:t>
            </a:fld>
            <a:endParaRPr lang="en-IN"/>
          </a:p>
        </p:txBody>
      </p:sp>
      <p:sp>
        <p:nvSpPr>
          <p:cNvPr id="5" name="Footer Placeholder 4">
            <a:extLst>
              <a:ext uri="{FF2B5EF4-FFF2-40B4-BE49-F238E27FC236}">
                <a16:creationId xmlns:a16="http://schemas.microsoft.com/office/drawing/2014/main" id="{F3B24A3D-4344-441D-9103-CFBEF505459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870A41D-36A7-48CE-97E2-FE8E006522A7}"/>
              </a:ext>
            </a:extLst>
          </p:cNvPr>
          <p:cNvSpPr>
            <a:spLocks noGrp="1"/>
          </p:cNvSpPr>
          <p:nvPr>
            <p:ph type="sldNum" sz="quarter" idx="12"/>
          </p:nvPr>
        </p:nvSpPr>
        <p:spPr/>
        <p:txBody>
          <a:bodyPr/>
          <a:lstStyle/>
          <a:p>
            <a:fld id="{47760B0F-44F8-4DEF-9A18-A1B51288D5A8}" type="slidenum">
              <a:rPr lang="en-IN" smtClean="0"/>
              <a:t>‹#›</a:t>
            </a:fld>
            <a:endParaRPr lang="en-IN"/>
          </a:p>
        </p:txBody>
      </p:sp>
    </p:spTree>
    <p:extLst>
      <p:ext uri="{BB962C8B-B14F-4D97-AF65-F5344CB8AC3E}">
        <p14:creationId xmlns:p14="http://schemas.microsoft.com/office/powerpoint/2010/main" val="316415964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429956-BF19-428B-A501-6651E7E30CA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FFC637B7-2DC3-4BA9-8816-6860C5A7B06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8258AD4-670F-4A20-8C40-461827B29D11}"/>
              </a:ext>
            </a:extLst>
          </p:cNvPr>
          <p:cNvSpPr>
            <a:spLocks noGrp="1"/>
          </p:cNvSpPr>
          <p:nvPr>
            <p:ph type="dt" sz="half" idx="10"/>
          </p:nvPr>
        </p:nvSpPr>
        <p:spPr/>
        <p:txBody>
          <a:bodyPr/>
          <a:lstStyle/>
          <a:p>
            <a:fld id="{A15359B3-A25E-4E5F-A648-59836946E7E9}" type="datetimeFigureOut">
              <a:rPr lang="en-IN" smtClean="0"/>
              <a:t>30-11-2023</a:t>
            </a:fld>
            <a:endParaRPr lang="en-IN"/>
          </a:p>
        </p:txBody>
      </p:sp>
      <p:sp>
        <p:nvSpPr>
          <p:cNvPr id="5" name="Footer Placeholder 4">
            <a:extLst>
              <a:ext uri="{FF2B5EF4-FFF2-40B4-BE49-F238E27FC236}">
                <a16:creationId xmlns:a16="http://schemas.microsoft.com/office/drawing/2014/main" id="{5589D96A-3E53-4769-B88E-6AC12781D13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5D3FFAE-196E-4BF6-A121-883A15EFB44E}"/>
              </a:ext>
            </a:extLst>
          </p:cNvPr>
          <p:cNvSpPr>
            <a:spLocks noGrp="1"/>
          </p:cNvSpPr>
          <p:nvPr>
            <p:ph type="sldNum" sz="quarter" idx="12"/>
          </p:nvPr>
        </p:nvSpPr>
        <p:spPr/>
        <p:txBody>
          <a:bodyPr/>
          <a:lstStyle/>
          <a:p>
            <a:fld id="{47760B0F-44F8-4DEF-9A18-A1B51288D5A8}" type="slidenum">
              <a:rPr lang="en-IN" smtClean="0"/>
              <a:t>‹#›</a:t>
            </a:fld>
            <a:endParaRPr lang="en-IN"/>
          </a:p>
        </p:txBody>
      </p:sp>
    </p:spTree>
    <p:extLst>
      <p:ext uri="{BB962C8B-B14F-4D97-AF65-F5344CB8AC3E}">
        <p14:creationId xmlns:p14="http://schemas.microsoft.com/office/powerpoint/2010/main" val="240275048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EC750B-DA5E-4C36-95A1-C0BB98C9075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8FF1159-26DA-4E64-B41F-700C771E22D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63167778-A2E3-45A4-BA53-06BE916A171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70E23580-3A4A-450B-A67F-32C09E5C7755}"/>
              </a:ext>
            </a:extLst>
          </p:cNvPr>
          <p:cNvSpPr>
            <a:spLocks noGrp="1"/>
          </p:cNvSpPr>
          <p:nvPr>
            <p:ph type="dt" sz="half" idx="10"/>
          </p:nvPr>
        </p:nvSpPr>
        <p:spPr/>
        <p:txBody>
          <a:bodyPr/>
          <a:lstStyle/>
          <a:p>
            <a:fld id="{A15359B3-A25E-4E5F-A648-59836946E7E9}" type="datetimeFigureOut">
              <a:rPr lang="en-IN" smtClean="0"/>
              <a:t>30-11-2023</a:t>
            </a:fld>
            <a:endParaRPr lang="en-IN"/>
          </a:p>
        </p:txBody>
      </p:sp>
      <p:sp>
        <p:nvSpPr>
          <p:cNvPr id="6" name="Footer Placeholder 5">
            <a:extLst>
              <a:ext uri="{FF2B5EF4-FFF2-40B4-BE49-F238E27FC236}">
                <a16:creationId xmlns:a16="http://schemas.microsoft.com/office/drawing/2014/main" id="{7D440BC9-3D11-41CC-BCB4-15C986CF791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E1FC31E-7629-4D35-88F7-D9FA763EE620}"/>
              </a:ext>
            </a:extLst>
          </p:cNvPr>
          <p:cNvSpPr>
            <a:spLocks noGrp="1"/>
          </p:cNvSpPr>
          <p:nvPr>
            <p:ph type="sldNum" sz="quarter" idx="12"/>
          </p:nvPr>
        </p:nvSpPr>
        <p:spPr/>
        <p:txBody>
          <a:bodyPr/>
          <a:lstStyle/>
          <a:p>
            <a:fld id="{47760B0F-44F8-4DEF-9A18-A1B51288D5A8}" type="slidenum">
              <a:rPr lang="en-IN" smtClean="0"/>
              <a:t>‹#›</a:t>
            </a:fld>
            <a:endParaRPr lang="en-IN"/>
          </a:p>
        </p:txBody>
      </p:sp>
    </p:spTree>
    <p:extLst>
      <p:ext uri="{BB962C8B-B14F-4D97-AF65-F5344CB8AC3E}">
        <p14:creationId xmlns:p14="http://schemas.microsoft.com/office/powerpoint/2010/main" val="350881627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32F74F-F08C-461E-8EE5-77B938AA798E}"/>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D42CCE1-52F2-4430-9ABF-E8818073D12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0CA4BCB-654F-4CCB-8184-552FCCE5D62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B85E077-F6FC-447C-B6DF-BB767120020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82A36EB-47BD-445D-AB2C-3D398A16F3F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D2A31BC9-B528-4067-B253-E22B4D35FA28}"/>
              </a:ext>
            </a:extLst>
          </p:cNvPr>
          <p:cNvSpPr>
            <a:spLocks noGrp="1"/>
          </p:cNvSpPr>
          <p:nvPr>
            <p:ph type="dt" sz="half" idx="10"/>
          </p:nvPr>
        </p:nvSpPr>
        <p:spPr/>
        <p:txBody>
          <a:bodyPr/>
          <a:lstStyle/>
          <a:p>
            <a:fld id="{A15359B3-A25E-4E5F-A648-59836946E7E9}" type="datetimeFigureOut">
              <a:rPr lang="en-IN" smtClean="0"/>
              <a:t>30-11-2023</a:t>
            </a:fld>
            <a:endParaRPr lang="en-IN"/>
          </a:p>
        </p:txBody>
      </p:sp>
      <p:sp>
        <p:nvSpPr>
          <p:cNvPr id="8" name="Footer Placeholder 7">
            <a:extLst>
              <a:ext uri="{FF2B5EF4-FFF2-40B4-BE49-F238E27FC236}">
                <a16:creationId xmlns:a16="http://schemas.microsoft.com/office/drawing/2014/main" id="{F85C9744-F2FF-4165-A014-462E8273B11F}"/>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1C309A53-EA48-49E7-8D45-C88B4A44D20A}"/>
              </a:ext>
            </a:extLst>
          </p:cNvPr>
          <p:cNvSpPr>
            <a:spLocks noGrp="1"/>
          </p:cNvSpPr>
          <p:nvPr>
            <p:ph type="sldNum" sz="quarter" idx="12"/>
          </p:nvPr>
        </p:nvSpPr>
        <p:spPr/>
        <p:txBody>
          <a:bodyPr/>
          <a:lstStyle/>
          <a:p>
            <a:fld id="{47760B0F-44F8-4DEF-9A18-A1B51288D5A8}" type="slidenum">
              <a:rPr lang="en-IN" smtClean="0"/>
              <a:t>‹#›</a:t>
            </a:fld>
            <a:endParaRPr lang="en-IN"/>
          </a:p>
        </p:txBody>
      </p:sp>
    </p:spTree>
    <p:extLst>
      <p:ext uri="{BB962C8B-B14F-4D97-AF65-F5344CB8AC3E}">
        <p14:creationId xmlns:p14="http://schemas.microsoft.com/office/powerpoint/2010/main" val="80143658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83CF6F-B180-4354-B3ED-90393BEA4CEA}"/>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8FA71996-15AE-4E2E-96FC-6A5246BAD135}"/>
              </a:ext>
            </a:extLst>
          </p:cNvPr>
          <p:cNvSpPr>
            <a:spLocks noGrp="1"/>
          </p:cNvSpPr>
          <p:nvPr>
            <p:ph type="dt" sz="half" idx="10"/>
          </p:nvPr>
        </p:nvSpPr>
        <p:spPr/>
        <p:txBody>
          <a:bodyPr/>
          <a:lstStyle/>
          <a:p>
            <a:fld id="{A15359B3-A25E-4E5F-A648-59836946E7E9}" type="datetimeFigureOut">
              <a:rPr lang="en-IN" smtClean="0"/>
              <a:t>30-11-2023</a:t>
            </a:fld>
            <a:endParaRPr lang="en-IN"/>
          </a:p>
        </p:txBody>
      </p:sp>
      <p:sp>
        <p:nvSpPr>
          <p:cNvPr id="4" name="Footer Placeholder 3">
            <a:extLst>
              <a:ext uri="{FF2B5EF4-FFF2-40B4-BE49-F238E27FC236}">
                <a16:creationId xmlns:a16="http://schemas.microsoft.com/office/drawing/2014/main" id="{6B709FA8-6DFA-451E-A60A-9EB07555E0BF}"/>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FF026477-9B68-4B96-A8EE-1A4EA6C4E772}"/>
              </a:ext>
            </a:extLst>
          </p:cNvPr>
          <p:cNvSpPr>
            <a:spLocks noGrp="1"/>
          </p:cNvSpPr>
          <p:nvPr>
            <p:ph type="sldNum" sz="quarter" idx="12"/>
          </p:nvPr>
        </p:nvSpPr>
        <p:spPr/>
        <p:txBody>
          <a:bodyPr/>
          <a:lstStyle/>
          <a:p>
            <a:fld id="{47760B0F-44F8-4DEF-9A18-A1B51288D5A8}" type="slidenum">
              <a:rPr lang="en-IN" smtClean="0"/>
              <a:t>‹#›</a:t>
            </a:fld>
            <a:endParaRPr lang="en-IN"/>
          </a:p>
        </p:txBody>
      </p:sp>
    </p:spTree>
    <p:extLst>
      <p:ext uri="{BB962C8B-B14F-4D97-AF65-F5344CB8AC3E}">
        <p14:creationId xmlns:p14="http://schemas.microsoft.com/office/powerpoint/2010/main" val="407682091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DDD14D3-67E2-4C91-94EB-8A37D2A2893B}"/>
              </a:ext>
            </a:extLst>
          </p:cNvPr>
          <p:cNvSpPr>
            <a:spLocks noGrp="1"/>
          </p:cNvSpPr>
          <p:nvPr>
            <p:ph type="dt" sz="half" idx="10"/>
          </p:nvPr>
        </p:nvSpPr>
        <p:spPr/>
        <p:txBody>
          <a:bodyPr/>
          <a:lstStyle/>
          <a:p>
            <a:fld id="{A15359B3-A25E-4E5F-A648-59836946E7E9}" type="datetimeFigureOut">
              <a:rPr lang="en-IN" smtClean="0"/>
              <a:t>30-11-2023</a:t>
            </a:fld>
            <a:endParaRPr lang="en-IN"/>
          </a:p>
        </p:txBody>
      </p:sp>
      <p:sp>
        <p:nvSpPr>
          <p:cNvPr id="3" name="Footer Placeholder 2">
            <a:extLst>
              <a:ext uri="{FF2B5EF4-FFF2-40B4-BE49-F238E27FC236}">
                <a16:creationId xmlns:a16="http://schemas.microsoft.com/office/drawing/2014/main" id="{C73938B9-A0E6-4BBB-A1FB-6E58A508B51B}"/>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19E83CA0-33CD-4B83-BDA4-9CFE6AD29232}"/>
              </a:ext>
            </a:extLst>
          </p:cNvPr>
          <p:cNvSpPr>
            <a:spLocks noGrp="1"/>
          </p:cNvSpPr>
          <p:nvPr>
            <p:ph type="sldNum" sz="quarter" idx="12"/>
          </p:nvPr>
        </p:nvSpPr>
        <p:spPr/>
        <p:txBody>
          <a:bodyPr/>
          <a:lstStyle/>
          <a:p>
            <a:fld id="{47760B0F-44F8-4DEF-9A18-A1B51288D5A8}" type="slidenum">
              <a:rPr lang="en-IN" smtClean="0"/>
              <a:t>‹#›</a:t>
            </a:fld>
            <a:endParaRPr lang="en-IN"/>
          </a:p>
        </p:txBody>
      </p:sp>
    </p:spTree>
    <p:extLst>
      <p:ext uri="{BB962C8B-B14F-4D97-AF65-F5344CB8AC3E}">
        <p14:creationId xmlns:p14="http://schemas.microsoft.com/office/powerpoint/2010/main" val="278032827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AD3F5E-756D-4298-9640-BCEF5EF28F3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55850D60-7255-446F-8D1D-8A6426F5D49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9180B42C-2BBC-42A4-AC69-AF7451ED1B0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119073A-9227-4C65-8C40-01AB10854457}"/>
              </a:ext>
            </a:extLst>
          </p:cNvPr>
          <p:cNvSpPr>
            <a:spLocks noGrp="1"/>
          </p:cNvSpPr>
          <p:nvPr>
            <p:ph type="dt" sz="half" idx="10"/>
          </p:nvPr>
        </p:nvSpPr>
        <p:spPr/>
        <p:txBody>
          <a:bodyPr/>
          <a:lstStyle/>
          <a:p>
            <a:fld id="{A15359B3-A25E-4E5F-A648-59836946E7E9}" type="datetimeFigureOut">
              <a:rPr lang="en-IN" smtClean="0"/>
              <a:t>30-11-2023</a:t>
            </a:fld>
            <a:endParaRPr lang="en-IN"/>
          </a:p>
        </p:txBody>
      </p:sp>
      <p:sp>
        <p:nvSpPr>
          <p:cNvPr id="6" name="Footer Placeholder 5">
            <a:extLst>
              <a:ext uri="{FF2B5EF4-FFF2-40B4-BE49-F238E27FC236}">
                <a16:creationId xmlns:a16="http://schemas.microsoft.com/office/drawing/2014/main" id="{20A41B19-2B7D-49D5-949E-AB01D9D5232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A1DCBC3-3CC1-49DD-A0BF-52E7BA10F9C2}"/>
              </a:ext>
            </a:extLst>
          </p:cNvPr>
          <p:cNvSpPr>
            <a:spLocks noGrp="1"/>
          </p:cNvSpPr>
          <p:nvPr>
            <p:ph type="sldNum" sz="quarter" idx="12"/>
          </p:nvPr>
        </p:nvSpPr>
        <p:spPr/>
        <p:txBody>
          <a:bodyPr/>
          <a:lstStyle/>
          <a:p>
            <a:fld id="{47760B0F-44F8-4DEF-9A18-A1B51288D5A8}" type="slidenum">
              <a:rPr lang="en-IN" smtClean="0"/>
              <a:t>‹#›</a:t>
            </a:fld>
            <a:endParaRPr lang="en-IN"/>
          </a:p>
        </p:txBody>
      </p:sp>
    </p:spTree>
    <p:extLst>
      <p:ext uri="{BB962C8B-B14F-4D97-AF65-F5344CB8AC3E}">
        <p14:creationId xmlns:p14="http://schemas.microsoft.com/office/powerpoint/2010/main" val="326062617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FA26E1-822E-403C-A4C7-7E379C5707A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0503B904-5845-4511-967C-77803001F73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E86BE291-A4DC-40E5-A608-4E7454D3135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1EF02CA-4A8C-4EB6-B363-C263F9B54EAA}"/>
              </a:ext>
            </a:extLst>
          </p:cNvPr>
          <p:cNvSpPr>
            <a:spLocks noGrp="1"/>
          </p:cNvSpPr>
          <p:nvPr>
            <p:ph type="dt" sz="half" idx="10"/>
          </p:nvPr>
        </p:nvSpPr>
        <p:spPr/>
        <p:txBody>
          <a:bodyPr/>
          <a:lstStyle/>
          <a:p>
            <a:fld id="{A15359B3-A25E-4E5F-A648-59836946E7E9}" type="datetimeFigureOut">
              <a:rPr lang="en-IN" smtClean="0"/>
              <a:t>30-11-2023</a:t>
            </a:fld>
            <a:endParaRPr lang="en-IN"/>
          </a:p>
        </p:txBody>
      </p:sp>
      <p:sp>
        <p:nvSpPr>
          <p:cNvPr id="6" name="Footer Placeholder 5">
            <a:extLst>
              <a:ext uri="{FF2B5EF4-FFF2-40B4-BE49-F238E27FC236}">
                <a16:creationId xmlns:a16="http://schemas.microsoft.com/office/drawing/2014/main" id="{9639FF42-5E6B-426D-8C73-E6CC0C61A17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CE3FEBD-53AD-49F3-B3B1-A6414B0F8BB3}"/>
              </a:ext>
            </a:extLst>
          </p:cNvPr>
          <p:cNvSpPr>
            <a:spLocks noGrp="1"/>
          </p:cNvSpPr>
          <p:nvPr>
            <p:ph type="sldNum" sz="quarter" idx="12"/>
          </p:nvPr>
        </p:nvSpPr>
        <p:spPr/>
        <p:txBody>
          <a:bodyPr/>
          <a:lstStyle/>
          <a:p>
            <a:fld id="{47760B0F-44F8-4DEF-9A18-A1B51288D5A8}" type="slidenum">
              <a:rPr lang="en-IN" smtClean="0"/>
              <a:t>‹#›</a:t>
            </a:fld>
            <a:endParaRPr lang="en-IN"/>
          </a:p>
        </p:txBody>
      </p:sp>
    </p:spTree>
    <p:extLst>
      <p:ext uri="{BB962C8B-B14F-4D97-AF65-F5344CB8AC3E}">
        <p14:creationId xmlns:p14="http://schemas.microsoft.com/office/powerpoint/2010/main" val="137285018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F2CCBDA-8EC4-4C06-90E6-3E5156B15CD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9EACD14-3D87-45B8-930D-9801E3237D0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E65E377-FB1B-4820-8BB4-A7A2BEDA6B4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15359B3-A25E-4E5F-A648-59836946E7E9}" type="datetimeFigureOut">
              <a:rPr lang="en-IN" smtClean="0"/>
              <a:t>30-11-2023</a:t>
            </a:fld>
            <a:endParaRPr lang="en-IN"/>
          </a:p>
        </p:txBody>
      </p:sp>
      <p:sp>
        <p:nvSpPr>
          <p:cNvPr id="5" name="Footer Placeholder 4">
            <a:extLst>
              <a:ext uri="{FF2B5EF4-FFF2-40B4-BE49-F238E27FC236}">
                <a16:creationId xmlns:a16="http://schemas.microsoft.com/office/drawing/2014/main" id="{D74FA668-84EF-4372-8E6B-9FDA9E78F81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3921AB0B-D4E2-4116-A320-4586AD1E7FA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7760B0F-44F8-4DEF-9A18-A1B51288D5A8}" type="slidenum">
              <a:rPr lang="en-IN" smtClean="0"/>
              <a:t>‹#›</a:t>
            </a:fld>
            <a:endParaRPr lang="en-IN"/>
          </a:p>
        </p:txBody>
      </p:sp>
    </p:spTree>
    <p:extLst>
      <p:ext uri="{BB962C8B-B14F-4D97-AF65-F5344CB8AC3E}">
        <p14:creationId xmlns:p14="http://schemas.microsoft.com/office/powerpoint/2010/main" val="15800514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7.xml"/><Relationship Id="rId4" Type="http://schemas.microsoft.com/office/2007/relationships/hdphoto" Target="../media/hdphoto1.wdp"/></Relationships>
</file>

<file path=ppt/slides/_rels/slide2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7.xml"/><Relationship Id="rId4" Type="http://schemas.microsoft.com/office/2007/relationships/hdphoto" Target="../media/hdphoto1.wdp"/></Relationships>
</file>

<file path=ppt/slides/_rels/slide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AB63033-4550-48C0-94A1-FF2496CDB4D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12234041" cy="7357241"/>
          </a:xfrm>
          <a:prstGeom prst="rect">
            <a:avLst/>
          </a:prstGeom>
        </p:spPr>
      </p:pic>
      <p:sp>
        <p:nvSpPr>
          <p:cNvPr id="6" name="Rectangle 5">
            <a:extLst>
              <a:ext uri="{FF2B5EF4-FFF2-40B4-BE49-F238E27FC236}">
                <a16:creationId xmlns:a16="http://schemas.microsoft.com/office/drawing/2014/main" id="{BD5D8F05-4DD7-4DBD-B707-E9D7A837DA3E}"/>
              </a:ext>
            </a:extLst>
          </p:cNvPr>
          <p:cNvSpPr/>
          <p:nvPr/>
        </p:nvSpPr>
        <p:spPr>
          <a:xfrm>
            <a:off x="690493" y="460160"/>
            <a:ext cx="11040894" cy="590893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9" name="Hexagon 18">
            <a:extLst>
              <a:ext uri="{FF2B5EF4-FFF2-40B4-BE49-F238E27FC236}">
                <a16:creationId xmlns:a16="http://schemas.microsoft.com/office/drawing/2014/main" id="{1DEE8B61-1C33-418F-B6E7-5244C3ECEF1E}"/>
              </a:ext>
              <a:ext uri="{C183D7F6-B498-43B3-948B-1728B52AA6E4}">
                <adec:decorative xmlns:adec="http://schemas.microsoft.com/office/drawing/2017/decorative" val="1"/>
              </a:ext>
            </a:extLst>
          </p:cNvPr>
          <p:cNvSpPr/>
          <p:nvPr/>
        </p:nvSpPr>
        <p:spPr>
          <a:xfrm>
            <a:off x="2843282" y="889113"/>
            <a:ext cx="5859196" cy="5051033"/>
          </a:xfrm>
          <a:prstGeom prst="hexagon">
            <a:avLst/>
          </a:prstGeom>
          <a:gradFill>
            <a:gsLst>
              <a:gs pos="100000">
                <a:srgbClr val="FF0000"/>
              </a:gs>
              <a:gs pos="100000">
                <a:srgbClr val="FF3300"/>
              </a:gs>
              <a:gs pos="0">
                <a:srgbClr val="FF3399"/>
              </a:gs>
            </a:gsLst>
            <a:lin ang="5400000" scaled="1"/>
          </a:gradFill>
          <a:ln w="60325">
            <a:solidFill>
              <a:srgbClr val="6600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Hexagon 19">
            <a:extLst>
              <a:ext uri="{FF2B5EF4-FFF2-40B4-BE49-F238E27FC236}">
                <a16:creationId xmlns:a16="http://schemas.microsoft.com/office/drawing/2014/main" id="{3CAE6D57-D2C8-41C2-96A0-77FC6EEBDB0A}"/>
              </a:ext>
              <a:ext uri="{C183D7F6-B498-43B3-948B-1728B52AA6E4}">
                <adec:decorative xmlns:adec="http://schemas.microsoft.com/office/drawing/2017/decorative" val="1"/>
              </a:ext>
            </a:extLst>
          </p:cNvPr>
          <p:cNvSpPr/>
          <p:nvPr/>
        </p:nvSpPr>
        <p:spPr>
          <a:xfrm>
            <a:off x="7765630" y="5646308"/>
            <a:ext cx="651613" cy="561736"/>
          </a:xfrm>
          <a:prstGeom prst="hexagon">
            <a:avLst/>
          </a:prstGeom>
          <a:gradFill>
            <a:gsLst>
              <a:gs pos="100000">
                <a:srgbClr val="FF0000"/>
              </a:gs>
              <a:gs pos="100000">
                <a:srgbClr val="FF3300"/>
              </a:gs>
              <a:gs pos="0">
                <a:srgbClr val="FF3399"/>
              </a:gs>
            </a:gsLst>
            <a:lin ang="5400000" scaled="1"/>
          </a:gradFill>
          <a:ln>
            <a:solidFill>
              <a:srgbClr val="6600CC"/>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21" name="Hexagon 20">
            <a:extLst>
              <a:ext uri="{FF2B5EF4-FFF2-40B4-BE49-F238E27FC236}">
                <a16:creationId xmlns:a16="http://schemas.microsoft.com/office/drawing/2014/main" id="{B5D35A92-6544-4E37-BA7A-4DD477E1CF45}"/>
              </a:ext>
              <a:ext uri="{C183D7F6-B498-43B3-948B-1728B52AA6E4}">
                <adec:decorative xmlns:adec="http://schemas.microsoft.com/office/drawing/2017/decorative" val="1"/>
              </a:ext>
            </a:extLst>
          </p:cNvPr>
          <p:cNvSpPr/>
          <p:nvPr/>
        </p:nvSpPr>
        <p:spPr>
          <a:xfrm>
            <a:off x="1936070" y="2751804"/>
            <a:ext cx="785546" cy="677196"/>
          </a:xfrm>
          <a:prstGeom prst="hexagon">
            <a:avLst/>
          </a:prstGeom>
          <a:gradFill>
            <a:gsLst>
              <a:gs pos="100000">
                <a:srgbClr val="FF0000"/>
              </a:gs>
              <a:gs pos="100000">
                <a:srgbClr val="FF3300"/>
              </a:gs>
              <a:gs pos="0">
                <a:srgbClr val="FF3399"/>
              </a:gs>
            </a:gsLst>
            <a:lin ang="5400000" scaled="1"/>
          </a:gradFill>
          <a:ln>
            <a:solidFill>
              <a:srgbClr val="6600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Hexagon 21">
            <a:extLst>
              <a:ext uri="{FF2B5EF4-FFF2-40B4-BE49-F238E27FC236}">
                <a16:creationId xmlns:a16="http://schemas.microsoft.com/office/drawing/2014/main" id="{689B623E-D280-4A38-9928-79E12A87FB04}"/>
              </a:ext>
              <a:ext uri="{C183D7F6-B498-43B3-948B-1728B52AA6E4}">
                <adec:decorative xmlns:adec="http://schemas.microsoft.com/office/drawing/2017/decorative" val="1"/>
              </a:ext>
            </a:extLst>
          </p:cNvPr>
          <p:cNvSpPr/>
          <p:nvPr/>
        </p:nvSpPr>
        <p:spPr>
          <a:xfrm>
            <a:off x="7698663" y="704347"/>
            <a:ext cx="392774" cy="338599"/>
          </a:xfrm>
          <a:prstGeom prst="hexagon">
            <a:avLst/>
          </a:prstGeom>
          <a:gradFill>
            <a:gsLst>
              <a:gs pos="100000">
                <a:srgbClr val="FF0000"/>
              </a:gs>
              <a:gs pos="100000">
                <a:srgbClr val="FF3300"/>
              </a:gs>
              <a:gs pos="0">
                <a:srgbClr val="FF3399"/>
              </a:gs>
            </a:gsLst>
            <a:lin ang="5400000" scaled="1"/>
          </a:gradFill>
          <a:ln>
            <a:solidFill>
              <a:srgbClr val="6600CC"/>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23" name="Hexagon 22">
            <a:extLst>
              <a:ext uri="{FF2B5EF4-FFF2-40B4-BE49-F238E27FC236}">
                <a16:creationId xmlns:a16="http://schemas.microsoft.com/office/drawing/2014/main" id="{C63769C8-9DA6-4046-B310-9494FB80ED4F}"/>
              </a:ext>
              <a:ext uri="{C183D7F6-B498-43B3-948B-1728B52AA6E4}">
                <adec:decorative xmlns:adec="http://schemas.microsoft.com/office/drawing/2017/decorative" val="1"/>
              </a:ext>
            </a:extLst>
          </p:cNvPr>
          <p:cNvSpPr/>
          <p:nvPr/>
        </p:nvSpPr>
        <p:spPr>
          <a:xfrm>
            <a:off x="1712278" y="3377133"/>
            <a:ext cx="196388" cy="169300"/>
          </a:xfrm>
          <a:prstGeom prst="hexagon">
            <a:avLst/>
          </a:prstGeom>
          <a:gradFill>
            <a:gsLst>
              <a:gs pos="100000">
                <a:srgbClr val="FF0000"/>
              </a:gs>
              <a:gs pos="100000">
                <a:srgbClr val="FF3300"/>
              </a:gs>
              <a:gs pos="0">
                <a:srgbClr val="FF3399"/>
              </a:gs>
            </a:gsLst>
            <a:lin ang="5400000" scaled="1"/>
          </a:gradFill>
          <a:ln>
            <a:solidFill>
              <a:srgbClr val="6600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TextBox 23">
            <a:extLst>
              <a:ext uri="{FF2B5EF4-FFF2-40B4-BE49-F238E27FC236}">
                <a16:creationId xmlns:a16="http://schemas.microsoft.com/office/drawing/2014/main" id="{D2AB7676-EDB1-4595-A27A-D3A459127669}"/>
              </a:ext>
            </a:extLst>
          </p:cNvPr>
          <p:cNvSpPr txBox="1"/>
          <p:nvPr/>
        </p:nvSpPr>
        <p:spPr>
          <a:xfrm>
            <a:off x="4471937" y="2953652"/>
            <a:ext cx="2757538" cy="707886"/>
          </a:xfrm>
          <a:prstGeom prst="rect">
            <a:avLst/>
          </a:prstGeom>
          <a:noFill/>
        </p:spPr>
        <p:txBody>
          <a:bodyPr wrap="square">
            <a:spAutoFit/>
          </a:bodyPr>
          <a:lstStyle/>
          <a:p>
            <a:r>
              <a:rPr lang="en-US" sz="4000" b="1" dirty="0">
                <a:latin typeface="Segoe UI" panose="020B0502040204020203" pitchFamily="34" charset="0"/>
                <a:cs typeface="Segoe UI" panose="020B0502040204020203" pitchFamily="34" charset="0"/>
              </a:rPr>
              <a:t>WELCOME</a:t>
            </a:r>
            <a:endParaRPr lang="en-IN" sz="4000" b="1"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8796307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AB63033-4550-48C0-94A1-FF2496CDB4D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12234041" cy="7357241"/>
          </a:xfrm>
          <a:prstGeom prst="rect">
            <a:avLst/>
          </a:prstGeom>
        </p:spPr>
      </p:pic>
      <p:sp>
        <p:nvSpPr>
          <p:cNvPr id="6" name="Rectangle 5">
            <a:extLst>
              <a:ext uri="{FF2B5EF4-FFF2-40B4-BE49-F238E27FC236}">
                <a16:creationId xmlns:a16="http://schemas.microsoft.com/office/drawing/2014/main" id="{BD5D8F05-4DD7-4DBD-B707-E9D7A837DA3E}"/>
              </a:ext>
            </a:extLst>
          </p:cNvPr>
          <p:cNvSpPr/>
          <p:nvPr/>
        </p:nvSpPr>
        <p:spPr>
          <a:xfrm>
            <a:off x="573933" y="418290"/>
            <a:ext cx="11040894" cy="590893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TextBox 3">
            <a:extLst>
              <a:ext uri="{FF2B5EF4-FFF2-40B4-BE49-F238E27FC236}">
                <a16:creationId xmlns:a16="http://schemas.microsoft.com/office/drawing/2014/main" id="{E5D81642-1BDC-47E0-9FB0-8AB7600CAABC}"/>
              </a:ext>
            </a:extLst>
          </p:cNvPr>
          <p:cNvSpPr txBox="1"/>
          <p:nvPr/>
        </p:nvSpPr>
        <p:spPr>
          <a:xfrm>
            <a:off x="667894" y="1078599"/>
            <a:ext cx="4843592" cy="3847207"/>
          </a:xfrm>
          <a:prstGeom prst="rect">
            <a:avLst/>
          </a:prstGeom>
          <a:noFill/>
        </p:spPr>
        <p:txBody>
          <a:bodyPr wrap="square" rtlCol="0">
            <a:spAutoFit/>
          </a:bodyPr>
          <a:lstStyle/>
          <a:p>
            <a:pPr marL="285750" indent="-285750">
              <a:buFont typeface="Arial" panose="020B0604020202020204" pitchFamily="34" charset="0"/>
              <a:buChar char="•"/>
            </a:pPr>
            <a:r>
              <a:rPr lang="en-US" sz="1600" b="1" dirty="0"/>
              <a:t>//inheritance.cpp</a:t>
            </a:r>
          </a:p>
          <a:p>
            <a:pPr marL="285750" indent="-285750">
              <a:buFont typeface="Arial" panose="020B0604020202020204" pitchFamily="34" charset="0"/>
              <a:buChar char="•"/>
            </a:pPr>
            <a:r>
              <a:rPr lang="en-US" sz="1600" b="1" dirty="0"/>
              <a:t>#include&lt;iostream.h&gt;</a:t>
            </a:r>
          </a:p>
          <a:p>
            <a:pPr marL="285750" indent="-285750">
              <a:buFont typeface="Arial" panose="020B0604020202020204" pitchFamily="34" charset="0"/>
              <a:buChar char="•"/>
            </a:pPr>
            <a:r>
              <a:rPr lang="en-US" sz="1600" b="1" dirty="0"/>
              <a:t>#include&lt;iomanip.h&gt;</a:t>
            </a:r>
          </a:p>
          <a:p>
            <a:pPr marL="285750" indent="-285750">
              <a:buFont typeface="Arial" panose="020B0604020202020204" pitchFamily="34" charset="0"/>
              <a:buChar char="•"/>
            </a:pPr>
            <a:r>
              <a:rPr lang="en-US" sz="1600" b="1" dirty="0"/>
              <a:t>#include&lt;conio.h&gt;</a:t>
            </a:r>
          </a:p>
          <a:p>
            <a:pPr marL="285750" indent="-285750">
              <a:buFont typeface="Arial" panose="020B0604020202020204" pitchFamily="34" charset="0"/>
              <a:buChar char="•"/>
            </a:pPr>
            <a:r>
              <a:rPr lang="en-US" sz="1600" b="1" dirty="0"/>
              <a:t> class </a:t>
            </a:r>
            <a:r>
              <a:rPr lang="en-US" sz="1600" b="1" dirty="0" err="1"/>
              <a:t>xyz</a:t>
            </a:r>
            <a:r>
              <a:rPr lang="en-US" sz="1600" b="1" dirty="0"/>
              <a:t>                           //single base class</a:t>
            </a:r>
          </a:p>
          <a:p>
            <a:pPr marL="285750" indent="-285750">
              <a:buFont typeface="Arial" panose="020B0604020202020204" pitchFamily="34" charset="0"/>
              <a:buChar char="•"/>
            </a:pPr>
            <a:r>
              <a:rPr lang="en-US" sz="1600" b="1" dirty="0"/>
              <a:t>{</a:t>
            </a:r>
          </a:p>
          <a:p>
            <a:pPr marL="285750" indent="-285750">
              <a:buFont typeface="Arial" panose="020B0604020202020204" pitchFamily="34" charset="0"/>
              <a:buChar char="•"/>
            </a:pPr>
            <a:r>
              <a:rPr lang="en-US" sz="1600" b="1" dirty="0"/>
              <a:t> protected:</a:t>
            </a:r>
          </a:p>
          <a:p>
            <a:pPr marL="285750" indent="-285750">
              <a:buFont typeface="Arial" panose="020B0604020202020204" pitchFamily="34" charset="0"/>
              <a:buChar char="•"/>
            </a:pPr>
            <a:r>
              <a:rPr lang="en-US" sz="1600" b="1" dirty="0"/>
              <a:t>int </a:t>
            </a:r>
            <a:r>
              <a:rPr lang="en-US" sz="1600" b="1" dirty="0" err="1"/>
              <a:t>x,y</a:t>
            </a:r>
            <a:r>
              <a:rPr lang="en-US" sz="1600" b="1" dirty="0"/>
              <a:t>;</a:t>
            </a:r>
          </a:p>
          <a:p>
            <a:pPr marL="285750" indent="-285750">
              <a:buFont typeface="Arial" panose="020B0604020202020204" pitchFamily="34" charset="0"/>
              <a:buChar char="•"/>
            </a:pPr>
            <a:r>
              <a:rPr lang="en-US" sz="1600" b="1" dirty="0"/>
              <a:t> public:</a:t>
            </a:r>
          </a:p>
          <a:p>
            <a:pPr marL="285750" indent="-285750">
              <a:buFont typeface="Arial" panose="020B0604020202020204" pitchFamily="34" charset="0"/>
              <a:buChar char="•"/>
            </a:pPr>
            <a:r>
              <a:rPr lang="en-US" sz="1600" b="1" dirty="0"/>
              <a:t> void Entry()</a:t>
            </a:r>
          </a:p>
          <a:p>
            <a:pPr marL="285750" indent="-285750">
              <a:buFont typeface="Arial" panose="020B0604020202020204" pitchFamily="34" charset="0"/>
              <a:buChar char="•"/>
            </a:pPr>
            <a:r>
              <a:rPr lang="en-US" sz="1600" b="1" dirty="0"/>
              <a:t>{</a:t>
            </a:r>
          </a:p>
          <a:p>
            <a:pPr marL="285750" indent="-285750">
              <a:buFont typeface="Arial" panose="020B0604020202020204" pitchFamily="34" charset="0"/>
              <a:buChar char="•"/>
            </a:pPr>
            <a:r>
              <a:rPr lang="en-US" sz="1600" b="1" dirty="0"/>
              <a:t> </a:t>
            </a:r>
            <a:r>
              <a:rPr lang="en-US" sz="1600" b="1" dirty="0" err="1"/>
              <a:t>cout</a:t>
            </a:r>
            <a:r>
              <a:rPr lang="en-US" sz="1600" b="1" dirty="0"/>
              <a:t>&lt;&lt;“Enter the value of x=“; </a:t>
            </a:r>
            <a:r>
              <a:rPr lang="en-US" sz="1600" b="1" dirty="0" err="1"/>
              <a:t>cin</a:t>
            </a:r>
            <a:r>
              <a:rPr lang="en-US" sz="1600" b="1" dirty="0"/>
              <a:t>&gt;&gt;x;</a:t>
            </a:r>
          </a:p>
          <a:p>
            <a:pPr marL="285750" indent="-285750">
              <a:buFont typeface="Arial" panose="020B0604020202020204" pitchFamily="34" charset="0"/>
              <a:buChar char="•"/>
            </a:pPr>
            <a:r>
              <a:rPr lang="en-US" sz="1600" b="1" dirty="0" err="1"/>
              <a:t>cout</a:t>
            </a:r>
            <a:r>
              <a:rPr lang="en-US" sz="1600" b="1" dirty="0"/>
              <a:t>&lt;&lt;“Enter the value of y=“; </a:t>
            </a:r>
            <a:r>
              <a:rPr lang="en-US" sz="1600" b="1" dirty="0" err="1"/>
              <a:t>cin</a:t>
            </a:r>
            <a:r>
              <a:rPr lang="en-US" sz="1600" b="1" dirty="0"/>
              <a:t>&gt;&gt;y;</a:t>
            </a:r>
          </a:p>
          <a:p>
            <a:pPr marL="285750" indent="-285750">
              <a:buFont typeface="Arial" panose="020B0604020202020204" pitchFamily="34" charset="0"/>
              <a:buChar char="•"/>
            </a:pPr>
            <a:r>
              <a:rPr lang="en-US" sz="1600" b="1" dirty="0"/>
              <a:t>}};</a:t>
            </a:r>
          </a:p>
          <a:p>
            <a:r>
              <a:rPr lang="en-US" sz="1400" b="1" dirty="0"/>
              <a:t> </a:t>
            </a:r>
          </a:p>
        </p:txBody>
      </p:sp>
      <p:sp>
        <p:nvSpPr>
          <p:cNvPr id="10" name="Rectangle 9">
            <a:extLst>
              <a:ext uri="{FF2B5EF4-FFF2-40B4-BE49-F238E27FC236}">
                <a16:creationId xmlns:a16="http://schemas.microsoft.com/office/drawing/2014/main" id="{7370D36D-7830-4B66-9DB6-530126731700}"/>
              </a:ext>
            </a:extLst>
          </p:cNvPr>
          <p:cNvSpPr/>
          <p:nvPr/>
        </p:nvSpPr>
        <p:spPr>
          <a:xfrm>
            <a:off x="8399424" y="4738821"/>
            <a:ext cx="3203867" cy="110201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11" name="TextBox 10">
            <a:extLst>
              <a:ext uri="{FF2B5EF4-FFF2-40B4-BE49-F238E27FC236}">
                <a16:creationId xmlns:a16="http://schemas.microsoft.com/office/drawing/2014/main" id="{C7348A81-556D-4AB9-A1D0-2586D6A060E3}"/>
              </a:ext>
            </a:extLst>
          </p:cNvPr>
          <p:cNvSpPr txBox="1"/>
          <p:nvPr/>
        </p:nvSpPr>
        <p:spPr>
          <a:xfrm>
            <a:off x="8504250" y="4738820"/>
            <a:ext cx="2994213" cy="1061829"/>
          </a:xfrm>
          <a:prstGeom prst="rect">
            <a:avLst/>
          </a:prstGeom>
          <a:noFill/>
        </p:spPr>
        <p:txBody>
          <a:bodyPr wrap="square" rtlCol="0">
            <a:spAutoFit/>
          </a:bodyPr>
          <a:lstStyle/>
          <a:p>
            <a:r>
              <a:rPr lang="en-US" sz="1050" dirty="0">
                <a:solidFill>
                  <a:schemeClr val="bg1"/>
                </a:solidFill>
              </a:rPr>
              <a:t>Output</a:t>
            </a:r>
          </a:p>
          <a:p>
            <a:endParaRPr lang="en-US" sz="1050" dirty="0">
              <a:solidFill>
                <a:schemeClr val="bg1"/>
              </a:solidFill>
            </a:endParaRPr>
          </a:p>
          <a:p>
            <a:r>
              <a:rPr lang="en-US" sz="1050" dirty="0">
                <a:solidFill>
                  <a:schemeClr val="bg1"/>
                </a:solidFill>
              </a:rPr>
              <a:t>Enter the value of x=4</a:t>
            </a:r>
          </a:p>
          <a:p>
            <a:r>
              <a:rPr lang="en-US" sz="1050" dirty="0">
                <a:solidFill>
                  <a:schemeClr val="bg1"/>
                </a:solidFill>
              </a:rPr>
              <a:t>Enter the value of y=5</a:t>
            </a:r>
          </a:p>
          <a:p>
            <a:r>
              <a:rPr lang="en-US" sz="1050" dirty="0">
                <a:solidFill>
                  <a:schemeClr val="bg1"/>
                </a:solidFill>
              </a:rPr>
              <a:t>The value of x after swapping=5</a:t>
            </a:r>
          </a:p>
          <a:p>
            <a:r>
              <a:rPr lang="en-US" sz="1050" dirty="0">
                <a:solidFill>
                  <a:schemeClr val="bg1"/>
                </a:solidFill>
              </a:rPr>
              <a:t>The value of y after swapping =4</a:t>
            </a:r>
            <a:endParaRPr lang="en-IN" sz="1050" dirty="0">
              <a:solidFill>
                <a:schemeClr val="bg1"/>
              </a:solidFill>
            </a:endParaRPr>
          </a:p>
        </p:txBody>
      </p:sp>
      <p:sp>
        <p:nvSpPr>
          <p:cNvPr id="12" name="Title 3">
            <a:extLst>
              <a:ext uri="{FF2B5EF4-FFF2-40B4-BE49-F238E27FC236}">
                <a16:creationId xmlns:a16="http://schemas.microsoft.com/office/drawing/2014/main" id="{FF37FC56-2CFC-4641-A251-1AC504412613}"/>
              </a:ext>
            </a:extLst>
          </p:cNvPr>
          <p:cNvSpPr txBox="1">
            <a:spLocks/>
          </p:cNvSpPr>
          <p:nvPr/>
        </p:nvSpPr>
        <p:spPr>
          <a:xfrm>
            <a:off x="2172122" y="376920"/>
            <a:ext cx="9363560" cy="471885"/>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b="1" dirty="0">
                <a:latin typeface="Segoge ui"/>
              </a:rPr>
              <a:t>SAMPLE PROGRAM OF SINGLE INHERITANCE</a:t>
            </a:r>
          </a:p>
        </p:txBody>
      </p:sp>
      <p:cxnSp>
        <p:nvCxnSpPr>
          <p:cNvPr id="13" name="Straight Connector 12">
            <a:extLst>
              <a:ext uri="{FF2B5EF4-FFF2-40B4-BE49-F238E27FC236}">
                <a16:creationId xmlns:a16="http://schemas.microsoft.com/office/drawing/2014/main" id="{552E8330-58B5-4EBF-BA11-2DF84B97ED1D}"/>
              </a:ext>
            </a:extLst>
          </p:cNvPr>
          <p:cNvCxnSpPr>
            <a:cxnSpLocks/>
          </p:cNvCxnSpPr>
          <p:nvPr/>
        </p:nvCxnSpPr>
        <p:spPr>
          <a:xfrm>
            <a:off x="2172122" y="848805"/>
            <a:ext cx="8619913" cy="0"/>
          </a:xfrm>
          <a:prstGeom prst="line">
            <a:avLst/>
          </a:prstGeom>
          <a:ln>
            <a:headEnd type="none" w="med" len="med"/>
            <a:tailEnd type="none" w="med" len="med"/>
          </a:ln>
        </p:spPr>
        <p:style>
          <a:lnRef idx="3">
            <a:schemeClr val="dk1"/>
          </a:lnRef>
          <a:fillRef idx="0">
            <a:schemeClr val="dk1"/>
          </a:fillRef>
          <a:effectRef idx="2">
            <a:schemeClr val="dk1"/>
          </a:effectRef>
          <a:fontRef idx="minor">
            <a:schemeClr val="tx1"/>
          </a:fontRef>
        </p:style>
      </p:cxnSp>
      <p:sp>
        <p:nvSpPr>
          <p:cNvPr id="2" name="TextBox 1">
            <a:extLst>
              <a:ext uri="{FF2B5EF4-FFF2-40B4-BE49-F238E27FC236}">
                <a16:creationId xmlns:a16="http://schemas.microsoft.com/office/drawing/2014/main" id="{F8C04E27-91D1-4782-AD23-91A43CC1EBF7}"/>
              </a:ext>
            </a:extLst>
          </p:cNvPr>
          <p:cNvSpPr txBox="1"/>
          <p:nvPr/>
        </p:nvSpPr>
        <p:spPr>
          <a:xfrm>
            <a:off x="4795284" y="1017164"/>
            <a:ext cx="4503729" cy="5109091"/>
          </a:xfrm>
          <a:prstGeom prst="rect">
            <a:avLst/>
          </a:prstGeom>
          <a:noFill/>
        </p:spPr>
        <p:txBody>
          <a:bodyPr wrap="square" rtlCol="0">
            <a:spAutoFit/>
          </a:bodyPr>
          <a:lstStyle/>
          <a:p>
            <a:pPr marL="285750" indent="-285750">
              <a:buFont typeface="Arial" panose="020B0604020202020204" pitchFamily="34" charset="0"/>
              <a:buChar char="•"/>
            </a:pPr>
            <a:r>
              <a:rPr lang="en-US" sz="1600" b="1" dirty="0"/>
              <a:t>class </a:t>
            </a:r>
            <a:r>
              <a:rPr lang="en-US" sz="1600" b="1" dirty="0" err="1"/>
              <a:t>abc</a:t>
            </a:r>
            <a:r>
              <a:rPr lang="en-US" sz="1600" b="1" dirty="0"/>
              <a:t>: public </a:t>
            </a:r>
            <a:r>
              <a:rPr lang="en-US" sz="1600" b="1" dirty="0" err="1"/>
              <a:t>xyz</a:t>
            </a:r>
            <a:r>
              <a:rPr lang="en-US" sz="1600" b="1" dirty="0"/>
              <a:t>    //single derived class</a:t>
            </a:r>
          </a:p>
          <a:p>
            <a:pPr marL="285750" indent="-285750">
              <a:buFont typeface="Arial" panose="020B0604020202020204" pitchFamily="34" charset="0"/>
              <a:buChar char="•"/>
            </a:pPr>
            <a:r>
              <a:rPr lang="en-US" sz="1600" b="1" dirty="0"/>
              <a:t>{</a:t>
            </a:r>
          </a:p>
          <a:p>
            <a:pPr marL="285750" indent="-285750">
              <a:buFont typeface="Arial" panose="020B0604020202020204" pitchFamily="34" charset="0"/>
              <a:buChar char="•"/>
            </a:pPr>
            <a:r>
              <a:rPr lang="en-US" sz="1600" b="1" dirty="0"/>
              <a:t> public:</a:t>
            </a:r>
          </a:p>
          <a:p>
            <a:pPr marL="285750" indent="-285750">
              <a:buFont typeface="Arial" panose="020B0604020202020204" pitchFamily="34" charset="0"/>
              <a:buChar char="•"/>
            </a:pPr>
            <a:r>
              <a:rPr lang="en-US" sz="1600" b="1" dirty="0"/>
              <a:t> void swap()</a:t>
            </a:r>
          </a:p>
          <a:p>
            <a:pPr marL="285750" indent="-285750">
              <a:buFont typeface="Arial" panose="020B0604020202020204" pitchFamily="34" charset="0"/>
              <a:buChar char="•"/>
            </a:pPr>
            <a:r>
              <a:rPr lang="en-US" sz="1600" b="1" dirty="0"/>
              <a:t>{</a:t>
            </a:r>
          </a:p>
          <a:p>
            <a:pPr marL="285750" indent="-285750">
              <a:buFont typeface="Arial" panose="020B0604020202020204" pitchFamily="34" charset="0"/>
              <a:buChar char="•"/>
            </a:pPr>
            <a:r>
              <a:rPr lang="en-US" sz="1600" b="1" dirty="0"/>
              <a:t>x=</a:t>
            </a:r>
            <a:r>
              <a:rPr lang="en-US" sz="1600" b="1" dirty="0" err="1"/>
              <a:t>x+y</a:t>
            </a:r>
            <a:r>
              <a:rPr lang="en-US" sz="1600" b="1" dirty="0"/>
              <a:t>;</a:t>
            </a:r>
          </a:p>
          <a:p>
            <a:pPr marL="285750" indent="-285750">
              <a:buFont typeface="Arial" panose="020B0604020202020204" pitchFamily="34" charset="0"/>
              <a:buChar char="•"/>
            </a:pPr>
            <a:r>
              <a:rPr lang="en-US" sz="1600" b="1" dirty="0"/>
              <a:t>y=x-y;</a:t>
            </a:r>
          </a:p>
          <a:p>
            <a:pPr marL="285750" indent="-285750">
              <a:buFont typeface="Arial" panose="020B0604020202020204" pitchFamily="34" charset="0"/>
              <a:buChar char="•"/>
            </a:pPr>
            <a:r>
              <a:rPr lang="en-US" sz="1600" b="1" dirty="0"/>
              <a:t>x=x-y;</a:t>
            </a:r>
          </a:p>
          <a:p>
            <a:pPr marL="285750" indent="-285750">
              <a:buFont typeface="Arial" panose="020B0604020202020204" pitchFamily="34" charset="0"/>
              <a:buChar char="•"/>
            </a:pPr>
            <a:r>
              <a:rPr lang="en-US" sz="1600" b="1" dirty="0"/>
              <a:t> </a:t>
            </a:r>
            <a:r>
              <a:rPr lang="en-US" sz="1600" b="1" dirty="0" err="1"/>
              <a:t>cout</a:t>
            </a:r>
            <a:r>
              <a:rPr lang="en-US" sz="1600" b="1" dirty="0"/>
              <a:t>&lt;&lt;“The value of x after swapping=“&lt;&lt;x;</a:t>
            </a:r>
          </a:p>
          <a:p>
            <a:pPr marL="285750" indent="-285750">
              <a:buFont typeface="Arial" panose="020B0604020202020204" pitchFamily="34" charset="0"/>
              <a:buChar char="•"/>
            </a:pPr>
            <a:r>
              <a:rPr lang="en-US" sz="1600" b="1" dirty="0"/>
              <a:t> </a:t>
            </a:r>
            <a:r>
              <a:rPr lang="en-US" sz="1600" b="1" dirty="0" err="1"/>
              <a:t>cout</a:t>
            </a:r>
            <a:r>
              <a:rPr lang="en-US" sz="1600" b="1" dirty="0"/>
              <a:t>&lt;&lt;“The value of y after swapping=“&lt;&lt;y;</a:t>
            </a:r>
          </a:p>
          <a:p>
            <a:pPr marL="285750" indent="-285750">
              <a:buFont typeface="Arial" panose="020B0604020202020204" pitchFamily="34" charset="0"/>
              <a:buChar char="•"/>
            </a:pPr>
            <a:r>
              <a:rPr lang="en-US" sz="1600" b="1" dirty="0"/>
              <a:t>}};</a:t>
            </a:r>
          </a:p>
          <a:p>
            <a:pPr marL="285750" indent="-285750">
              <a:buFont typeface="Arial" panose="020B0604020202020204" pitchFamily="34" charset="0"/>
              <a:buChar char="•"/>
            </a:pPr>
            <a:r>
              <a:rPr lang="en-US" sz="1600" b="1" dirty="0"/>
              <a:t>void main()</a:t>
            </a:r>
          </a:p>
          <a:p>
            <a:pPr marL="285750" indent="-285750">
              <a:buFont typeface="Arial" panose="020B0604020202020204" pitchFamily="34" charset="0"/>
              <a:buChar char="•"/>
            </a:pPr>
            <a:r>
              <a:rPr lang="en-US" sz="1600" b="1" dirty="0"/>
              <a:t>{</a:t>
            </a:r>
          </a:p>
          <a:p>
            <a:pPr marL="285750" indent="-285750">
              <a:buFont typeface="Arial" panose="020B0604020202020204" pitchFamily="34" charset="0"/>
              <a:buChar char="•"/>
            </a:pPr>
            <a:r>
              <a:rPr lang="en-US" sz="1600" b="1" dirty="0"/>
              <a:t> </a:t>
            </a:r>
            <a:r>
              <a:rPr lang="en-US" sz="1600" b="1" dirty="0" err="1"/>
              <a:t>abc</a:t>
            </a:r>
            <a:r>
              <a:rPr lang="en-US" sz="1600" b="1" dirty="0"/>
              <a:t> a; //object of derived</a:t>
            </a:r>
          </a:p>
          <a:p>
            <a:pPr marL="285750" indent="-285750">
              <a:buFont typeface="Arial" panose="020B0604020202020204" pitchFamily="34" charset="0"/>
              <a:buChar char="•"/>
            </a:pPr>
            <a:r>
              <a:rPr lang="en-US" sz="1600" b="1" dirty="0" err="1"/>
              <a:t>a.entry</a:t>
            </a:r>
            <a:r>
              <a:rPr lang="en-US" sz="1600" b="1" dirty="0"/>
              <a:t>(); </a:t>
            </a:r>
          </a:p>
          <a:p>
            <a:pPr marL="285750" indent="-285750">
              <a:buFont typeface="Arial" panose="020B0604020202020204" pitchFamily="34" charset="0"/>
              <a:buChar char="•"/>
            </a:pPr>
            <a:r>
              <a:rPr lang="en-US" sz="1600" b="1" dirty="0" err="1"/>
              <a:t>a.swap</a:t>
            </a:r>
            <a:r>
              <a:rPr lang="en-US" sz="1600" b="1" dirty="0"/>
              <a:t>();</a:t>
            </a:r>
          </a:p>
          <a:p>
            <a:pPr marL="285750" indent="-285750">
              <a:buFont typeface="Arial" panose="020B0604020202020204" pitchFamily="34" charset="0"/>
              <a:buChar char="•"/>
            </a:pPr>
            <a:r>
              <a:rPr lang="en-US" sz="1600" b="1" dirty="0" err="1"/>
              <a:t>getch</a:t>
            </a:r>
            <a:r>
              <a:rPr lang="en-US" sz="1600" b="1" dirty="0"/>
              <a:t>();</a:t>
            </a:r>
          </a:p>
          <a:p>
            <a:pPr marL="285750" indent="-285750">
              <a:buFont typeface="Arial" panose="020B0604020202020204" pitchFamily="34" charset="0"/>
              <a:buChar char="•"/>
            </a:pPr>
            <a:r>
              <a:rPr lang="en-US" sz="1600" b="1" dirty="0"/>
              <a:t>//end of program</a:t>
            </a:r>
          </a:p>
          <a:p>
            <a:pPr marL="285750" indent="-285750">
              <a:buFont typeface="Arial" panose="020B0604020202020204" pitchFamily="34" charset="0"/>
              <a:buChar char="•"/>
            </a:pPr>
            <a:r>
              <a:rPr lang="en-US" sz="1600" b="1" dirty="0"/>
              <a:t>}</a:t>
            </a:r>
          </a:p>
          <a:p>
            <a:endParaRPr lang="en-IN" dirty="0"/>
          </a:p>
        </p:txBody>
      </p:sp>
    </p:spTree>
    <p:extLst>
      <p:ext uri="{BB962C8B-B14F-4D97-AF65-F5344CB8AC3E}">
        <p14:creationId xmlns:p14="http://schemas.microsoft.com/office/powerpoint/2010/main" val="243667647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AB63033-4550-48C0-94A1-FF2496CDB4D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917" y="0"/>
            <a:ext cx="12234041" cy="7357241"/>
          </a:xfrm>
          <a:prstGeom prst="rect">
            <a:avLst/>
          </a:prstGeom>
        </p:spPr>
      </p:pic>
      <p:sp>
        <p:nvSpPr>
          <p:cNvPr id="6" name="Rectangle 5">
            <a:extLst>
              <a:ext uri="{FF2B5EF4-FFF2-40B4-BE49-F238E27FC236}">
                <a16:creationId xmlns:a16="http://schemas.microsoft.com/office/drawing/2014/main" id="{BD5D8F05-4DD7-4DBD-B707-E9D7A837DA3E}"/>
              </a:ext>
            </a:extLst>
          </p:cNvPr>
          <p:cNvSpPr/>
          <p:nvPr/>
        </p:nvSpPr>
        <p:spPr>
          <a:xfrm>
            <a:off x="573933" y="418290"/>
            <a:ext cx="11040894" cy="590893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Title 3">
            <a:extLst>
              <a:ext uri="{FF2B5EF4-FFF2-40B4-BE49-F238E27FC236}">
                <a16:creationId xmlns:a16="http://schemas.microsoft.com/office/drawing/2014/main" id="{4135A54E-E334-469E-A231-9538D253A091}"/>
              </a:ext>
            </a:extLst>
          </p:cNvPr>
          <p:cNvSpPr txBox="1">
            <a:spLocks/>
          </p:cNvSpPr>
          <p:nvPr/>
        </p:nvSpPr>
        <p:spPr>
          <a:xfrm>
            <a:off x="2919388" y="135723"/>
            <a:ext cx="5630134" cy="942874"/>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6000" b="1" kern="1200" cap="all" baseline="0">
                <a:solidFill>
                  <a:schemeClr val="tx1"/>
                </a:solidFill>
                <a:latin typeface="+mn-lt"/>
                <a:ea typeface="+mj-ea"/>
                <a:cs typeface="+mj-cs"/>
              </a:defRPr>
            </a:lvl1pPr>
          </a:lstStyle>
          <a:p>
            <a:r>
              <a:rPr lang="en-US" dirty="0"/>
              <a:t> </a:t>
            </a:r>
            <a:r>
              <a:rPr lang="en-US" sz="3600" dirty="0"/>
              <a:t>multi level Inheritance</a:t>
            </a:r>
            <a:endParaRPr lang="en-US" dirty="0"/>
          </a:p>
        </p:txBody>
      </p:sp>
      <p:cxnSp>
        <p:nvCxnSpPr>
          <p:cNvPr id="7" name="Straight Connector 6">
            <a:extLst>
              <a:ext uri="{FF2B5EF4-FFF2-40B4-BE49-F238E27FC236}">
                <a16:creationId xmlns:a16="http://schemas.microsoft.com/office/drawing/2014/main" id="{F046494B-3A6C-4599-8FAE-7415F8401D61}"/>
              </a:ext>
            </a:extLst>
          </p:cNvPr>
          <p:cNvCxnSpPr>
            <a:cxnSpLocks/>
          </p:cNvCxnSpPr>
          <p:nvPr/>
        </p:nvCxnSpPr>
        <p:spPr>
          <a:xfrm>
            <a:off x="3093395" y="891129"/>
            <a:ext cx="5282119" cy="0"/>
          </a:xfrm>
          <a:prstGeom prst="line">
            <a:avLst/>
          </a:prstGeom>
          <a:ln>
            <a:headEnd type="none" w="med" len="med"/>
            <a:tailEnd type="none" w="med" len="med"/>
          </a:ln>
        </p:spPr>
        <p:style>
          <a:lnRef idx="3">
            <a:schemeClr val="dk1"/>
          </a:lnRef>
          <a:fillRef idx="0">
            <a:schemeClr val="dk1"/>
          </a:fillRef>
          <a:effectRef idx="2">
            <a:schemeClr val="dk1"/>
          </a:effectRef>
          <a:fontRef idx="minor">
            <a:schemeClr val="tx1"/>
          </a:fontRef>
        </p:style>
      </p:cxnSp>
      <p:sp>
        <p:nvSpPr>
          <p:cNvPr id="10" name="TextBox 9">
            <a:extLst>
              <a:ext uri="{FF2B5EF4-FFF2-40B4-BE49-F238E27FC236}">
                <a16:creationId xmlns:a16="http://schemas.microsoft.com/office/drawing/2014/main" id="{D2CA530C-D5D5-46D6-9FE3-1655C90D9282}"/>
              </a:ext>
            </a:extLst>
          </p:cNvPr>
          <p:cNvSpPr txBox="1"/>
          <p:nvPr/>
        </p:nvSpPr>
        <p:spPr>
          <a:xfrm>
            <a:off x="573933" y="971594"/>
            <a:ext cx="10800131" cy="6278642"/>
          </a:xfrm>
          <a:prstGeom prst="rect">
            <a:avLst/>
          </a:prstGeom>
          <a:noFill/>
          <a:ln>
            <a:noFill/>
          </a:ln>
        </p:spPr>
        <p:txBody>
          <a:bodyPr wrap="square" rtlCol="0">
            <a:spAutoFit/>
          </a:bodyPr>
          <a:lstStyle/>
          <a:p>
            <a:pPr marL="285750" indent="-285750">
              <a:buFont typeface="Arial" panose="020B0604020202020204" pitchFamily="34" charset="0"/>
              <a:buChar char="•"/>
            </a:pPr>
            <a:r>
              <a:rPr lang="en-IN" sz="1400" b="1" dirty="0"/>
              <a:t>A Structure of inheritance where only </a:t>
            </a:r>
            <a:r>
              <a:rPr lang="en-IN" sz="1400" b="1" dirty="0">
                <a:solidFill>
                  <a:srgbClr val="FF0000"/>
                </a:solidFill>
              </a:rPr>
              <a:t>one parent </a:t>
            </a:r>
            <a:r>
              <a:rPr lang="en-IN" sz="1400" b="1" dirty="0"/>
              <a:t>class </a:t>
            </a:r>
            <a:r>
              <a:rPr lang="en-IN" sz="1400" b="1" dirty="0">
                <a:solidFill>
                  <a:srgbClr val="FF0000"/>
                </a:solidFill>
              </a:rPr>
              <a:t>one or more  intermediate</a:t>
            </a:r>
            <a:r>
              <a:rPr lang="en-IN" sz="1400" b="1" dirty="0"/>
              <a:t> classes and </a:t>
            </a:r>
            <a:r>
              <a:rPr lang="en-IN" sz="1400" b="1" dirty="0">
                <a:solidFill>
                  <a:srgbClr val="FF0000"/>
                </a:solidFill>
              </a:rPr>
              <a:t>only one child </a:t>
            </a:r>
            <a:r>
              <a:rPr lang="en-IN" sz="1400" b="1" dirty="0"/>
              <a:t>class resided for codes reusability purpose is called multi level Inheritance.</a:t>
            </a:r>
          </a:p>
          <a:p>
            <a:endParaRPr lang="en-IN" sz="1400" b="1" dirty="0"/>
          </a:p>
          <a:p>
            <a:pPr marL="285750" indent="-285750">
              <a:buFont typeface="Arial" panose="020B0604020202020204" pitchFamily="34" charset="0"/>
              <a:buChar char="•"/>
            </a:pPr>
            <a:r>
              <a:rPr lang="en-IN" sz="1400" b="1" dirty="0"/>
              <a:t> In the structure child class may access the properties form intermediate as well as parent class whereas intermediate class may also access the property of only parent class.</a:t>
            </a:r>
          </a:p>
          <a:p>
            <a:endParaRPr lang="en-IN" sz="1400" b="1" dirty="0"/>
          </a:p>
          <a:p>
            <a:pPr marL="285750" indent="-285750">
              <a:buFont typeface="Arial" panose="020B0604020202020204" pitchFamily="34" charset="0"/>
              <a:buChar char="•"/>
            </a:pPr>
            <a:r>
              <a:rPr lang="en-IN" sz="1400" b="1" dirty="0"/>
              <a:t>In such a moment the object of child class is authorized to call property of itself, intermediate and parent also.</a:t>
            </a:r>
          </a:p>
          <a:p>
            <a:endParaRPr lang="en-IN" sz="1400" b="1" dirty="0"/>
          </a:p>
          <a:p>
            <a:r>
              <a:rPr lang="en-IN" sz="1400" b="1" dirty="0"/>
              <a:t>Example</a:t>
            </a:r>
          </a:p>
          <a:p>
            <a:endParaRPr lang="en-IN" sz="1200" b="1" dirty="0"/>
          </a:p>
          <a:p>
            <a:r>
              <a:rPr lang="en-IN" sz="1200" b="1" dirty="0"/>
              <a:t>Class Patna</a:t>
            </a:r>
            <a:br>
              <a:rPr lang="en-IN" sz="1200" b="1" dirty="0"/>
            </a:br>
            <a:r>
              <a:rPr lang="en-IN" sz="1200" b="1" dirty="0"/>
              <a:t>{</a:t>
            </a:r>
          </a:p>
          <a:p>
            <a:r>
              <a:rPr lang="en-IN" sz="1200" b="1" dirty="0"/>
              <a:t> protected:</a:t>
            </a:r>
            <a:br>
              <a:rPr lang="en-IN" sz="1200" b="1" dirty="0"/>
            </a:br>
            <a:r>
              <a:rPr lang="en-IN" sz="1200" b="1" dirty="0"/>
              <a:t>};</a:t>
            </a:r>
          </a:p>
          <a:p>
            <a:r>
              <a:rPr lang="en-IN" sz="1200" b="1" dirty="0"/>
              <a:t>Class PPU: public Patna</a:t>
            </a:r>
          </a:p>
          <a:p>
            <a:r>
              <a:rPr lang="en-IN" sz="1200" b="1" dirty="0"/>
              <a:t>{</a:t>
            </a:r>
          </a:p>
          <a:p>
            <a:r>
              <a:rPr lang="en-IN" sz="1200" b="1" dirty="0"/>
              <a:t> protected:</a:t>
            </a:r>
          </a:p>
          <a:p>
            <a:r>
              <a:rPr lang="en-IN" sz="1200" b="1" dirty="0"/>
              <a:t>----------</a:t>
            </a:r>
          </a:p>
          <a:p>
            <a:r>
              <a:rPr lang="en-IN" sz="1200" b="1" dirty="0"/>
              <a:t>++++++</a:t>
            </a:r>
          </a:p>
          <a:p>
            <a:r>
              <a:rPr lang="en-IN" sz="1200" b="1" dirty="0"/>
              <a:t>};</a:t>
            </a:r>
          </a:p>
          <a:p>
            <a:r>
              <a:rPr lang="en-IN" sz="1200" b="1" dirty="0"/>
              <a:t>Class Arcade: public PPU</a:t>
            </a:r>
          </a:p>
          <a:p>
            <a:r>
              <a:rPr lang="en-IN" sz="1200" b="1" dirty="0"/>
              <a:t>{</a:t>
            </a:r>
          </a:p>
          <a:p>
            <a:r>
              <a:rPr lang="en-IN" sz="1200" b="1" dirty="0"/>
              <a:t> public:</a:t>
            </a:r>
          </a:p>
          <a:p>
            <a:r>
              <a:rPr lang="en-IN" sz="1200" b="1" dirty="0"/>
              <a:t>---------</a:t>
            </a:r>
          </a:p>
          <a:p>
            <a:r>
              <a:rPr lang="en-IN" sz="1200" b="1" dirty="0"/>
              <a:t>++++++</a:t>
            </a:r>
          </a:p>
          <a:p>
            <a:r>
              <a:rPr lang="en-IN" sz="1200" b="1" dirty="0"/>
              <a:t>******</a:t>
            </a:r>
          </a:p>
          <a:p>
            <a:r>
              <a:rPr lang="en-IN" sz="1200" b="1" dirty="0"/>
              <a:t>};</a:t>
            </a:r>
          </a:p>
          <a:p>
            <a:br>
              <a:rPr lang="en-IN" sz="1200" dirty="0"/>
            </a:br>
            <a:endParaRPr lang="en-IN" sz="1200" dirty="0"/>
          </a:p>
          <a:p>
            <a:endParaRPr lang="en-IN" dirty="0"/>
          </a:p>
          <a:p>
            <a:endParaRPr lang="en-IN" dirty="0"/>
          </a:p>
        </p:txBody>
      </p:sp>
      <p:sp>
        <p:nvSpPr>
          <p:cNvPr id="22" name="TextBox 21">
            <a:extLst>
              <a:ext uri="{FF2B5EF4-FFF2-40B4-BE49-F238E27FC236}">
                <a16:creationId xmlns:a16="http://schemas.microsoft.com/office/drawing/2014/main" id="{ACB2583D-F34B-415A-96F7-8F468DBCFA1D}"/>
              </a:ext>
            </a:extLst>
          </p:cNvPr>
          <p:cNvSpPr txBox="1"/>
          <p:nvPr/>
        </p:nvSpPr>
        <p:spPr>
          <a:xfrm>
            <a:off x="8216612" y="3429000"/>
            <a:ext cx="1370221" cy="369332"/>
          </a:xfrm>
          <a:prstGeom prst="rect">
            <a:avLst/>
          </a:prstGeom>
          <a:noFill/>
        </p:spPr>
        <p:txBody>
          <a:bodyPr wrap="square" rtlCol="0">
            <a:spAutoFit/>
          </a:bodyPr>
          <a:lstStyle/>
          <a:p>
            <a:r>
              <a:rPr lang="en-IN" dirty="0">
                <a:solidFill>
                  <a:srgbClr val="663300"/>
                </a:solidFill>
              </a:rPr>
              <a:t>Class Patna</a:t>
            </a:r>
          </a:p>
        </p:txBody>
      </p:sp>
      <p:sp>
        <p:nvSpPr>
          <p:cNvPr id="23" name="TextBox 22">
            <a:extLst>
              <a:ext uri="{FF2B5EF4-FFF2-40B4-BE49-F238E27FC236}">
                <a16:creationId xmlns:a16="http://schemas.microsoft.com/office/drawing/2014/main" id="{493785CD-494B-4012-AAC4-9A88173D54A1}"/>
              </a:ext>
            </a:extLst>
          </p:cNvPr>
          <p:cNvSpPr txBox="1"/>
          <p:nvPr/>
        </p:nvSpPr>
        <p:spPr>
          <a:xfrm>
            <a:off x="8216612" y="3998778"/>
            <a:ext cx="1370221" cy="369332"/>
          </a:xfrm>
          <a:prstGeom prst="rect">
            <a:avLst/>
          </a:prstGeom>
          <a:noFill/>
        </p:spPr>
        <p:txBody>
          <a:bodyPr wrap="square" rtlCol="0">
            <a:spAutoFit/>
          </a:bodyPr>
          <a:lstStyle/>
          <a:p>
            <a:r>
              <a:rPr lang="en-IN" dirty="0">
                <a:solidFill>
                  <a:srgbClr val="FF66CC"/>
                </a:solidFill>
              </a:rPr>
              <a:t>Class PPU</a:t>
            </a:r>
          </a:p>
        </p:txBody>
      </p:sp>
      <p:sp>
        <p:nvSpPr>
          <p:cNvPr id="24" name="TextBox 23">
            <a:extLst>
              <a:ext uri="{FF2B5EF4-FFF2-40B4-BE49-F238E27FC236}">
                <a16:creationId xmlns:a16="http://schemas.microsoft.com/office/drawing/2014/main" id="{FF27F1CB-9D61-4A02-912A-3E59A945461F}"/>
              </a:ext>
            </a:extLst>
          </p:cNvPr>
          <p:cNvSpPr txBox="1"/>
          <p:nvPr/>
        </p:nvSpPr>
        <p:spPr>
          <a:xfrm>
            <a:off x="6823904" y="3477605"/>
            <a:ext cx="1370221" cy="307777"/>
          </a:xfrm>
          <a:prstGeom prst="rect">
            <a:avLst/>
          </a:prstGeom>
          <a:noFill/>
        </p:spPr>
        <p:txBody>
          <a:bodyPr wrap="square" rtlCol="0">
            <a:spAutoFit/>
          </a:bodyPr>
          <a:lstStyle/>
          <a:p>
            <a:r>
              <a:rPr lang="en-IN" sz="1400" b="1" dirty="0"/>
              <a:t>Base Class</a:t>
            </a:r>
            <a:endParaRPr lang="en-IN" b="1" dirty="0"/>
          </a:p>
        </p:txBody>
      </p:sp>
      <p:sp>
        <p:nvSpPr>
          <p:cNvPr id="25" name="TextBox 24">
            <a:extLst>
              <a:ext uri="{FF2B5EF4-FFF2-40B4-BE49-F238E27FC236}">
                <a16:creationId xmlns:a16="http://schemas.microsoft.com/office/drawing/2014/main" id="{58BD320C-CCE7-4DF3-9FB7-0BFA095D0B97}"/>
              </a:ext>
            </a:extLst>
          </p:cNvPr>
          <p:cNvSpPr txBox="1"/>
          <p:nvPr/>
        </p:nvSpPr>
        <p:spPr>
          <a:xfrm>
            <a:off x="6699883" y="4003745"/>
            <a:ext cx="1702499" cy="307777"/>
          </a:xfrm>
          <a:prstGeom prst="rect">
            <a:avLst/>
          </a:prstGeom>
          <a:noFill/>
        </p:spPr>
        <p:txBody>
          <a:bodyPr wrap="square" rtlCol="0">
            <a:spAutoFit/>
          </a:bodyPr>
          <a:lstStyle/>
          <a:p>
            <a:r>
              <a:rPr lang="en-IN" sz="1400" b="1" dirty="0"/>
              <a:t>Intermediate class</a:t>
            </a:r>
          </a:p>
        </p:txBody>
      </p:sp>
      <p:sp>
        <p:nvSpPr>
          <p:cNvPr id="26" name="TextBox 25">
            <a:extLst>
              <a:ext uri="{FF2B5EF4-FFF2-40B4-BE49-F238E27FC236}">
                <a16:creationId xmlns:a16="http://schemas.microsoft.com/office/drawing/2014/main" id="{76B641D7-4D46-4615-93D1-2E7C8382B42B}"/>
              </a:ext>
            </a:extLst>
          </p:cNvPr>
          <p:cNvSpPr txBox="1"/>
          <p:nvPr/>
        </p:nvSpPr>
        <p:spPr>
          <a:xfrm>
            <a:off x="1031361" y="3611031"/>
            <a:ext cx="924356" cy="252212"/>
          </a:xfrm>
          <a:prstGeom prst="rect">
            <a:avLst/>
          </a:prstGeom>
          <a:solidFill>
            <a:schemeClr val="bg1"/>
          </a:solidFill>
          <a:ln>
            <a:noFill/>
          </a:ln>
        </p:spPr>
        <p:txBody>
          <a:bodyPr wrap="square" rtlCol="0">
            <a:spAutoFit/>
          </a:bodyPr>
          <a:lstStyle/>
          <a:p>
            <a:r>
              <a:rPr lang="en-IN" sz="1000" dirty="0">
                <a:solidFill>
                  <a:srgbClr val="FF0000"/>
                </a:solidFill>
              </a:rPr>
              <a:t>INHERITATED</a:t>
            </a:r>
          </a:p>
        </p:txBody>
      </p:sp>
      <p:sp>
        <p:nvSpPr>
          <p:cNvPr id="27" name="TextBox 26">
            <a:extLst>
              <a:ext uri="{FF2B5EF4-FFF2-40B4-BE49-F238E27FC236}">
                <a16:creationId xmlns:a16="http://schemas.microsoft.com/office/drawing/2014/main" id="{AE1A812A-7AA0-4AED-9548-F41C35468C0B}"/>
              </a:ext>
            </a:extLst>
          </p:cNvPr>
          <p:cNvSpPr txBox="1"/>
          <p:nvPr/>
        </p:nvSpPr>
        <p:spPr>
          <a:xfrm>
            <a:off x="1955717" y="3614027"/>
            <a:ext cx="963671" cy="246221"/>
          </a:xfrm>
          <a:prstGeom prst="rect">
            <a:avLst/>
          </a:prstGeom>
          <a:solidFill>
            <a:schemeClr val="bg1"/>
          </a:solidFill>
        </p:spPr>
        <p:txBody>
          <a:bodyPr wrap="square" rtlCol="0">
            <a:spAutoFit/>
          </a:bodyPr>
          <a:lstStyle/>
          <a:p>
            <a:r>
              <a:rPr lang="en-IN" sz="1000" dirty="0">
                <a:solidFill>
                  <a:srgbClr val="00B050"/>
                </a:solidFill>
              </a:rPr>
              <a:t>INHERITATING</a:t>
            </a:r>
          </a:p>
        </p:txBody>
      </p:sp>
      <p:sp>
        <p:nvSpPr>
          <p:cNvPr id="28" name="TextBox 27">
            <a:extLst>
              <a:ext uri="{FF2B5EF4-FFF2-40B4-BE49-F238E27FC236}">
                <a16:creationId xmlns:a16="http://schemas.microsoft.com/office/drawing/2014/main" id="{9D0CDC09-4D3A-4AE3-8C9F-E898D5F3E8D9}"/>
              </a:ext>
            </a:extLst>
          </p:cNvPr>
          <p:cNvSpPr txBox="1"/>
          <p:nvPr/>
        </p:nvSpPr>
        <p:spPr>
          <a:xfrm>
            <a:off x="1356663" y="4468034"/>
            <a:ext cx="1082790" cy="200055"/>
          </a:xfrm>
          <a:prstGeom prst="rect">
            <a:avLst/>
          </a:prstGeom>
          <a:solidFill>
            <a:schemeClr val="bg1"/>
          </a:solidFill>
        </p:spPr>
        <p:txBody>
          <a:bodyPr wrap="square" rtlCol="0">
            <a:spAutoFit/>
          </a:bodyPr>
          <a:lstStyle/>
          <a:p>
            <a:r>
              <a:rPr lang="en-IN" sz="700" dirty="0">
                <a:solidFill>
                  <a:schemeClr val="accent2">
                    <a:lumMod val="50000"/>
                  </a:schemeClr>
                </a:solidFill>
              </a:rPr>
              <a:t>OWN PROPERTY</a:t>
            </a:r>
          </a:p>
        </p:txBody>
      </p:sp>
      <p:sp>
        <p:nvSpPr>
          <p:cNvPr id="29" name="TextBox 28">
            <a:extLst>
              <a:ext uri="{FF2B5EF4-FFF2-40B4-BE49-F238E27FC236}">
                <a16:creationId xmlns:a16="http://schemas.microsoft.com/office/drawing/2014/main" id="{78D97B79-B3FD-4850-A156-9C35CD2791BC}"/>
              </a:ext>
            </a:extLst>
          </p:cNvPr>
          <p:cNvSpPr txBox="1"/>
          <p:nvPr/>
        </p:nvSpPr>
        <p:spPr>
          <a:xfrm>
            <a:off x="1325668" y="4625862"/>
            <a:ext cx="1082790" cy="200055"/>
          </a:xfrm>
          <a:prstGeom prst="rect">
            <a:avLst/>
          </a:prstGeom>
          <a:solidFill>
            <a:schemeClr val="bg1"/>
          </a:solidFill>
        </p:spPr>
        <p:txBody>
          <a:bodyPr wrap="square" rtlCol="0">
            <a:spAutoFit/>
          </a:bodyPr>
          <a:lstStyle/>
          <a:p>
            <a:r>
              <a:rPr lang="en-IN" sz="700" dirty="0">
                <a:solidFill>
                  <a:srgbClr val="FF3399"/>
                </a:solidFill>
              </a:rPr>
              <a:t>ACCESSED PROPERTY</a:t>
            </a:r>
          </a:p>
        </p:txBody>
      </p:sp>
      <p:sp>
        <p:nvSpPr>
          <p:cNvPr id="30" name="TextBox 29">
            <a:extLst>
              <a:ext uri="{FF2B5EF4-FFF2-40B4-BE49-F238E27FC236}">
                <a16:creationId xmlns:a16="http://schemas.microsoft.com/office/drawing/2014/main" id="{C25B49F6-43A7-41AA-B1C1-1F7170A02907}"/>
              </a:ext>
            </a:extLst>
          </p:cNvPr>
          <p:cNvSpPr txBox="1"/>
          <p:nvPr/>
        </p:nvSpPr>
        <p:spPr>
          <a:xfrm>
            <a:off x="8194125" y="4623818"/>
            <a:ext cx="1370221" cy="540739"/>
          </a:xfrm>
          <a:prstGeom prst="rect">
            <a:avLst/>
          </a:prstGeom>
          <a:noFill/>
        </p:spPr>
        <p:txBody>
          <a:bodyPr wrap="square" rtlCol="0">
            <a:spAutoFit/>
          </a:bodyPr>
          <a:lstStyle/>
          <a:p>
            <a:r>
              <a:rPr lang="en-IN" dirty="0">
                <a:solidFill>
                  <a:srgbClr val="00B050"/>
                </a:solidFill>
              </a:rPr>
              <a:t>Class</a:t>
            </a:r>
            <a:r>
              <a:rPr lang="en-IN" dirty="0"/>
              <a:t> </a:t>
            </a:r>
            <a:r>
              <a:rPr lang="en-IN" dirty="0">
                <a:solidFill>
                  <a:srgbClr val="00B050"/>
                </a:solidFill>
              </a:rPr>
              <a:t>Arcade</a:t>
            </a:r>
          </a:p>
        </p:txBody>
      </p:sp>
      <p:sp>
        <p:nvSpPr>
          <p:cNvPr id="31" name="TextBox 30">
            <a:extLst>
              <a:ext uri="{FF2B5EF4-FFF2-40B4-BE49-F238E27FC236}">
                <a16:creationId xmlns:a16="http://schemas.microsoft.com/office/drawing/2014/main" id="{AC0366A3-B2EF-48C2-BB06-9484FBEAF428}"/>
              </a:ext>
            </a:extLst>
          </p:cNvPr>
          <p:cNvSpPr txBox="1"/>
          <p:nvPr/>
        </p:nvSpPr>
        <p:spPr>
          <a:xfrm>
            <a:off x="6812518" y="4615352"/>
            <a:ext cx="1370221" cy="307777"/>
          </a:xfrm>
          <a:prstGeom prst="rect">
            <a:avLst/>
          </a:prstGeom>
          <a:noFill/>
        </p:spPr>
        <p:txBody>
          <a:bodyPr wrap="square" rtlCol="0">
            <a:spAutoFit/>
          </a:bodyPr>
          <a:lstStyle/>
          <a:p>
            <a:r>
              <a:rPr lang="en-IN" sz="1400" b="1" dirty="0"/>
              <a:t>Derived Class</a:t>
            </a:r>
          </a:p>
        </p:txBody>
      </p:sp>
      <p:cxnSp>
        <p:nvCxnSpPr>
          <p:cNvPr id="34" name="Straight Arrow Connector 33">
            <a:extLst>
              <a:ext uri="{FF2B5EF4-FFF2-40B4-BE49-F238E27FC236}">
                <a16:creationId xmlns:a16="http://schemas.microsoft.com/office/drawing/2014/main" id="{EDE7BB75-9486-46B0-86F8-EBC0EBA5A10D}"/>
              </a:ext>
            </a:extLst>
          </p:cNvPr>
          <p:cNvCxnSpPr>
            <a:cxnSpLocks/>
          </p:cNvCxnSpPr>
          <p:nvPr/>
        </p:nvCxnSpPr>
        <p:spPr>
          <a:xfrm>
            <a:off x="8774937" y="3828278"/>
            <a:ext cx="0" cy="2004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F33ABFC5-D6B6-4584-99BA-C96C0EB8157E}"/>
              </a:ext>
            </a:extLst>
          </p:cNvPr>
          <p:cNvCxnSpPr>
            <a:cxnSpLocks/>
          </p:cNvCxnSpPr>
          <p:nvPr/>
        </p:nvCxnSpPr>
        <p:spPr>
          <a:xfrm>
            <a:off x="8774937" y="4405368"/>
            <a:ext cx="0" cy="2863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3705122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AB63033-4550-48C0-94A1-FF2496CDB4D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12234041" cy="7357241"/>
          </a:xfrm>
          <a:prstGeom prst="rect">
            <a:avLst/>
          </a:prstGeom>
        </p:spPr>
      </p:pic>
      <p:sp>
        <p:nvSpPr>
          <p:cNvPr id="6" name="Rectangle 5">
            <a:extLst>
              <a:ext uri="{FF2B5EF4-FFF2-40B4-BE49-F238E27FC236}">
                <a16:creationId xmlns:a16="http://schemas.microsoft.com/office/drawing/2014/main" id="{BD5D8F05-4DD7-4DBD-B707-E9D7A837DA3E}"/>
              </a:ext>
            </a:extLst>
          </p:cNvPr>
          <p:cNvSpPr/>
          <p:nvPr/>
        </p:nvSpPr>
        <p:spPr>
          <a:xfrm>
            <a:off x="575553" y="418290"/>
            <a:ext cx="11040894" cy="590893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4" name="Title 3">
            <a:extLst>
              <a:ext uri="{FF2B5EF4-FFF2-40B4-BE49-F238E27FC236}">
                <a16:creationId xmlns:a16="http://schemas.microsoft.com/office/drawing/2014/main" id="{7BDC27F3-ABAA-44E4-97CD-A33E120008EE}"/>
              </a:ext>
            </a:extLst>
          </p:cNvPr>
          <p:cNvSpPr txBox="1">
            <a:spLocks/>
          </p:cNvSpPr>
          <p:nvPr/>
        </p:nvSpPr>
        <p:spPr>
          <a:xfrm>
            <a:off x="1825169" y="456412"/>
            <a:ext cx="10366831" cy="471885"/>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b="1" dirty="0">
                <a:latin typeface="Segoge ui"/>
              </a:rPr>
              <a:t>SAMPLE PROGRAM OF MULTI LEVEL INHERITANCE</a:t>
            </a:r>
          </a:p>
        </p:txBody>
      </p:sp>
      <p:cxnSp>
        <p:nvCxnSpPr>
          <p:cNvPr id="7" name="Straight Connector 6">
            <a:extLst>
              <a:ext uri="{FF2B5EF4-FFF2-40B4-BE49-F238E27FC236}">
                <a16:creationId xmlns:a16="http://schemas.microsoft.com/office/drawing/2014/main" id="{40614FA5-7A87-485F-B8D5-FD00FDB7C80D}"/>
              </a:ext>
            </a:extLst>
          </p:cNvPr>
          <p:cNvCxnSpPr>
            <a:cxnSpLocks/>
          </p:cNvCxnSpPr>
          <p:nvPr/>
        </p:nvCxnSpPr>
        <p:spPr>
          <a:xfrm>
            <a:off x="1915454" y="892278"/>
            <a:ext cx="9511562" cy="32210"/>
          </a:xfrm>
          <a:prstGeom prst="line">
            <a:avLst/>
          </a:prstGeom>
          <a:ln>
            <a:headEnd type="none" w="med" len="med"/>
            <a:tailEnd type="none" w="med" len="med"/>
          </a:ln>
        </p:spPr>
        <p:style>
          <a:lnRef idx="3">
            <a:schemeClr val="dk1"/>
          </a:lnRef>
          <a:fillRef idx="0">
            <a:schemeClr val="dk1"/>
          </a:fillRef>
          <a:effectRef idx="2">
            <a:schemeClr val="dk1"/>
          </a:effectRef>
          <a:fontRef idx="minor">
            <a:schemeClr val="tx1"/>
          </a:fontRef>
        </p:style>
      </p:cxnSp>
      <p:sp>
        <p:nvSpPr>
          <p:cNvPr id="8" name="TextBox 7">
            <a:extLst>
              <a:ext uri="{FF2B5EF4-FFF2-40B4-BE49-F238E27FC236}">
                <a16:creationId xmlns:a16="http://schemas.microsoft.com/office/drawing/2014/main" id="{B0C69AA9-F66D-496D-B12D-F0CA410AA01F}"/>
              </a:ext>
            </a:extLst>
          </p:cNvPr>
          <p:cNvSpPr txBox="1"/>
          <p:nvPr/>
        </p:nvSpPr>
        <p:spPr>
          <a:xfrm>
            <a:off x="631820" y="1342779"/>
            <a:ext cx="4217972" cy="3662541"/>
          </a:xfrm>
          <a:prstGeom prst="rect">
            <a:avLst/>
          </a:prstGeom>
          <a:noFill/>
        </p:spPr>
        <p:txBody>
          <a:bodyPr wrap="square" rtlCol="0">
            <a:spAutoFit/>
          </a:bodyPr>
          <a:lstStyle/>
          <a:p>
            <a:pPr marL="285750" indent="-285750">
              <a:buFont typeface="Arial" panose="020B0604020202020204" pitchFamily="34" charset="0"/>
              <a:buChar char="•"/>
            </a:pPr>
            <a:r>
              <a:rPr lang="en-US" sz="1600" b="1" dirty="0"/>
              <a:t>//inheritance.cpp</a:t>
            </a:r>
          </a:p>
          <a:p>
            <a:pPr marL="285750" indent="-285750">
              <a:buFont typeface="Arial" panose="020B0604020202020204" pitchFamily="34" charset="0"/>
              <a:buChar char="•"/>
            </a:pPr>
            <a:r>
              <a:rPr lang="en-US" sz="1600" b="1" dirty="0"/>
              <a:t>#include&lt;iostream.h&gt;</a:t>
            </a:r>
          </a:p>
          <a:p>
            <a:pPr marL="285750" indent="-285750">
              <a:buFont typeface="Arial" panose="020B0604020202020204" pitchFamily="34" charset="0"/>
              <a:buChar char="•"/>
            </a:pPr>
            <a:r>
              <a:rPr lang="en-US" sz="1600" b="1" dirty="0"/>
              <a:t>#include&lt;iomanip.h&gt;</a:t>
            </a:r>
          </a:p>
          <a:p>
            <a:pPr marL="285750" indent="-285750">
              <a:buFont typeface="Arial" panose="020B0604020202020204" pitchFamily="34" charset="0"/>
              <a:buChar char="•"/>
            </a:pPr>
            <a:r>
              <a:rPr lang="en-US" sz="1600" b="1" dirty="0"/>
              <a:t>#include&lt;conio.h&gt;</a:t>
            </a:r>
          </a:p>
          <a:p>
            <a:pPr marL="285750" indent="-285750">
              <a:buFont typeface="Arial" panose="020B0604020202020204" pitchFamily="34" charset="0"/>
              <a:buChar char="•"/>
            </a:pPr>
            <a:r>
              <a:rPr lang="en-US" sz="1600" b="1" dirty="0"/>
              <a:t> class ABC             //single base class</a:t>
            </a:r>
          </a:p>
          <a:p>
            <a:pPr marL="285750" indent="-285750">
              <a:buFont typeface="Arial" panose="020B0604020202020204" pitchFamily="34" charset="0"/>
              <a:buChar char="•"/>
            </a:pPr>
            <a:r>
              <a:rPr lang="en-US" sz="1600" b="1" dirty="0"/>
              <a:t>{</a:t>
            </a:r>
          </a:p>
          <a:p>
            <a:pPr marL="285750" indent="-285750">
              <a:buFont typeface="Arial" panose="020B0604020202020204" pitchFamily="34" charset="0"/>
              <a:buChar char="•"/>
            </a:pPr>
            <a:r>
              <a:rPr lang="en-US" sz="1600" b="1" dirty="0"/>
              <a:t> protected:</a:t>
            </a:r>
          </a:p>
          <a:p>
            <a:pPr marL="285750" indent="-285750">
              <a:buFont typeface="Arial" panose="020B0604020202020204" pitchFamily="34" charset="0"/>
              <a:buChar char="•"/>
            </a:pPr>
            <a:r>
              <a:rPr lang="en-US" sz="1600" b="1" dirty="0"/>
              <a:t> int A,X;</a:t>
            </a:r>
          </a:p>
          <a:p>
            <a:pPr marL="285750" indent="-285750">
              <a:buFont typeface="Arial" panose="020B0604020202020204" pitchFamily="34" charset="0"/>
              <a:buChar char="•"/>
            </a:pPr>
            <a:r>
              <a:rPr lang="en-US" sz="1600" b="1" dirty="0"/>
              <a:t> public:</a:t>
            </a:r>
          </a:p>
          <a:p>
            <a:pPr marL="285750" indent="-285750">
              <a:buFont typeface="Arial" panose="020B0604020202020204" pitchFamily="34" charset="0"/>
              <a:buChar char="•"/>
            </a:pPr>
            <a:r>
              <a:rPr lang="en-US" sz="1600" b="1" dirty="0"/>
              <a:t> void </a:t>
            </a:r>
            <a:r>
              <a:rPr lang="en-US" sz="1600" b="1" dirty="0" err="1"/>
              <a:t>Getln</a:t>
            </a:r>
            <a:r>
              <a:rPr lang="en-US" sz="1600" b="1" dirty="0"/>
              <a:t>()</a:t>
            </a:r>
          </a:p>
          <a:p>
            <a:pPr marL="285750" indent="-285750">
              <a:buFont typeface="Arial" panose="020B0604020202020204" pitchFamily="34" charset="0"/>
              <a:buChar char="•"/>
            </a:pPr>
            <a:r>
              <a:rPr lang="en-US" sz="1600" b="1" dirty="0"/>
              <a:t>{</a:t>
            </a:r>
          </a:p>
          <a:p>
            <a:pPr marL="285750" indent="-285750">
              <a:buFont typeface="Arial" panose="020B0604020202020204" pitchFamily="34" charset="0"/>
              <a:buChar char="•"/>
            </a:pPr>
            <a:r>
              <a:rPr lang="en-US" sz="1600" b="1" dirty="0"/>
              <a:t> </a:t>
            </a:r>
            <a:r>
              <a:rPr lang="en-US" sz="1600" b="1" dirty="0" err="1"/>
              <a:t>cout</a:t>
            </a:r>
            <a:r>
              <a:rPr lang="en-US" sz="1600" b="1" dirty="0"/>
              <a:t>&lt;&lt;“Enter a number; </a:t>
            </a:r>
            <a:r>
              <a:rPr lang="en-US" sz="1600" b="1" dirty="0" err="1"/>
              <a:t>cin</a:t>
            </a:r>
            <a:r>
              <a:rPr lang="en-US" sz="1600" b="1" dirty="0"/>
              <a:t>&gt;&gt;X;</a:t>
            </a:r>
          </a:p>
          <a:p>
            <a:pPr marL="285750" indent="-285750">
              <a:buFont typeface="Arial" panose="020B0604020202020204" pitchFamily="34" charset="0"/>
              <a:buChar char="•"/>
            </a:pPr>
            <a:r>
              <a:rPr lang="en-US" sz="1600" b="1" dirty="0"/>
              <a:t>}</a:t>
            </a:r>
          </a:p>
          <a:p>
            <a:pPr marL="285750" indent="-285750">
              <a:buFont typeface="Arial" panose="020B0604020202020204" pitchFamily="34" charset="0"/>
              <a:buChar char="•"/>
            </a:pPr>
            <a:r>
              <a:rPr lang="en-US" sz="1600" b="1" dirty="0"/>
              <a:t>};</a:t>
            </a:r>
          </a:p>
        </p:txBody>
      </p:sp>
      <p:sp>
        <p:nvSpPr>
          <p:cNvPr id="10" name="TextBox 9">
            <a:extLst>
              <a:ext uri="{FF2B5EF4-FFF2-40B4-BE49-F238E27FC236}">
                <a16:creationId xmlns:a16="http://schemas.microsoft.com/office/drawing/2014/main" id="{EE27D81D-D2D4-4EB5-9182-6C505242D2AE}"/>
              </a:ext>
            </a:extLst>
          </p:cNvPr>
          <p:cNvSpPr txBox="1"/>
          <p:nvPr/>
        </p:nvSpPr>
        <p:spPr>
          <a:xfrm>
            <a:off x="4454314" y="4656800"/>
            <a:ext cx="2994213" cy="1061829"/>
          </a:xfrm>
          <a:prstGeom prst="rect">
            <a:avLst/>
          </a:prstGeom>
          <a:noFill/>
        </p:spPr>
        <p:txBody>
          <a:bodyPr wrap="square" rtlCol="0">
            <a:spAutoFit/>
          </a:bodyPr>
          <a:lstStyle/>
          <a:p>
            <a:r>
              <a:rPr lang="en-US" sz="1050" dirty="0">
                <a:solidFill>
                  <a:schemeClr val="bg1"/>
                </a:solidFill>
              </a:rPr>
              <a:t>Output</a:t>
            </a:r>
          </a:p>
          <a:p>
            <a:endParaRPr lang="en-US" sz="1050" dirty="0">
              <a:solidFill>
                <a:schemeClr val="bg1"/>
              </a:solidFill>
            </a:endParaRPr>
          </a:p>
          <a:p>
            <a:r>
              <a:rPr lang="en-US" sz="1050" dirty="0">
                <a:solidFill>
                  <a:schemeClr val="bg1"/>
                </a:solidFill>
              </a:rPr>
              <a:t>Enter a number=9</a:t>
            </a:r>
          </a:p>
          <a:p>
            <a:r>
              <a:rPr lang="en-US" sz="1050" dirty="0">
                <a:solidFill>
                  <a:schemeClr val="bg1"/>
                </a:solidFill>
              </a:rPr>
              <a:t>The cube of entered number=729</a:t>
            </a:r>
          </a:p>
          <a:p>
            <a:r>
              <a:rPr lang="en-US" sz="1050" dirty="0">
                <a:solidFill>
                  <a:schemeClr val="bg1"/>
                </a:solidFill>
              </a:rPr>
              <a:t>The value of a is =9</a:t>
            </a:r>
          </a:p>
          <a:p>
            <a:r>
              <a:rPr lang="en-US" sz="1050" dirty="0">
                <a:solidFill>
                  <a:schemeClr val="bg1"/>
                </a:solidFill>
              </a:rPr>
              <a:t>The value of x is  =729</a:t>
            </a:r>
            <a:endParaRPr lang="en-IN" sz="1050" dirty="0">
              <a:solidFill>
                <a:schemeClr val="bg1"/>
              </a:solidFill>
            </a:endParaRPr>
          </a:p>
        </p:txBody>
      </p:sp>
      <p:sp>
        <p:nvSpPr>
          <p:cNvPr id="11" name="Rectangle 10">
            <a:extLst>
              <a:ext uri="{FF2B5EF4-FFF2-40B4-BE49-F238E27FC236}">
                <a16:creationId xmlns:a16="http://schemas.microsoft.com/office/drawing/2014/main" id="{1B4176B3-B006-4978-9617-2E68308E802B}"/>
              </a:ext>
            </a:extLst>
          </p:cNvPr>
          <p:cNvSpPr/>
          <p:nvPr/>
        </p:nvSpPr>
        <p:spPr>
          <a:xfrm>
            <a:off x="8223149" y="5036178"/>
            <a:ext cx="3203867" cy="110201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12" name="TextBox 11">
            <a:extLst>
              <a:ext uri="{FF2B5EF4-FFF2-40B4-BE49-F238E27FC236}">
                <a16:creationId xmlns:a16="http://schemas.microsoft.com/office/drawing/2014/main" id="{6AA84763-49B4-4EAC-B352-13D46901F017}"/>
              </a:ext>
            </a:extLst>
          </p:cNvPr>
          <p:cNvSpPr txBox="1"/>
          <p:nvPr/>
        </p:nvSpPr>
        <p:spPr>
          <a:xfrm>
            <a:off x="8342518" y="5076364"/>
            <a:ext cx="2994213" cy="1061829"/>
          </a:xfrm>
          <a:prstGeom prst="rect">
            <a:avLst/>
          </a:prstGeom>
          <a:noFill/>
        </p:spPr>
        <p:txBody>
          <a:bodyPr wrap="square" rtlCol="0">
            <a:spAutoFit/>
          </a:bodyPr>
          <a:lstStyle/>
          <a:p>
            <a:r>
              <a:rPr lang="en-US" sz="1050" dirty="0">
                <a:solidFill>
                  <a:schemeClr val="bg1"/>
                </a:solidFill>
              </a:rPr>
              <a:t>Output</a:t>
            </a:r>
          </a:p>
          <a:p>
            <a:endParaRPr lang="en-US" sz="1050" dirty="0">
              <a:solidFill>
                <a:schemeClr val="bg1"/>
              </a:solidFill>
            </a:endParaRPr>
          </a:p>
          <a:p>
            <a:r>
              <a:rPr lang="en-US" sz="1050" dirty="0">
                <a:solidFill>
                  <a:schemeClr val="bg1"/>
                </a:solidFill>
              </a:rPr>
              <a:t>Enter a number=9</a:t>
            </a:r>
          </a:p>
          <a:p>
            <a:r>
              <a:rPr lang="en-US" sz="1050" dirty="0">
                <a:solidFill>
                  <a:schemeClr val="bg1"/>
                </a:solidFill>
              </a:rPr>
              <a:t>The cube of entered number=729</a:t>
            </a:r>
          </a:p>
          <a:p>
            <a:r>
              <a:rPr lang="en-US" sz="1050" dirty="0">
                <a:solidFill>
                  <a:schemeClr val="bg1"/>
                </a:solidFill>
              </a:rPr>
              <a:t>The value of a is =729</a:t>
            </a:r>
          </a:p>
          <a:p>
            <a:r>
              <a:rPr lang="en-US" sz="1050" dirty="0">
                <a:solidFill>
                  <a:schemeClr val="bg1"/>
                </a:solidFill>
              </a:rPr>
              <a:t>The value of x is  =9</a:t>
            </a:r>
            <a:endParaRPr lang="en-IN" sz="1050" dirty="0">
              <a:solidFill>
                <a:schemeClr val="bg1"/>
              </a:solidFill>
            </a:endParaRPr>
          </a:p>
        </p:txBody>
      </p:sp>
      <p:sp>
        <p:nvSpPr>
          <p:cNvPr id="13" name="TextBox 12">
            <a:extLst>
              <a:ext uri="{FF2B5EF4-FFF2-40B4-BE49-F238E27FC236}">
                <a16:creationId xmlns:a16="http://schemas.microsoft.com/office/drawing/2014/main" id="{EF85DDB6-9FA2-40FC-AE39-91D07DB96231}"/>
              </a:ext>
            </a:extLst>
          </p:cNvPr>
          <p:cNvSpPr txBox="1"/>
          <p:nvPr/>
        </p:nvSpPr>
        <p:spPr>
          <a:xfrm>
            <a:off x="4002570" y="1151004"/>
            <a:ext cx="4477503" cy="4747453"/>
          </a:xfrm>
          <a:prstGeom prst="rect">
            <a:avLst/>
          </a:prstGeom>
          <a:noFill/>
        </p:spPr>
        <p:txBody>
          <a:bodyPr wrap="square" rtlCol="0">
            <a:spAutoFit/>
          </a:bodyPr>
          <a:lstStyle/>
          <a:p>
            <a:endParaRPr lang="en-US" sz="1050" b="1" dirty="0"/>
          </a:p>
          <a:p>
            <a:pPr marL="171450" indent="-171450">
              <a:buFont typeface="Arial" panose="020B0604020202020204" pitchFamily="34" charset="0"/>
              <a:buChar char="•"/>
            </a:pPr>
            <a:r>
              <a:rPr lang="en-US" sz="1050" b="1" dirty="0"/>
              <a:t> </a:t>
            </a:r>
            <a:r>
              <a:rPr lang="en-US" sz="1600" b="1" dirty="0"/>
              <a:t>class XYZ: public ABC   // Intermediate class</a:t>
            </a:r>
          </a:p>
          <a:p>
            <a:pPr marL="285750" indent="-285750">
              <a:buFont typeface="Arial" panose="020B0604020202020204" pitchFamily="34" charset="0"/>
              <a:buChar char="•"/>
            </a:pPr>
            <a:r>
              <a:rPr lang="en-US" sz="1600" b="1" dirty="0"/>
              <a:t>{</a:t>
            </a:r>
          </a:p>
          <a:p>
            <a:pPr marL="285750" indent="-285750">
              <a:buFont typeface="Arial" panose="020B0604020202020204" pitchFamily="34" charset="0"/>
              <a:buChar char="•"/>
            </a:pPr>
            <a:r>
              <a:rPr lang="en-US" sz="1600" b="1" dirty="0"/>
              <a:t> public:</a:t>
            </a:r>
          </a:p>
          <a:p>
            <a:pPr marL="285750" indent="-285750">
              <a:buFont typeface="Arial" panose="020B0604020202020204" pitchFamily="34" charset="0"/>
              <a:buChar char="•"/>
            </a:pPr>
            <a:r>
              <a:rPr lang="en-US" sz="1600" b="1" dirty="0"/>
              <a:t> void </a:t>
            </a:r>
            <a:r>
              <a:rPr lang="en-US" sz="1600" b="1" dirty="0" err="1"/>
              <a:t>Evalt</a:t>
            </a:r>
            <a:r>
              <a:rPr lang="en-US" sz="1600" b="1" dirty="0"/>
              <a:t>()</a:t>
            </a:r>
          </a:p>
          <a:p>
            <a:pPr marL="285750" indent="-285750">
              <a:buFont typeface="Arial" panose="020B0604020202020204" pitchFamily="34" charset="0"/>
              <a:buChar char="•"/>
            </a:pPr>
            <a:r>
              <a:rPr lang="en-US" sz="1600" b="1" dirty="0"/>
              <a:t>{</a:t>
            </a:r>
          </a:p>
          <a:p>
            <a:pPr marL="285750" indent="-285750">
              <a:buFont typeface="Arial" panose="020B0604020202020204" pitchFamily="34" charset="0"/>
              <a:buChar char="•"/>
            </a:pPr>
            <a:r>
              <a:rPr lang="en-US" sz="1600" b="1" dirty="0"/>
              <a:t>A=X*X*X;</a:t>
            </a:r>
          </a:p>
          <a:p>
            <a:pPr marL="285750" indent="-285750">
              <a:buFont typeface="Arial" panose="020B0604020202020204" pitchFamily="34" charset="0"/>
              <a:buChar char="•"/>
            </a:pPr>
            <a:r>
              <a:rPr lang="en-US" sz="1600" b="1" dirty="0"/>
              <a:t> </a:t>
            </a:r>
            <a:r>
              <a:rPr lang="en-US" sz="1600" b="1" dirty="0" err="1"/>
              <a:t>cout</a:t>
            </a:r>
            <a:r>
              <a:rPr lang="en-US" sz="1600" b="1" dirty="0"/>
              <a:t>&lt;&lt;“The cube of entered number=“&lt;&lt;A;</a:t>
            </a:r>
          </a:p>
          <a:p>
            <a:pPr marL="285750" indent="-285750">
              <a:buFont typeface="Arial" panose="020B0604020202020204" pitchFamily="34" charset="0"/>
              <a:buChar char="•"/>
            </a:pPr>
            <a:r>
              <a:rPr lang="en-US" sz="1600" b="1" dirty="0"/>
              <a:t>}};</a:t>
            </a:r>
          </a:p>
          <a:p>
            <a:pPr marL="285750" indent="-285750">
              <a:buFont typeface="Arial" panose="020B0604020202020204" pitchFamily="34" charset="0"/>
              <a:buChar char="•"/>
            </a:pPr>
            <a:r>
              <a:rPr lang="en-US" sz="1600" b="1" dirty="0"/>
              <a:t>Class PPT: public XYZ //single derived class</a:t>
            </a:r>
          </a:p>
          <a:p>
            <a:pPr marL="285750" indent="-285750">
              <a:buFont typeface="Arial" panose="020B0604020202020204" pitchFamily="34" charset="0"/>
              <a:buChar char="•"/>
            </a:pPr>
            <a:r>
              <a:rPr lang="en-US" sz="1600" b="1" dirty="0"/>
              <a:t>{</a:t>
            </a:r>
          </a:p>
          <a:p>
            <a:pPr marL="285750" indent="-285750">
              <a:buFont typeface="Arial" panose="020B0604020202020204" pitchFamily="34" charset="0"/>
              <a:buChar char="•"/>
            </a:pPr>
            <a:r>
              <a:rPr lang="en-US" sz="1600" b="1" dirty="0"/>
              <a:t> public:</a:t>
            </a:r>
          </a:p>
          <a:p>
            <a:pPr marL="285750" indent="-285750">
              <a:buFont typeface="Arial" panose="020B0604020202020204" pitchFamily="34" charset="0"/>
              <a:buChar char="•"/>
            </a:pPr>
            <a:r>
              <a:rPr lang="en-US" sz="1600" b="1" dirty="0"/>
              <a:t> void Result()</a:t>
            </a:r>
          </a:p>
          <a:p>
            <a:pPr marL="285750" indent="-285750">
              <a:buFont typeface="Arial" panose="020B0604020202020204" pitchFamily="34" charset="0"/>
              <a:buChar char="•"/>
            </a:pPr>
            <a:r>
              <a:rPr lang="en-US" sz="1600" b="1" dirty="0"/>
              <a:t>{</a:t>
            </a:r>
          </a:p>
          <a:p>
            <a:pPr marL="285750" indent="-285750">
              <a:buFont typeface="Arial" panose="020B0604020202020204" pitchFamily="34" charset="0"/>
              <a:buChar char="•"/>
            </a:pPr>
            <a:r>
              <a:rPr lang="en-US" sz="1600" b="1" dirty="0"/>
              <a:t> </a:t>
            </a:r>
            <a:r>
              <a:rPr lang="en-US" sz="1600" b="1" dirty="0" err="1"/>
              <a:t>cout</a:t>
            </a:r>
            <a:r>
              <a:rPr lang="en-US" sz="1600" b="1" dirty="0"/>
              <a:t>&lt;&lt;“The value of a is =&lt;&lt;A:</a:t>
            </a:r>
          </a:p>
          <a:p>
            <a:pPr marL="285750" indent="-285750">
              <a:buFont typeface="Arial" panose="020B0604020202020204" pitchFamily="34" charset="0"/>
              <a:buChar char="•"/>
            </a:pPr>
            <a:r>
              <a:rPr lang="en-US" sz="1600" b="1" dirty="0"/>
              <a:t> </a:t>
            </a:r>
            <a:r>
              <a:rPr lang="en-US" sz="1600" b="1" dirty="0" err="1"/>
              <a:t>cout</a:t>
            </a:r>
            <a:r>
              <a:rPr lang="en-US" sz="1600" b="1" dirty="0"/>
              <a:t>&lt;&lt;“The value of x is=&lt;&lt;X;</a:t>
            </a:r>
          </a:p>
          <a:p>
            <a:pPr marL="285750" indent="-285750">
              <a:buFont typeface="Arial" panose="020B0604020202020204" pitchFamily="34" charset="0"/>
              <a:buChar char="•"/>
            </a:pPr>
            <a:r>
              <a:rPr lang="en-US" sz="1600" b="1" dirty="0"/>
              <a:t>}}:</a:t>
            </a:r>
          </a:p>
          <a:p>
            <a:endParaRPr lang="en-US" b="1" dirty="0"/>
          </a:p>
          <a:p>
            <a:endParaRPr lang="en-IN" dirty="0"/>
          </a:p>
        </p:txBody>
      </p:sp>
      <p:sp>
        <p:nvSpPr>
          <p:cNvPr id="16" name="TextBox 15">
            <a:extLst>
              <a:ext uri="{FF2B5EF4-FFF2-40B4-BE49-F238E27FC236}">
                <a16:creationId xmlns:a16="http://schemas.microsoft.com/office/drawing/2014/main" id="{A0C8FD22-FECE-41B2-A708-C3522B57F359}"/>
              </a:ext>
            </a:extLst>
          </p:cNvPr>
          <p:cNvSpPr txBox="1"/>
          <p:nvPr/>
        </p:nvSpPr>
        <p:spPr>
          <a:xfrm>
            <a:off x="8480073" y="1384710"/>
            <a:ext cx="3666193" cy="2616101"/>
          </a:xfrm>
          <a:prstGeom prst="rect">
            <a:avLst/>
          </a:prstGeom>
          <a:noFill/>
        </p:spPr>
        <p:txBody>
          <a:bodyPr wrap="square" rtlCol="0">
            <a:spAutoFit/>
          </a:bodyPr>
          <a:lstStyle/>
          <a:p>
            <a:pPr marL="285750" indent="-285750">
              <a:buFont typeface="Arial" panose="020B0604020202020204" pitchFamily="34" charset="0"/>
              <a:buChar char="•"/>
            </a:pPr>
            <a:r>
              <a:rPr lang="en-US" sz="1600" b="1" dirty="0"/>
              <a:t>void main()</a:t>
            </a:r>
          </a:p>
          <a:p>
            <a:pPr marL="285750" indent="-285750">
              <a:buFont typeface="Arial" panose="020B0604020202020204" pitchFamily="34" charset="0"/>
              <a:buChar char="•"/>
            </a:pPr>
            <a:r>
              <a:rPr lang="en-US" sz="1600" b="1" dirty="0"/>
              <a:t>{</a:t>
            </a:r>
          </a:p>
          <a:p>
            <a:pPr marL="285750" indent="-285750">
              <a:buFont typeface="Arial" panose="020B0604020202020204" pitchFamily="34" charset="0"/>
              <a:buChar char="•"/>
            </a:pPr>
            <a:r>
              <a:rPr lang="en-US" sz="1600" b="1" dirty="0" err="1"/>
              <a:t>Clrscr</a:t>
            </a:r>
            <a:r>
              <a:rPr lang="en-US" sz="1600" b="1" dirty="0"/>
              <a:t>();</a:t>
            </a:r>
          </a:p>
          <a:p>
            <a:pPr marL="285750" indent="-285750">
              <a:buFont typeface="Arial" panose="020B0604020202020204" pitchFamily="34" charset="0"/>
              <a:buChar char="•"/>
            </a:pPr>
            <a:r>
              <a:rPr lang="en-US" sz="1600" b="1" dirty="0"/>
              <a:t> PPT obj;     //object of derived</a:t>
            </a:r>
          </a:p>
          <a:p>
            <a:pPr marL="285750" indent="-285750">
              <a:buFont typeface="Arial" panose="020B0604020202020204" pitchFamily="34" charset="0"/>
              <a:buChar char="•"/>
            </a:pPr>
            <a:r>
              <a:rPr lang="en-US" sz="1600" b="1" dirty="0"/>
              <a:t> </a:t>
            </a:r>
            <a:r>
              <a:rPr lang="en-US" sz="1600" b="1" dirty="0" err="1"/>
              <a:t>obj.Getln</a:t>
            </a:r>
            <a:r>
              <a:rPr lang="en-US" sz="1600" b="1" dirty="0"/>
              <a:t>();</a:t>
            </a:r>
          </a:p>
          <a:p>
            <a:pPr marL="285750" indent="-285750">
              <a:buFont typeface="Arial" panose="020B0604020202020204" pitchFamily="34" charset="0"/>
              <a:buChar char="•"/>
            </a:pPr>
            <a:r>
              <a:rPr lang="en-US" sz="1600" b="1" dirty="0"/>
              <a:t> </a:t>
            </a:r>
            <a:r>
              <a:rPr lang="en-US" sz="1600" b="1" dirty="0" err="1"/>
              <a:t>obj.Evalt</a:t>
            </a:r>
            <a:r>
              <a:rPr lang="en-US" sz="1600" b="1" dirty="0"/>
              <a:t>(); </a:t>
            </a:r>
          </a:p>
          <a:p>
            <a:pPr marL="285750" indent="-285750">
              <a:buFont typeface="Arial" panose="020B0604020202020204" pitchFamily="34" charset="0"/>
              <a:buChar char="•"/>
            </a:pPr>
            <a:r>
              <a:rPr lang="en-US" sz="1600" b="1" dirty="0"/>
              <a:t> </a:t>
            </a:r>
            <a:r>
              <a:rPr lang="en-US" sz="1600" b="1" dirty="0" err="1"/>
              <a:t>obj.Result</a:t>
            </a:r>
            <a:r>
              <a:rPr lang="en-US" sz="1600" b="1" dirty="0"/>
              <a:t>();</a:t>
            </a:r>
          </a:p>
          <a:p>
            <a:pPr marL="285750" indent="-285750">
              <a:buFont typeface="Arial" panose="020B0604020202020204" pitchFamily="34" charset="0"/>
              <a:buChar char="•"/>
            </a:pPr>
            <a:r>
              <a:rPr lang="en-US" sz="1600" b="1" dirty="0" err="1"/>
              <a:t>getch</a:t>
            </a:r>
            <a:r>
              <a:rPr lang="en-US" sz="1600" b="1" dirty="0"/>
              <a:t>();</a:t>
            </a:r>
          </a:p>
          <a:p>
            <a:pPr marL="285750" indent="-285750">
              <a:buFont typeface="Arial" panose="020B0604020202020204" pitchFamily="34" charset="0"/>
              <a:buChar char="•"/>
            </a:pPr>
            <a:r>
              <a:rPr lang="en-US" sz="1600" b="1" dirty="0"/>
              <a:t>//end of program</a:t>
            </a:r>
          </a:p>
          <a:p>
            <a:pPr marL="285750" indent="-285750">
              <a:buFont typeface="Arial" panose="020B0604020202020204" pitchFamily="34" charset="0"/>
              <a:buChar char="•"/>
            </a:pPr>
            <a:r>
              <a:rPr lang="en-US" sz="1600" dirty="0"/>
              <a:t>}</a:t>
            </a:r>
          </a:p>
        </p:txBody>
      </p:sp>
    </p:spTree>
    <p:extLst>
      <p:ext uri="{BB962C8B-B14F-4D97-AF65-F5344CB8AC3E}">
        <p14:creationId xmlns:p14="http://schemas.microsoft.com/office/powerpoint/2010/main" val="83300493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AB63033-4550-48C0-94A1-FF2496CDB4D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804"/>
            <a:ext cx="12234041" cy="7357241"/>
          </a:xfrm>
          <a:prstGeom prst="rect">
            <a:avLst/>
          </a:prstGeom>
        </p:spPr>
      </p:pic>
      <p:sp>
        <p:nvSpPr>
          <p:cNvPr id="6" name="Rectangle 5">
            <a:extLst>
              <a:ext uri="{FF2B5EF4-FFF2-40B4-BE49-F238E27FC236}">
                <a16:creationId xmlns:a16="http://schemas.microsoft.com/office/drawing/2014/main" id="{BD5D8F05-4DD7-4DBD-B707-E9D7A837DA3E}"/>
              </a:ext>
            </a:extLst>
          </p:cNvPr>
          <p:cNvSpPr/>
          <p:nvPr/>
        </p:nvSpPr>
        <p:spPr>
          <a:xfrm>
            <a:off x="573933" y="418290"/>
            <a:ext cx="11040894" cy="590893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Title 3">
            <a:extLst>
              <a:ext uri="{FF2B5EF4-FFF2-40B4-BE49-F238E27FC236}">
                <a16:creationId xmlns:a16="http://schemas.microsoft.com/office/drawing/2014/main" id="{B02B8774-073A-4738-823A-33396BED8FBF}"/>
              </a:ext>
            </a:extLst>
          </p:cNvPr>
          <p:cNvSpPr txBox="1">
            <a:spLocks/>
          </p:cNvSpPr>
          <p:nvPr/>
        </p:nvSpPr>
        <p:spPr>
          <a:xfrm>
            <a:off x="2919388" y="135723"/>
            <a:ext cx="6341344" cy="942874"/>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6000" b="1" kern="1200" cap="all" baseline="0">
                <a:solidFill>
                  <a:schemeClr val="tx1"/>
                </a:solidFill>
                <a:latin typeface="+mn-lt"/>
                <a:ea typeface="+mj-ea"/>
                <a:cs typeface="+mj-cs"/>
              </a:defRPr>
            </a:lvl1pPr>
          </a:lstStyle>
          <a:p>
            <a:r>
              <a:rPr lang="en-US" dirty="0"/>
              <a:t> </a:t>
            </a:r>
            <a:r>
              <a:rPr lang="en-US" sz="3600" dirty="0"/>
              <a:t>HIERARCHICAL Inheritance</a:t>
            </a:r>
            <a:endParaRPr lang="en-US" dirty="0"/>
          </a:p>
        </p:txBody>
      </p:sp>
      <p:cxnSp>
        <p:nvCxnSpPr>
          <p:cNvPr id="7" name="Straight Connector 6">
            <a:extLst>
              <a:ext uri="{FF2B5EF4-FFF2-40B4-BE49-F238E27FC236}">
                <a16:creationId xmlns:a16="http://schemas.microsoft.com/office/drawing/2014/main" id="{58A35395-F67A-4E46-84D9-52CA9FF4D952}"/>
              </a:ext>
            </a:extLst>
          </p:cNvPr>
          <p:cNvCxnSpPr>
            <a:cxnSpLocks/>
          </p:cNvCxnSpPr>
          <p:nvPr/>
        </p:nvCxnSpPr>
        <p:spPr>
          <a:xfrm>
            <a:off x="3015574" y="891129"/>
            <a:ext cx="5729592" cy="0"/>
          </a:xfrm>
          <a:prstGeom prst="line">
            <a:avLst/>
          </a:prstGeom>
          <a:ln>
            <a:headEnd type="none" w="med" len="med"/>
            <a:tailEnd type="none" w="med" len="med"/>
          </a:ln>
        </p:spPr>
        <p:style>
          <a:lnRef idx="3">
            <a:schemeClr val="dk1"/>
          </a:lnRef>
          <a:fillRef idx="0">
            <a:schemeClr val="dk1"/>
          </a:fillRef>
          <a:effectRef idx="2">
            <a:schemeClr val="dk1"/>
          </a:effectRef>
          <a:fontRef idx="minor">
            <a:schemeClr val="tx1"/>
          </a:fontRef>
        </p:style>
      </p:cxnSp>
      <p:sp>
        <p:nvSpPr>
          <p:cNvPr id="9" name="TextBox 8">
            <a:extLst>
              <a:ext uri="{FF2B5EF4-FFF2-40B4-BE49-F238E27FC236}">
                <a16:creationId xmlns:a16="http://schemas.microsoft.com/office/drawing/2014/main" id="{8D003B92-1E17-403E-AF1C-882724EFDAFD}"/>
              </a:ext>
            </a:extLst>
          </p:cNvPr>
          <p:cNvSpPr txBox="1"/>
          <p:nvPr/>
        </p:nvSpPr>
        <p:spPr>
          <a:xfrm>
            <a:off x="642028" y="891129"/>
            <a:ext cx="11040894" cy="6463308"/>
          </a:xfrm>
          <a:prstGeom prst="rect">
            <a:avLst/>
          </a:prstGeom>
          <a:noFill/>
          <a:ln>
            <a:noFill/>
          </a:ln>
        </p:spPr>
        <p:txBody>
          <a:bodyPr wrap="square" rtlCol="0">
            <a:spAutoFit/>
          </a:bodyPr>
          <a:lstStyle/>
          <a:p>
            <a:pPr marL="285750" indent="-285750">
              <a:buFont typeface="Arial" panose="020B0604020202020204" pitchFamily="34" charset="0"/>
              <a:buChar char="•"/>
            </a:pPr>
            <a:r>
              <a:rPr lang="en-IN" sz="1400" b="1" dirty="0">
                <a:solidFill>
                  <a:sysClr val="windowText" lastClr="000000"/>
                </a:solidFill>
              </a:rPr>
              <a:t>A Structure of inheritance where there must be </a:t>
            </a:r>
            <a:r>
              <a:rPr lang="en-IN" sz="1400" b="1" dirty="0">
                <a:solidFill>
                  <a:srgbClr val="FF0000"/>
                </a:solidFill>
              </a:rPr>
              <a:t>one parent </a:t>
            </a:r>
            <a:r>
              <a:rPr lang="en-IN" sz="1400" b="1" dirty="0">
                <a:solidFill>
                  <a:sysClr val="windowText" lastClr="000000"/>
                </a:solidFill>
              </a:rPr>
              <a:t>and </a:t>
            </a:r>
            <a:r>
              <a:rPr lang="en-IN" sz="1400" b="1" dirty="0">
                <a:solidFill>
                  <a:srgbClr val="FF0000"/>
                </a:solidFill>
              </a:rPr>
              <a:t>two or more child </a:t>
            </a:r>
            <a:r>
              <a:rPr lang="en-IN" sz="1400" b="1" dirty="0">
                <a:solidFill>
                  <a:sysClr val="windowText" lastClr="000000"/>
                </a:solidFill>
              </a:rPr>
              <a:t>classes for accessing the property is called hierarchical inheritance.</a:t>
            </a:r>
          </a:p>
          <a:p>
            <a:endParaRPr lang="en-IN" sz="1400" b="1" dirty="0">
              <a:solidFill>
                <a:sysClr val="windowText" lastClr="000000"/>
              </a:solidFill>
            </a:endParaRPr>
          </a:p>
          <a:p>
            <a:pPr marL="285750" indent="-285750">
              <a:buFont typeface="Arial" panose="020B0604020202020204" pitchFamily="34" charset="0"/>
              <a:buChar char="•"/>
            </a:pPr>
            <a:r>
              <a:rPr lang="en-IN" sz="1400" b="1" dirty="0">
                <a:solidFill>
                  <a:sysClr val="windowText" lastClr="000000"/>
                </a:solidFill>
              </a:rPr>
              <a:t> In this structure every child class are authorized to access the property of parent class directly.</a:t>
            </a:r>
          </a:p>
          <a:p>
            <a:endParaRPr lang="en-IN" sz="1400" b="1" dirty="0">
              <a:solidFill>
                <a:sysClr val="windowText" lastClr="000000"/>
              </a:solidFill>
            </a:endParaRPr>
          </a:p>
          <a:p>
            <a:pPr marL="285750" indent="-285750">
              <a:buFont typeface="Arial" panose="020B0604020202020204" pitchFamily="34" charset="0"/>
              <a:buChar char="•"/>
            </a:pPr>
            <a:r>
              <a:rPr lang="en-IN" sz="1400" b="1" dirty="0">
                <a:solidFill>
                  <a:sysClr val="windowText" lastClr="000000"/>
                </a:solidFill>
              </a:rPr>
              <a:t>In such a moment there must be a separate object of every child class and with the support of that object the property of itself as well as could be accessed directly.</a:t>
            </a:r>
          </a:p>
          <a:p>
            <a:endParaRPr lang="en-IN" sz="1400" b="1" dirty="0">
              <a:solidFill>
                <a:sysClr val="windowText" lastClr="000000"/>
              </a:solidFill>
            </a:endParaRPr>
          </a:p>
          <a:p>
            <a:r>
              <a:rPr lang="en-IN" sz="1400" b="1" dirty="0">
                <a:solidFill>
                  <a:sysClr val="windowText" lastClr="000000"/>
                </a:solidFill>
              </a:rPr>
              <a:t>Example</a:t>
            </a:r>
          </a:p>
          <a:p>
            <a:endParaRPr lang="en-IN" sz="1200" b="1" dirty="0">
              <a:solidFill>
                <a:sysClr val="windowText" lastClr="000000"/>
              </a:solidFill>
            </a:endParaRPr>
          </a:p>
          <a:p>
            <a:r>
              <a:rPr lang="en-IN" sz="1200" b="1" dirty="0">
                <a:solidFill>
                  <a:sysClr val="windowText" lastClr="000000"/>
                </a:solidFill>
              </a:rPr>
              <a:t>Class Patna</a:t>
            </a:r>
            <a:br>
              <a:rPr lang="en-IN" sz="1200" b="1" dirty="0">
                <a:solidFill>
                  <a:sysClr val="windowText" lastClr="000000"/>
                </a:solidFill>
              </a:rPr>
            </a:br>
            <a:r>
              <a:rPr lang="en-IN" sz="1200" b="1" dirty="0">
                <a:solidFill>
                  <a:sysClr val="windowText" lastClr="000000"/>
                </a:solidFill>
              </a:rPr>
              <a:t>{</a:t>
            </a:r>
          </a:p>
          <a:p>
            <a:r>
              <a:rPr lang="en-IN" sz="1200" b="1" dirty="0">
                <a:solidFill>
                  <a:sysClr val="windowText" lastClr="000000"/>
                </a:solidFill>
              </a:rPr>
              <a:t> protected:</a:t>
            </a:r>
          </a:p>
          <a:p>
            <a:r>
              <a:rPr lang="en-IN" sz="1200" b="1" dirty="0">
                <a:solidFill>
                  <a:sysClr val="windowText" lastClr="000000"/>
                </a:solidFill>
              </a:rPr>
              <a:t>Data member</a:t>
            </a:r>
          </a:p>
          <a:p>
            <a:r>
              <a:rPr lang="en-IN" sz="1200" b="1" dirty="0">
                <a:solidFill>
                  <a:sysClr val="windowText" lastClr="000000"/>
                </a:solidFill>
              </a:rPr>
              <a:t> public:</a:t>
            </a:r>
          </a:p>
          <a:p>
            <a:r>
              <a:rPr lang="en-IN" sz="1200" b="1" dirty="0">
                <a:solidFill>
                  <a:sysClr val="windowText" lastClr="000000"/>
                </a:solidFill>
              </a:rPr>
              <a:t> Method()</a:t>
            </a:r>
          </a:p>
          <a:p>
            <a:r>
              <a:rPr lang="en-IN" sz="1200" b="1" dirty="0">
                <a:solidFill>
                  <a:sysClr val="windowText" lastClr="000000"/>
                </a:solidFill>
              </a:rPr>
              <a:t>{</a:t>
            </a:r>
          </a:p>
          <a:p>
            <a:r>
              <a:rPr lang="en-IN" sz="1200" b="1" dirty="0">
                <a:solidFill>
                  <a:sysClr val="windowText" lastClr="000000"/>
                </a:solidFill>
              </a:rPr>
              <a:t>-----------</a:t>
            </a:r>
          </a:p>
          <a:p>
            <a:r>
              <a:rPr lang="en-IN" sz="1200" b="1" dirty="0">
                <a:solidFill>
                  <a:sysClr val="windowText" lastClr="000000"/>
                </a:solidFill>
              </a:rPr>
              <a:t>------------</a:t>
            </a:r>
          </a:p>
          <a:p>
            <a:r>
              <a:rPr lang="en-IN" sz="1200" b="1" dirty="0">
                <a:solidFill>
                  <a:sysClr val="windowText" lastClr="000000"/>
                </a:solidFill>
              </a:rPr>
              <a:t>}</a:t>
            </a:r>
            <a:br>
              <a:rPr lang="en-IN" sz="1200" b="1" dirty="0">
                <a:solidFill>
                  <a:sysClr val="windowText" lastClr="000000"/>
                </a:solidFill>
              </a:rPr>
            </a:br>
            <a:r>
              <a:rPr lang="en-IN" sz="1200" b="1" dirty="0">
                <a:solidFill>
                  <a:sysClr val="windowText" lastClr="000000"/>
                </a:solidFill>
              </a:rPr>
              <a:t>};</a:t>
            </a:r>
          </a:p>
          <a:p>
            <a:r>
              <a:rPr lang="en-IN" sz="1200" b="1" dirty="0">
                <a:solidFill>
                  <a:sysClr val="windowText" lastClr="000000"/>
                </a:solidFill>
              </a:rPr>
              <a:t>Class PPU: public Patna</a:t>
            </a:r>
          </a:p>
          <a:p>
            <a:r>
              <a:rPr lang="en-IN" sz="1200" b="1" dirty="0">
                <a:solidFill>
                  <a:sysClr val="windowText" lastClr="000000"/>
                </a:solidFill>
              </a:rPr>
              <a:t>{</a:t>
            </a:r>
          </a:p>
          <a:p>
            <a:r>
              <a:rPr lang="en-IN" sz="1200" b="1" dirty="0">
                <a:solidFill>
                  <a:sysClr val="windowText" lastClr="000000"/>
                </a:solidFill>
              </a:rPr>
              <a:t> public</a:t>
            </a:r>
          </a:p>
          <a:p>
            <a:r>
              <a:rPr lang="en-IN" sz="1200" b="1" dirty="0">
                <a:solidFill>
                  <a:sysClr val="windowText" lastClr="000000"/>
                </a:solidFill>
              </a:rPr>
              <a:t>Method()</a:t>
            </a:r>
          </a:p>
          <a:p>
            <a:r>
              <a:rPr lang="en-IN" sz="1200" b="1" dirty="0">
                <a:solidFill>
                  <a:sysClr val="windowText" lastClr="000000"/>
                </a:solidFill>
              </a:rPr>
              <a:t>----------</a:t>
            </a:r>
          </a:p>
          <a:p>
            <a:r>
              <a:rPr lang="en-IN" sz="1200" b="1" dirty="0">
                <a:solidFill>
                  <a:sysClr val="windowText" lastClr="000000"/>
                </a:solidFill>
              </a:rPr>
              <a:t>++++++</a:t>
            </a:r>
          </a:p>
          <a:p>
            <a:r>
              <a:rPr lang="en-IN" sz="1200" b="1" dirty="0">
                <a:solidFill>
                  <a:sysClr val="windowText" lastClr="000000"/>
                </a:solidFill>
              </a:rPr>
              <a:t>}};</a:t>
            </a:r>
          </a:p>
          <a:p>
            <a:br>
              <a:rPr lang="en-IN" sz="1200" dirty="0"/>
            </a:br>
            <a:endParaRPr lang="en-IN" sz="1200" dirty="0"/>
          </a:p>
          <a:p>
            <a:endParaRPr lang="en-IN" dirty="0"/>
          </a:p>
          <a:p>
            <a:endParaRPr lang="en-IN" dirty="0"/>
          </a:p>
        </p:txBody>
      </p:sp>
      <p:sp>
        <p:nvSpPr>
          <p:cNvPr id="10" name="TextBox 9">
            <a:extLst>
              <a:ext uri="{FF2B5EF4-FFF2-40B4-BE49-F238E27FC236}">
                <a16:creationId xmlns:a16="http://schemas.microsoft.com/office/drawing/2014/main" id="{8AF6E769-44D9-4DF1-9036-4DB2B4C59EEF}"/>
              </a:ext>
            </a:extLst>
          </p:cNvPr>
          <p:cNvSpPr txBox="1"/>
          <p:nvPr/>
        </p:nvSpPr>
        <p:spPr>
          <a:xfrm>
            <a:off x="1250457" y="5963032"/>
            <a:ext cx="1001041" cy="200055"/>
          </a:xfrm>
          <a:prstGeom prst="rect">
            <a:avLst/>
          </a:prstGeom>
          <a:solidFill>
            <a:schemeClr val="bg1"/>
          </a:solidFill>
        </p:spPr>
        <p:txBody>
          <a:bodyPr wrap="square" rtlCol="0">
            <a:spAutoFit/>
          </a:bodyPr>
          <a:lstStyle/>
          <a:p>
            <a:r>
              <a:rPr lang="en-IN" sz="700" dirty="0">
                <a:solidFill>
                  <a:srgbClr val="FF0000"/>
                </a:solidFill>
              </a:rPr>
              <a:t>ACCESSED PROPERTY</a:t>
            </a:r>
          </a:p>
        </p:txBody>
      </p:sp>
      <p:sp>
        <p:nvSpPr>
          <p:cNvPr id="11" name="TextBox 10">
            <a:extLst>
              <a:ext uri="{FF2B5EF4-FFF2-40B4-BE49-F238E27FC236}">
                <a16:creationId xmlns:a16="http://schemas.microsoft.com/office/drawing/2014/main" id="{E111014C-DD89-4ACC-A86B-E35EF3E43A37}"/>
              </a:ext>
            </a:extLst>
          </p:cNvPr>
          <p:cNvSpPr txBox="1"/>
          <p:nvPr/>
        </p:nvSpPr>
        <p:spPr>
          <a:xfrm>
            <a:off x="1284504" y="5793365"/>
            <a:ext cx="1001041" cy="200055"/>
          </a:xfrm>
          <a:prstGeom prst="rect">
            <a:avLst/>
          </a:prstGeom>
          <a:solidFill>
            <a:schemeClr val="bg1"/>
          </a:solidFill>
        </p:spPr>
        <p:txBody>
          <a:bodyPr wrap="square" rtlCol="0">
            <a:spAutoFit/>
          </a:bodyPr>
          <a:lstStyle/>
          <a:p>
            <a:r>
              <a:rPr lang="en-IN" sz="700" dirty="0">
                <a:solidFill>
                  <a:srgbClr val="7030A0"/>
                </a:solidFill>
              </a:rPr>
              <a:t>OWN PROPERTY</a:t>
            </a:r>
          </a:p>
        </p:txBody>
      </p:sp>
      <p:sp>
        <p:nvSpPr>
          <p:cNvPr id="13" name="TextBox 12">
            <a:extLst>
              <a:ext uri="{FF2B5EF4-FFF2-40B4-BE49-F238E27FC236}">
                <a16:creationId xmlns:a16="http://schemas.microsoft.com/office/drawing/2014/main" id="{D8A67AF5-171A-416D-B412-613BE4FD8C08}"/>
              </a:ext>
            </a:extLst>
          </p:cNvPr>
          <p:cNvSpPr txBox="1"/>
          <p:nvPr/>
        </p:nvSpPr>
        <p:spPr>
          <a:xfrm>
            <a:off x="8219598" y="3572822"/>
            <a:ext cx="1370220" cy="369332"/>
          </a:xfrm>
          <a:prstGeom prst="rect">
            <a:avLst/>
          </a:prstGeom>
          <a:noFill/>
        </p:spPr>
        <p:txBody>
          <a:bodyPr wrap="square" rtlCol="0">
            <a:spAutoFit/>
          </a:bodyPr>
          <a:lstStyle/>
          <a:p>
            <a:r>
              <a:rPr lang="en-IN" dirty="0">
                <a:solidFill>
                  <a:srgbClr val="7030A0"/>
                </a:solidFill>
              </a:rPr>
              <a:t>Class Patna</a:t>
            </a:r>
          </a:p>
        </p:txBody>
      </p:sp>
      <p:sp>
        <p:nvSpPr>
          <p:cNvPr id="14" name="TextBox 13">
            <a:extLst>
              <a:ext uri="{FF2B5EF4-FFF2-40B4-BE49-F238E27FC236}">
                <a16:creationId xmlns:a16="http://schemas.microsoft.com/office/drawing/2014/main" id="{F9B4D1E9-4DC9-4226-BC06-C0C117DF7BE0}"/>
              </a:ext>
            </a:extLst>
          </p:cNvPr>
          <p:cNvSpPr txBox="1"/>
          <p:nvPr/>
        </p:nvSpPr>
        <p:spPr>
          <a:xfrm>
            <a:off x="7727676" y="4937843"/>
            <a:ext cx="1370221" cy="369332"/>
          </a:xfrm>
          <a:prstGeom prst="rect">
            <a:avLst/>
          </a:prstGeom>
          <a:noFill/>
        </p:spPr>
        <p:txBody>
          <a:bodyPr wrap="square" rtlCol="0">
            <a:spAutoFit/>
          </a:bodyPr>
          <a:lstStyle/>
          <a:p>
            <a:r>
              <a:rPr lang="en-IN" dirty="0">
                <a:solidFill>
                  <a:srgbClr val="FF66CC"/>
                </a:solidFill>
              </a:rPr>
              <a:t>Class PPU</a:t>
            </a:r>
          </a:p>
        </p:txBody>
      </p:sp>
      <p:cxnSp>
        <p:nvCxnSpPr>
          <p:cNvPr id="15" name="Straight Arrow Connector 14">
            <a:extLst>
              <a:ext uri="{FF2B5EF4-FFF2-40B4-BE49-F238E27FC236}">
                <a16:creationId xmlns:a16="http://schemas.microsoft.com/office/drawing/2014/main" id="{997C7434-12C8-47AD-96BC-E5DCA352F021}"/>
              </a:ext>
            </a:extLst>
          </p:cNvPr>
          <p:cNvCxnSpPr>
            <a:cxnSpLocks/>
            <a:stCxn id="13" idx="2"/>
          </p:cNvCxnSpPr>
          <p:nvPr/>
        </p:nvCxnSpPr>
        <p:spPr>
          <a:xfrm flipH="1">
            <a:off x="8213428" y="3942154"/>
            <a:ext cx="691280" cy="9852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84E77FED-E466-4B4D-AB87-80856E556A0F}"/>
              </a:ext>
            </a:extLst>
          </p:cNvPr>
          <p:cNvSpPr txBox="1"/>
          <p:nvPr/>
        </p:nvSpPr>
        <p:spPr>
          <a:xfrm>
            <a:off x="7172405" y="3603715"/>
            <a:ext cx="1370221" cy="307777"/>
          </a:xfrm>
          <a:prstGeom prst="rect">
            <a:avLst/>
          </a:prstGeom>
          <a:noFill/>
        </p:spPr>
        <p:txBody>
          <a:bodyPr wrap="square" rtlCol="0">
            <a:spAutoFit/>
          </a:bodyPr>
          <a:lstStyle/>
          <a:p>
            <a:r>
              <a:rPr lang="en-IN" sz="1400" b="1" dirty="0">
                <a:solidFill>
                  <a:sysClr val="windowText" lastClr="000000"/>
                </a:solidFill>
              </a:rPr>
              <a:t>Base Class</a:t>
            </a:r>
            <a:endParaRPr lang="en-IN" b="1" dirty="0">
              <a:solidFill>
                <a:sysClr val="windowText" lastClr="000000"/>
              </a:solidFill>
            </a:endParaRPr>
          </a:p>
        </p:txBody>
      </p:sp>
      <p:sp>
        <p:nvSpPr>
          <p:cNvPr id="17" name="TextBox 16">
            <a:extLst>
              <a:ext uri="{FF2B5EF4-FFF2-40B4-BE49-F238E27FC236}">
                <a16:creationId xmlns:a16="http://schemas.microsoft.com/office/drawing/2014/main" id="{263AD05E-6277-41AA-9A55-17BBE7FFC7C5}"/>
              </a:ext>
            </a:extLst>
          </p:cNvPr>
          <p:cNvSpPr txBox="1"/>
          <p:nvPr/>
        </p:nvSpPr>
        <p:spPr>
          <a:xfrm>
            <a:off x="9036328" y="4952054"/>
            <a:ext cx="1370220" cy="369332"/>
          </a:xfrm>
          <a:prstGeom prst="rect">
            <a:avLst/>
          </a:prstGeom>
          <a:noFill/>
        </p:spPr>
        <p:txBody>
          <a:bodyPr wrap="square" rtlCol="0">
            <a:spAutoFit/>
          </a:bodyPr>
          <a:lstStyle/>
          <a:p>
            <a:r>
              <a:rPr lang="en-IN" dirty="0">
                <a:solidFill>
                  <a:srgbClr val="00B050"/>
                </a:solidFill>
              </a:rPr>
              <a:t>Class</a:t>
            </a:r>
            <a:r>
              <a:rPr lang="en-IN" dirty="0"/>
              <a:t> </a:t>
            </a:r>
            <a:r>
              <a:rPr lang="en-IN" dirty="0">
                <a:solidFill>
                  <a:srgbClr val="00B050"/>
                </a:solidFill>
              </a:rPr>
              <a:t>Arcade</a:t>
            </a:r>
          </a:p>
        </p:txBody>
      </p:sp>
      <p:cxnSp>
        <p:nvCxnSpPr>
          <p:cNvPr id="18" name="Straight Arrow Connector 17">
            <a:extLst>
              <a:ext uri="{FF2B5EF4-FFF2-40B4-BE49-F238E27FC236}">
                <a16:creationId xmlns:a16="http://schemas.microsoft.com/office/drawing/2014/main" id="{84DE96C7-A41C-49A6-8362-647200FF5392}"/>
              </a:ext>
            </a:extLst>
          </p:cNvPr>
          <p:cNvCxnSpPr>
            <a:cxnSpLocks/>
          </p:cNvCxnSpPr>
          <p:nvPr/>
        </p:nvCxnSpPr>
        <p:spPr>
          <a:xfrm>
            <a:off x="9099752" y="3942250"/>
            <a:ext cx="483897" cy="9976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EA2E34ED-6112-4477-AB65-238C4211CBC3}"/>
              </a:ext>
            </a:extLst>
          </p:cNvPr>
          <p:cNvSpPr txBox="1"/>
          <p:nvPr/>
        </p:nvSpPr>
        <p:spPr>
          <a:xfrm>
            <a:off x="6487295" y="4982831"/>
            <a:ext cx="1370221" cy="307777"/>
          </a:xfrm>
          <a:prstGeom prst="rect">
            <a:avLst/>
          </a:prstGeom>
          <a:noFill/>
        </p:spPr>
        <p:txBody>
          <a:bodyPr wrap="square" rtlCol="0">
            <a:spAutoFit/>
          </a:bodyPr>
          <a:lstStyle/>
          <a:p>
            <a:r>
              <a:rPr lang="en-IN" sz="1400" b="1" dirty="0">
                <a:solidFill>
                  <a:sysClr val="windowText" lastClr="000000"/>
                </a:solidFill>
              </a:rPr>
              <a:t>Derived Class</a:t>
            </a:r>
          </a:p>
        </p:txBody>
      </p:sp>
      <p:sp>
        <p:nvSpPr>
          <p:cNvPr id="20" name="TextBox 19">
            <a:extLst>
              <a:ext uri="{FF2B5EF4-FFF2-40B4-BE49-F238E27FC236}">
                <a16:creationId xmlns:a16="http://schemas.microsoft.com/office/drawing/2014/main" id="{C7BB9C08-5937-4232-AD38-B5D326523E16}"/>
              </a:ext>
            </a:extLst>
          </p:cNvPr>
          <p:cNvSpPr txBox="1"/>
          <p:nvPr/>
        </p:nvSpPr>
        <p:spPr>
          <a:xfrm>
            <a:off x="10406548" y="4987017"/>
            <a:ext cx="1370221" cy="307777"/>
          </a:xfrm>
          <a:prstGeom prst="rect">
            <a:avLst/>
          </a:prstGeom>
          <a:noFill/>
        </p:spPr>
        <p:txBody>
          <a:bodyPr wrap="square" rtlCol="0">
            <a:spAutoFit/>
          </a:bodyPr>
          <a:lstStyle/>
          <a:p>
            <a:r>
              <a:rPr lang="en-IN" sz="1400" b="1" dirty="0">
                <a:solidFill>
                  <a:sysClr val="windowText" lastClr="000000"/>
                </a:solidFill>
              </a:rPr>
              <a:t>Derived Class</a:t>
            </a:r>
          </a:p>
        </p:txBody>
      </p:sp>
    </p:spTree>
    <p:extLst>
      <p:ext uri="{BB962C8B-B14F-4D97-AF65-F5344CB8AC3E}">
        <p14:creationId xmlns:p14="http://schemas.microsoft.com/office/powerpoint/2010/main" val="268590160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AB63033-4550-48C0-94A1-FF2496CDB4D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12234041" cy="7357241"/>
          </a:xfrm>
          <a:prstGeom prst="rect">
            <a:avLst/>
          </a:prstGeom>
        </p:spPr>
      </p:pic>
      <p:sp>
        <p:nvSpPr>
          <p:cNvPr id="6" name="Rectangle 5">
            <a:extLst>
              <a:ext uri="{FF2B5EF4-FFF2-40B4-BE49-F238E27FC236}">
                <a16:creationId xmlns:a16="http://schemas.microsoft.com/office/drawing/2014/main" id="{BD5D8F05-4DD7-4DBD-B707-E9D7A837DA3E}"/>
              </a:ext>
            </a:extLst>
          </p:cNvPr>
          <p:cNvSpPr/>
          <p:nvPr/>
        </p:nvSpPr>
        <p:spPr>
          <a:xfrm>
            <a:off x="573933" y="449301"/>
            <a:ext cx="11040894" cy="590893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Title 3">
            <a:extLst>
              <a:ext uri="{FF2B5EF4-FFF2-40B4-BE49-F238E27FC236}">
                <a16:creationId xmlns:a16="http://schemas.microsoft.com/office/drawing/2014/main" id="{E568A45A-E7AB-4D49-B137-2CDDA0EC80DF}"/>
              </a:ext>
            </a:extLst>
          </p:cNvPr>
          <p:cNvSpPr txBox="1">
            <a:spLocks/>
          </p:cNvSpPr>
          <p:nvPr/>
        </p:nvSpPr>
        <p:spPr>
          <a:xfrm>
            <a:off x="839765" y="137774"/>
            <a:ext cx="10554510" cy="942874"/>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6000" b="1" kern="1200" cap="all" baseline="0">
                <a:solidFill>
                  <a:schemeClr val="tx1"/>
                </a:solidFill>
                <a:latin typeface="+mn-lt"/>
                <a:ea typeface="+mj-ea"/>
                <a:cs typeface="+mj-cs"/>
              </a:defRPr>
            </a:lvl1pPr>
          </a:lstStyle>
          <a:p>
            <a:r>
              <a:rPr lang="en-US" dirty="0"/>
              <a:t>  </a:t>
            </a:r>
            <a:r>
              <a:rPr lang="en-US" sz="3600" dirty="0"/>
              <a:t>SAMPLE PROGRAM OF HIERARCHICAL Inheritance</a:t>
            </a:r>
            <a:endParaRPr lang="en-US" dirty="0"/>
          </a:p>
        </p:txBody>
      </p:sp>
      <p:cxnSp>
        <p:nvCxnSpPr>
          <p:cNvPr id="7" name="Straight Connector 6">
            <a:extLst>
              <a:ext uri="{FF2B5EF4-FFF2-40B4-BE49-F238E27FC236}">
                <a16:creationId xmlns:a16="http://schemas.microsoft.com/office/drawing/2014/main" id="{8F73FA7F-4769-4B46-94AD-63D4B3E1F0A9}"/>
              </a:ext>
            </a:extLst>
          </p:cNvPr>
          <p:cNvCxnSpPr>
            <a:cxnSpLocks/>
          </p:cNvCxnSpPr>
          <p:nvPr/>
        </p:nvCxnSpPr>
        <p:spPr>
          <a:xfrm>
            <a:off x="1089498" y="933856"/>
            <a:ext cx="10116766" cy="0"/>
          </a:xfrm>
          <a:prstGeom prst="line">
            <a:avLst/>
          </a:prstGeom>
          <a:ln>
            <a:headEnd type="none" w="med" len="med"/>
            <a:tailEnd type="none" w="med" len="med"/>
          </a:ln>
        </p:spPr>
        <p:style>
          <a:lnRef idx="3">
            <a:schemeClr val="dk1"/>
          </a:lnRef>
          <a:fillRef idx="0">
            <a:schemeClr val="dk1"/>
          </a:fillRef>
          <a:effectRef idx="2">
            <a:schemeClr val="dk1"/>
          </a:effectRef>
          <a:fontRef idx="minor">
            <a:schemeClr val="tx1"/>
          </a:fontRef>
        </p:style>
      </p:cxnSp>
      <p:sp>
        <p:nvSpPr>
          <p:cNvPr id="10" name="TextBox 9">
            <a:extLst>
              <a:ext uri="{FF2B5EF4-FFF2-40B4-BE49-F238E27FC236}">
                <a16:creationId xmlns:a16="http://schemas.microsoft.com/office/drawing/2014/main" id="{2F6CB280-C938-4544-87B5-41C43CF8E671}"/>
              </a:ext>
            </a:extLst>
          </p:cNvPr>
          <p:cNvSpPr txBox="1"/>
          <p:nvPr/>
        </p:nvSpPr>
        <p:spPr>
          <a:xfrm>
            <a:off x="573933" y="1326278"/>
            <a:ext cx="4443328" cy="4154984"/>
          </a:xfrm>
          <a:prstGeom prst="rect">
            <a:avLst/>
          </a:prstGeom>
          <a:noFill/>
        </p:spPr>
        <p:txBody>
          <a:bodyPr wrap="square" rtlCol="0">
            <a:spAutoFit/>
          </a:bodyPr>
          <a:lstStyle/>
          <a:p>
            <a:pPr marL="285750" indent="-285750">
              <a:buFont typeface="Arial" panose="020B0604020202020204" pitchFamily="34" charset="0"/>
              <a:buChar char="•"/>
            </a:pPr>
            <a:r>
              <a:rPr lang="en-US" sz="1200" b="1" dirty="0"/>
              <a:t>//inheritance.cpp</a:t>
            </a:r>
          </a:p>
          <a:p>
            <a:pPr marL="285750" indent="-285750">
              <a:buFont typeface="Arial" panose="020B0604020202020204" pitchFamily="34" charset="0"/>
              <a:buChar char="•"/>
            </a:pPr>
            <a:r>
              <a:rPr lang="en-US" sz="1200" b="1" dirty="0"/>
              <a:t>#include&lt;iostream.h&gt;</a:t>
            </a:r>
          </a:p>
          <a:p>
            <a:pPr marL="285750" indent="-285750">
              <a:buFont typeface="Arial" panose="020B0604020202020204" pitchFamily="34" charset="0"/>
              <a:buChar char="•"/>
            </a:pPr>
            <a:r>
              <a:rPr lang="en-US" sz="1200" b="1" dirty="0"/>
              <a:t>#include&lt;iomanip.h&gt;</a:t>
            </a:r>
          </a:p>
          <a:p>
            <a:pPr marL="285750" indent="-285750">
              <a:buFont typeface="Arial" panose="020B0604020202020204" pitchFamily="34" charset="0"/>
              <a:buChar char="•"/>
            </a:pPr>
            <a:r>
              <a:rPr lang="en-US" sz="1200" b="1" dirty="0"/>
              <a:t>#include&lt;conio.h&gt;</a:t>
            </a:r>
          </a:p>
          <a:p>
            <a:pPr marL="285750" indent="-285750">
              <a:buFont typeface="Arial" panose="020B0604020202020204" pitchFamily="34" charset="0"/>
              <a:buChar char="•"/>
            </a:pPr>
            <a:r>
              <a:rPr lang="en-US" sz="1200" b="1" dirty="0"/>
              <a:t> class ABC                           //single base class</a:t>
            </a:r>
          </a:p>
          <a:p>
            <a:pPr marL="285750" indent="-285750">
              <a:buFont typeface="Arial" panose="020B0604020202020204" pitchFamily="34" charset="0"/>
              <a:buChar char="•"/>
            </a:pPr>
            <a:r>
              <a:rPr lang="en-US" sz="1200" b="1" dirty="0"/>
              <a:t>{</a:t>
            </a:r>
          </a:p>
          <a:p>
            <a:pPr marL="285750" indent="-285750">
              <a:buFont typeface="Arial" panose="020B0604020202020204" pitchFamily="34" charset="0"/>
              <a:buChar char="•"/>
            </a:pPr>
            <a:r>
              <a:rPr lang="en-US" sz="1200" b="1" dirty="0"/>
              <a:t> public:</a:t>
            </a:r>
          </a:p>
          <a:p>
            <a:pPr marL="285750" indent="-285750">
              <a:buFont typeface="Arial" panose="020B0604020202020204" pitchFamily="34" charset="0"/>
              <a:buChar char="•"/>
            </a:pPr>
            <a:r>
              <a:rPr lang="en-US" sz="1200" b="1" dirty="0"/>
              <a:t> int X,Y;                                 //Data members</a:t>
            </a:r>
          </a:p>
          <a:p>
            <a:pPr marL="285750" indent="-285750">
              <a:buFont typeface="Arial" panose="020B0604020202020204" pitchFamily="34" charset="0"/>
              <a:buChar char="•"/>
            </a:pPr>
            <a:r>
              <a:rPr lang="en-US" sz="1200" b="1" dirty="0"/>
              <a:t> void </a:t>
            </a:r>
            <a:r>
              <a:rPr lang="en-US" sz="1200" b="1" dirty="0" err="1"/>
              <a:t>Getdata</a:t>
            </a:r>
            <a:r>
              <a:rPr lang="en-US" sz="1200" b="1" dirty="0"/>
              <a:t>()                  // to input X and Y</a:t>
            </a:r>
          </a:p>
          <a:p>
            <a:pPr marL="285750" indent="-285750">
              <a:buFont typeface="Arial" panose="020B0604020202020204" pitchFamily="34" charset="0"/>
              <a:buChar char="•"/>
            </a:pPr>
            <a:r>
              <a:rPr lang="en-US" sz="1200" b="1" dirty="0"/>
              <a:t>{</a:t>
            </a:r>
          </a:p>
          <a:p>
            <a:pPr marL="285750" indent="-285750">
              <a:buFont typeface="Arial" panose="020B0604020202020204" pitchFamily="34" charset="0"/>
              <a:buChar char="•"/>
            </a:pPr>
            <a:r>
              <a:rPr lang="en-US" sz="1200" b="1" dirty="0"/>
              <a:t> </a:t>
            </a:r>
            <a:r>
              <a:rPr lang="en-US" sz="1200" b="1" dirty="0" err="1"/>
              <a:t>cout</a:t>
            </a:r>
            <a:r>
              <a:rPr lang="en-US" sz="1200" b="1" dirty="0"/>
              <a:t>&lt;&lt;“Enter a number; </a:t>
            </a:r>
            <a:r>
              <a:rPr lang="en-US" sz="1200" b="1" dirty="0" err="1"/>
              <a:t>cin</a:t>
            </a:r>
            <a:r>
              <a:rPr lang="en-US" sz="1200" b="1" dirty="0"/>
              <a:t>&gt;&gt;X;</a:t>
            </a:r>
          </a:p>
          <a:p>
            <a:pPr marL="285750" indent="-285750">
              <a:buFont typeface="Arial" panose="020B0604020202020204" pitchFamily="34" charset="0"/>
              <a:buChar char="•"/>
            </a:pPr>
            <a:r>
              <a:rPr lang="en-US" sz="1200" b="1" dirty="0"/>
              <a:t> </a:t>
            </a:r>
            <a:r>
              <a:rPr lang="en-US" sz="1200" b="1" dirty="0" err="1"/>
              <a:t>cout</a:t>
            </a:r>
            <a:r>
              <a:rPr lang="en-US" sz="1200" b="1" dirty="0"/>
              <a:t>&lt;&lt;“Enter a number; </a:t>
            </a:r>
            <a:r>
              <a:rPr lang="en-US" sz="1200" b="1" dirty="0" err="1"/>
              <a:t>cin</a:t>
            </a:r>
            <a:r>
              <a:rPr lang="en-US" sz="1200" b="1" dirty="0"/>
              <a:t>&gt;&gt;Y;</a:t>
            </a:r>
          </a:p>
          <a:p>
            <a:pPr marL="285750" indent="-285750">
              <a:buFont typeface="Arial" panose="020B0604020202020204" pitchFamily="34" charset="0"/>
              <a:buChar char="•"/>
            </a:pPr>
            <a:r>
              <a:rPr lang="en-US" sz="1200" b="1" dirty="0"/>
              <a:t>}</a:t>
            </a:r>
          </a:p>
          <a:p>
            <a:pPr marL="285750" indent="-285750">
              <a:buFont typeface="Arial" panose="020B0604020202020204" pitchFamily="34" charset="0"/>
              <a:buChar char="•"/>
            </a:pPr>
            <a:r>
              <a:rPr lang="en-US" sz="1200" b="1" dirty="0"/>
              <a:t>};</a:t>
            </a:r>
          </a:p>
          <a:p>
            <a:pPr marL="285750" indent="-285750">
              <a:buFont typeface="Arial" panose="020B0604020202020204" pitchFamily="34" charset="0"/>
              <a:buChar char="•"/>
            </a:pPr>
            <a:r>
              <a:rPr lang="en-US" sz="1200" b="1" dirty="0"/>
              <a:t> class XYZ: public ABC   //XYZ is derived from class base</a:t>
            </a:r>
          </a:p>
          <a:p>
            <a:pPr marL="285750" indent="-285750">
              <a:buFont typeface="Arial" panose="020B0604020202020204" pitchFamily="34" charset="0"/>
              <a:buChar char="•"/>
            </a:pPr>
            <a:r>
              <a:rPr lang="en-US" sz="1200" b="1" dirty="0"/>
              <a:t>{</a:t>
            </a:r>
          </a:p>
          <a:p>
            <a:pPr marL="285750" indent="-285750">
              <a:buFont typeface="Arial" panose="020B0604020202020204" pitchFamily="34" charset="0"/>
              <a:buChar char="•"/>
            </a:pPr>
            <a:r>
              <a:rPr lang="en-US" sz="1200" b="1" dirty="0"/>
              <a:t> public:</a:t>
            </a:r>
          </a:p>
          <a:p>
            <a:pPr marL="285750" indent="-285750">
              <a:buFont typeface="Arial" panose="020B0604020202020204" pitchFamily="34" charset="0"/>
              <a:buChar char="•"/>
            </a:pPr>
            <a:r>
              <a:rPr lang="en-US" sz="1200" b="1" dirty="0"/>
              <a:t> void Product()</a:t>
            </a:r>
          </a:p>
          <a:p>
            <a:pPr marL="285750" indent="-285750">
              <a:buFont typeface="Arial" panose="020B0604020202020204" pitchFamily="34" charset="0"/>
              <a:buChar char="•"/>
            </a:pPr>
            <a:r>
              <a:rPr lang="en-US" sz="1200" b="1" dirty="0"/>
              <a:t>{</a:t>
            </a:r>
          </a:p>
          <a:p>
            <a:pPr marL="285750" indent="-285750">
              <a:buFont typeface="Arial" panose="020B0604020202020204" pitchFamily="34" charset="0"/>
              <a:buChar char="•"/>
            </a:pPr>
            <a:r>
              <a:rPr lang="en-US" sz="1200" b="1" dirty="0" err="1"/>
              <a:t>Cout</a:t>
            </a:r>
            <a:r>
              <a:rPr lang="en-US" sz="1200" b="1" dirty="0"/>
              <a:t>&lt;&lt;“Product=“&lt;&lt;X*Y&lt;&lt;</a:t>
            </a:r>
            <a:r>
              <a:rPr lang="en-US" sz="1200" b="1" dirty="0" err="1"/>
              <a:t>endl</a:t>
            </a:r>
            <a:r>
              <a:rPr lang="en-US" sz="1200" b="1" dirty="0"/>
              <a:t>; //perform product</a:t>
            </a:r>
          </a:p>
          <a:p>
            <a:pPr marL="285750" indent="-285750">
              <a:buFont typeface="Arial" panose="020B0604020202020204" pitchFamily="34" charset="0"/>
              <a:buChar char="•"/>
            </a:pPr>
            <a:r>
              <a:rPr lang="en-US" sz="1200" b="1" dirty="0"/>
              <a:t>}</a:t>
            </a:r>
          </a:p>
          <a:p>
            <a:pPr marL="285750" indent="-285750">
              <a:buFont typeface="Arial" panose="020B0604020202020204" pitchFamily="34" charset="0"/>
              <a:buChar char="•"/>
            </a:pPr>
            <a:r>
              <a:rPr lang="en-US" sz="1200" b="1" dirty="0"/>
              <a:t>};</a:t>
            </a:r>
          </a:p>
        </p:txBody>
      </p:sp>
      <p:sp>
        <p:nvSpPr>
          <p:cNvPr id="11" name="Rectangle 10">
            <a:extLst>
              <a:ext uri="{FF2B5EF4-FFF2-40B4-BE49-F238E27FC236}">
                <a16:creationId xmlns:a16="http://schemas.microsoft.com/office/drawing/2014/main" id="{BE8C9733-2C2A-40DA-91CE-EF99C4E0134F}"/>
              </a:ext>
            </a:extLst>
          </p:cNvPr>
          <p:cNvSpPr/>
          <p:nvPr/>
        </p:nvSpPr>
        <p:spPr>
          <a:xfrm>
            <a:off x="8083940" y="4783131"/>
            <a:ext cx="3184695" cy="1320438"/>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14" name="TextBox 13">
            <a:extLst>
              <a:ext uri="{FF2B5EF4-FFF2-40B4-BE49-F238E27FC236}">
                <a16:creationId xmlns:a16="http://schemas.microsoft.com/office/drawing/2014/main" id="{1F4C0D1E-BDD1-4B41-9BF7-2C1A58013EAB}"/>
              </a:ext>
            </a:extLst>
          </p:cNvPr>
          <p:cNvSpPr txBox="1"/>
          <p:nvPr/>
        </p:nvSpPr>
        <p:spPr>
          <a:xfrm>
            <a:off x="8099745" y="4795971"/>
            <a:ext cx="2962602" cy="1338828"/>
          </a:xfrm>
          <a:prstGeom prst="rect">
            <a:avLst/>
          </a:prstGeom>
          <a:noFill/>
        </p:spPr>
        <p:txBody>
          <a:bodyPr wrap="square" rtlCol="0">
            <a:spAutoFit/>
          </a:bodyPr>
          <a:lstStyle/>
          <a:p>
            <a:r>
              <a:rPr lang="en-US" sz="900" dirty="0">
                <a:solidFill>
                  <a:schemeClr val="bg1"/>
                </a:solidFill>
              </a:rPr>
              <a:t>Output</a:t>
            </a:r>
          </a:p>
          <a:p>
            <a:endParaRPr lang="en-US" sz="900" dirty="0">
              <a:solidFill>
                <a:schemeClr val="bg1"/>
              </a:solidFill>
            </a:endParaRPr>
          </a:p>
          <a:p>
            <a:r>
              <a:rPr lang="en-US" sz="900" dirty="0">
                <a:solidFill>
                  <a:schemeClr val="bg1"/>
                </a:solidFill>
              </a:rPr>
              <a:t>Enter a number=4</a:t>
            </a:r>
          </a:p>
          <a:p>
            <a:r>
              <a:rPr lang="en-US" sz="900" dirty="0">
                <a:solidFill>
                  <a:schemeClr val="bg1"/>
                </a:solidFill>
              </a:rPr>
              <a:t>Enter a number=5</a:t>
            </a:r>
          </a:p>
          <a:p>
            <a:r>
              <a:rPr lang="en-US" sz="900" dirty="0">
                <a:solidFill>
                  <a:schemeClr val="bg1"/>
                </a:solidFill>
              </a:rPr>
              <a:t>Product=20</a:t>
            </a:r>
          </a:p>
          <a:p>
            <a:endParaRPr lang="en-US" sz="900" dirty="0">
              <a:solidFill>
                <a:schemeClr val="bg1"/>
              </a:solidFill>
            </a:endParaRPr>
          </a:p>
          <a:p>
            <a:r>
              <a:rPr lang="en-US" sz="900" dirty="0">
                <a:solidFill>
                  <a:schemeClr val="bg1"/>
                </a:solidFill>
              </a:rPr>
              <a:t>Enter a number=6</a:t>
            </a:r>
          </a:p>
          <a:p>
            <a:r>
              <a:rPr lang="en-US" sz="900" dirty="0">
                <a:solidFill>
                  <a:schemeClr val="bg1"/>
                </a:solidFill>
              </a:rPr>
              <a:t>Enter a number=9</a:t>
            </a:r>
          </a:p>
          <a:p>
            <a:r>
              <a:rPr lang="en-US" sz="900" dirty="0">
                <a:solidFill>
                  <a:schemeClr val="bg1"/>
                </a:solidFill>
              </a:rPr>
              <a:t>Sum=15</a:t>
            </a:r>
          </a:p>
        </p:txBody>
      </p:sp>
      <p:sp>
        <p:nvSpPr>
          <p:cNvPr id="15" name="TextBox 14">
            <a:extLst>
              <a:ext uri="{FF2B5EF4-FFF2-40B4-BE49-F238E27FC236}">
                <a16:creationId xmlns:a16="http://schemas.microsoft.com/office/drawing/2014/main" id="{69706605-4F84-4C28-A8A2-F04B725179D4}"/>
              </a:ext>
            </a:extLst>
          </p:cNvPr>
          <p:cNvSpPr txBox="1"/>
          <p:nvPr/>
        </p:nvSpPr>
        <p:spPr>
          <a:xfrm>
            <a:off x="8136259" y="1562284"/>
            <a:ext cx="3969882" cy="2739211"/>
          </a:xfrm>
          <a:prstGeom prst="rect">
            <a:avLst/>
          </a:prstGeom>
          <a:noFill/>
        </p:spPr>
        <p:txBody>
          <a:bodyPr wrap="square" rtlCol="0">
            <a:spAutoFit/>
          </a:bodyPr>
          <a:lstStyle/>
          <a:p>
            <a:pPr marL="285750" indent="-285750">
              <a:buFont typeface="Arial" panose="020B0604020202020204" pitchFamily="34" charset="0"/>
              <a:buChar char="•"/>
            </a:pPr>
            <a:r>
              <a:rPr lang="en-US" sz="1400" b="1" dirty="0"/>
              <a:t>void main()</a:t>
            </a:r>
          </a:p>
          <a:p>
            <a:pPr marL="285750" indent="-285750">
              <a:buFont typeface="Arial" panose="020B0604020202020204" pitchFamily="34" charset="0"/>
              <a:buChar char="•"/>
            </a:pPr>
            <a:r>
              <a:rPr lang="en-US" sz="1400" b="1" dirty="0"/>
              <a:t>{</a:t>
            </a:r>
          </a:p>
          <a:p>
            <a:pPr marL="285750" indent="-285750">
              <a:buFont typeface="Arial" panose="020B0604020202020204" pitchFamily="34" charset="0"/>
              <a:buChar char="•"/>
            </a:pPr>
            <a:r>
              <a:rPr lang="en-US" sz="1400" b="1" dirty="0" err="1"/>
              <a:t>Clrscr</a:t>
            </a:r>
            <a:r>
              <a:rPr lang="en-US" sz="1400" b="1" dirty="0"/>
              <a:t>();</a:t>
            </a:r>
          </a:p>
          <a:p>
            <a:pPr marL="285750" indent="-285750">
              <a:buFont typeface="Arial" panose="020B0604020202020204" pitchFamily="34" charset="0"/>
              <a:buChar char="•"/>
            </a:pPr>
            <a:r>
              <a:rPr lang="en-US" sz="1400" b="1" dirty="0"/>
              <a:t>XYZ obj1;       //object of derived class XYZ</a:t>
            </a:r>
          </a:p>
          <a:p>
            <a:pPr marL="285750" indent="-285750">
              <a:buFont typeface="Arial" panose="020B0604020202020204" pitchFamily="34" charset="0"/>
              <a:buChar char="•"/>
            </a:pPr>
            <a:r>
              <a:rPr lang="en-US" sz="1400" b="1" dirty="0"/>
              <a:t> PPT obj2;     //object of derived class  PPT</a:t>
            </a:r>
          </a:p>
          <a:p>
            <a:pPr marL="285750" indent="-285750">
              <a:buFont typeface="Arial" panose="020B0604020202020204" pitchFamily="34" charset="0"/>
              <a:buChar char="•"/>
            </a:pPr>
            <a:r>
              <a:rPr lang="en-US" sz="1400" b="1" dirty="0"/>
              <a:t> obj1.getdata(); //input x and y</a:t>
            </a:r>
          </a:p>
          <a:p>
            <a:pPr marL="285750" indent="-285750">
              <a:buFont typeface="Arial" panose="020B0604020202020204" pitchFamily="34" charset="0"/>
              <a:buChar char="•"/>
            </a:pPr>
            <a:r>
              <a:rPr lang="en-US" sz="1400" b="1" dirty="0"/>
              <a:t> obj1.product();</a:t>
            </a:r>
          </a:p>
          <a:p>
            <a:pPr marL="285750" indent="-285750">
              <a:buFont typeface="Arial" panose="020B0604020202020204" pitchFamily="34" charset="0"/>
              <a:buChar char="•"/>
            </a:pPr>
            <a:r>
              <a:rPr lang="en-US" sz="1400" b="1" dirty="0"/>
              <a:t> obj2.getdata();</a:t>
            </a:r>
          </a:p>
          <a:p>
            <a:pPr marL="285750" indent="-285750">
              <a:buFont typeface="Arial" panose="020B0604020202020204" pitchFamily="34" charset="0"/>
              <a:buChar char="•"/>
            </a:pPr>
            <a:r>
              <a:rPr lang="en-US" sz="1400" b="1" dirty="0"/>
              <a:t> obj2.sum();</a:t>
            </a:r>
          </a:p>
          <a:p>
            <a:pPr marL="285750" indent="-285750">
              <a:buFont typeface="Arial" panose="020B0604020202020204" pitchFamily="34" charset="0"/>
              <a:buChar char="•"/>
            </a:pPr>
            <a:r>
              <a:rPr lang="en-US" sz="1400" b="1" dirty="0" err="1"/>
              <a:t>getch</a:t>
            </a:r>
            <a:r>
              <a:rPr lang="en-US" sz="1400" b="1" dirty="0"/>
              <a:t>();</a:t>
            </a:r>
          </a:p>
          <a:p>
            <a:pPr marL="285750" indent="-285750">
              <a:buFont typeface="Arial" panose="020B0604020202020204" pitchFamily="34" charset="0"/>
              <a:buChar char="•"/>
            </a:pPr>
            <a:r>
              <a:rPr lang="en-US" sz="1400" b="1" dirty="0"/>
              <a:t>//end of program</a:t>
            </a:r>
            <a:r>
              <a:rPr lang="en-US" sz="1200" b="1" dirty="0"/>
              <a:t>}</a:t>
            </a:r>
          </a:p>
          <a:p>
            <a:endParaRPr lang="en-IN" dirty="0"/>
          </a:p>
        </p:txBody>
      </p:sp>
      <p:sp>
        <p:nvSpPr>
          <p:cNvPr id="2" name="TextBox 1">
            <a:extLst>
              <a:ext uri="{FF2B5EF4-FFF2-40B4-BE49-F238E27FC236}">
                <a16:creationId xmlns:a16="http://schemas.microsoft.com/office/drawing/2014/main" id="{90FF12F7-0861-4A01-B392-1F8EDEAC0915}"/>
              </a:ext>
            </a:extLst>
          </p:cNvPr>
          <p:cNvSpPr txBox="1"/>
          <p:nvPr/>
        </p:nvSpPr>
        <p:spPr>
          <a:xfrm>
            <a:off x="4250903" y="1420376"/>
            <a:ext cx="4599396" cy="1908215"/>
          </a:xfrm>
          <a:prstGeom prst="rect">
            <a:avLst/>
          </a:prstGeom>
          <a:noFill/>
        </p:spPr>
        <p:txBody>
          <a:bodyPr wrap="square" rtlCol="0">
            <a:spAutoFit/>
          </a:bodyPr>
          <a:lstStyle/>
          <a:p>
            <a:endParaRPr lang="en-US" sz="1600" b="1" dirty="0"/>
          </a:p>
          <a:p>
            <a:pPr marL="285750" indent="-285750">
              <a:buFont typeface="Arial" panose="020B0604020202020204" pitchFamily="34" charset="0"/>
              <a:buChar char="•"/>
            </a:pPr>
            <a:r>
              <a:rPr lang="en-US" sz="1200" b="1" dirty="0"/>
              <a:t>Class PPT: public ABC</a:t>
            </a:r>
          </a:p>
          <a:p>
            <a:pPr marL="285750" indent="-285750">
              <a:buFont typeface="Arial" panose="020B0604020202020204" pitchFamily="34" charset="0"/>
              <a:buChar char="•"/>
            </a:pPr>
            <a:r>
              <a:rPr lang="en-US" sz="1200" b="1" dirty="0"/>
              <a:t>{</a:t>
            </a:r>
          </a:p>
          <a:p>
            <a:pPr marL="285750" indent="-285750">
              <a:buFont typeface="Arial" panose="020B0604020202020204" pitchFamily="34" charset="0"/>
              <a:buChar char="•"/>
            </a:pPr>
            <a:r>
              <a:rPr lang="en-US" sz="1200" b="1" dirty="0"/>
              <a:t> public:</a:t>
            </a:r>
          </a:p>
          <a:p>
            <a:pPr marL="285750" indent="-285750">
              <a:buFont typeface="Arial" panose="020B0604020202020204" pitchFamily="34" charset="0"/>
              <a:buChar char="•"/>
            </a:pPr>
            <a:r>
              <a:rPr lang="en-US" sz="1200" b="1" dirty="0"/>
              <a:t> void Sum()</a:t>
            </a:r>
          </a:p>
          <a:p>
            <a:pPr marL="285750" indent="-285750">
              <a:buFont typeface="Arial" panose="020B0604020202020204" pitchFamily="34" charset="0"/>
              <a:buChar char="•"/>
            </a:pPr>
            <a:r>
              <a:rPr lang="en-US" sz="1200" b="1" dirty="0"/>
              <a:t>{</a:t>
            </a:r>
          </a:p>
          <a:p>
            <a:pPr marL="285750" indent="-285750">
              <a:buFont typeface="Arial" panose="020B0604020202020204" pitchFamily="34" charset="0"/>
              <a:buChar char="•"/>
            </a:pPr>
            <a:r>
              <a:rPr lang="en-US" sz="1200" b="1" dirty="0" err="1"/>
              <a:t>Cout</a:t>
            </a:r>
            <a:r>
              <a:rPr lang="en-US" sz="1200" b="1" dirty="0"/>
              <a:t>&lt;&lt;“Sum”&lt;&lt;X+Y; //perform sum</a:t>
            </a:r>
          </a:p>
          <a:p>
            <a:pPr marL="285750" indent="-285750">
              <a:buFont typeface="Arial" panose="020B0604020202020204" pitchFamily="34" charset="0"/>
              <a:buChar char="•"/>
            </a:pPr>
            <a:r>
              <a:rPr lang="en-US" sz="1200" b="1" dirty="0"/>
              <a:t>}}:</a:t>
            </a:r>
          </a:p>
          <a:p>
            <a:endParaRPr lang="en-IN" dirty="0"/>
          </a:p>
        </p:txBody>
      </p:sp>
    </p:spTree>
    <p:extLst>
      <p:ext uri="{BB962C8B-B14F-4D97-AF65-F5344CB8AC3E}">
        <p14:creationId xmlns:p14="http://schemas.microsoft.com/office/powerpoint/2010/main" val="241868835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AB63033-4550-48C0-94A1-FF2496CDB4D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12234041" cy="7357241"/>
          </a:xfrm>
          <a:prstGeom prst="rect">
            <a:avLst/>
          </a:prstGeom>
        </p:spPr>
      </p:pic>
      <p:sp>
        <p:nvSpPr>
          <p:cNvPr id="6" name="Rectangle 5">
            <a:extLst>
              <a:ext uri="{FF2B5EF4-FFF2-40B4-BE49-F238E27FC236}">
                <a16:creationId xmlns:a16="http://schemas.microsoft.com/office/drawing/2014/main" id="{BD5D8F05-4DD7-4DBD-B707-E9D7A837DA3E}"/>
              </a:ext>
            </a:extLst>
          </p:cNvPr>
          <p:cNvSpPr/>
          <p:nvPr/>
        </p:nvSpPr>
        <p:spPr>
          <a:xfrm>
            <a:off x="573933" y="418290"/>
            <a:ext cx="11040894" cy="590893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4" name="Title 3">
            <a:extLst>
              <a:ext uri="{FF2B5EF4-FFF2-40B4-BE49-F238E27FC236}">
                <a16:creationId xmlns:a16="http://schemas.microsoft.com/office/drawing/2014/main" id="{9C33BC03-A696-473B-B32E-D8D0B5AD186F}"/>
              </a:ext>
            </a:extLst>
          </p:cNvPr>
          <p:cNvSpPr txBox="1">
            <a:spLocks/>
          </p:cNvSpPr>
          <p:nvPr/>
        </p:nvSpPr>
        <p:spPr>
          <a:xfrm>
            <a:off x="3201490" y="145450"/>
            <a:ext cx="6341344" cy="942874"/>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6000" b="1" kern="1200" cap="all" baseline="0">
                <a:solidFill>
                  <a:schemeClr val="tx1"/>
                </a:solidFill>
                <a:latin typeface="+mn-lt"/>
                <a:ea typeface="+mj-ea"/>
                <a:cs typeface="+mj-cs"/>
              </a:defRPr>
            </a:lvl1pPr>
          </a:lstStyle>
          <a:p>
            <a:r>
              <a:rPr lang="en-US" dirty="0"/>
              <a:t> </a:t>
            </a:r>
            <a:r>
              <a:rPr lang="en-US" sz="3600" dirty="0"/>
              <a:t>MULTIPLE Inheritance</a:t>
            </a:r>
            <a:endParaRPr lang="en-US" dirty="0"/>
          </a:p>
        </p:txBody>
      </p:sp>
      <p:cxnSp>
        <p:nvCxnSpPr>
          <p:cNvPr id="7" name="Straight Connector 6">
            <a:extLst>
              <a:ext uri="{FF2B5EF4-FFF2-40B4-BE49-F238E27FC236}">
                <a16:creationId xmlns:a16="http://schemas.microsoft.com/office/drawing/2014/main" id="{FA4F353E-DAD2-4EE2-9AFB-3B6143CA8DD2}"/>
              </a:ext>
            </a:extLst>
          </p:cNvPr>
          <p:cNvCxnSpPr>
            <a:cxnSpLocks/>
          </p:cNvCxnSpPr>
          <p:nvPr/>
        </p:nvCxnSpPr>
        <p:spPr>
          <a:xfrm>
            <a:off x="3278221" y="891129"/>
            <a:ext cx="4990290" cy="0"/>
          </a:xfrm>
          <a:prstGeom prst="line">
            <a:avLst/>
          </a:prstGeom>
          <a:ln>
            <a:headEnd type="none" w="med" len="med"/>
            <a:tailEnd type="none" w="med" len="med"/>
          </a:ln>
        </p:spPr>
        <p:style>
          <a:lnRef idx="3">
            <a:schemeClr val="dk1"/>
          </a:lnRef>
          <a:fillRef idx="0">
            <a:schemeClr val="dk1"/>
          </a:fillRef>
          <a:effectRef idx="2">
            <a:schemeClr val="dk1"/>
          </a:effectRef>
          <a:fontRef idx="minor">
            <a:schemeClr val="tx1"/>
          </a:fontRef>
        </p:style>
      </p:cxnSp>
      <p:sp>
        <p:nvSpPr>
          <p:cNvPr id="8" name="TextBox 7">
            <a:extLst>
              <a:ext uri="{FF2B5EF4-FFF2-40B4-BE49-F238E27FC236}">
                <a16:creationId xmlns:a16="http://schemas.microsoft.com/office/drawing/2014/main" id="{CD9A9714-4F9D-4159-8AEA-89C5BCC9CCE8}"/>
              </a:ext>
            </a:extLst>
          </p:cNvPr>
          <p:cNvSpPr txBox="1"/>
          <p:nvPr/>
        </p:nvSpPr>
        <p:spPr>
          <a:xfrm>
            <a:off x="776535" y="1233775"/>
            <a:ext cx="10680969" cy="5632311"/>
          </a:xfrm>
          <a:prstGeom prst="rect">
            <a:avLst/>
          </a:prstGeom>
          <a:noFill/>
          <a:ln>
            <a:noFill/>
          </a:ln>
        </p:spPr>
        <p:txBody>
          <a:bodyPr wrap="square" rtlCol="0">
            <a:spAutoFit/>
          </a:bodyPr>
          <a:lstStyle/>
          <a:p>
            <a:pPr marL="285750" indent="-285750">
              <a:buFont typeface="Arial" panose="020B0604020202020204" pitchFamily="34" charset="0"/>
              <a:buChar char="•"/>
            </a:pPr>
            <a:r>
              <a:rPr lang="en-IN" sz="1400" b="1" dirty="0">
                <a:solidFill>
                  <a:sysClr val="windowText" lastClr="000000"/>
                </a:solidFill>
              </a:rPr>
              <a:t>A Structure of inheritance  in which only </a:t>
            </a:r>
            <a:r>
              <a:rPr lang="en-IN" sz="1400" b="1" dirty="0">
                <a:solidFill>
                  <a:srgbClr val="FF0000"/>
                </a:solidFill>
              </a:rPr>
              <a:t>one child </a:t>
            </a:r>
            <a:r>
              <a:rPr lang="en-IN" sz="1400" b="1" dirty="0">
                <a:solidFill>
                  <a:sysClr val="windowText" lastClr="000000"/>
                </a:solidFill>
              </a:rPr>
              <a:t>class to inherit properties or behaviour from </a:t>
            </a:r>
            <a:r>
              <a:rPr lang="en-IN" sz="1400" b="1" dirty="0">
                <a:solidFill>
                  <a:srgbClr val="FF0000"/>
                </a:solidFill>
              </a:rPr>
              <a:t>multiple base </a:t>
            </a:r>
            <a:r>
              <a:rPr lang="en-IN" sz="1400" b="1" dirty="0">
                <a:solidFill>
                  <a:sysClr val="windowText" lastClr="000000"/>
                </a:solidFill>
              </a:rPr>
              <a:t>classes. Therefore, we can say it is the process that enables a derived class to acquire member functions, properties, characteristics from more than one base class.</a:t>
            </a:r>
          </a:p>
          <a:p>
            <a:endParaRPr lang="en-IN" sz="1400" b="1" dirty="0">
              <a:solidFill>
                <a:sysClr val="windowText" lastClr="000000"/>
              </a:solidFill>
            </a:endParaRPr>
          </a:p>
          <a:p>
            <a:pPr marL="285750" indent="-285750">
              <a:buFont typeface="Arial" panose="020B0604020202020204" pitchFamily="34" charset="0"/>
              <a:buChar char="•"/>
            </a:pPr>
            <a:r>
              <a:rPr lang="en-IN" sz="1400" b="1" dirty="0">
                <a:solidFill>
                  <a:sysClr val="windowText" lastClr="000000"/>
                </a:solidFill>
              </a:rPr>
              <a:t>In such a moment the object of child class is authorized to call property of itself, parent also.</a:t>
            </a:r>
          </a:p>
          <a:p>
            <a:endParaRPr lang="en-IN" sz="1400" b="1" dirty="0">
              <a:solidFill>
                <a:sysClr val="windowText" lastClr="000000"/>
              </a:solidFill>
            </a:endParaRPr>
          </a:p>
          <a:p>
            <a:r>
              <a:rPr lang="en-IN" sz="1400" b="1" dirty="0">
                <a:solidFill>
                  <a:sysClr val="windowText" lastClr="000000"/>
                </a:solidFill>
              </a:rPr>
              <a:t>Example</a:t>
            </a:r>
          </a:p>
          <a:p>
            <a:endParaRPr lang="en-IN" sz="1200" b="1" dirty="0">
              <a:solidFill>
                <a:sysClr val="windowText" lastClr="000000"/>
              </a:solidFill>
            </a:endParaRPr>
          </a:p>
          <a:p>
            <a:r>
              <a:rPr lang="en-IN" sz="1200" b="1" dirty="0">
                <a:solidFill>
                  <a:sysClr val="windowText" lastClr="000000"/>
                </a:solidFill>
              </a:rPr>
              <a:t>Class Patna</a:t>
            </a:r>
            <a:br>
              <a:rPr lang="en-IN" sz="1200" b="1" dirty="0">
                <a:solidFill>
                  <a:sysClr val="windowText" lastClr="000000"/>
                </a:solidFill>
              </a:rPr>
            </a:br>
            <a:r>
              <a:rPr lang="en-IN" sz="1200" b="1" dirty="0">
                <a:solidFill>
                  <a:sysClr val="windowText" lastClr="000000"/>
                </a:solidFill>
              </a:rPr>
              <a:t>{</a:t>
            </a:r>
          </a:p>
          <a:p>
            <a:r>
              <a:rPr lang="en-IN" sz="1200" b="1" dirty="0">
                <a:solidFill>
                  <a:sysClr val="windowText" lastClr="000000"/>
                </a:solidFill>
              </a:rPr>
              <a:t> public:</a:t>
            </a:r>
            <a:br>
              <a:rPr lang="en-IN" sz="1200" b="1" dirty="0">
                <a:solidFill>
                  <a:sysClr val="windowText" lastClr="000000"/>
                </a:solidFill>
              </a:rPr>
            </a:br>
            <a:r>
              <a:rPr lang="en-IN" sz="1200" b="1" dirty="0">
                <a:solidFill>
                  <a:sysClr val="windowText" lastClr="000000"/>
                </a:solidFill>
              </a:rPr>
              <a:t>};</a:t>
            </a:r>
          </a:p>
          <a:p>
            <a:r>
              <a:rPr lang="en-IN" sz="1200" b="1" dirty="0">
                <a:solidFill>
                  <a:sysClr val="windowText" lastClr="000000"/>
                </a:solidFill>
              </a:rPr>
              <a:t>Class PPU</a:t>
            </a:r>
          </a:p>
          <a:p>
            <a:r>
              <a:rPr lang="en-IN" sz="1200" b="1" dirty="0">
                <a:solidFill>
                  <a:sysClr val="windowText" lastClr="000000"/>
                </a:solidFill>
              </a:rPr>
              <a:t>{</a:t>
            </a:r>
          </a:p>
          <a:p>
            <a:r>
              <a:rPr lang="en-IN" sz="1200" b="1" dirty="0">
                <a:solidFill>
                  <a:sysClr val="windowText" lastClr="000000"/>
                </a:solidFill>
              </a:rPr>
              <a:t> public:</a:t>
            </a:r>
          </a:p>
          <a:p>
            <a:r>
              <a:rPr lang="en-IN" sz="1200" b="1" dirty="0">
                <a:solidFill>
                  <a:sysClr val="windowText" lastClr="000000"/>
                </a:solidFill>
              </a:rPr>
              <a:t>----------</a:t>
            </a:r>
          </a:p>
          <a:p>
            <a:r>
              <a:rPr lang="en-IN" sz="1200" b="1" dirty="0">
                <a:solidFill>
                  <a:sysClr val="windowText" lastClr="000000"/>
                </a:solidFill>
              </a:rPr>
              <a:t>++++++</a:t>
            </a:r>
          </a:p>
          <a:p>
            <a:r>
              <a:rPr lang="en-IN" sz="1200" b="1" dirty="0">
                <a:solidFill>
                  <a:sysClr val="windowText" lastClr="000000"/>
                </a:solidFill>
              </a:rPr>
              <a:t>};</a:t>
            </a:r>
          </a:p>
          <a:p>
            <a:r>
              <a:rPr lang="en-IN" sz="1200" b="1" dirty="0">
                <a:solidFill>
                  <a:sysClr val="windowText" lastClr="000000"/>
                </a:solidFill>
              </a:rPr>
              <a:t>Class Arcade: public Patna, public PPU</a:t>
            </a:r>
          </a:p>
          <a:p>
            <a:r>
              <a:rPr lang="en-IN" sz="1200" b="1" dirty="0">
                <a:solidFill>
                  <a:sysClr val="windowText" lastClr="000000"/>
                </a:solidFill>
              </a:rPr>
              <a:t>{</a:t>
            </a:r>
          </a:p>
          <a:p>
            <a:r>
              <a:rPr lang="en-IN" sz="1200" b="1" dirty="0">
                <a:solidFill>
                  <a:sysClr val="windowText" lastClr="000000"/>
                </a:solidFill>
              </a:rPr>
              <a:t> public:</a:t>
            </a:r>
          </a:p>
          <a:p>
            <a:r>
              <a:rPr lang="en-IN" sz="1200" b="1" dirty="0">
                <a:solidFill>
                  <a:sysClr val="windowText" lastClr="000000"/>
                </a:solidFill>
              </a:rPr>
              <a:t>---------</a:t>
            </a:r>
          </a:p>
          <a:p>
            <a:r>
              <a:rPr lang="en-IN" sz="1200" b="1" dirty="0">
                <a:solidFill>
                  <a:sysClr val="windowText" lastClr="000000"/>
                </a:solidFill>
              </a:rPr>
              <a:t>++++++</a:t>
            </a:r>
          </a:p>
          <a:p>
            <a:r>
              <a:rPr lang="en-IN" sz="1200" b="1" dirty="0">
                <a:solidFill>
                  <a:sysClr val="windowText" lastClr="000000"/>
                </a:solidFill>
              </a:rPr>
              <a:t>******</a:t>
            </a:r>
          </a:p>
          <a:p>
            <a:r>
              <a:rPr lang="en-IN" sz="1200" b="1" dirty="0">
                <a:solidFill>
                  <a:sysClr val="windowText" lastClr="000000"/>
                </a:solidFill>
              </a:rPr>
              <a:t>};</a:t>
            </a:r>
          </a:p>
          <a:p>
            <a:br>
              <a:rPr lang="en-IN" sz="1200" dirty="0">
                <a:solidFill>
                  <a:schemeClr val="bg1"/>
                </a:solidFill>
              </a:rPr>
            </a:br>
            <a:endParaRPr lang="en-IN" sz="1200" dirty="0">
              <a:solidFill>
                <a:schemeClr val="bg1"/>
              </a:solidFill>
            </a:endParaRPr>
          </a:p>
          <a:p>
            <a:endParaRPr lang="en-IN" dirty="0">
              <a:solidFill>
                <a:schemeClr val="bg1"/>
              </a:solidFill>
            </a:endParaRPr>
          </a:p>
          <a:p>
            <a:endParaRPr lang="en-IN" dirty="0"/>
          </a:p>
        </p:txBody>
      </p:sp>
      <p:sp>
        <p:nvSpPr>
          <p:cNvPr id="9" name="TextBox 8">
            <a:extLst>
              <a:ext uri="{FF2B5EF4-FFF2-40B4-BE49-F238E27FC236}">
                <a16:creationId xmlns:a16="http://schemas.microsoft.com/office/drawing/2014/main" id="{1F783896-A19F-49A9-981A-64FAD5B7BE6B}"/>
              </a:ext>
            </a:extLst>
          </p:cNvPr>
          <p:cNvSpPr txBox="1"/>
          <p:nvPr/>
        </p:nvSpPr>
        <p:spPr>
          <a:xfrm>
            <a:off x="7853754" y="3468472"/>
            <a:ext cx="1370221" cy="369332"/>
          </a:xfrm>
          <a:prstGeom prst="rect">
            <a:avLst/>
          </a:prstGeom>
          <a:noFill/>
        </p:spPr>
        <p:txBody>
          <a:bodyPr wrap="square" rtlCol="0">
            <a:spAutoFit/>
          </a:bodyPr>
          <a:lstStyle/>
          <a:p>
            <a:r>
              <a:rPr lang="en-IN" dirty="0">
                <a:solidFill>
                  <a:srgbClr val="7030A0"/>
                </a:solidFill>
              </a:rPr>
              <a:t>Class Patna</a:t>
            </a:r>
          </a:p>
        </p:txBody>
      </p:sp>
      <p:sp>
        <p:nvSpPr>
          <p:cNvPr id="10" name="TextBox 9">
            <a:extLst>
              <a:ext uri="{FF2B5EF4-FFF2-40B4-BE49-F238E27FC236}">
                <a16:creationId xmlns:a16="http://schemas.microsoft.com/office/drawing/2014/main" id="{D0A8F5D7-2C3C-4D9B-8483-23A354573E5A}"/>
              </a:ext>
            </a:extLst>
          </p:cNvPr>
          <p:cNvSpPr txBox="1"/>
          <p:nvPr/>
        </p:nvSpPr>
        <p:spPr>
          <a:xfrm>
            <a:off x="9424813" y="3482696"/>
            <a:ext cx="1370221" cy="369332"/>
          </a:xfrm>
          <a:prstGeom prst="rect">
            <a:avLst/>
          </a:prstGeom>
          <a:noFill/>
        </p:spPr>
        <p:txBody>
          <a:bodyPr wrap="square" rtlCol="0">
            <a:spAutoFit/>
          </a:bodyPr>
          <a:lstStyle/>
          <a:p>
            <a:r>
              <a:rPr lang="en-IN" dirty="0">
                <a:solidFill>
                  <a:srgbClr val="FF66CC"/>
                </a:solidFill>
              </a:rPr>
              <a:t>Class PPU</a:t>
            </a:r>
          </a:p>
        </p:txBody>
      </p:sp>
      <p:sp>
        <p:nvSpPr>
          <p:cNvPr id="11" name="TextBox 10">
            <a:extLst>
              <a:ext uri="{FF2B5EF4-FFF2-40B4-BE49-F238E27FC236}">
                <a16:creationId xmlns:a16="http://schemas.microsoft.com/office/drawing/2014/main" id="{0E21FDA6-CF8F-453D-BDBB-9C42CDB76043}"/>
              </a:ext>
            </a:extLst>
          </p:cNvPr>
          <p:cNvSpPr txBox="1"/>
          <p:nvPr/>
        </p:nvSpPr>
        <p:spPr>
          <a:xfrm>
            <a:off x="6776539" y="3544251"/>
            <a:ext cx="1370221" cy="307777"/>
          </a:xfrm>
          <a:prstGeom prst="rect">
            <a:avLst/>
          </a:prstGeom>
          <a:noFill/>
        </p:spPr>
        <p:txBody>
          <a:bodyPr wrap="square" rtlCol="0">
            <a:spAutoFit/>
          </a:bodyPr>
          <a:lstStyle/>
          <a:p>
            <a:r>
              <a:rPr lang="en-IN" sz="1400" b="1" dirty="0">
                <a:solidFill>
                  <a:sysClr val="windowText" lastClr="000000"/>
                </a:solidFill>
              </a:rPr>
              <a:t>Base Class</a:t>
            </a:r>
            <a:endParaRPr lang="en-IN" b="1" dirty="0">
              <a:solidFill>
                <a:sysClr val="windowText" lastClr="000000"/>
              </a:solidFill>
            </a:endParaRPr>
          </a:p>
        </p:txBody>
      </p:sp>
      <p:sp>
        <p:nvSpPr>
          <p:cNvPr id="12" name="TextBox 11">
            <a:extLst>
              <a:ext uri="{FF2B5EF4-FFF2-40B4-BE49-F238E27FC236}">
                <a16:creationId xmlns:a16="http://schemas.microsoft.com/office/drawing/2014/main" id="{EEC40814-7FB5-4242-9CDB-B85DA1266389}"/>
              </a:ext>
            </a:extLst>
          </p:cNvPr>
          <p:cNvSpPr txBox="1"/>
          <p:nvPr/>
        </p:nvSpPr>
        <p:spPr>
          <a:xfrm>
            <a:off x="10610699" y="3524730"/>
            <a:ext cx="1082790" cy="307777"/>
          </a:xfrm>
          <a:prstGeom prst="rect">
            <a:avLst/>
          </a:prstGeom>
          <a:noFill/>
        </p:spPr>
        <p:txBody>
          <a:bodyPr wrap="square" rtlCol="0">
            <a:spAutoFit/>
          </a:bodyPr>
          <a:lstStyle/>
          <a:p>
            <a:r>
              <a:rPr lang="en-IN" sz="1400" b="1" dirty="0">
                <a:solidFill>
                  <a:sysClr val="windowText" lastClr="000000"/>
                </a:solidFill>
              </a:rPr>
              <a:t>Base class</a:t>
            </a:r>
          </a:p>
        </p:txBody>
      </p:sp>
      <p:sp>
        <p:nvSpPr>
          <p:cNvPr id="15" name="TextBox 14">
            <a:extLst>
              <a:ext uri="{FF2B5EF4-FFF2-40B4-BE49-F238E27FC236}">
                <a16:creationId xmlns:a16="http://schemas.microsoft.com/office/drawing/2014/main" id="{2E40E73E-F985-4A42-98F0-DD26CEA4D022}"/>
              </a:ext>
            </a:extLst>
          </p:cNvPr>
          <p:cNvSpPr txBox="1"/>
          <p:nvPr/>
        </p:nvSpPr>
        <p:spPr>
          <a:xfrm>
            <a:off x="1425711" y="5184656"/>
            <a:ext cx="1082790" cy="200055"/>
          </a:xfrm>
          <a:prstGeom prst="rect">
            <a:avLst/>
          </a:prstGeom>
          <a:solidFill>
            <a:schemeClr val="bg1"/>
          </a:solidFill>
        </p:spPr>
        <p:txBody>
          <a:bodyPr wrap="square" rtlCol="0">
            <a:spAutoFit/>
          </a:bodyPr>
          <a:lstStyle/>
          <a:p>
            <a:r>
              <a:rPr lang="en-IN" sz="700" dirty="0">
                <a:solidFill>
                  <a:srgbClr val="7030A0"/>
                </a:solidFill>
              </a:rPr>
              <a:t>OWN PROPERTY</a:t>
            </a:r>
          </a:p>
        </p:txBody>
      </p:sp>
      <p:sp>
        <p:nvSpPr>
          <p:cNvPr id="16" name="TextBox 15">
            <a:extLst>
              <a:ext uri="{FF2B5EF4-FFF2-40B4-BE49-F238E27FC236}">
                <a16:creationId xmlns:a16="http://schemas.microsoft.com/office/drawing/2014/main" id="{132E06D5-D0F7-4B08-9A0A-B0F704B6FD1F}"/>
              </a:ext>
            </a:extLst>
          </p:cNvPr>
          <p:cNvSpPr txBox="1"/>
          <p:nvPr/>
        </p:nvSpPr>
        <p:spPr>
          <a:xfrm>
            <a:off x="1378818" y="5424170"/>
            <a:ext cx="1082790" cy="200055"/>
          </a:xfrm>
          <a:prstGeom prst="rect">
            <a:avLst/>
          </a:prstGeom>
          <a:solidFill>
            <a:schemeClr val="bg1"/>
          </a:solidFill>
        </p:spPr>
        <p:txBody>
          <a:bodyPr wrap="square" rtlCol="0">
            <a:spAutoFit/>
          </a:bodyPr>
          <a:lstStyle/>
          <a:p>
            <a:r>
              <a:rPr lang="en-IN" sz="700" dirty="0">
                <a:solidFill>
                  <a:srgbClr val="00B050"/>
                </a:solidFill>
              </a:rPr>
              <a:t>ACCESSED PROPERTY</a:t>
            </a:r>
          </a:p>
        </p:txBody>
      </p:sp>
      <p:sp>
        <p:nvSpPr>
          <p:cNvPr id="17" name="TextBox 16">
            <a:extLst>
              <a:ext uri="{FF2B5EF4-FFF2-40B4-BE49-F238E27FC236}">
                <a16:creationId xmlns:a16="http://schemas.microsoft.com/office/drawing/2014/main" id="{0D33EE74-9F35-4CE2-981F-3CF554205643}"/>
              </a:ext>
            </a:extLst>
          </p:cNvPr>
          <p:cNvSpPr txBox="1"/>
          <p:nvPr/>
        </p:nvSpPr>
        <p:spPr>
          <a:xfrm>
            <a:off x="8857723" y="4531116"/>
            <a:ext cx="1370221" cy="540739"/>
          </a:xfrm>
          <a:prstGeom prst="rect">
            <a:avLst/>
          </a:prstGeom>
          <a:noFill/>
        </p:spPr>
        <p:txBody>
          <a:bodyPr wrap="square" rtlCol="0">
            <a:spAutoFit/>
          </a:bodyPr>
          <a:lstStyle/>
          <a:p>
            <a:r>
              <a:rPr lang="en-IN" dirty="0">
                <a:solidFill>
                  <a:srgbClr val="00B050"/>
                </a:solidFill>
              </a:rPr>
              <a:t>Class</a:t>
            </a:r>
            <a:r>
              <a:rPr lang="en-IN" dirty="0"/>
              <a:t> </a:t>
            </a:r>
            <a:r>
              <a:rPr lang="en-IN" dirty="0">
                <a:solidFill>
                  <a:srgbClr val="00B050"/>
                </a:solidFill>
              </a:rPr>
              <a:t>Arcade</a:t>
            </a:r>
          </a:p>
        </p:txBody>
      </p:sp>
      <p:sp>
        <p:nvSpPr>
          <p:cNvPr id="18" name="TextBox 17">
            <a:extLst>
              <a:ext uri="{FF2B5EF4-FFF2-40B4-BE49-F238E27FC236}">
                <a16:creationId xmlns:a16="http://schemas.microsoft.com/office/drawing/2014/main" id="{B3FBC973-ECD8-4C9D-9DF6-5BC58FD2DBD1}"/>
              </a:ext>
            </a:extLst>
          </p:cNvPr>
          <p:cNvSpPr txBox="1"/>
          <p:nvPr/>
        </p:nvSpPr>
        <p:spPr>
          <a:xfrm>
            <a:off x="7658754" y="4549985"/>
            <a:ext cx="1216126" cy="315068"/>
          </a:xfrm>
          <a:prstGeom prst="rect">
            <a:avLst/>
          </a:prstGeom>
          <a:noFill/>
        </p:spPr>
        <p:txBody>
          <a:bodyPr wrap="square" rtlCol="0">
            <a:spAutoFit/>
          </a:bodyPr>
          <a:lstStyle/>
          <a:p>
            <a:r>
              <a:rPr lang="en-IN" sz="1400" b="1" dirty="0">
                <a:solidFill>
                  <a:sysClr val="windowText" lastClr="000000"/>
                </a:solidFill>
              </a:rPr>
              <a:t>Derived Class</a:t>
            </a:r>
          </a:p>
        </p:txBody>
      </p:sp>
      <p:cxnSp>
        <p:nvCxnSpPr>
          <p:cNvPr id="19" name="Straight Arrow Connector 18">
            <a:extLst>
              <a:ext uri="{FF2B5EF4-FFF2-40B4-BE49-F238E27FC236}">
                <a16:creationId xmlns:a16="http://schemas.microsoft.com/office/drawing/2014/main" id="{F0C712A5-E5DB-42D5-A400-F5CB31EE44C7}"/>
              </a:ext>
            </a:extLst>
          </p:cNvPr>
          <p:cNvCxnSpPr>
            <a:cxnSpLocks/>
          </p:cNvCxnSpPr>
          <p:nvPr/>
        </p:nvCxnSpPr>
        <p:spPr>
          <a:xfrm>
            <a:off x="9424813" y="4110337"/>
            <a:ext cx="0" cy="4217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13C51C3-6144-443B-A356-2E4E76DE2FF1}"/>
              </a:ext>
            </a:extLst>
          </p:cNvPr>
          <p:cNvCxnSpPr>
            <a:cxnSpLocks/>
          </p:cNvCxnSpPr>
          <p:nvPr/>
        </p:nvCxnSpPr>
        <p:spPr>
          <a:xfrm flipV="1">
            <a:off x="8789794" y="4099286"/>
            <a:ext cx="1325081" cy="6738"/>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8BE1C55F-6FCD-4979-B04F-0FFE9F205FA3}"/>
              </a:ext>
            </a:extLst>
          </p:cNvPr>
          <p:cNvCxnSpPr>
            <a:cxnSpLocks/>
          </p:cNvCxnSpPr>
          <p:nvPr/>
        </p:nvCxnSpPr>
        <p:spPr>
          <a:xfrm flipV="1">
            <a:off x="8789794" y="3902848"/>
            <a:ext cx="0" cy="196438"/>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4A315D3B-C3EC-4F10-BD84-892190C16FDF}"/>
              </a:ext>
            </a:extLst>
          </p:cNvPr>
          <p:cNvCxnSpPr>
            <a:cxnSpLocks/>
          </p:cNvCxnSpPr>
          <p:nvPr/>
        </p:nvCxnSpPr>
        <p:spPr>
          <a:xfrm flipV="1">
            <a:off x="10107605" y="3910136"/>
            <a:ext cx="0" cy="196438"/>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6633626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AB63033-4550-48C0-94A1-FF2496CDB4D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12234041" cy="7357241"/>
          </a:xfrm>
          <a:prstGeom prst="rect">
            <a:avLst/>
          </a:prstGeom>
        </p:spPr>
      </p:pic>
      <p:sp>
        <p:nvSpPr>
          <p:cNvPr id="6" name="Rectangle 5">
            <a:extLst>
              <a:ext uri="{FF2B5EF4-FFF2-40B4-BE49-F238E27FC236}">
                <a16:creationId xmlns:a16="http://schemas.microsoft.com/office/drawing/2014/main" id="{BD5D8F05-4DD7-4DBD-B707-E9D7A837DA3E}"/>
              </a:ext>
            </a:extLst>
          </p:cNvPr>
          <p:cNvSpPr/>
          <p:nvPr/>
        </p:nvSpPr>
        <p:spPr>
          <a:xfrm>
            <a:off x="573933" y="418290"/>
            <a:ext cx="11040894" cy="590893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Title 3">
            <a:extLst>
              <a:ext uri="{FF2B5EF4-FFF2-40B4-BE49-F238E27FC236}">
                <a16:creationId xmlns:a16="http://schemas.microsoft.com/office/drawing/2014/main" id="{B43A559E-7DEA-4987-8490-B531351C9253}"/>
              </a:ext>
            </a:extLst>
          </p:cNvPr>
          <p:cNvSpPr txBox="1">
            <a:spLocks/>
          </p:cNvSpPr>
          <p:nvPr/>
        </p:nvSpPr>
        <p:spPr>
          <a:xfrm>
            <a:off x="1060317" y="147502"/>
            <a:ext cx="10554510" cy="942874"/>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6000" b="1" kern="1200" cap="all" baseline="0">
                <a:solidFill>
                  <a:schemeClr val="tx1"/>
                </a:solidFill>
                <a:latin typeface="+mn-lt"/>
                <a:ea typeface="+mj-ea"/>
                <a:cs typeface="+mj-cs"/>
              </a:defRPr>
            </a:lvl1pPr>
          </a:lstStyle>
          <a:p>
            <a:r>
              <a:rPr lang="en-US" dirty="0"/>
              <a:t>  </a:t>
            </a:r>
            <a:r>
              <a:rPr lang="en-US" sz="3600" dirty="0"/>
              <a:t>SAMPLE PROGRAM OF MULTIPLE Inheritance</a:t>
            </a:r>
            <a:endParaRPr lang="en-US" dirty="0"/>
          </a:p>
        </p:txBody>
      </p:sp>
      <p:cxnSp>
        <p:nvCxnSpPr>
          <p:cNvPr id="7" name="Straight Connector 6">
            <a:extLst>
              <a:ext uri="{FF2B5EF4-FFF2-40B4-BE49-F238E27FC236}">
                <a16:creationId xmlns:a16="http://schemas.microsoft.com/office/drawing/2014/main" id="{842BC558-BCF4-4035-9FE2-44875F46E3AD}"/>
              </a:ext>
            </a:extLst>
          </p:cNvPr>
          <p:cNvCxnSpPr>
            <a:cxnSpLocks/>
          </p:cNvCxnSpPr>
          <p:nvPr/>
        </p:nvCxnSpPr>
        <p:spPr>
          <a:xfrm>
            <a:off x="1060317" y="875490"/>
            <a:ext cx="9708204" cy="0"/>
          </a:xfrm>
          <a:prstGeom prst="line">
            <a:avLst/>
          </a:prstGeom>
          <a:ln>
            <a:headEnd type="none" w="med" len="med"/>
            <a:tailEnd type="none" w="med" len="med"/>
          </a:ln>
        </p:spPr>
        <p:style>
          <a:lnRef idx="3">
            <a:schemeClr val="dk1"/>
          </a:lnRef>
          <a:fillRef idx="0">
            <a:schemeClr val="dk1"/>
          </a:fillRef>
          <a:effectRef idx="2">
            <a:schemeClr val="dk1"/>
          </a:effectRef>
          <a:fontRef idx="minor">
            <a:schemeClr val="tx1"/>
          </a:fontRef>
        </p:style>
      </p:cxnSp>
      <p:sp>
        <p:nvSpPr>
          <p:cNvPr id="8" name="TextBox 7">
            <a:extLst>
              <a:ext uri="{FF2B5EF4-FFF2-40B4-BE49-F238E27FC236}">
                <a16:creationId xmlns:a16="http://schemas.microsoft.com/office/drawing/2014/main" id="{FD02F288-2774-41A7-81D7-121CE88D3E00}"/>
              </a:ext>
            </a:extLst>
          </p:cNvPr>
          <p:cNvSpPr txBox="1"/>
          <p:nvPr/>
        </p:nvSpPr>
        <p:spPr>
          <a:xfrm>
            <a:off x="573933" y="1054229"/>
            <a:ext cx="4580773" cy="4678204"/>
          </a:xfrm>
          <a:prstGeom prst="rect">
            <a:avLst/>
          </a:prstGeom>
          <a:noFill/>
        </p:spPr>
        <p:txBody>
          <a:bodyPr wrap="square" rtlCol="0">
            <a:spAutoFit/>
          </a:bodyPr>
          <a:lstStyle/>
          <a:p>
            <a:pPr marL="171450" indent="-171450">
              <a:buFont typeface="Arial" panose="020B0604020202020204" pitchFamily="34" charset="0"/>
              <a:buChar char="•"/>
            </a:pPr>
            <a:r>
              <a:rPr lang="en-US" sz="1200" b="1" dirty="0">
                <a:solidFill>
                  <a:sysClr val="windowText" lastClr="000000"/>
                </a:solidFill>
              </a:rPr>
              <a:t>//inheritance.cpp</a:t>
            </a:r>
          </a:p>
          <a:p>
            <a:pPr marL="171450" indent="-171450">
              <a:buFont typeface="Arial" panose="020B0604020202020204" pitchFamily="34" charset="0"/>
              <a:buChar char="•"/>
            </a:pPr>
            <a:r>
              <a:rPr lang="en-US" sz="1200" b="1" dirty="0">
                <a:solidFill>
                  <a:sysClr val="windowText" lastClr="000000"/>
                </a:solidFill>
              </a:rPr>
              <a:t>#include&lt;iostream.h&gt;</a:t>
            </a:r>
          </a:p>
          <a:p>
            <a:pPr marL="171450" indent="-171450">
              <a:buFont typeface="Arial" panose="020B0604020202020204" pitchFamily="34" charset="0"/>
              <a:buChar char="•"/>
            </a:pPr>
            <a:r>
              <a:rPr lang="en-US" sz="1200" b="1" dirty="0">
                <a:solidFill>
                  <a:sysClr val="windowText" lastClr="000000"/>
                </a:solidFill>
              </a:rPr>
              <a:t>#include&lt;iomanip.h&gt;</a:t>
            </a:r>
          </a:p>
          <a:p>
            <a:pPr marL="171450" indent="-171450">
              <a:buFont typeface="Arial" panose="020B0604020202020204" pitchFamily="34" charset="0"/>
              <a:buChar char="•"/>
            </a:pPr>
            <a:r>
              <a:rPr lang="en-US" sz="1200" b="1" dirty="0">
                <a:solidFill>
                  <a:sysClr val="windowText" lastClr="000000"/>
                </a:solidFill>
              </a:rPr>
              <a:t>#include&lt;conio.h&gt;</a:t>
            </a:r>
          </a:p>
          <a:p>
            <a:pPr marL="171450" indent="-171450">
              <a:buFont typeface="Arial" panose="020B0604020202020204" pitchFamily="34" charset="0"/>
              <a:buChar char="•"/>
            </a:pPr>
            <a:r>
              <a:rPr lang="en-US" sz="1200" b="1" dirty="0">
                <a:solidFill>
                  <a:sysClr val="windowText" lastClr="000000"/>
                </a:solidFill>
              </a:rPr>
              <a:t> class Add                         //multiple base class</a:t>
            </a:r>
          </a:p>
          <a:p>
            <a:pPr marL="171450" indent="-171450">
              <a:buFont typeface="Arial" panose="020B0604020202020204" pitchFamily="34" charset="0"/>
              <a:buChar char="•"/>
            </a:pPr>
            <a:r>
              <a:rPr lang="en-US" sz="1200" b="1" dirty="0">
                <a:solidFill>
                  <a:sysClr val="windowText" lastClr="000000"/>
                </a:solidFill>
              </a:rPr>
              <a:t>{</a:t>
            </a:r>
          </a:p>
          <a:p>
            <a:pPr marL="171450" indent="-171450">
              <a:buFont typeface="Arial" panose="020B0604020202020204" pitchFamily="34" charset="0"/>
              <a:buChar char="•"/>
            </a:pPr>
            <a:r>
              <a:rPr lang="en-US" sz="1200" b="1" dirty="0">
                <a:solidFill>
                  <a:sysClr val="windowText" lastClr="000000"/>
                </a:solidFill>
              </a:rPr>
              <a:t> public</a:t>
            </a:r>
          </a:p>
          <a:p>
            <a:pPr marL="171450" indent="-171450">
              <a:buFont typeface="Arial" panose="020B0604020202020204" pitchFamily="34" charset="0"/>
              <a:buChar char="•"/>
            </a:pPr>
            <a:r>
              <a:rPr lang="en-US" sz="1200" b="1" dirty="0">
                <a:solidFill>
                  <a:sysClr val="windowText" lastClr="000000"/>
                </a:solidFill>
              </a:rPr>
              <a:t>int X=20;   </a:t>
            </a:r>
          </a:p>
          <a:p>
            <a:pPr marL="171450" indent="-171450">
              <a:buFont typeface="Arial" panose="020B0604020202020204" pitchFamily="34" charset="0"/>
              <a:buChar char="•"/>
            </a:pPr>
            <a:r>
              <a:rPr lang="en-US" sz="1200" b="1" dirty="0">
                <a:solidFill>
                  <a:sysClr val="windowText" lastClr="000000"/>
                </a:solidFill>
              </a:rPr>
              <a:t>Int Y=30;                             </a:t>
            </a:r>
          </a:p>
          <a:p>
            <a:pPr marL="171450" indent="-171450">
              <a:buFont typeface="Arial" panose="020B0604020202020204" pitchFamily="34" charset="0"/>
              <a:buChar char="•"/>
            </a:pPr>
            <a:r>
              <a:rPr lang="en-US" sz="1200" b="1" dirty="0">
                <a:solidFill>
                  <a:sysClr val="windowText" lastClr="000000"/>
                </a:solidFill>
              </a:rPr>
              <a:t> void sum()                  </a:t>
            </a:r>
          </a:p>
          <a:p>
            <a:pPr marL="171450" indent="-171450">
              <a:buFont typeface="Arial" panose="020B0604020202020204" pitchFamily="34" charset="0"/>
              <a:buChar char="•"/>
            </a:pPr>
            <a:r>
              <a:rPr lang="en-US" sz="1200" b="1" dirty="0">
                <a:solidFill>
                  <a:sysClr val="windowText" lastClr="000000"/>
                </a:solidFill>
              </a:rPr>
              <a:t>{</a:t>
            </a:r>
          </a:p>
          <a:p>
            <a:pPr marL="171450" indent="-171450">
              <a:buFont typeface="Arial" panose="020B0604020202020204" pitchFamily="34" charset="0"/>
              <a:buChar char="•"/>
            </a:pPr>
            <a:r>
              <a:rPr lang="en-US" sz="1200" b="1" dirty="0">
                <a:solidFill>
                  <a:sysClr val="windowText" lastClr="000000"/>
                </a:solidFill>
              </a:rPr>
              <a:t> </a:t>
            </a:r>
            <a:r>
              <a:rPr lang="en-US" sz="1200" b="1" dirty="0" err="1">
                <a:solidFill>
                  <a:sysClr val="windowText" lastClr="000000"/>
                </a:solidFill>
              </a:rPr>
              <a:t>cout</a:t>
            </a:r>
            <a:r>
              <a:rPr lang="en-US" sz="1200" b="1" dirty="0">
                <a:solidFill>
                  <a:sysClr val="windowText" lastClr="000000"/>
                </a:solidFill>
              </a:rPr>
              <a:t>&lt;&lt;“The sum of &lt;&lt;X&lt;&lt; “and”&lt;&lt;Y&lt;&lt;“is”&lt;X+Y&lt;&lt;</a:t>
            </a:r>
            <a:r>
              <a:rPr lang="en-US" sz="1200" b="1" dirty="0" err="1">
                <a:solidFill>
                  <a:sysClr val="windowText" lastClr="000000"/>
                </a:solidFill>
              </a:rPr>
              <a:t>endl</a:t>
            </a:r>
            <a:r>
              <a:rPr lang="en-US" sz="1200" b="1" dirty="0">
                <a:solidFill>
                  <a:sysClr val="windowText" lastClr="000000"/>
                </a:solidFill>
              </a:rPr>
              <a:t>;</a:t>
            </a:r>
          </a:p>
          <a:p>
            <a:pPr marL="171450" indent="-171450">
              <a:buFont typeface="Arial" panose="020B0604020202020204" pitchFamily="34" charset="0"/>
              <a:buChar char="•"/>
            </a:pPr>
            <a:r>
              <a:rPr lang="en-US" sz="1200" b="1" dirty="0">
                <a:solidFill>
                  <a:sysClr val="windowText" lastClr="000000"/>
                </a:solidFill>
              </a:rPr>
              <a:t>}</a:t>
            </a:r>
          </a:p>
          <a:p>
            <a:pPr marL="171450" indent="-171450">
              <a:buFont typeface="Arial" panose="020B0604020202020204" pitchFamily="34" charset="0"/>
              <a:buChar char="•"/>
            </a:pPr>
            <a:r>
              <a:rPr lang="en-US" sz="1200" b="1" dirty="0">
                <a:solidFill>
                  <a:sysClr val="windowText" lastClr="000000"/>
                </a:solidFill>
              </a:rPr>
              <a:t>};</a:t>
            </a:r>
          </a:p>
          <a:p>
            <a:pPr marL="171450" indent="-171450">
              <a:buFont typeface="Arial" panose="020B0604020202020204" pitchFamily="34" charset="0"/>
              <a:buChar char="•"/>
            </a:pPr>
            <a:r>
              <a:rPr lang="en-US" sz="1200" b="1" dirty="0">
                <a:solidFill>
                  <a:sysClr val="windowText" lastClr="000000"/>
                </a:solidFill>
              </a:rPr>
              <a:t>class Mul                          //</a:t>
            </a:r>
            <a:r>
              <a:rPr lang="en-US" sz="1200" b="1" dirty="0" err="1">
                <a:solidFill>
                  <a:sysClr val="windowText" lastClr="000000"/>
                </a:solidFill>
              </a:rPr>
              <a:t>multipe</a:t>
            </a:r>
            <a:r>
              <a:rPr lang="en-US" sz="1200" b="1" dirty="0">
                <a:solidFill>
                  <a:sysClr val="windowText" lastClr="000000"/>
                </a:solidFill>
              </a:rPr>
              <a:t> base class</a:t>
            </a:r>
          </a:p>
          <a:p>
            <a:pPr marL="171450" indent="-171450">
              <a:buFont typeface="Arial" panose="020B0604020202020204" pitchFamily="34" charset="0"/>
              <a:buChar char="•"/>
            </a:pPr>
            <a:r>
              <a:rPr lang="en-US" sz="1200" b="1" dirty="0">
                <a:solidFill>
                  <a:sysClr val="windowText" lastClr="000000"/>
                </a:solidFill>
              </a:rPr>
              <a:t>{</a:t>
            </a:r>
          </a:p>
          <a:p>
            <a:pPr marL="171450" indent="-171450">
              <a:buFont typeface="Arial" panose="020B0604020202020204" pitchFamily="34" charset="0"/>
              <a:buChar char="•"/>
            </a:pPr>
            <a:r>
              <a:rPr lang="en-US" sz="1200" b="1" dirty="0">
                <a:solidFill>
                  <a:sysClr val="windowText" lastClr="000000"/>
                </a:solidFill>
              </a:rPr>
              <a:t> public</a:t>
            </a:r>
          </a:p>
          <a:p>
            <a:pPr marL="171450" indent="-171450">
              <a:buFont typeface="Arial" panose="020B0604020202020204" pitchFamily="34" charset="0"/>
              <a:buChar char="•"/>
            </a:pPr>
            <a:r>
              <a:rPr lang="en-US" sz="1200" b="1" dirty="0">
                <a:solidFill>
                  <a:sysClr val="windowText" lastClr="000000"/>
                </a:solidFill>
              </a:rPr>
              <a:t>int A=20;   </a:t>
            </a:r>
          </a:p>
          <a:p>
            <a:pPr marL="171450" indent="-171450">
              <a:buFont typeface="Arial" panose="020B0604020202020204" pitchFamily="34" charset="0"/>
              <a:buChar char="•"/>
            </a:pPr>
            <a:r>
              <a:rPr lang="en-US" sz="1200" b="1" dirty="0">
                <a:solidFill>
                  <a:sysClr val="windowText" lastClr="000000"/>
                </a:solidFill>
              </a:rPr>
              <a:t>Int B=30;                             </a:t>
            </a:r>
          </a:p>
          <a:p>
            <a:pPr marL="171450" indent="-171450">
              <a:buFont typeface="Arial" panose="020B0604020202020204" pitchFamily="34" charset="0"/>
              <a:buChar char="•"/>
            </a:pPr>
            <a:r>
              <a:rPr lang="en-US" sz="1200" b="1" dirty="0">
                <a:solidFill>
                  <a:sysClr val="windowText" lastClr="000000"/>
                </a:solidFill>
              </a:rPr>
              <a:t> void </a:t>
            </a:r>
            <a:r>
              <a:rPr lang="en-US" sz="1200" b="1" dirty="0" err="1">
                <a:solidFill>
                  <a:sysClr val="windowText" lastClr="000000"/>
                </a:solidFill>
              </a:rPr>
              <a:t>mul</a:t>
            </a:r>
            <a:r>
              <a:rPr lang="en-US" sz="1200" b="1" dirty="0">
                <a:solidFill>
                  <a:sysClr val="windowText" lastClr="000000"/>
                </a:solidFill>
              </a:rPr>
              <a:t>()                  </a:t>
            </a:r>
          </a:p>
          <a:p>
            <a:pPr marL="171450" indent="-171450">
              <a:buFont typeface="Arial" panose="020B0604020202020204" pitchFamily="34" charset="0"/>
              <a:buChar char="•"/>
            </a:pPr>
            <a:r>
              <a:rPr lang="en-US" sz="1200" b="1" dirty="0">
                <a:solidFill>
                  <a:sysClr val="windowText" lastClr="000000"/>
                </a:solidFill>
              </a:rPr>
              <a:t>{</a:t>
            </a:r>
          </a:p>
          <a:p>
            <a:pPr marL="171450" indent="-171450">
              <a:buFont typeface="Arial" panose="020B0604020202020204" pitchFamily="34" charset="0"/>
              <a:buChar char="•"/>
            </a:pPr>
            <a:r>
              <a:rPr lang="en-US" sz="1200" b="1" dirty="0">
                <a:solidFill>
                  <a:sysClr val="windowText" lastClr="000000"/>
                </a:solidFill>
              </a:rPr>
              <a:t> </a:t>
            </a:r>
            <a:r>
              <a:rPr lang="en-US" sz="1200" b="1" dirty="0" err="1">
                <a:solidFill>
                  <a:sysClr val="windowText" lastClr="000000"/>
                </a:solidFill>
              </a:rPr>
              <a:t>cout</a:t>
            </a:r>
            <a:r>
              <a:rPr lang="en-US" sz="1200" b="1" dirty="0">
                <a:solidFill>
                  <a:sysClr val="windowText" lastClr="000000"/>
                </a:solidFill>
              </a:rPr>
              <a:t>&lt;&lt;“The product of &lt;&lt;A&lt;&lt; “and”&lt;&lt;B&lt;&lt;“is”&lt;A*B&lt;&lt;</a:t>
            </a:r>
            <a:r>
              <a:rPr lang="en-US" sz="1200" b="1" dirty="0" err="1">
                <a:solidFill>
                  <a:sysClr val="windowText" lastClr="000000"/>
                </a:solidFill>
              </a:rPr>
              <a:t>endl</a:t>
            </a:r>
            <a:r>
              <a:rPr lang="en-US" sz="1200" b="1" dirty="0">
                <a:solidFill>
                  <a:sysClr val="windowText" lastClr="000000"/>
                </a:solidFill>
              </a:rPr>
              <a:t>;</a:t>
            </a:r>
          </a:p>
          <a:p>
            <a:pPr marL="171450" indent="-171450">
              <a:buFont typeface="Arial" panose="020B0604020202020204" pitchFamily="34" charset="0"/>
              <a:buChar char="•"/>
            </a:pPr>
            <a:r>
              <a:rPr lang="en-US" sz="1200" b="1" dirty="0">
                <a:solidFill>
                  <a:sysClr val="windowText" lastClr="000000"/>
                </a:solidFill>
              </a:rPr>
              <a:t>}</a:t>
            </a:r>
          </a:p>
          <a:p>
            <a:pPr marL="171450" indent="-171450">
              <a:buFont typeface="Arial" panose="020B0604020202020204" pitchFamily="34" charset="0"/>
              <a:buChar char="•"/>
            </a:pPr>
            <a:r>
              <a:rPr lang="en-US" sz="1200" b="1" dirty="0">
                <a:solidFill>
                  <a:sysClr val="windowText" lastClr="000000"/>
                </a:solidFill>
              </a:rPr>
              <a:t>};</a:t>
            </a:r>
          </a:p>
          <a:p>
            <a:endParaRPr lang="en-US" sz="1000" dirty="0"/>
          </a:p>
        </p:txBody>
      </p:sp>
      <p:sp>
        <p:nvSpPr>
          <p:cNvPr id="9" name="Rectangle 8">
            <a:extLst>
              <a:ext uri="{FF2B5EF4-FFF2-40B4-BE49-F238E27FC236}">
                <a16:creationId xmlns:a16="http://schemas.microsoft.com/office/drawing/2014/main" id="{58A3A51D-7231-41D5-86CC-E1AE49A456D5}"/>
              </a:ext>
            </a:extLst>
          </p:cNvPr>
          <p:cNvSpPr/>
          <p:nvPr/>
        </p:nvSpPr>
        <p:spPr>
          <a:xfrm>
            <a:off x="8342936" y="5154826"/>
            <a:ext cx="3271891" cy="111882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10" name="TextBox 9">
            <a:extLst>
              <a:ext uri="{FF2B5EF4-FFF2-40B4-BE49-F238E27FC236}">
                <a16:creationId xmlns:a16="http://schemas.microsoft.com/office/drawing/2014/main" id="{FF32FAD9-C8DE-482A-BDC6-6871BCA44878}"/>
              </a:ext>
            </a:extLst>
          </p:cNvPr>
          <p:cNvSpPr txBox="1"/>
          <p:nvPr/>
        </p:nvSpPr>
        <p:spPr>
          <a:xfrm>
            <a:off x="8399912" y="5183325"/>
            <a:ext cx="2994213" cy="1061829"/>
          </a:xfrm>
          <a:prstGeom prst="rect">
            <a:avLst/>
          </a:prstGeom>
          <a:noFill/>
        </p:spPr>
        <p:txBody>
          <a:bodyPr wrap="square" rtlCol="0">
            <a:spAutoFit/>
          </a:bodyPr>
          <a:lstStyle/>
          <a:p>
            <a:r>
              <a:rPr lang="en-US" sz="1050" dirty="0">
                <a:solidFill>
                  <a:schemeClr val="bg1"/>
                </a:solidFill>
              </a:rPr>
              <a:t>Output</a:t>
            </a:r>
          </a:p>
          <a:p>
            <a:endParaRPr lang="en-US" sz="1050" dirty="0">
              <a:solidFill>
                <a:schemeClr val="bg1"/>
              </a:solidFill>
            </a:endParaRPr>
          </a:p>
          <a:p>
            <a:r>
              <a:rPr lang="en-US" sz="1050" dirty="0">
                <a:solidFill>
                  <a:schemeClr val="bg1"/>
                </a:solidFill>
              </a:rPr>
              <a:t>The Modulus of 12 and 5 is 2</a:t>
            </a:r>
          </a:p>
          <a:p>
            <a:r>
              <a:rPr lang="en-US" sz="1050" dirty="0">
                <a:solidFill>
                  <a:schemeClr val="bg1"/>
                </a:solidFill>
              </a:rPr>
              <a:t>The sum of 20 and 30 is 50</a:t>
            </a:r>
          </a:p>
          <a:p>
            <a:r>
              <a:rPr lang="en-US" sz="1050" dirty="0">
                <a:solidFill>
                  <a:schemeClr val="bg1"/>
                </a:solidFill>
              </a:rPr>
              <a:t>The product of 20 and 30 is 600</a:t>
            </a:r>
          </a:p>
          <a:p>
            <a:r>
              <a:rPr lang="en-US" sz="1050" dirty="0">
                <a:solidFill>
                  <a:schemeClr val="bg1"/>
                </a:solidFill>
              </a:rPr>
              <a:t>The Division of 150 and 30 is 5</a:t>
            </a:r>
          </a:p>
        </p:txBody>
      </p:sp>
      <p:sp>
        <p:nvSpPr>
          <p:cNvPr id="11" name="TextBox 10">
            <a:extLst>
              <a:ext uri="{FF2B5EF4-FFF2-40B4-BE49-F238E27FC236}">
                <a16:creationId xmlns:a16="http://schemas.microsoft.com/office/drawing/2014/main" id="{32203254-DEB9-4D03-9616-806D9AED2FB3}"/>
              </a:ext>
            </a:extLst>
          </p:cNvPr>
          <p:cNvSpPr txBox="1"/>
          <p:nvPr/>
        </p:nvSpPr>
        <p:spPr>
          <a:xfrm>
            <a:off x="4326569" y="1143759"/>
            <a:ext cx="5973878" cy="4547399"/>
          </a:xfrm>
          <a:prstGeom prst="rect">
            <a:avLst/>
          </a:prstGeom>
          <a:noFill/>
        </p:spPr>
        <p:txBody>
          <a:bodyPr wrap="square" rtlCol="0">
            <a:spAutoFit/>
          </a:bodyPr>
          <a:lstStyle/>
          <a:p>
            <a:pPr marL="171450" indent="-171450">
              <a:buFont typeface="Arial" panose="020B0604020202020204" pitchFamily="34" charset="0"/>
              <a:buChar char="•"/>
            </a:pPr>
            <a:r>
              <a:rPr lang="en-US" sz="1200" b="1" dirty="0">
                <a:solidFill>
                  <a:sysClr val="windowText" lastClr="000000"/>
                </a:solidFill>
              </a:rPr>
              <a:t>class </a:t>
            </a:r>
            <a:r>
              <a:rPr lang="en-US" sz="1200" b="1" dirty="0" err="1">
                <a:solidFill>
                  <a:sysClr val="windowText" lastClr="000000"/>
                </a:solidFill>
              </a:rPr>
              <a:t>Div</a:t>
            </a:r>
            <a:r>
              <a:rPr lang="en-US" sz="1200" b="1" dirty="0">
                <a:solidFill>
                  <a:sysClr val="windowText" lastClr="000000"/>
                </a:solidFill>
              </a:rPr>
              <a:t>                          //multiple base class</a:t>
            </a:r>
          </a:p>
          <a:p>
            <a:pPr marL="171450" indent="-171450">
              <a:buFont typeface="Arial" panose="020B0604020202020204" pitchFamily="34" charset="0"/>
              <a:buChar char="•"/>
            </a:pPr>
            <a:r>
              <a:rPr lang="en-US" sz="1200" b="1" dirty="0">
                <a:solidFill>
                  <a:sysClr val="windowText" lastClr="000000"/>
                </a:solidFill>
              </a:rPr>
              <a:t>{</a:t>
            </a:r>
          </a:p>
          <a:p>
            <a:pPr marL="171450" indent="-171450">
              <a:buFont typeface="Arial" panose="020B0604020202020204" pitchFamily="34" charset="0"/>
              <a:buChar char="•"/>
            </a:pPr>
            <a:r>
              <a:rPr lang="en-US" sz="1200" b="1" dirty="0">
                <a:solidFill>
                  <a:sysClr val="windowText" lastClr="000000"/>
                </a:solidFill>
              </a:rPr>
              <a:t> public</a:t>
            </a:r>
          </a:p>
          <a:p>
            <a:pPr marL="171450" indent="-171450">
              <a:buFont typeface="Arial" panose="020B0604020202020204" pitchFamily="34" charset="0"/>
              <a:buChar char="•"/>
            </a:pPr>
            <a:r>
              <a:rPr lang="en-US" sz="1200" b="1" dirty="0">
                <a:solidFill>
                  <a:sysClr val="windowText" lastClr="000000"/>
                </a:solidFill>
              </a:rPr>
              <a:t>int a=150;   </a:t>
            </a:r>
          </a:p>
          <a:p>
            <a:pPr marL="171450" indent="-171450">
              <a:buFont typeface="Arial" panose="020B0604020202020204" pitchFamily="34" charset="0"/>
              <a:buChar char="•"/>
            </a:pPr>
            <a:r>
              <a:rPr lang="en-US" sz="1200" b="1" dirty="0">
                <a:solidFill>
                  <a:sysClr val="windowText" lastClr="000000"/>
                </a:solidFill>
              </a:rPr>
              <a:t>Int b=30;                             </a:t>
            </a:r>
          </a:p>
          <a:p>
            <a:pPr marL="171450" indent="-171450">
              <a:buFont typeface="Arial" panose="020B0604020202020204" pitchFamily="34" charset="0"/>
              <a:buChar char="•"/>
            </a:pPr>
            <a:r>
              <a:rPr lang="en-US" sz="1200" b="1" dirty="0">
                <a:solidFill>
                  <a:sysClr val="windowText" lastClr="000000"/>
                </a:solidFill>
              </a:rPr>
              <a:t> void div()                  </a:t>
            </a:r>
          </a:p>
          <a:p>
            <a:pPr marL="171450" indent="-171450">
              <a:buFont typeface="Arial" panose="020B0604020202020204" pitchFamily="34" charset="0"/>
              <a:buChar char="•"/>
            </a:pPr>
            <a:r>
              <a:rPr lang="en-US" sz="1200" b="1" dirty="0">
                <a:solidFill>
                  <a:sysClr val="windowText" lastClr="000000"/>
                </a:solidFill>
              </a:rPr>
              <a:t>{</a:t>
            </a:r>
          </a:p>
          <a:p>
            <a:pPr marL="171450" indent="-171450">
              <a:buFont typeface="Arial" panose="020B0604020202020204" pitchFamily="34" charset="0"/>
              <a:buChar char="•"/>
            </a:pPr>
            <a:r>
              <a:rPr lang="en-US" sz="1200" b="1" dirty="0">
                <a:solidFill>
                  <a:sysClr val="windowText" lastClr="000000"/>
                </a:solidFill>
              </a:rPr>
              <a:t> </a:t>
            </a:r>
            <a:r>
              <a:rPr lang="en-US" sz="1200" b="1" dirty="0" err="1">
                <a:solidFill>
                  <a:sysClr val="windowText" lastClr="000000"/>
                </a:solidFill>
              </a:rPr>
              <a:t>cout</a:t>
            </a:r>
            <a:r>
              <a:rPr lang="en-US" sz="1200" b="1" dirty="0">
                <a:solidFill>
                  <a:sysClr val="windowText" lastClr="000000"/>
                </a:solidFill>
              </a:rPr>
              <a:t>&lt;&lt;“The Division of &lt;&lt;a&lt;&lt; “and”&lt;&lt;b&lt;&lt;“is”&lt;a/b&lt;&lt;</a:t>
            </a:r>
            <a:r>
              <a:rPr lang="en-US" sz="1200" b="1" dirty="0" err="1">
                <a:solidFill>
                  <a:sysClr val="windowText" lastClr="000000"/>
                </a:solidFill>
              </a:rPr>
              <a:t>endl</a:t>
            </a:r>
            <a:r>
              <a:rPr lang="en-US" sz="1200" b="1" dirty="0">
                <a:solidFill>
                  <a:sysClr val="windowText" lastClr="000000"/>
                </a:solidFill>
              </a:rPr>
              <a:t>;</a:t>
            </a:r>
          </a:p>
          <a:p>
            <a:pPr marL="171450" indent="-171450">
              <a:buFont typeface="Arial" panose="020B0604020202020204" pitchFamily="34" charset="0"/>
              <a:buChar char="•"/>
            </a:pPr>
            <a:r>
              <a:rPr lang="en-US" sz="1200" b="1" dirty="0">
                <a:solidFill>
                  <a:sysClr val="windowText" lastClr="000000"/>
                </a:solidFill>
              </a:rPr>
              <a:t>}</a:t>
            </a:r>
          </a:p>
          <a:p>
            <a:pPr marL="171450" indent="-171450">
              <a:buFont typeface="Arial" panose="020B0604020202020204" pitchFamily="34" charset="0"/>
              <a:buChar char="•"/>
            </a:pPr>
            <a:r>
              <a:rPr lang="en-US" sz="1050" b="1" dirty="0">
                <a:solidFill>
                  <a:sysClr val="windowText" lastClr="000000"/>
                </a:solidFill>
              </a:rPr>
              <a:t>};</a:t>
            </a:r>
          </a:p>
          <a:p>
            <a:pPr marL="171450" indent="-171450">
              <a:buFont typeface="Arial" panose="020B0604020202020204" pitchFamily="34" charset="0"/>
              <a:buChar char="•"/>
            </a:pPr>
            <a:endParaRPr lang="en-US" sz="1200" b="1" dirty="0">
              <a:solidFill>
                <a:sysClr val="windowText" lastClr="000000"/>
              </a:solidFill>
            </a:endParaRPr>
          </a:p>
          <a:p>
            <a:pPr marL="171450" indent="-171450">
              <a:buFont typeface="Arial" panose="020B0604020202020204" pitchFamily="34" charset="0"/>
              <a:buChar char="•"/>
            </a:pPr>
            <a:r>
              <a:rPr lang="en-US" sz="1200" b="1" dirty="0">
                <a:solidFill>
                  <a:sysClr val="windowText" lastClr="000000"/>
                </a:solidFill>
              </a:rPr>
              <a:t>//create a derived Class to derive member function 	</a:t>
            </a:r>
          </a:p>
          <a:p>
            <a:pPr marL="171450" indent="-171450">
              <a:buFont typeface="Arial" panose="020B0604020202020204" pitchFamily="34" charset="0"/>
              <a:buChar char="•"/>
            </a:pPr>
            <a:r>
              <a:rPr lang="en-US" sz="1200" b="1" dirty="0">
                <a:solidFill>
                  <a:sysClr val="windowText" lastClr="000000"/>
                </a:solidFill>
              </a:rPr>
              <a:t>class derived: public Add, public Mul, public </a:t>
            </a:r>
            <a:r>
              <a:rPr lang="en-US" sz="1200" b="1" dirty="0" err="1">
                <a:solidFill>
                  <a:sysClr val="windowText" lastClr="000000"/>
                </a:solidFill>
              </a:rPr>
              <a:t>Div</a:t>
            </a:r>
            <a:r>
              <a:rPr lang="en-US" sz="1200" b="1" dirty="0">
                <a:solidFill>
                  <a:sysClr val="windowText" lastClr="000000"/>
                </a:solidFill>
              </a:rPr>
              <a:t>                          //single derived class</a:t>
            </a:r>
          </a:p>
          <a:p>
            <a:pPr marL="171450" indent="-171450">
              <a:buFont typeface="Arial" panose="020B0604020202020204" pitchFamily="34" charset="0"/>
              <a:buChar char="•"/>
            </a:pPr>
            <a:r>
              <a:rPr lang="en-US" sz="1200" b="1" dirty="0">
                <a:solidFill>
                  <a:sysClr val="windowText" lastClr="000000"/>
                </a:solidFill>
              </a:rPr>
              <a:t>{</a:t>
            </a:r>
          </a:p>
          <a:p>
            <a:pPr marL="171450" indent="-171450">
              <a:buFont typeface="Arial" panose="020B0604020202020204" pitchFamily="34" charset="0"/>
              <a:buChar char="•"/>
            </a:pPr>
            <a:r>
              <a:rPr lang="en-US" sz="1200" b="1" dirty="0">
                <a:solidFill>
                  <a:sysClr val="windowText" lastClr="000000"/>
                </a:solidFill>
              </a:rPr>
              <a:t> public</a:t>
            </a:r>
          </a:p>
          <a:p>
            <a:pPr marL="171450" indent="-171450">
              <a:buFont typeface="Arial" panose="020B0604020202020204" pitchFamily="34" charset="0"/>
              <a:buChar char="•"/>
            </a:pPr>
            <a:r>
              <a:rPr lang="en-US" sz="1200" b="1" dirty="0">
                <a:solidFill>
                  <a:sysClr val="windowText" lastClr="000000"/>
                </a:solidFill>
              </a:rPr>
              <a:t>int P=12;   </a:t>
            </a:r>
          </a:p>
          <a:p>
            <a:pPr marL="171450" indent="-171450">
              <a:buFont typeface="Arial" panose="020B0604020202020204" pitchFamily="34" charset="0"/>
              <a:buChar char="•"/>
            </a:pPr>
            <a:r>
              <a:rPr lang="en-US" sz="1200" b="1" dirty="0">
                <a:solidFill>
                  <a:sysClr val="windowText" lastClr="000000"/>
                </a:solidFill>
              </a:rPr>
              <a:t>Int Q=5;                             </a:t>
            </a:r>
          </a:p>
          <a:p>
            <a:pPr marL="171450" indent="-171450">
              <a:buFont typeface="Arial" panose="020B0604020202020204" pitchFamily="34" charset="0"/>
              <a:buChar char="•"/>
            </a:pPr>
            <a:r>
              <a:rPr lang="en-US" sz="1200" b="1" dirty="0">
                <a:solidFill>
                  <a:sysClr val="windowText" lastClr="000000"/>
                </a:solidFill>
              </a:rPr>
              <a:t> void mod()                  </a:t>
            </a:r>
          </a:p>
          <a:p>
            <a:pPr marL="171450" indent="-171450">
              <a:buFont typeface="Arial" panose="020B0604020202020204" pitchFamily="34" charset="0"/>
              <a:buChar char="•"/>
            </a:pPr>
            <a:r>
              <a:rPr lang="en-US" sz="1200" b="1" dirty="0">
                <a:solidFill>
                  <a:sysClr val="windowText" lastClr="000000"/>
                </a:solidFill>
              </a:rPr>
              <a:t>{</a:t>
            </a:r>
          </a:p>
          <a:p>
            <a:pPr marL="171450" indent="-171450">
              <a:buFont typeface="Arial" panose="020B0604020202020204" pitchFamily="34" charset="0"/>
              <a:buChar char="•"/>
            </a:pPr>
            <a:r>
              <a:rPr lang="en-US" sz="1200" b="1" dirty="0">
                <a:solidFill>
                  <a:sysClr val="windowText" lastClr="000000"/>
                </a:solidFill>
              </a:rPr>
              <a:t> </a:t>
            </a:r>
            <a:r>
              <a:rPr lang="en-US" sz="1200" b="1" dirty="0" err="1">
                <a:solidFill>
                  <a:sysClr val="windowText" lastClr="000000"/>
                </a:solidFill>
              </a:rPr>
              <a:t>cout</a:t>
            </a:r>
            <a:r>
              <a:rPr lang="en-US" sz="1200" b="1" dirty="0">
                <a:solidFill>
                  <a:sysClr val="windowText" lastClr="000000"/>
                </a:solidFill>
              </a:rPr>
              <a:t>&lt;&lt;“The modulus of &lt;&lt;P&lt;&lt; “and”&lt;&lt;Q&lt;&lt;“is”&lt;P%Q&lt;&lt;</a:t>
            </a:r>
            <a:r>
              <a:rPr lang="en-US" sz="1200" b="1" dirty="0" err="1">
                <a:solidFill>
                  <a:sysClr val="windowText" lastClr="000000"/>
                </a:solidFill>
              </a:rPr>
              <a:t>endl</a:t>
            </a:r>
            <a:r>
              <a:rPr lang="en-US" sz="1200" b="1" dirty="0">
                <a:solidFill>
                  <a:sysClr val="windowText" lastClr="000000"/>
                </a:solidFill>
              </a:rPr>
              <a:t>;</a:t>
            </a:r>
          </a:p>
          <a:p>
            <a:pPr marL="171450" indent="-171450">
              <a:buFont typeface="Arial" panose="020B0604020202020204" pitchFamily="34" charset="0"/>
              <a:buChar char="•"/>
            </a:pPr>
            <a:r>
              <a:rPr lang="en-US" sz="1200" b="1" dirty="0">
                <a:solidFill>
                  <a:sysClr val="windowText" lastClr="000000"/>
                </a:solidFill>
              </a:rPr>
              <a:t>}</a:t>
            </a:r>
          </a:p>
          <a:p>
            <a:pPr marL="171450" indent="-171450">
              <a:buFont typeface="Arial" panose="020B0604020202020204" pitchFamily="34" charset="0"/>
              <a:buChar char="•"/>
            </a:pPr>
            <a:r>
              <a:rPr lang="en-US" sz="1200" b="1" dirty="0">
                <a:solidFill>
                  <a:sysClr val="windowText" lastClr="000000"/>
                </a:solidFill>
              </a:rPr>
              <a:t>};</a:t>
            </a:r>
          </a:p>
          <a:p>
            <a:endParaRPr lang="en-US" sz="1600" b="1" dirty="0">
              <a:solidFill>
                <a:sysClr val="windowText" lastClr="000000"/>
              </a:solidFill>
            </a:endParaRPr>
          </a:p>
          <a:p>
            <a:endParaRPr lang="en-IN" sz="1100" b="1" dirty="0">
              <a:solidFill>
                <a:sysClr val="windowText" lastClr="000000"/>
              </a:solidFill>
            </a:endParaRPr>
          </a:p>
        </p:txBody>
      </p:sp>
      <p:sp>
        <p:nvSpPr>
          <p:cNvPr id="2" name="TextBox 1">
            <a:extLst>
              <a:ext uri="{FF2B5EF4-FFF2-40B4-BE49-F238E27FC236}">
                <a16:creationId xmlns:a16="http://schemas.microsoft.com/office/drawing/2014/main" id="{9B68F6F6-679E-4F97-9255-C3AB71DA01F4}"/>
              </a:ext>
            </a:extLst>
          </p:cNvPr>
          <p:cNvSpPr txBox="1"/>
          <p:nvPr/>
        </p:nvSpPr>
        <p:spPr>
          <a:xfrm>
            <a:off x="9396891" y="1145789"/>
            <a:ext cx="1916751" cy="2308324"/>
          </a:xfrm>
          <a:prstGeom prst="rect">
            <a:avLst/>
          </a:prstGeom>
          <a:noFill/>
        </p:spPr>
        <p:txBody>
          <a:bodyPr wrap="square" rtlCol="0">
            <a:spAutoFit/>
          </a:bodyPr>
          <a:lstStyle/>
          <a:p>
            <a:pPr marL="285750" indent="-285750">
              <a:buFont typeface="Arial" panose="020B0604020202020204" pitchFamily="34" charset="0"/>
              <a:buChar char="•"/>
            </a:pPr>
            <a:r>
              <a:rPr lang="en-US" sz="1400" b="1" dirty="0">
                <a:solidFill>
                  <a:sysClr val="windowText" lastClr="000000"/>
                </a:solidFill>
              </a:rPr>
              <a:t>void main()</a:t>
            </a:r>
          </a:p>
          <a:p>
            <a:pPr marL="285750" indent="-285750">
              <a:buFont typeface="Arial" panose="020B0604020202020204" pitchFamily="34" charset="0"/>
              <a:buChar char="•"/>
            </a:pPr>
            <a:r>
              <a:rPr lang="en-US" sz="1400" b="1" dirty="0">
                <a:solidFill>
                  <a:sysClr val="windowText" lastClr="000000"/>
                </a:solidFill>
              </a:rPr>
              <a:t>{</a:t>
            </a:r>
          </a:p>
          <a:p>
            <a:pPr marL="285750" indent="-285750">
              <a:buFont typeface="Arial" panose="020B0604020202020204" pitchFamily="34" charset="0"/>
              <a:buChar char="•"/>
            </a:pPr>
            <a:r>
              <a:rPr lang="en-US" sz="1400" b="1" dirty="0" err="1">
                <a:solidFill>
                  <a:sysClr val="windowText" lastClr="000000"/>
                </a:solidFill>
              </a:rPr>
              <a:t>Clrscr</a:t>
            </a:r>
            <a:r>
              <a:rPr lang="en-US" sz="1400" b="1" dirty="0">
                <a:solidFill>
                  <a:sysClr val="windowText" lastClr="000000"/>
                </a:solidFill>
              </a:rPr>
              <a:t>();</a:t>
            </a:r>
          </a:p>
          <a:p>
            <a:pPr marL="285750" indent="-285750">
              <a:buFont typeface="Arial" panose="020B0604020202020204" pitchFamily="34" charset="0"/>
              <a:buChar char="•"/>
            </a:pPr>
            <a:r>
              <a:rPr lang="en-US" sz="1400" b="1" dirty="0">
                <a:solidFill>
                  <a:sysClr val="windowText" lastClr="000000"/>
                </a:solidFill>
              </a:rPr>
              <a:t> derived obj;</a:t>
            </a:r>
          </a:p>
          <a:p>
            <a:pPr marL="285750" indent="-285750">
              <a:buFont typeface="Arial" panose="020B0604020202020204" pitchFamily="34" charset="0"/>
              <a:buChar char="•"/>
            </a:pPr>
            <a:r>
              <a:rPr lang="en-US" sz="1400" b="1" dirty="0">
                <a:solidFill>
                  <a:sysClr val="windowText" lastClr="000000"/>
                </a:solidFill>
              </a:rPr>
              <a:t> obj.mod();</a:t>
            </a:r>
          </a:p>
          <a:p>
            <a:pPr marL="285750" indent="-285750">
              <a:buFont typeface="Arial" panose="020B0604020202020204" pitchFamily="34" charset="0"/>
              <a:buChar char="•"/>
            </a:pPr>
            <a:r>
              <a:rPr lang="en-US" sz="1400" b="1" dirty="0">
                <a:solidFill>
                  <a:sysClr val="windowText" lastClr="000000"/>
                </a:solidFill>
              </a:rPr>
              <a:t> </a:t>
            </a:r>
            <a:r>
              <a:rPr lang="en-US" sz="1400" b="1" dirty="0" err="1">
                <a:solidFill>
                  <a:sysClr val="windowText" lastClr="000000"/>
                </a:solidFill>
              </a:rPr>
              <a:t>obj.sum</a:t>
            </a:r>
            <a:r>
              <a:rPr lang="en-US" sz="1400" b="1" dirty="0">
                <a:solidFill>
                  <a:sysClr val="windowText" lastClr="000000"/>
                </a:solidFill>
              </a:rPr>
              <a:t>();</a:t>
            </a:r>
          </a:p>
          <a:p>
            <a:pPr marL="285750" indent="-285750">
              <a:buFont typeface="Arial" panose="020B0604020202020204" pitchFamily="34" charset="0"/>
              <a:buChar char="•"/>
            </a:pPr>
            <a:r>
              <a:rPr lang="en-US" sz="1400" b="1" dirty="0">
                <a:solidFill>
                  <a:sysClr val="windowText" lastClr="000000"/>
                </a:solidFill>
              </a:rPr>
              <a:t> </a:t>
            </a:r>
            <a:r>
              <a:rPr lang="en-US" sz="1400" b="1" dirty="0" err="1">
                <a:solidFill>
                  <a:sysClr val="windowText" lastClr="000000"/>
                </a:solidFill>
              </a:rPr>
              <a:t>obj.mul</a:t>
            </a:r>
            <a:r>
              <a:rPr lang="en-US" sz="1400" b="1" dirty="0">
                <a:solidFill>
                  <a:sysClr val="windowText" lastClr="000000"/>
                </a:solidFill>
              </a:rPr>
              <a:t>();</a:t>
            </a:r>
          </a:p>
          <a:p>
            <a:pPr marL="285750" indent="-285750">
              <a:buFont typeface="Arial" panose="020B0604020202020204" pitchFamily="34" charset="0"/>
              <a:buChar char="•"/>
            </a:pPr>
            <a:r>
              <a:rPr lang="en-US" sz="1400" b="1" dirty="0">
                <a:solidFill>
                  <a:sysClr val="windowText" lastClr="000000"/>
                </a:solidFill>
              </a:rPr>
              <a:t> </a:t>
            </a:r>
            <a:r>
              <a:rPr lang="en-US" sz="1400" b="1" dirty="0" err="1">
                <a:solidFill>
                  <a:sysClr val="windowText" lastClr="000000"/>
                </a:solidFill>
              </a:rPr>
              <a:t>obj.div</a:t>
            </a:r>
            <a:r>
              <a:rPr lang="en-US" sz="1400" b="1" dirty="0">
                <a:solidFill>
                  <a:sysClr val="windowText" lastClr="000000"/>
                </a:solidFill>
              </a:rPr>
              <a:t>():</a:t>
            </a:r>
          </a:p>
          <a:p>
            <a:pPr marL="285750" indent="-285750">
              <a:buFont typeface="Arial" panose="020B0604020202020204" pitchFamily="34" charset="0"/>
              <a:buChar char="•"/>
            </a:pPr>
            <a:r>
              <a:rPr lang="en-US" sz="1400" b="1" dirty="0">
                <a:solidFill>
                  <a:sysClr val="windowText" lastClr="000000"/>
                </a:solidFill>
              </a:rPr>
              <a:t>//end of program</a:t>
            </a:r>
          </a:p>
          <a:p>
            <a:endParaRPr lang="en-IN" dirty="0"/>
          </a:p>
        </p:txBody>
      </p:sp>
    </p:spTree>
    <p:extLst>
      <p:ext uri="{BB962C8B-B14F-4D97-AF65-F5344CB8AC3E}">
        <p14:creationId xmlns:p14="http://schemas.microsoft.com/office/powerpoint/2010/main" val="338890131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AB63033-4550-48C0-94A1-FF2496CDB4D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12234041" cy="7357241"/>
          </a:xfrm>
          <a:prstGeom prst="rect">
            <a:avLst/>
          </a:prstGeom>
        </p:spPr>
      </p:pic>
      <p:sp>
        <p:nvSpPr>
          <p:cNvPr id="6" name="Rectangle 5">
            <a:extLst>
              <a:ext uri="{FF2B5EF4-FFF2-40B4-BE49-F238E27FC236}">
                <a16:creationId xmlns:a16="http://schemas.microsoft.com/office/drawing/2014/main" id="{BD5D8F05-4DD7-4DBD-B707-E9D7A837DA3E}"/>
              </a:ext>
            </a:extLst>
          </p:cNvPr>
          <p:cNvSpPr/>
          <p:nvPr/>
        </p:nvSpPr>
        <p:spPr>
          <a:xfrm>
            <a:off x="573933" y="418290"/>
            <a:ext cx="11040894" cy="590893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Title 3">
            <a:extLst>
              <a:ext uri="{FF2B5EF4-FFF2-40B4-BE49-F238E27FC236}">
                <a16:creationId xmlns:a16="http://schemas.microsoft.com/office/drawing/2014/main" id="{9FE164B2-6AA0-4EA3-8D90-77E2BE0BD03E}"/>
              </a:ext>
            </a:extLst>
          </p:cNvPr>
          <p:cNvSpPr txBox="1">
            <a:spLocks/>
          </p:cNvSpPr>
          <p:nvPr/>
        </p:nvSpPr>
        <p:spPr>
          <a:xfrm>
            <a:off x="1026124" y="40732"/>
            <a:ext cx="10554510" cy="942874"/>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6000" b="1" kern="1200" cap="all" baseline="0">
                <a:solidFill>
                  <a:schemeClr val="tx1"/>
                </a:solidFill>
                <a:latin typeface="+mn-lt"/>
                <a:ea typeface="+mj-ea"/>
                <a:cs typeface="+mj-cs"/>
              </a:defRPr>
            </a:lvl1pPr>
          </a:lstStyle>
          <a:p>
            <a:r>
              <a:rPr lang="en-US" dirty="0"/>
              <a:t>  </a:t>
            </a:r>
            <a:r>
              <a:rPr lang="en-US" sz="2400" dirty="0"/>
              <a:t>SAMPLE PROGRAM OF ambiguity problem MULTIPLE Inheritance</a:t>
            </a:r>
            <a:endParaRPr lang="en-US" dirty="0"/>
          </a:p>
        </p:txBody>
      </p:sp>
      <p:cxnSp>
        <p:nvCxnSpPr>
          <p:cNvPr id="7" name="Straight Connector 6">
            <a:extLst>
              <a:ext uri="{FF2B5EF4-FFF2-40B4-BE49-F238E27FC236}">
                <a16:creationId xmlns:a16="http://schemas.microsoft.com/office/drawing/2014/main" id="{45E8DECD-8BC6-4738-A548-3257ADF69E2E}"/>
              </a:ext>
            </a:extLst>
          </p:cNvPr>
          <p:cNvCxnSpPr>
            <a:cxnSpLocks/>
          </p:cNvCxnSpPr>
          <p:nvPr/>
        </p:nvCxnSpPr>
        <p:spPr>
          <a:xfrm>
            <a:off x="1114105" y="741019"/>
            <a:ext cx="9708204" cy="0"/>
          </a:xfrm>
          <a:prstGeom prst="line">
            <a:avLst/>
          </a:prstGeom>
          <a:ln>
            <a:headEnd type="none" w="med" len="med"/>
            <a:tailEnd type="none" w="med" len="med"/>
          </a:ln>
        </p:spPr>
        <p:style>
          <a:lnRef idx="3">
            <a:schemeClr val="dk1"/>
          </a:lnRef>
          <a:fillRef idx="0">
            <a:schemeClr val="dk1"/>
          </a:fillRef>
          <a:effectRef idx="2">
            <a:schemeClr val="dk1"/>
          </a:effectRef>
          <a:fontRef idx="minor">
            <a:schemeClr val="tx1"/>
          </a:fontRef>
        </p:style>
      </p:cxnSp>
      <p:sp>
        <p:nvSpPr>
          <p:cNvPr id="8" name="TextBox 7">
            <a:extLst>
              <a:ext uri="{FF2B5EF4-FFF2-40B4-BE49-F238E27FC236}">
                <a16:creationId xmlns:a16="http://schemas.microsoft.com/office/drawing/2014/main" id="{9FD70077-F941-4349-AA02-1C9B1FC64D0F}"/>
              </a:ext>
            </a:extLst>
          </p:cNvPr>
          <p:cNvSpPr txBox="1"/>
          <p:nvPr/>
        </p:nvSpPr>
        <p:spPr>
          <a:xfrm>
            <a:off x="572446" y="749588"/>
            <a:ext cx="5157153" cy="6186309"/>
          </a:xfrm>
          <a:prstGeom prst="rect">
            <a:avLst/>
          </a:prstGeom>
          <a:noFill/>
        </p:spPr>
        <p:txBody>
          <a:bodyPr wrap="square" rtlCol="0">
            <a:spAutoFit/>
          </a:bodyPr>
          <a:lstStyle/>
          <a:p>
            <a:pPr marL="285750" indent="-285750">
              <a:buFont typeface="Arial" panose="020B0604020202020204" pitchFamily="34" charset="0"/>
              <a:buChar char="•"/>
            </a:pPr>
            <a:r>
              <a:rPr lang="en-US" sz="1400" b="1" dirty="0"/>
              <a:t>//inheritance.cpp</a:t>
            </a:r>
          </a:p>
          <a:p>
            <a:pPr marL="285750" indent="-285750">
              <a:buFont typeface="Arial" panose="020B0604020202020204" pitchFamily="34" charset="0"/>
              <a:buChar char="•"/>
            </a:pPr>
            <a:r>
              <a:rPr lang="en-US" sz="1400" b="1" dirty="0"/>
              <a:t>#include&lt;iostream.h&gt;</a:t>
            </a:r>
          </a:p>
          <a:p>
            <a:pPr marL="285750" indent="-285750">
              <a:buFont typeface="Arial" panose="020B0604020202020204" pitchFamily="34" charset="0"/>
              <a:buChar char="•"/>
            </a:pPr>
            <a:r>
              <a:rPr lang="en-US" sz="1400" b="1" dirty="0"/>
              <a:t>#include&lt;iomanip.h&gt;</a:t>
            </a:r>
          </a:p>
          <a:p>
            <a:pPr marL="285750" indent="-285750">
              <a:buFont typeface="Arial" panose="020B0604020202020204" pitchFamily="34" charset="0"/>
              <a:buChar char="•"/>
            </a:pPr>
            <a:r>
              <a:rPr lang="en-US" sz="1400" b="1" dirty="0"/>
              <a:t>#include&lt;conio.h&gt;</a:t>
            </a:r>
          </a:p>
          <a:p>
            <a:pPr marL="285750" indent="-285750">
              <a:buFont typeface="Arial" panose="020B0604020202020204" pitchFamily="34" charset="0"/>
              <a:buChar char="•"/>
            </a:pPr>
            <a:r>
              <a:rPr lang="en-US" sz="1400" b="1" dirty="0"/>
              <a:t> class A</a:t>
            </a:r>
          </a:p>
          <a:p>
            <a:pPr marL="285750" indent="-285750">
              <a:buFont typeface="Arial" panose="020B0604020202020204" pitchFamily="34" charset="0"/>
              <a:buChar char="•"/>
            </a:pPr>
            <a:r>
              <a:rPr lang="en-US" sz="1400" b="1" dirty="0"/>
              <a:t>{</a:t>
            </a:r>
          </a:p>
          <a:p>
            <a:pPr marL="285750" indent="-285750">
              <a:buFont typeface="Arial" panose="020B0604020202020204" pitchFamily="34" charset="0"/>
              <a:buChar char="•"/>
            </a:pPr>
            <a:r>
              <a:rPr lang="en-US" sz="1400" b="1" dirty="0"/>
              <a:t> public:</a:t>
            </a:r>
          </a:p>
          <a:p>
            <a:pPr marL="285750" indent="-285750">
              <a:buFont typeface="Arial" panose="020B0604020202020204" pitchFamily="34" charset="0"/>
              <a:buChar char="•"/>
            </a:pPr>
            <a:r>
              <a:rPr lang="en-US" sz="1400" b="1" dirty="0"/>
              <a:t> void show()</a:t>
            </a:r>
          </a:p>
          <a:p>
            <a:pPr marL="285750" indent="-285750">
              <a:buFont typeface="Arial" panose="020B0604020202020204" pitchFamily="34" charset="0"/>
              <a:buChar char="•"/>
            </a:pPr>
            <a:r>
              <a:rPr lang="en-US" sz="1400" b="1" dirty="0"/>
              <a:t>{</a:t>
            </a:r>
          </a:p>
          <a:p>
            <a:pPr marL="285750" indent="-285750">
              <a:buFont typeface="Arial" panose="020B0604020202020204" pitchFamily="34" charset="0"/>
              <a:buChar char="•"/>
            </a:pPr>
            <a:r>
              <a:rPr lang="en-US" sz="1400" b="1" dirty="0"/>
              <a:t> </a:t>
            </a:r>
            <a:r>
              <a:rPr lang="en-US" sz="1400" b="1" dirty="0" err="1"/>
              <a:t>cout</a:t>
            </a:r>
            <a:r>
              <a:rPr lang="en-US" sz="1400" b="1" dirty="0"/>
              <a:t>&lt;&lt;“It is the member function of class A”&lt;&lt;</a:t>
            </a:r>
            <a:r>
              <a:rPr lang="en-US" sz="1400" b="1" dirty="0" err="1"/>
              <a:t>endl</a:t>
            </a:r>
            <a:r>
              <a:rPr lang="en-US" sz="1400" b="1" dirty="0"/>
              <a:t>;</a:t>
            </a:r>
            <a:endParaRPr lang="en-US" sz="1200" b="1" dirty="0"/>
          </a:p>
          <a:p>
            <a:pPr marL="285750" indent="-285750">
              <a:buFont typeface="Arial" panose="020B0604020202020204" pitchFamily="34" charset="0"/>
              <a:buChar char="•"/>
            </a:pPr>
            <a:r>
              <a:rPr lang="en-US" sz="1400" b="1" dirty="0"/>
              <a:t>}</a:t>
            </a:r>
          </a:p>
          <a:p>
            <a:pPr marL="285750" indent="-285750">
              <a:buFont typeface="Arial" panose="020B0604020202020204" pitchFamily="34" charset="0"/>
              <a:buChar char="•"/>
            </a:pPr>
            <a:r>
              <a:rPr lang="en-US" sz="1400" b="1" dirty="0"/>
              <a:t>};</a:t>
            </a:r>
          </a:p>
          <a:p>
            <a:pPr marL="285750" indent="-285750">
              <a:buFont typeface="Arial" panose="020B0604020202020204" pitchFamily="34" charset="0"/>
              <a:buChar char="•"/>
            </a:pPr>
            <a:r>
              <a:rPr lang="en-US" sz="1400" b="1" dirty="0"/>
              <a:t>class B</a:t>
            </a:r>
          </a:p>
          <a:p>
            <a:pPr marL="285750" indent="-285750">
              <a:buFont typeface="Arial" panose="020B0604020202020204" pitchFamily="34" charset="0"/>
              <a:buChar char="•"/>
            </a:pPr>
            <a:r>
              <a:rPr lang="en-US" sz="1400" b="1" dirty="0"/>
              <a:t>{</a:t>
            </a:r>
          </a:p>
          <a:p>
            <a:pPr marL="285750" indent="-285750">
              <a:buFont typeface="Arial" panose="020B0604020202020204" pitchFamily="34" charset="0"/>
              <a:buChar char="•"/>
            </a:pPr>
            <a:r>
              <a:rPr lang="en-US" sz="1400" b="1" dirty="0"/>
              <a:t> public:</a:t>
            </a:r>
          </a:p>
          <a:p>
            <a:pPr marL="285750" indent="-285750">
              <a:buFont typeface="Arial" panose="020B0604020202020204" pitchFamily="34" charset="0"/>
              <a:buChar char="•"/>
            </a:pPr>
            <a:r>
              <a:rPr lang="en-US" sz="1400" b="1" dirty="0"/>
              <a:t> void show()</a:t>
            </a:r>
          </a:p>
          <a:p>
            <a:pPr marL="285750" indent="-285750">
              <a:buFont typeface="Arial" panose="020B0604020202020204" pitchFamily="34" charset="0"/>
              <a:buChar char="•"/>
            </a:pPr>
            <a:r>
              <a:rPr lang="en-US" sz="1400" b="1" dirty="0"/>
              <a:t>{</a:t>
            </a:r>
          </a:p>
          <a:p>
            <a:pPr marL="285750" indent="-285750">
              <a:buFont typeface="Arial" panose="020B0604020202020204" pitchFamily="34" charset="0"/>
              <a:buChar char="•"/>
            </a:pPr>
            <a:r>
              <a:rPr lang="en-US" sz="1400" b="1" dirty="0"/>
              <a:t> </a:t>
            </a:r>
            <a:r>
              <a:rPr lang="en-US" sz="1400" b="1" dirty="0" err="1"/>
              <a:t>cout</a:t>
            </a:r>
            <a:r>
              <a:rPr lang="en-US" sz="1400" b="1" dirty="0"/>
              <a:t>&lt;&lt;“It is the member function of class B”&lt;&lt;</a:t>
            </a:r>
            <a:r>
              <a:rPr lang="en-US" sz="1400" b="1" dirty="0" err="1"/>
              <a:t>endl</a:t>
            </a:r>
            <a:r>
              <a:rPr lang="en-US" sz="1400" b="1" dirty="0"/>
              <a:t>;</a:t>
            </a:r>
            <a:endParaRPr lang="en-US" sz="1200" b="1" dirty="0"/>
          </a:p>
          <a:p>
            <a:pPr marL="285750" indent="-285750">
              <a:buFont typeface="Arial" panose="020B0604020202020204" pitchFamily="34" charset="0"/>
              <a:buChar char="•"/>
            </a:pPr>
            <a:r>
              <a:rPr lang="en-US" sz="1400" b="1" dirty="0"/>
              <a:t>}</a:t>
            </a:r>
          </a:p>
          <a:p>
            <a:pPr marL="171450" indent="-171450">
              <a:buFont typeface="Arial" panose="020B0604020202020204" pitchFamily="34" charset="0"/>
              <a:buChar char="•"/>
            </a:pPr>
            <a:r>
              <a:rPr lang="en-US" sz="1200" b="1" dirty="0"/>
              <a:t>};</a:t>
            </a:r>
          </a:p>
          <a:p>
            <a:pPr marL="171450" indent="-171450">
              <a:buFont typeface="Arial" panose="020B0604020202020204" pitchFamily="34" charset="0"/>
              <a:buChar char="•"/>
            </a:pPr>
            <a:r>
              <a:rPr lang="en-US" sz="1200" b="1" dirty="0"/>
              <a:t>class child: public A, public B</a:t>
            </a:r>
          </a:p>
          <a:p>
            <a:pPr marL="171450" indent="-171450">
              <a:buFont typeface="Arial" panose="020B0604020202020204" pitchFamily="34" charset="0"/>
              <a:buChar char="•"/>
            </a:pPr>
            <a:r>
              <a:rPr lang="en-US" sz="1200" b="1" dirty="0"/>
              <a:t>{</a:t>
            </a:r>
          </a:p>
          <a:p>
            <a:pPr marL="171450" indent="-171450">
              <a:buFont typeface="Arial" panose="020B0604020202020204" pitchFamily="34" charset="0"/>
              <a:buChar char="•"/>
            </a:pPr>
            <a:r>
              <a:rPr lang="en-US" sz="1200" b="1" dirty="0"/>
              <a:t> public:</a:t>
            </a:r>
          </a:p>
          <a:p>
            <a:pPr marL="171450" indent="-171450">
              <a:buFont typeface="Arial" panose="020B0604020202020204" pitchFamily="34" charset="0"/>
              <a:buChar char="•"/>
            </a:pPr>
            <a:r>
              <a:rPr lang="en-US" sz="1200" b="1" dirty="0"/>
              <a:t> void </a:t>
            </a:r>
            <a:r>
              <a:rPr lang="en-US" sz="1200" b="1" dirty="0" err="1"/>
              <a:t>disp</a:t>
            </a:r>
            <a:r>
              <a:rPr lang="en-US" sz="1200" b="1" dirty="0"/>
              <a:t>()</a:t>
            </a:r>
          </a:p>
          <a:p>
            <a:pPr marL="171450" indent="-171450">
              <a:buFont typeface="Arial" panose="020B0604020202020204" pitchFamily="34" charset="0"/>
              <a:buChar char="•"/>
            </a:pPr>
            <a:r>
              <a:rPr lang="en-US" sz="1200" b="1" dirty="0"/>
              <a:t>{</a:t>
            </a:r>
          </a:p>
          <a:p>
            <a:pPr marL="171450" indent="-171450">
              <a:buFont typeface="Arial" panose="020B0604020202020204" pitchFamily="34" charset="0"/>
              <a:buChar char="•"/>
            </a:pPr>
            <a:r>
              <a:rPr lang="en-US" sz="1200" b="1" dirty="0"/>
              <a:t> </a:t>
            </a:r>
            <a:r>
              <a:rPr lang="en-US" sz="1200" b="1" dirty="0" err="1"/>
              <a:t>cout</a:t>
            </a:r>
            <a:r>
              <a:rPr lang="en-US" sz="1200" b="1" dirty="0"/>
              <a:t>&lt;&lt;“It is member function of the child class”&lt;&lt;</a:t>
            </a:r>
            <a:r>
              <a:rPr lang="en-US" sz="1200" b="1" dirty="0" err="1"/>
              <a:t>endl</a:t>
            </a:r>
            <a:r>
              <a:rPr lang="en-US" sz="1200" b="1" dirty="0"/>
              <a:t>;</a:t>
            </a:r>
          </a:p>
          <a:p>
            <a:pPr marL="171450" indent="-171450">
              <a:buFont typeface="Arial" panose="020B0604020202020204" pitchFamily="34" charset="0"/>
              <a:buChar char="•"/>
            </a:pPr>
            <a:r>
              <a:rPr lang="en-US" sz="1200" b="1" dirty="0"/>
              <a:t>}}:</a:t>
            </a:r>
          </a:p>
          <a:p>
            <a:endParaRPr lang="en-US" sz="1400" b="1" dirty="0"/>
          </a:p>
          <a:p>
            <a:r>
              <a:rPr lang="en-US" sz="1000" b="1" dirty="0"/>
              <a:t> </a:t>
            </a:r>
            <a:endParaRPr lang="en-US" sz="1000" dirty="0"/>
          </a:p>
          <a:p>
            <a:endParaRPr lang="en-US" sz="1000" dirty="0"/>
          </a:p>
        </p:txBody>
      </p:sp>
      <p:sp>
        <p:nvSpPr>
          <p:cNvPr id="9" name="Rectangle 8">
            <a:extLst>
              <a:ext uri="{FF2B5EF4-FFF2-40B4-BE49-F238E27FC236}">
                <a16:creationId xmlns:a16="http://schemas.microsoft.com/office/drawing/2014/main" id="{BF769E0A-4FE9-45D9-95BA-B511149BBD9C}"/>
              </a:ext>
            </a:extLst>
          </p:cNvPr>
          <p:cNvSpPr/>
          <p:nvPr/>
        </p:nvSpPr>
        <p:spPr>
          <a:xfrm>
            <a:off x="8277746" y="5531224"/>
            <a:ext cx="3302888" cy="741054"/>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10" name="TextBox 9">
            <a:extLst>
              <a:ext uri="{FF2B5EF4-FFF2-40B4-BE49-F238E27FC236}">
                <a16:creationId xmlns:a16="http://schemas.microsoft.com/office/drawing/2014/main" id="{C1B946C9-F289-4A1B-841C-7DECD42B655D}"/>
              </a:ext>
            </a:extLst>
          </p:cNvPr>
          <p:cNvSpPr txBox="1"/>
          <p:nvPr/>
        </p:nvSpPr>
        <p:spPr>
          <a:xfrm>
            <a:off x="8277746" y="5469738"/>
            <a:ext cx="2994213" cy="861774"/>
          </a:xfrm>
          <a:prstGeom prst="rect">
            <a:avLst/>
          </a:prstGeom>
          <a:noFill/>
        </p:spPr>
        <p:txBody>
          <a:bodyPr wrap="square" rtlCol="0">
            <a:spAutoFit/>
          </a:bodyPr>
          <a:lstStyle/>
          <a:p>
            <a:r>
              <a:rPr lang="en-US" sz="1000" dirty="0">
                <a:solidFill>
                  <a:schemeClr val="bg1"/>
                </a:solidFill>
              </a:rPr>
              <a:t>Output</a:t>
            </a:r>
          </a:p>
          <a:p>
            <a:endParaRPr lang="en-US" sz="1000" dirty="0">
              <a:solidFill>
                <a:schemeClr val="bg1"/>
              </a:solidFill>
            </a:endParaRPr>
          </a:p>
          <a:p>
            <a:r>
              <a:rPr lang="en-US" sz="1000" dirty="0">
                <a:solidFill>
                  <a:schemeClr val="bg1"/>
                </a:solidFill>
              </a:rPr>
              <a:t>It is member function of the child class</a:t>
            </a:r>
          </a:p>
          <a:p>
            <a:r>
              <a:rPr lang="en-US" sz="1000" dirty="0">
                <a:solidFill>
                  <a:schemeClr val="bg1"/>
                </a:solidFill>
              </a:rPr>
              <a:t>It is member function of class A</a:t>
            </a:r>
          </a:p>
          <a:p>
            <a:r>
              <a:rPr lang="en-US" sz="1000" dirty="0">
                <a:solidFill>
                  <a:schemeClr val="bg1"/>
                </a:solidFill>
              </a:rPr>
              <a:t>It is member function of class B</a:t>
            </a:r>
          </a:p>
        </p:txBody>
      </p:sp>
      <p:sp>
        <p:nvSpPr>
          <p:cNvPr id="11" name="TextBox 10">
            <a:extLst>
              <a:ext uri="{FF2B5EF4-FFF2-40B4-BE49-F238E27FC236}">
                <a16:creationId xmlns:a16="http://schemas.microsoft.com/office/drawing/2014/main" id="{92CFD02B-6C29-46E3-B76C-BAC3B55D8C76}"/>
              </a:ext>
            </a:extLst>
          </p:cNvPr>
          <p:cNvSpPr txBox="1"/>
          <p:nvPr/>
        </p:nvSpPr>
        <p:spPr>
          <a:xfrm>
            <a:off x="3650377" y="804608"/>
            <a:ext cx="6517211" cy="5078313"/>
          </a:xfrm>
          <a:prstGeom prst="rect">
            <a:avLst/>
          </a:prstGeom>
          <a:noFill/>
        </p:spPr>
        <p:txBody>
          <a:bodyPr wrap="square" rtlCol="0">
            <a:spAutoFit/>
          </a:bodyPr>
          <a:lstStyle/>
          <a:p>
            <a:pPr marL="171450" indent="-171450">
              <a:buFont typeface="Arial" panose="020B0604020202020204" pitchFamily="34" charset="0"/>
              <a:buChar char="•"/>
            </a:pPr>
            <a:r>
              <a:rPr lang="en-US" sz="1200" b="1" dirty="0"/>
              <a:t>void main()</a:t>
            </a:r>
          </a:p>
          <a:p>
            <a:pPr marL="171450" indent="-171450">
              <a:buFont typeface="Arial" panose="020B0604020202020204" pitchFamily="34" charset="0"/>
              <a:buChar char="•"/>
            </a:pPr>
            <a:r>
              <a:rPr lang="en-US" sz="1200" b="1" dirty="0"/>
              <a:t>{</a:t>
            </a:r>
          </a:p>
          <a:p>
            <a:pPr marL="171450" indent="-171450">
              <a:buFont typeface="Arial" panose="020B0604020202020204" pitchFamily="34" charset="0"/>
              <a:buChar char="•"/>
            </a:pPr>
            <a:r>
              <a:rPr lang="en-US" sz="1200" b="1" dirty="0"/>
              <a:t> child </a:t>
            </a:r>
            <a:r>
              <a:rPr lang="en-US" sz="1200" b="1" dirty="0" err="1"/>
              <a:t>ch</a:t>
            </a:r>
            <a:r>
              <a:rPr lang="en-US" sz="1200" b="1" dirty="0"/>
              <a:t>;</a:t>
            </a:r>
          </a:p>
          <a:p>
            <a:pPr marL="171450" indent="-171450">
              <a:buFont typeface="Arial" panose="020B0604020202020204" pitchFamily="34" charset="0"/>
              <a:buChar char="•"/>
            </a:pPr>
            <a:r>
              <a:rPr lang="en-US" sz="1200" b="1" dirty="0"/>
              <a:t> </a:t>
            </a:r>
            <a:r>
              <a:rPr lang="en-US" sz="1200" b="1" dirty="0" err="1">
                <a:solidFill>
                  <a:srgbClr val="FF0000"/>
                </a:solidFill>
              </a:rPr>
              <a:t>ch.show</a:t>
            </a:r>
            <a:r>
              <a:rPr lang="en-US" sz="1200" b="1" dirty="0">
                <a:solidFill>
                  <a:srgbClr val="FF0000"/>
                </a:solidFill>
              </a:rPr>
              <a:t>();           </a:t>
            </a:r>
            <a:r>
              <a:rPr lang="en-US" sz="1200" b="1" dirty="0"/>
              <a:t>//it causes ambiguity</a:t>
            </a:r>
          </a:p>
          <a:p>
            <a:pPr marL="171450" indent="-171450">
              <a:buFont typeface="Arial" panose="020B0604020202020204" pitchFamily="34" charset="0"/>
              <a:buChar char="•"/>
            </a:pPr>
            <a:r>
              <a:rPr lang="en-US" sz="1200" b="1" dirty="0"/>
              <a:t> </a:t>
            </a:r>
            <a:r>
              <a:rPr lang="en-US" sz="1200" b="1" dirty="0" err="1"/>
              <a:t>ch.disp</a:t>
            </a:r>
            <a:r>
              <a:rPr lang="en-US" sz="1200" b="1" dirty="0"/>
              <a:t>();</a:t>
            </a:r>
          </a:p>
          <a:p>
            <a:pPr marL="171450" indent="-171450">
              <a:buFont typeface="Arial" panose="020B0604020202020204" pitchFamily="34" charset="0"/>
              <a:buChar char="•"/>
            </a:pPr>
            <a:r>
              <a:rPr lang="en-US" sz="1200" b="1" dirty="0" err="1"/>
              <a:t>getch</a:t>
            </a:r>
            <a:r>
              <a:rPr lang="en-US" sz="1200" b="1" dirty="0"/>
              <a:t>();</a:t>
            </a:r>
          </a:p>
          <a:p>
            <a:pPr marL="171450" indent="-171450">
              <a:buFont typeface="Arial" panose="020B0604020202020204" pitchFamily="34" charset="0"/>
              <a:buChar char="•"/>
            </a:pPr>
            <a:r>
              <a:rPr lang="en-US" sz="1200" b="1" dirty="0"/>
              <a:t>//end of program</a:t>
            </a:r>
          </a:p>
          <a:p>
            <a:pPr marL="171450" indent="-171450">
              <a:buFont typeface="Arial" panose="020B0604020202020204" pitchFamily="34" charset="0"/>
              <a:buChar char="•"/>
            </a:pPr>
            <a:r>
              <a:rPr lang="en-US" sz="1200" b="1" dirty="0"/>
              <a:t>}</a:t>
            </a:r>
          </a:p>
          <a:p>
            <a:pPr marL="171450" indent="-171450">
              <a:buFont typeface="Arial" panose="020B0604020202020204" pitchFamily="34" charset="0"/>
              <a:buChar char="•"/>
            </a:pPr>
            <a:endParaRPr lang="en-US" sz="1200" b="1" dirty="0"/>
          </a:p>
          <a:p>
            <a:pPr marL="171450" indent="-171450">
              <a:buFont typeface="Arial" panose="020B0604020202020204" pitchFamily="34" charset="0"/>
              <a:buChar char="•"/>
            </a:pPr>
            <a:endParaRPr lang="en-US" sz="1200" b="1" dirty="0"/>
          </a:p>
          <a:p>
            <a:endParaRPr lang="en-US" sz="1200" b="1" dirty="0"/>
          </a:p>
          <a:p>
            <a:endParaRPr lang="en-IN" sz="1200" b="1" dirty="0"/>
          </a:p>
          <a:p>
            <a:pPr marL="171450" indent="-171450">
              <a:buFont typeface="Wingdings" panose="05000000000000000000" pitchFamily="2" charset="2"/>
              <a:buChar char="Ø"/>
            </a:pPr>
            <a:r>
              <a:rPr lang="en-IN" sz="1200" b="1" dirty="0"/>
              <a:t>When the above program is compiled, it throws the show() member function is ambiguous. Because of both the base class A and B, defining the same member function show(). And when the derived class’s object call the shows() function, it shows ambiguity in multiple inheritances.</a:t>
            </a:r>
          </a:p>
          <a:p>
            <a:pPr marL="171450" indent="-171450">
              <a:buFont typeface="Wingdings" panose="05000000000000000000" pitchFamily="2" charset="2"/>
              <a:buChar char="Ø"/>
            </a:pPr>
            <a:endParaRPr lang="en-IN" sz="1200" b="1" dirty="0"/>
          </a:p>
          <a:p>
            <a:pPr marL="171450" indent="-171450">
              <a:buFont typeface="Wingdings" panose="05000000000000000000" pitchFamily="2" charset="2"/>
              <a:buChar char="Ø"/>
            </a:pPr>
            <a:r>
              <a:rPr lang="en-IN" sz="1200" b="1" dirty="0"/>
              <a:t>Therefore, we need to resolve the ambiguous problem in multiple inheritance. The ambiguity problem can be resolved by defining the class name and scope resolution (:</a:t>
            </a:r>
            <a:r>
              <a:rPr lang="en-IN" sz="1200" b="1" dirty="0">
                <a:sym typeface="Wingdings" panose="05000000000000000000" pitchFamily="2" charset="2"/>
              </a:rPr>
              <a:t>:) operator to specify the class from which the member function is invoked in the child class.</a:t>
            </a:r>
          </a:p>
          <a:p>
            <a:endParaRPr lang="en-IN" sz="1200" b="1" dirty="0">
              <a:sym typeface="Wingdings" panose="05000000000000000000" pitchFamily="2" charset="2"/>
            </a:endParaRPr>
          </a:p>
          <a:p>
            <a:endParaRPr lang="en-IN" sz="1200" b="1" dirty="0">
              <a:sym typeface="Wingdings" panose="05000000000000000000" pitchFamily="2" charset="2"/>
            </a:endParaRPr>
          </a:p>
          <a:p>
            <a:endParaRPr lang="en-IN" sz="1200" b="1" dirty="0">
              <a:sym typeface="Wingdings" panose="05000000000000000000" pitchFamily="2" charset="2"/>
            </a:endParaRPr>
          </a:p>
          <a:p>
            <a:r>
              <a:rPr lang="en-IN" sz="1200" b="1" dirty="0">
                <a:sym typeface="Wingdings" panose="05000000000000000000" pitchFamily="2" charset="2"/>
              </a:rPr>
              <a:t>Syntax of the Ambiguity Resolution</a:t>
            </a:r>
          </a:p>
          <a:p>
            <a:endParaRPr lang="en-IN" sz="1200" b="1" dirty="0">
              <a:solidFill>
                <a:srgbClr val="FF0000"/>
              </a:solidFill>
              <a:sym typeface="Wingdings" panose="05000000000000000000" pitchFamily="2" charset="2"/>
            </a:endParaRPr>
          </a:p>
          <a:p>
            <a:r>
              <a:rPr lang="en-IN" sz="1200" b="1" dirty="0" err="1">
                <a:solidFill>
                  <a:srgbClr val="FF0000"/>
                </a:solidFill>
                <a:sym typeface="Wingdings" panose="05000000000000000000" pitchFamily="2" charset="2"/>
              </a:rPr>
              <a:t>Derived_obj_name.parent_class_name</a:t>
            </a:r>
            <a:r>
              <a:rPr lang="en-IN" sz="1200" b="1" dirty="0">
                <a:solidFill>
                  <a:srgbClr val="FF0000"/>
                </a:solidFill>
                <a:sym typeface="Wingdings" panose="05000000000000000000" pitchFamily="2" charset="2"/>
              </a:rPr>
              <a:t> :: same _</a:t>
            </a:r>
            <a:r>
              <a:rPr lang="en-IN" sz="1200" b="1" dirty="0" err="1">
                <a:solidFill>
                  <a:srgbClr val="FF0000"/>
                </a:solidFill>
                <a:sym typeface="Wingdings" panose="05000000000000000000" pitchFamily="2" charset="2"/>
              </a:rPr>
              <a:t>named_memberFunction</a:t>
            </a:r>
            <a:r>
              <a:rPr lang="en-IN" sz="1200" b="1" dirty="0">
                <a:solidFill>
                  <a:srgbClr val="FF0000"/>
                </a:solidFill>
                <a:sym typeface="Wingdings" panose="05000000000000000000" pitchFamily="2" charset="2"/>
              </a:rPr>
              <a:t>([parameter]);</a:t>
            </a:r>
          </a:p>
          <a:p>
            <a:endParaRPr lang="en-IN" sz="1200" b="1" dirty="0">
              <a:solidFill>
                <a:schemeClr val="bg1"/>
              </a:solidFill>
              <a:sym typeface="Wingdings" panose="05000000000000000000" pitchFamily="2" charset="2"/>
            </a:endParaRPr>
          </a:p>
          <a:p>
            <a:endParaRPr lang="en-IN" sz="1200" b="1" dirty="0">
              <a:sym typeface="Wingdings" panose="05000000000000000000" pitchFamily="2" charset="2"/>
            </a:endParaRPr>
          </a:p>
        </p:txBody>
      </p:sp>
      <p:sp>
        <p:nvSpPr>
          <p:cNvPr id="2" name="TextBox 1">
            <a:extLst>
              <a:ext uri="{FF2B5EF4-FFF2-40B4-BE49-F238E27FC236}">
                <a16:creationId xmlns:a16="http://schemas.microsoft.com/office/drawing/2014/main" id="{65EE0F0A-12E4-41E1-A142-A0FD9F60494F}"/>
              </a:ext>
            </a:extLst>
          </p:cNvPr>
          <p:cNvSpPr txBox="1"/>
          <p:nvPr/>
        </p:nvSpPr>
        <p:spPr>
          <a:xfrm>
            <a:off x="8512795" y="875490"/>
            <a:ext cx="3102031" cy="2246769"/>
          </a:xfrm>
          <a:prstGeom prst="rect">
            <a:avLst/>
          </a:prstGeom>
          <a:noFill/>
        </p:spPr>
        <p:txBody>
          <a:bodyPr wrap="square" rtlCol="0">
            <a:spAutoFit/>
          </a:bodyPr>
          <a:lstStyle/>
          <a:p>
            <a:endParaRPr lang="en-IN" sz="1400" b="1" dirty="0">
              <a:solidFill>
                <a:schemeClr val="bg1"/>
              </a:solidFill>
              <a:sym typeface="Wingdings" panose="05000000000000000000" pitchFamily="2" charset="2"/>
            </a:endParaRPr>
          </a:p>
          <a:p>
            <a:r>
              <a:rPr lang="en-IN" sz="1200" b="1" dirty="0">
                <a:sym typeface="Wingdings" panose="05000000000000000000" pitchFamily="2" charset="2"/>
              </a:rPr>
              <a:t>For example</a:t>
            </a:r>
          </a:p>
          <a:p>
            <a:endParaRPr lang="en-IN" sz="1200" b="1" dirty="0">
              <a:sym typeface="Wingdings" panose="05000000000000000000" pitchFamily="2" charset="2"/>
            </a:endParaRPr>
          </a:p>
          <a:p>
            <a:r>
              <a:rPr lang="en-IN" sz="1200" b="1" dirty="0">
                <a:sym typeface="Wingdings" panose="05000000000000000000" pitchFamily="2" charset="2"/>
              </a:rPr>
              <a:t> </a:t>
            </a:r>
            <a:r>
              <a:rPr lang="en-IN" sz="1200" b="1" dirty="0" err="1">
                <a:solidFill>
                  <a:srgbClr val="FF0000"/>
                </a:solidFill>
                <a:sym typeface="Wingdings" panose="05000000000000000000" pitchFamily="2" charset="2"/>
              </a:rPr>
              <a:t>ch.A</a:t>
            </a:r>
            <a:r>
              <a:rPr lang="en-IN" sz="1200" b="1" dirty="0">
                <a:solidFill>
                  <a:srgbClr val="FF0000"/>
                </a:solidFill>
                <a:sym typeface="Wingdings" panose="05000000000000000000" pitchFamily="2" charset="2"/>
              </a:rPr>
              <a:t>::Show(); </a:t>
            </a:r>
            <a:r>
              <a:rPr lang="en-IN" sz="1200" b="1" dirty="0">
                <a:sym typeface="Wingdings" panose="05000000000000000000" pitchFamily="2" charset="2"/>
              </a:rPr>
              <a:t>//</a:t>
            </a:r>
            <a:r>
              <a:rPr lang="en-IN" sz="1200" b="1" dirty="0" err="1">
                <a:sym typeface="Wingdings" panose="05000000000000000000" pitchFamily="2" charset="2"/>
              </a:rPr>
              <a:t>class_name</a:t>
            </a:r>
            <a:r>
              <a:rPr lang="en-IN" sz="1200" b="1" dirty="0">
                <a:sym typeface="Wingdings" panose="05000000000000000000" pitchFamily="2" charset="2"/>
              </a:rPr>
              <a:t> and scope resolution operator with member function</a:t>
            </a:r>
          </a:p>
          <a:p>
            <a:r>
              <a:rPr lang="en-IN" sz="1200" b="1" dirty="0">
                <a:sym typeface="Wingdings" panose="05000000000000000000" pitchFamily="2" charset="2"/>
              </a:rPr>
              <a:t> </a:t>
            </a:r>
            <a:r>
              <a:rPr lang="en-IN" sz="1200" b="1" dirty="0" err="1">
                <a:solidFill>
                  <a:srgbClr val="FF0000"/>
                </a:solidFill>
                <a:sym typeface="Wingdings" panose="05000000000000000000" pitchFamily="2" charset="2"/>
              </a:rPr>
              <a:t>ch.B</a:t>
            </a:r>
            <a:r>
              <a:rPr lang="en-IN" sz="1200" b="1" dirty="0">
                <a:solidFill>
                  <a:srgbClr val="FF0000"/>
                </a:solidFill>
                <a:sym typeface="Wingdings" panose="05000000000000000000" pitchFamily="2" charset="2"/>
              </a:rPr>
              <a:t>::Show();</a:t>
            </a:r>
          </a:p>
          <a:p>
            <a:endParaRPr lang="en-IN" sz="1200" b="1" dirty="0">
              <a:sym typeface="Wingdings" panose="05000000000000000000" pitchFamily="2" charset="2"/>
            </a:endParaRPr>
          </a:p>
          <a:p>
            <a:r>
              <a:rPr lang="en-IN" sz="1200" b="1" dirty="0">
                <a:sym typeface="Wingdings" panose="05000000000000000000" pitchFamily="2" charset="2"/>
              </a:rPr>
              <a:t>After making some changes, now we again execute the above program that returns the given below output</a:t>
            </a:r>
            <a:r>
              <a:rPr lang="en-IN" sz="1200" dirty="0">
                <a:sym typeface="Wingdings" panose="05000000000000000000" pitchFamily="2" charset="2"/>
              </a:rPr>
              <a:t>.</a:t>
            </a:r>
          </a:p>
          <a:p>
            <a:endParaRPr lang="en-IN" dirty="0"/>
          </a:p>
        </p:txBody>
      </p:sp>
      <p:sp>
        <p:nvSpPr>
          <p:cNvPr id="3" name="Rectangle: Rounded Corners 2">
            <a:extLst>
              <a:ext uri="{FF2B5EF4-FFF2-40B4-BE49-F238E27FC236}">
                <a16:creationId xmlns:a16="http://schemas.microsoft.com/office/drawing/2014/main" id="{4A298738-5076-4066-9D94-0B059C43622F}"/>
              </a:ext>
            </a:extLst>
          </p:cNvPr>
          <p:cNvSpPr/>
          <p:nvPr/>
        </p:nvSpPr>
        <p:spPr>
          <a:xfrm>
            <a:off x="6633881" y="1819835"/>
            <a:ext cx="1434354" cy="581649"/>
          </a:xfrm>
          <a:prstGeom prst="round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TextBox 11">
            <a:extLst>
              <a:ext uri="{FF2B5EF4-FFF2-40B4-BE49-F238E27FC236}">
                <a16:creationId xmlns:a16="http://schemas.microsoft.com/office/drawing/2014/main" id="{361650F8-98D3-4A67-A118-07E110668D08}"/>
              </a:ext>
            </a:extLst>
          </p:cNvPr>
          <p:cNvSpPr txBox="1"/>
          <p:nvPr/>
        </p:nvSpPr>
        <p:spPr>
          <a:xfrm>
            <a:off x="6624533" y="1847486"/>
            <a:ext cx="1665982" cy="553998"/>
          </a:xfrm>
          <a:prstGeom prst="rect">
            <a:avLst/>
          </a:prstGeom>
          <a:noFill/>
        </p:spPr>
        <p:txBody>
          <a:bodyPr wrap="square" rtlCol="0">
            <a:spAutoFit/>
          </a:bodyPr>
          <a:lstStyle/>
          <a:p>
            <a:r>
              <a:rPr lang="en-US" sz="1000" b="1" dirty="0"/>
              <a:t>The ambiguity simply means the state when the compiler is confused.</a:t>
            </a:r>
            <a:endParaRPr lang="en-IN" sz="1000" b="1" dirty="0"/>
          </a:p>
        </p:txBody>
      </p:sp>
      <p:cxnSp>
        <p:nvCxnSpPr>
          <p:cNvPr id="14" name="Straight Arrow Connector 13">
            <a:extLst>
              <a:ext uri="{FF2B5EF4-FFF2-40B4-BE49-F238E27FC236}">
                <a16:creationId xmlns:a16="http://schemas.microsoft.com/office/drawing/2014/main" id="{87099DEA-9CCA-4B58-B5A0-46E6875B706A}"/>
              </a:ext>
            </a:extLst>
          </p:cNvPr>
          <p:cNvCxnSpPr>
            <a:cxnSpLocks/>
          </p:cNvCxnSpPr>
          <p:nvPr/>
        </p:nvCxnSpPr>
        <p:spPr>
          <a:xfrm>
            <a:off x="6174159" y="1562774"/>
            <a:ext cx="674876" cy="2248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3647619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AB63033-4550-48C0-94A1-FF2496CDB4D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12234041" cy="7357241"/>
          </a:xfrm>
          <a:prstGeom prst="rect">
            <a:avLst/>
          </a:prstGeom>
        </p:spPr>
      </p:pic>
      <p:sp>
        <p:nvSpPr>
          <p:cNvPr id="6" name="Rectangle 5">
            <a:extLst>
              <a:ext uri="{FF2B5EF4-FFF2-40B4-BE49-F238E27FC236}">
                <a16:creationId xmlns:a16="http://schemas.microsoft.com/office/drawing/2014/main" id="{BD5D8F05-4DD7-4DBD-B707-E9D7A837DA3E}"/>
              </a:ext>
            </a:extLst>
          </p:cNvPr>
          <p:cNvSpPr/>
          <p:nvPr/>
        </p:nvSpPr>
        <p:spPr>
          <a:xfrm>
            <a:off x="573933" y="418290"/>
            <a:ext cx="11040894" cy="590893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Title 3">
            <a:extLst>
              <a:ext uri="{FF2B5EF4-FFF2-40B4-BE49-F238E27FC236}">
                <a16:creationId xmlns:a16="http://schemas.microsoft.com/office/drawing/2014/main" id="{5AB50330-947C-42E9-82A1-B4DD72FAEC66}"/>
              </a:ext>
            </a:extLst>
          </p:cNvPr>
          <p:cNvSpPr txBox="1">
            <a:spLocks/>
          </p:cNvSpPr>
          <p:nvPr/>
        </p:nvSpPr>
        <p:spPr>
          <a:xfrm>
            <a:off x="3201490" y="145450"/>
            <a:ext cx="6341344" cy="942874"/>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6000" b="1" kern="1200" cap="all" baseline="0">
                <a:solidFill>
                  <a:schemeClr val="tx1"/>
                </a:solidFill>
                <a:latin typeface="+mn-lt"/>
                <a:ea typeface="+mj-ea"/>
                <a:cs typeface="+mj-cs"/>
              </a:defRPr>
            </a:lvl1pPr>
          </a:lstStyle>
          <a:p>
            <a:r>
              <a:rPr lang="en-US" dirty="0"/>
              <a:t> </a:t>
            </a:r>
            <a:r>
              <a:rPr lang="en-US" sz="3600" dirty="0"/>
              <a:t>HYBRID Inheritance</a:t>
            </a:r>
            <a:endParaRPr lang="en-US" dirty="0"/>
          </a:p>
        </p:txBody>
      </p:sp>
      <p:cxnSp>
        <p:nvCxnSpPr>
          <p:cNvPr id="7" name="Straight Connector 6">
            <a:extLst>
              <a:ext uri="{FF2B5EF4-FFF2-40B4-BE49-F238E27FC236}">
                <a16:creationId xmlns:a16="http://schemas.microsoft.com/office/drawing/2014/main" id="{68C5FB5F-91C0-44E2-92EA-A6F36F46D395}"/>
              </a:ext>
            </a:extLst>
          </p:cNvPr>
          <p:cNvCxnSpPr>
            <a:cxnSpLocks/>
          </p:cNvCxnSpPr>
          <p:nvPr/>
        </p:nvCxnSpPr>
        <p:spPr>
          <a:xfrm>
            <a:off x="3095415" y="900857"/>
            <a:ext cx="4990290" cy="0"/>
          </a:xfrm>
          <a:prstGeom prst="line">
            <a:avLst/>
          </a:prstGeom>
          <a:ln>
            <a:headEnd type="none" w="med" len="med"/>
            <a:tailEnd type="none" w="med" len="med"/>
          </a:ln>
        </p:spPr>
        <p:style>
          <a:lnRef idx="3">
            <a:schemeClr val="dk1"/>
          </a:lnRef>
          <a:fillRef idx="0">
            <a:schemeClr val="dk1"/>
          </a:fillRef>
          <a:effectRef idx="2">
            <a:schemeClr val="dk1"/>
          </a:effectRef>
          <a:fontRef idx="minor">
            <a:schemeClr val="tx1"/>
          </a:fontRef>
        </p:style>
      </p:cxnSp>
      <p:sp>
        <p:nvSpPr>
          <p:cNvPr id="8" name="TextBox 7">
            <a:extLst>
              <a:ext uri="{FF2B5EF4-FFF2-40B4-BE49-F238E27FC236}">
                <a16:creationId xmlns:a16="http://schemas.microsoft.com/office/drawing/2014/main" id="{D0BD49A8-FA59-4EB8-9865-3F0C6AB6E236}"/>
              </a:ext>
            </a:extLst>
          </p:cNvPr>
          <p:cNvSpPr txBox="1"/>
          <p:nvPr/>
        </p:nvSpPr>
        <p:spPr>
          <a:xfrm>
            <a:off x="573934" y="1224049"/>
            <a:ext cx="10778246" cy="6278642"/>
          </a:xfrm>
          <a:prstGeom prst="rect">
            <a:avLst/>
          </a:prstGeom>
          <a:noFill/>
          <a:ln>
            <a:noFill/>
          </a:ln>
        </p:spPr>
        <p:txBody>
          <a:bodyPr wrap="square" rtlCol="0">
            <a:spAutoFit/>
          </a:bodyPr>
          <a:lstStyle/>
          <a:p>
            <a:pPr marL="285750" indent="-285750">
              <a:buFont typeface="Arial" panose="020B0604020202020204" pitchFamily="34" charset="0"/>
              <a:buChar char="•"/>
            </a:pPr>
            <a:r>
              <a:rPr lang="en-IN" sz="1400" b="1" dirty="0"/>
              <a:t>Combing various types of inheritance like </a:t>
            </a:r>
            <a:r>
              <a:rPr lang="en-IN" sz="1400" b="1" dirty="0">
                <a:solidFill>
                  <a:srgbClr val="FF0000"/>
                </a:solidFill>
              </a:rPr>
              <a:t>multiple</a:t>
            </a:r>
            <a:r>
              <a:rPr lang="en-IN" sz="1400" b="1" dirty="0"/>
              <a:t>, </a:t>
            </a:r>
            <a:r>
              <a:rPr lang="en-IN" sz="1400" b="1" dirty="0">
                <a:solidFill>
                  <a:srgbClr val="FF0000"/>
                </a:solidFill>
              </a:rPr>
              <a:t>simple</a:t>
            </a:r>
            <a:r>
              <a:rPr lang="en-IN" sz="1400" b="1" dirty="0"/>
              <a:t>, and </a:t>
            </a:r>
            <a:r>
              <a:rPr lang="en-IN" sz="1400" b="1" dirty="0">
                <a:solidFill>
                  <a:srgbClr val="FF0000"/>
                </a:solidFill>
              </a:rPr>
              <a:t>hierarchical</a:t>
            </a:r>
            <a:r>
              <a:rPr lang="en-IN" sz="1400" b="1" dirty="0"/>
              <a:t> Inheritance is known as hybrid inheritance.</a:t>
            </a:r>
          </a:p>
          <a:p>
            <a:endParaRPr lang="en-IN" sz="1400" b="1" dirty="0"/>
          </a:p>
          <a:p>
            <a:pPr marL="285750" indent="-285750">
              <a:buFont typeface="Arial" panose="020B0604020202020204" pitchFamily="34" charset="0"/>
              <a:buChar char="•"/>
            </a:pPr>
            <a:r>
              <a:rPr lang="en-IN" sz="1400" b="1" dirty="0"/>
              <a:t>In simple  inheritance, one class is derived from a single class which is its base. In multiple inheritances, a class is derived from two classes, where one of the parents is also a derived class. In hierarchical inheritance, more than one derived class is created from single base class.</a:t>
            </a:r>
          </a:p>
          <a:p>
            <a:pPr marL="285750" indent="-285750">
              <a:buFont typeface="Arial" panose="020B0604020202020204" pitchFamily="34" charset="0"/>
              <a:buChar char="•"/>
            </a:pPr>
            <a:endParaRPr lang="en-IN" sz="1400" b="1" dirty="0"/>
          </a:p>
          <a:p>
            <a:pPr marL="285750" indent="-285750">
              <a:buFont typeface="Arial" panose="020B0604020202020204" pitchFamily="34" charset="0"/>
              <a:buChar char="•"/>
            </a:pPr>
            <a:r>
              <a:rPr lang="en-IN" sz="1400" b="1" dirty="0"/>
              <a:t>In Hybrid Inheritance, there is combination of one or more inheritance types. For instance, the combination of single and hierarchical inheritance is also known as </a:t>
            </a:r>
            <a:r>
              <a:rPr lang="en-IN" sz="1400" b="1" dirty="0">
                <a:solidFill>
                  <a:srgbClr val="FF0000"/>
                </a:solidFill>
              </a:rPr>
              <a:t>multipath inheritance</a:t>
            </a:r>
            <a:r>
              <a:rPr lang="en-IN" sz="1400" b="1" dirty="0"/>
              <a:t>.</a:t>
            </a:r>
          </a:p>
          <a:p>
            <a:endParaRPr lang="en-IN" sz="1400" b="1" dirty="0"/>
          </a:p>
          <a:p>
            <a:r>
              <a:rPr lang="en-IN" sz="1400" b="1" dirty="0"/>
              <a:t>Example</a:t>
            </a:r>
          </a:p>
          <a:p>
            <a:endParaRPr lang="en-IN" sz="1200" b="1" dirty="0"/>
          </a:p>
          <a:p>
            <a:r>
              <a:rPr lang="en-IN" sz="1200" b="1" dirty="0"/>
              <a:t>Class A</a:t>
            </a:r>
          </a:p>
          <a:p>
            <a:r>
              <a:rPr lang="en-IN" sz="1200" b="1" dirty="0"/>
              <a:t>{</a:t>
            </a:r>
          </a:p>
          <a:p>
            <a:r>
              <a:rPr lang="en-IN" sz="1200" b="1" dirty="0"/>
              <a:t>Statement(s);</a:t>
            </a:r>
          </a:p>
          <a:p>
            <a:r>
              <a:rPr lang="en-IN" sz="1200" b="1" dirty="0"/>
              <a:t>}</a:t>
            </a:r>
          </a:p>
          <a:p>
            <a:r>
              <a:rPr lang="en-IN" sz="1200" b="1" dirty="0"/>
              <a:t>Class B: public A</a:t>
            </a:r>
          </a:p>
          <a:p>
            <a:r>
              <a:rPr lang="en-IN" sz="1200" b="1" dirty="0"/>
              <a:t>{</a:t>
            </a:r>
          </a:p>
          <a:p>
            <a:r>
              <a:rPr lang="en-IN" sz="1200" b="1" dirty="0"/>
              <a:t>Statement(s);</a:t>
            </a:r>
          </a:p>
          <a:p>
            <a:r>
              <a:rPr lang="en-IN" sz="1200" b="1" dirty="0"/>
              <a:t>};</a:t>
            </a:r>
          </a:p>
          <a:p>
            <a:r>
              <a:rPr lang="en-IN" sz="1200" b="1" dirty="0"/>
              <a:t>Class C</a:t>
            </a:r>
          </a:p>
          <a:p>
            <a:r>
              <a:rPr lang="en-IN" sz="1200" b="1" dirty="0"/>
              <a:t>{</a:t>
            </a:r>
          </a:p>
          <a:p>
            <a:r>
              <a:rPr lang="en-IN" sz="1200" b="1" dirty="0"/>
              <a:t>Statement(s);</a:t>
            </a:r>
          </a:p>
          <a:p>
            <a:r>
              <a:rPr lang="en-IN" sz="1200" b="1" dirty="0"/>
              <a:t>};</a:t>
            </a:r>
          </a:p>
          <a:p>
            <a:r>
              <a:rPr lang="en-IN" sz="1200" b="1" dirty="0"/>
              <a:t>Class D: public B, public C</a:t>
            </a:r>
          </a:p>
          <a:p>
            <a:r>
              <a:rPr lang="en-IN" sz="1200" b="1" dirty="0"/>
              <a:t>{</a:t>
            </a:r>
          </a:p>
          <a:p>
            <a:r>
              <a:rPr lang="en-IN" sz="1200" b="1" dirty="0"/>
              <a:t>Statement(s);</a:t>
            </a:r>
          </a:p>
          <a:p>
            <a:r>
              <a:rPr lang="en-IN" sz="1200" b="1" dirty="0"/>
              <a:t>};</a:t>
            </a:r>
          </a:p>
          <a:p>
            <a:br>
              <a:rPr lang="en-IN" sz="1200" dirty="0"/>
            </a:br>
            <a:endParaRPr lang="en-IN" sz="1200" dirty="0"/>
          </a:p>
          <a:p>
            <a:endParaRPr lang="en-IN" dirty="0"/>
          </a:p>
          <a:p>
            <a:endParaRPr lang="en-IN" dirty="0"/>
          </a:p>
        </p:txBody>
      </p:sp>
      <p:sp>
        <p:nvSpPr>
          <p:cNvPr id="9" name="TextBox 8">
            <a:extLst>
              <a:ext uri="{FF2B5EF4-FFF2-40B4-BE49-F238E27FC236}">
                <a16:creationId xmlns:a16="http://schemas.microsoft.com/office/drawing/2014/main" id="{CCEFD85E-F761-4994-914C-B6920DDB2CE7}"/>
              </a:ext>
            </a:extLst>
          </p:cNvPr>
          <p:cNvSpPr txBox="1"/>
          <p:nvPr/>
        </p:nvSpPr>
        <p:spPr>
          <a:xfrm>
            <a:off x="7695069" y="3326310"/>
            <a:ext cx="954819" cy="369332"/>
          </a:xfrm>
          <a:prstGeom prst="rect">
            <a:avLst/>
          </a:prstGeom>
          <a:noFill/>
        </p:spPr>
        <p:txBody>
          <a:bodyPr wrap="square" rtlCol="0">
            <a:spAutoFit/>
          </a:bodyPr>
          <a:lstStyle/>
          <a:p>
            <a:r>
              <a:rPr lang="en-IN" dirty="0">
                <a:solidFill>
                  <a:srgbClr val="7030A0"/>
                </a:solidFill>
              </a:rPr>
              <a:t>Class A</a:t>
            </a:r>
          </a:p>
        </p:txBody>
      </p:sp>
      <p:sp>
        <p:nvSpPr>
          <p:cNvPr id="10" name="TextBox 9">
            <a:extLst>
              <a:ext uri="{FF2B5EF4-FFF2-40B4-BE49-F238E27FC236}">
                <a16:creationId xmlns:a16="http://schemas.microsoft.com/office/drawing/2014/main" id="{66EA2BFF-2E7F-4647-8CF8-1034C8C733CD}"/>
              </a:ext>
            </a:extLst>
          </p:cNvPr>
          <p:cNvSpPr txBox="1"/>
          <p:nvPr/>
        </p:nvSpPr>
        <p:spPr>
          <a:xfrm>
            <a:off x="9589651" y="3747602"/>
            <a:ext cx="1370221" cy="369332"/>
          </a:xfrm>
          <a:prstGeom prst="rect">
            <a:avLst/>
          </a:prstGeom>
          <a:noFill/>
        </p:spPr>
        <p:txBody>
          <a:bodyPr wrap="square" rtlCol="0">
            <a:spAutoFit/>
          </a:bodyPr>
          <a:lstStyle/>
          <a:p>
            <a:r>
              <a:rPr lang="en-IN" dirty="0">
                <a:solidFill>
                  <a:srgbClr val="FF0000"/>
                </a:solidFill>
              </a:rPr>
              <a:t>Class C</a:t>
            </a:r>
          </a:p>
        </p:txBody>
      </p:sp>
      <p:sp>
        <p:nvSpPr>
          <p:cNvPr id="11" name="TextBox 10">
            <a:extLst>
              <a:ext uri="{FF2B5EF4-FFF2-40B4-BE49-F238E27FC236}">
                <a16:creationId xmlns:a16="http://schemas.microsoft.com/office/drawing/2014/main" id="{82BE424A-CFBC-4774-91AF-89D987896E8C}"/>
              </a:ext>
            </a:extLst>
          </p:cNvPr>
          <p:cNvSpPr txBox="1"/>
          <p:nvPr/>
        </p:nvSpPr>
        <p:spPr>
          <a:xfrm>
            <a:off x="7695068" y="3802642"/>
            <a:ext cx="954819" cy="369332"/>
          </a:xfrm>
          <a:prstGeom prst="rect">
            <a:avLst/>
          </a:prstGeom>
          <a:noFill/>
        </p:spPr>
        <p:txBody>
          <a:bodyPr wrap="square" rtlCol="0">
            <a:spAutoFit/>
          </a:bodyPr>
          <a:lstStyle/>
          <a:p>
            <a:r>
              <a:rPr lang="en-IN" dirty="0">
                <a:solidFill>
                  <a:srgbClr val="00B050"/>
                </a:solidFill>
              </a:rPr>
              <a:t>Class</a:t>
            </a:r>
            <a:r>
              <a:rPr lang="en-IN" dirty="0"/>
              <a:t> </a:t>
            </a:r>
            <a:r>
              <a:rPr lang="en-IN" dirty="0">
                <a:solidFill>
                  <a:srgbClr val="00B050"/>
                </a:solidFill>
              </a:rPr>
              <a:t>B</a:t>
            </a:r>
          </a:p>
        </p:txBody>
      </p:sp>
      <p:cxnSp>
        <p:nvCxnSpPr>
          <p:cNvPr id="12" name="Straight Arrow Connector 11">
            <a:extLst>
              <a:ext uri="{FF2B5EF4-FFF2-40B4-BE49-F238E27FC236}">
                <a16:creationId xmlns:a16="http://schemas.microsoft.com/office/drawing/2014/main" id="{BE517AA6-7B85-4B8E-896B-B06141B08068}"/>
              </a:ext>
            </a:extLst>
          </p:cNvPr>
          <p:cNvCxnSpPr>
            <a:cxnSpLocks/>
          </p:cNvCxnSpPr>
          <p:nvPr/>
        </p:nvCxnSpPr>
        <p:spPr>
          <a:xfrm>
            <a:off x="8085705" y="3604435"/>
            <a:ext cx="0" cy="2863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0E01EA97-773F-40D2-AC63-D86FDD4B2DE1}"/>
              </a:ext>
            </a:extLst>
          </p:cNvPr>
          <p:cNvCxnSpPr>
            <a:cxnSpLocks/>
            <a:endCxn id="10" idx="1"/>
          </p:cNvCxnSpPr>
          <p:nvPr/>
        </p:nvCxnSpPr>
        <p:spPr>
          <a:xfrm flipV="1">
            <a:off x="8463381" y="3932268"/>
            <a:ext cx="1126270" cy="28261"/>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6BF628A6-37E8-4ED4-86F5-B265699D7DFD}"/>
              </a:ext>
            </a:extLst>
          </p:cNvPr>
          <p:cNvCxnSpPr>
            <a:cxnSpLocks/>
          </p:cNvCxnSpPr>
          <p:nvPr/>
        </p:nvCxnSpPr>
        <p:spPr>
          <a:xfrm>
            <a:off x="9114497" y="3946398"/>
            <a:ext cx="15815" cy="5554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A49293A0-4168-4089-9694-ABD516CFCB0B}"/>
              </a:ext>
            </a:extLst>
          </p:cNvPr>
          <p:cNvSpPr txBox="1"/>
          <p:nvPr/>
        </p:nvSpPr>
        <p:spPr>
          <a:xfrm>
            <a:off x="8710399" y="4381821"/>
            <a:ext cx="1370221" cy="369332"/>
          </a:xfrm>
          <a:prstGeom prst="rect">
            <a:avLst/>
          </a:prstGeom>
          <a:noFill/>
        </p:spPr>
        <p:txBody>
          <a:bodyPr wrap="square" rtlCol="0">
            <a:spAutoFit/>
          </a:bodyPr>
          <a:lstStyle/>
          <a:p>
            <a:r>
              <a:rPr lang="en-IN" dirty="0">
                <a:solidFill>
                  <a:srgbClr val="FF66CC"/>
                </a:solidFill>
              </a:rPr>
              <a:t>Class D</a:t>
            </a:r>
          </a:p>
        </p:txBody>
      </p:sp>
      <p:sp>
        <p:nvSpPr>
          <p:cNvPr id="16" name="TextBox 15">
            <a:extLst>
              <a:ext uri="{FF2B5EF4-FFF2-40B4-BE49-F238E27FC236}">
                <a16:creationId xmlns:a16="http://schemas.microsoft.com/office/drawing/2014/main" id="{16310C6D-91CB-450B-ABE7-58F8E79E6E57}"/>
              </a:ext>
            </a:extLst>
          </p:cNvPr>
          <p:cNvSpPr txBox="1"/>
          <p:nvPr/>
        </p:nvSpPr>
        <p:spPr>
          <a:xfrm>
            <a:off x="7529673" y="4766542"/>
            <a:ext cx="3318139" cy="1200329"/>
          </a:xfrm>
          <a:prstGeom prst="rect">
            <a:avLst/>
          </a:prstGeom>
          <a:noFill/>
        </p:spPr>
        <p:txBody>
          <a:bodyPr wrap="square" rtlCol="0">
            <a:spAutoFit/>
          </a:bodyPr>
          <a:lstStyle/>
          <a:p>
            <a:r>
              <a:rPr lang="en-IN" b="1" dirty="0"/>
              <a:t>The diagram shows the hybrid inheritance that is combination of single inheritance and multiple inheritance.</a:t>
            </a:r>
          </a:p>
        </p:txBody>
      </p:sp>
    </p:spTree>
    <p:extLst>
      <p:ext uri="{BB962C8B-B14F-4D97-AF65-F5344CB8AC3E}">
        <p14:creationId xmlns:p14="http://schemas.microsoft.com/office/powerpoint/2010/main" val="136229417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AB63033-4550-48C0-94A1-FF2496CDB4D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12234041" cy="7357241"/>
          </a:xfrm>
          <a:prstGeom prst="rect">
            <a:avLst/>
          </a:prstGeom>
        </p:spPr>
      </p:pic>
      <p:sp>
        <p:nvSpPr>
          <p:cNvPr id="6" name="Rectangle 5">
            <a:extLst>
              <a:ext uri="{FF2B5EF4-FFF2-40B4-BE49-F238E27FC236}">
                <a16:creationId xmlns:a16="http://schemas.microsoft.com/office/drawing/2014/main" id="{BD5D8F05-4DD7-4DBD-B707-E9D7A837DA3E}"/>
              </a:ext>
            </a:extLst>
          </p:cNvPr>
          <p:cNvSpPr/>
          <p:nvPr/>
        </p:nvSpPr>
        <p:spPr>
          <a:xfrm>
            <a:off x="596573" y="474531"/>
            <a:ext cx="11040894" cy="590893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Title 3">
            <a:extLst>
              <a:ext uri="{FF2B5EF4-FFF2-40B4-BE49-F238E27FC236}">
                <a16:creationId xmlns:a16="http://schemas.microsoft.com/office/drawing/2014/main" id="{F3A8847D-627F-48C3-8E76-C1A837F58EB2}"/>
              </a:ext>
            </a:extLst>
          </p:cNvPr>
          <p:cNvSpPr txBox="1">
            <a:spLocks/>
          </p:cNvSpPr>
          <p:nvPr/>
        </p:nvSpPr>
        <p:spPr>
          <a:xfrm>
            <a:off x="1060317" y="147502"/>
            <a:ext cx="10554510" cy="942874"/>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6000" b="1" kern="1200" cap="all" baseline="0">
                <a:solidFill>
                  <a:schemeClr val="tx1"/>
                </a:solidFill>
                <a:latin typeface="+mn-lt"/>
                <a:ea typeface="+mj-ea"/>
                <a:cs typeface="+mj-cs"/>
              </a:defRPr>
            </a:lvl1pPr>
          </a:lstStyle>
          <a:p>
            <a:r>
              <a:rPr lang="en-US" dirty="0"/>
              <a:t>  </a:t>
            </a:r>
            <a:r>
              <a:rPr lang="en-US" sz="3600" dirty="0"/>
              <a:t>SAMPLE PROGRAM OF HYBRID Inheritance</a:t>
            </a:r>
            <a:endParaRPr lang="en-US" dirty="0"/>
          </a:p>
        </p:txBody>
      </p:sp>
      <p:cxnSp>
        <p:nvCxnSpPr>
          <p:cNvPr id="7" name="Straight Connector 6">
            <a:extLst>
              <a:ext uri="{FF2B5EF4-FFF2-40B4-BE49-F238E27FC236}">
                <a16:creationId xmlns:a16="http://schemas.microsoft.com/office/drawing/2014/main" id="{82E827B5-BCAF-4893-8EEC-8060A0058214}"/>
              </a:ext>
            </a:extLst>
          </p:cNvPr>
          <p:cNvCxnSpPr>
            <a:cxnSpLocks/>
          </p:cNvCxnSpPr>
          <p:nvPr/>
        </p:nvCxnSpPr>
        <p:spPr>
          <a:xfrm>
            <a:off x="1060317" y="875490"/>
            <a:ext cx="9708204" cy="0"/>
          </a:xfrm>
          <a:prstGeom prst="line">
            <a:avLst/>
          </a:prstGeom>
          <a:ln>
            <a:headEnd type="none" w="med" len="med"/>
            <a:tailEnd type="none" w="med" len="med"/>
          </a:ln>
        </p:spPr>
        <p:style>
          <a:lnRef idx="3">
            <a:schemeClr val="dk1"/>
          </a:lnRef>
          <a:fillRef idx="0">
            <a:schemeClr val="dk1"/>
          </a:fillRef>
          <a:effectRef idx="2">
            <a:schemeClr val="dk1"/>
          </a:effectRef>
          <a:fontRef idx="minor">
            <a:schemeClr val="tx1"/>
          </a:fontRef>
        </p:style>
      </p:cxnSp>
      <p:sp>
        <p:nvSpPr>
          <p:cNvPr id="8" name="Rectangle 7">
            <a:extLst>
              <a:ext uri="{FF2B5EF4-FFF2-40B4-BE49-F238E27FC236}">
                <a16:creationId xmlns:a16="http://schemas.microsoft.com/office/drawing/2014/main" id="{5BADA5A0-9795-4C57-9889-FFA8FC4967E5}"/>
              </a:ext>
            </a:extLst>
          </p:cNvPr>
          <p:cNvSpPr/>
          <p:nvPr/>
        </p:nvSpPr>
        <p:spPr>
          <a:xfrm>
            <a:off x="8004760" y="4794005"/>
            <a:ext cx="3271891" cy="111882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9" name="TextBox 8">
            <a:extLst>
              <a:ext uri="{FF2B5EF4-FFF2-40B4-BE49-F238E27FC236}">
                <a16:creationId xmlns:a16="http://schemas.microsoft.com/office/drawing/2014/main" id="{8C198B87-32D2-424A-B079-4529E9DE85C9}"/>
              </a:ext>
            </a:extLst>
          </p:cNvPr>
          <p:cNvSpPr txBox="1"/>
          <p:nvPr/>
        </p:nvSpPr>
        <p:spPr>
          <a:xfrm>
            <a:off x="8143598" y="4806939"/>
            <a:ext cx="2994213" cy="1223412"/>
          </a:xfrm>
          <a:prstGeom prst="rect">
            <a:avLst/>
          </a:prstGeom>
          <a:noFill/>
        </p:spPr>
        <p:txBody>
          <a:bodyPr wrap="square" rtlCol="0">
            <a:spAutoFit/>
          </a:bodyPr>
          <a:lstStyle/>
          <a:p>
            <a:r>
              <a:rPr lang="en-US" sz="1050" dirty="0">
                <a:solidFill>
                  <a:schemeClr val="bg1"/>
                </a:solidFill>
              </a:rPr>
              <a:t>Output</a:t>
            </a:r>
          </a:p>
          <a:p>
            <a:endParaRPr lang="en-US" sz="1050" dirty="0">
              <a:solidFill>
                <a:schemeClr val="bg1"/>
              </a:solidFill>
            </a:endParaRPr>
          </a:p>
          <a:p>
            <a:r>
              <a:rPr lang="en-US" sz="1050" dirty="0">
                <a:solidFill>
                  <a:schemeClr val="bg1"/>
                </a:solidFill>
              </a:rPr>
              <a:t>Subclass display2 function</a:t>
            </a:r>
          </a:p>
          <a:p>
            <a:r>
              <a:rPr lang="en-US" sz="1050" dirty="0">
                <a:solidFill>
                  <a:schemeClr val="bg1"/>
                </a:solidFill>
              </a:rPr>
              <a:t>Subclass show function</a:t>
            </a:r>
          </a:p>
          <a:p>
            <a:r>
              <a:rPr lang="en-US" sz="1050" dirty="0">
                <a:solidFill>
                  <a:schemeClr val="bg1"/>
                </a:solidFill>
              </a:rPr>
              <a:t>Subclass display1 function </a:t>
            </a:r>
          </a:p>
          <a:p>
            <a:r>
              <a:rPr lang="en-US" sz="1050" dirty="0">
                <a:solidFill>
                  <a:schemeClr val="bg1"/>
                </a:solidFill>
              </a:rPr>
              <a:t>Sub class display function </a:t>
            </a:r>
          </a:p>
          <a:p>
            <a:endParaRPr lang="en-US" sz="1050" dirty="0">
              <a:solidFill>
                <a:schemeClr val="bg1"/>
              </a:solidFill>
            </a:endParaRPr>
          </a:p>
        </p:txBody>
      </p:sp>
      <p:sp>
        <p:nvSpPr>
          <p:cNvPr id="10" name="TextBox 9">
            <a:extLst>
              <a:ext uri="{FF2B5EF4-FFF2-40B4-BE49-F238E27FC236}">
                <a16:creationId xmlns:a16="http://schemas.microsoft.com/office/drawing/2014/main" id="{FE132809-CA73-44B4-A9AB-3CE9E84DDA52}"/>
              </a:ext>
            </a:extLst>
          </p:cNvPr>
          <p:cNvSpPr txBox="1"/>
          <p:nvPr/>
        </p:nvSpPr>
        <p:spPr>
          <a:xfrm>
            <a:off x="832675" y="1211973"/>
            <a:ext cx="3633734" cy="5016758"/>
          </a:xfrm>
          <a:prstGeom prst="rect">
            <a:avLst/>
          </a:prstGeom>
          <a:noFill/>
        </p:spPr>
        <p:txBody>
          <a:bodyPr wrap="square" rtlCol="0">
            <a:spAutoFit/>
          </a:bodyPr>
          <a:lstStyle/>
          <a:p>
            <a:pPr marL="285750" indent="-285750">
              <a:buFont typeface="Arial" panose="020B0604020202020204" pitchFamily="34" charset="0"/>
              <a:buChar char="•"/>
            </a:pPr>
            <a:r>
              <a:rPr lang="en-US" sz="1600" b="1" dirty="0"/>
              <a:t>//inheritance.cpp</a:t>
            </a:r>
          </a:p>
          <a:p>
            <a:pPr marL="285750" indent="-285750">
              <a:buFont typeface="Arial" panose="020B0604020202020204" pitchFamily="34" charset="0"/>
              <a:buChar char="•"/>
            </a:pPr>
            <a:r>
              <a:rPr lang="en-US" sz="1600" b="1" dirty="0"/>
              <a:t>#include&lt;iostream.h&gt;</a:t>
            </a:r>
          </a:p>
          <a:p>
            <a:pPr marL="285750" indent="-285750">
              <a:buFont typeface="Arial" panose="020B0604020202020204" pitchFamily="34" charset="0"/>
              <a:buChar char="•"/>
            </a:pPr>
            <a:r>
              <a:rPr lang="en-US" sz="1600" b="1" dirty="0"/>
              <a:t>#include&lt;iomanip.h&gt;</a:t>
            </a:r>
          </a:p>
          <a:p>
            <a:pPr marL="285750" indent="-285750">
              <a:buFont typeface="Arial" panose="020B0604020202020204" pitchFamily="34" charset="0"/>
              <a:buChar char="•"/>
            </a:pPr>
            <a:r>
              <a:rPr lang="en-US" sz="1600" b="1" dirty="0"/>
              <a:t> class A //subclass</a:t>
            </a:r>
          </a:p>
          <a:p>
            <a:pPr marL="285750" indent="-285750">
              <a:buFont typeface="Arial" panose="020B0604020202020204" pitchFamily="34" charset="0"/>
              <a:buChar char="•"/>
            </a:pPr>
            <a:r>
              <a:rPr lang="en-US" sz="1600" b="1" dirty="0"/>
              <a:t>{</a:t>
            </a:r>
          </a:p>
          <a:p>
            <a:pPr marL="285750" indent="-285750">
              <a:buFont typeface="Arial" panose="020B0604020202020204" pitchFamily="34" charset="0"/>
              <a:buChar char="•"/>
            </a:pPr>
            <a:r>
              <a:rPr lang="en-US" sz="1600" b="1" dirty="0"/>
              <a:t> public:</a:t>
            </a:r>
          </a:p>
          <a:p>
            <a:pPr marL="285750" indent="-285750">
              <a:buFont typeface="Arial" panose="020B0604020202020204" pitchFamily="34" charset="0"/>
              <a:buChar char="•"/>
            </a:pPr>
            <a:r>
              <a:rPr lang="en-US" sz="1600" b="1" dirty="0"/>
              <a:t> void display()</a:t>
            </a:r>
          </a:p>
          <a:p>
            <a:pPr marL="285750" indent="-285750">
              <a:buFont typeface="Arial" panose="020B0604020202020204" pitchFamily="34" charset="0"/>
              <a:buChar char="•"/>
            </a:pPr>
            <a:r>
              <a:rPr lang="en-US" sz="1600" b="1" dirty="0"/>
              <a:t>{</a:t>
            </a:r>
          </a:p>
          <a:p>
            <a:pPr marL="285750" indent="-285750">
              <a:buFont typeface="Arial" panose="020B0604020202020204" pitchFamily="34" charset="0"/>
              <a:buChar char="•"/>
            </a:pPr>
            <a:r>
              <a:rPr lang="en-US" sz="1600" b="1" dirty="0"/>
              <a:t> </a:t>
            </a:r>
            <a:r>
              <a:rPr lang="en-US" sz="1600" b="1" dirty="0" err="1"/>
              <a:t>cout</a:t>
            </a:r>
            <a:r>
              <a:rPr lang="en-US" sz="1600" b="1" dirty="0"/>
              <a:t>&lt;&lt;“Sub class display function”;</a:t>
            </a:r>
          </a:p>
          <a:p>
            <a:pPr marL="285750" indent="-285750">
              <a:buFont typeface="Arial" panose="020B0604020202020204" pitchFamily="34" charset="0"/>
              <a:buChar char="•"/>
            </a:pPr>
            <a:r>
              <a:rPr lang="en-US" sz="1600" b="1" dirty="0"/>
              <a:t>}</a:t>
            </a:r>
          </a:p>
          <a:p>
            <a:pPr marL="285750" indent="-285750">
              <a:buFont typeface="Arial" panose="020B0604020202020204" pitchFamily="34" charset="0"/>
              <a:buChar char="•"/>
            </a:pPr>
            <a:r>
              <a:rPr lang="en-US" sz="1600" b="1" dirty="0"/>
              <a:t>};</a:t>
            </a:r>
          </a:p>
          <a:p>
            <a:pPr marL="285750" indent="-285750">
              <a:buFont typeface="Arial" panose="020B0604020202020204" pitchFamily="34" charset="0"/>
              <a:buChar char="•"/>
            </a:pPr>
            <a:r>
              <a:rPr lang="en-US" sz="1600" b="1" dirty="0"/>
              <a:t> class B: public A  //subclass</a:t>
            </a:r>
          </a:p>
          <a:p>
            <a:pPr marL="285750" indent="-285750">
              <a:buFont typeface="Arial" panose="020B0604020202020204" pitchFamily="34" charset="0"/>
              <a:buChar char="•"/>
            </a:pPr>
            <a:r>
              <a:rPr lang="en-US" sz="1600" b="1" dirty="0"/>
              <a:t>{</a:t>
            </a:r>
          </a:p>
          <a:p>
            <a:pPr marL="285750" indent="-285750">
              <a:buFont typeface="Arial" panose="020B0604020202020204" pitchFamily="34" charset="0"/>
              <a:buChar char="•"/>
            </a:pPr>
            <a:r>
              <a:rPr lang="en-US" sz="1600" b="1" dirty="0"/>
              <a:t> public:</a:t>
            </a:r>
          </a:p>
          <a:p>
            <a:pPr marL="285750" indent="-285750">
              <a:buFont typeface="Arial" panose="020B0604020202020204" pitchFamily="34" charset="0"/>
              <a:buChar char="•"/>
            </a:pPr>
            <a:r>
              <a:rPr lang="en-US" sz="1600" b="1" dirty="0"/>
              <a:t> void show()</a:t>
            </a:r>
          </a:p>
          <a:p>
            <a:pPr marL="285750" indent="-285750">
              <a:buFont typeface="Arial" panose="020B0604020202020204" pitchFamily="34" charset="0"/>
              <a:buChar char="•"/>
            </a:pPr>
            <a:r>
              <a:rPr lang="en-US" sz="1600" b="1" dirty="0"/>
              <a:t>{</a:t>
            </a:r>
          </a:p>
          <a:p>
            <a:pPr marL="285750" indent="-285750">
              <a:buFont typeface="Arial" panose="020B0604020202020204" pitchFamily="34" charset="0"/>
              <a:buChar char="•"/>
            </a:pPr>
            <a:r>
              <a:rPr lang="en-US" sz="1600" b="1" dirty="0"/>
              <a:t> </a:t>
            </a:r>
            <a:r>
              <a:rPr lang="en-US" sz="1600" b="1" dirty="0" err="1"/>
              <a:t>cout</a:t>
            </a:r>
            <a:r>
              <a:rPr lang="en-US" sz="1600" b="1" dirty="0"/>
              <a:t>&lt;&lt;“Subclass show function ”;</a:t>
            </a:r>
          </a:p>
          <a:p>
            <a:pPr marL="285750" indent="-285750">
              <a:buFont typeface="Arial" panose="020B0604020202020204" pitchFamily="34" charset="0"/>
              <a:buChar char="•"/>
            </a:pPr>
            <a:r>
              <a:rPr lang="en-US" sz="1600" b="1" dirty="0"/>
              <a:t>}</a:t>
            </a:r>
          </a:p>
          <a:p>
            <a:pPr marL="285750" indent="-285750">
              <a:buFont typeface="Arial" panose="020B0604020202020204" pitchFamily="34" charset="0"/>
              <a:buChar char="•"/>
            </a:pPr>
            <a:r>
              <a:rPr lang="en-US" sz="1600" b="1" dirty="0"/>
              <a:t>};</a:t>
            </a:r>
          </a:p>
          <a:p>
            <a:r>
              <a:rPr lang="en-US" sz="1600" b="1" dirty="0"/>
              <a:t> </a:t>
            </a:r>
            <a:endParaRPr lang="en-US" sz="1400" dirty="0"/>
          </a:p>
        </p:txBody>
      </p:sp>
      <p:sp>
        <p:nvSpPr>
          <p:cNvPr id="2" name="TextBox 1">
            <a:extLst>
              <a:ext uri="{FF2B5EF4-FFF2-40B4-BE49-F238E27FC236}">
                <a16:creationId xmlns:a16="http://schemas.microsoft.com/office/drawing/2014/main" id="{833FF6E0-EDC2-4927-9659-BD331A37A503}"/>
              </a:ext>
            </a:extLst>
          </p:cNvPr>
          <p:cNvSpPr txBox="1"/>
          <p:nvPr/>
        </p:nvSpPr>
        <p:spPr>
          <a:xfrm>
            <a:off x="8046906" y="1265915"/>
            <a:ext cx="3590561" cy="2831544"/>
          </a:xfrm>
          <a:prstGeom prst="rect">
            <a:avLst/>
          </a:prstGeom>
          <a:noFill/>
        </p:spPr>
        <p:txBody>
          <a:bodyPr wrap="square" rtlCol="0">
            <a:spAutoFit/>
          </a:bodyPr>
          <a:lstStyle/>
          <a:p>
            <a:pPr marL="171450" indent="-171450">
              <a:buFont typeface="Arial" panose="020B0604020202020204" pitchFamily="34" charset="0"/>
              <a:buChar char="•"/>
            </a:pPr>
            <a:r>
              <a:rPr lang="en-US" sz="1100" b="1" dirty="0"/>
              <a:t> </a:t>
            </a:r>
            <a:r>
              <a:rPr lang="en-US" sz="1600" b="1" dirty="0"/>
              <a:t>void main()</a:t>
            </a:r>
          </a:p>
          <a:p>
            <a:pPr marL="171450" indent="-171450">
              <a:buFont typeface="Arial" panose="020B0604020202020204" pitchFamily="34" charset="0"/>
              <a:buChar char="•"/>
            </a:pPr>
            <a:r>
              <a:rPr lang="en-US" sz="1600" b="1" dirty="0"/>
              <a:t>{</a:t>
            </a:r>
          </a:p>
          <a:p>
            <a:pPr marL="285750" indent="-285750">
              <a:buFont typeface="Arial" panose="020B0604020202020204" pitchFamily="34" charset="0"/>
              <a:buChar char="•"/>
            </a:pPr>
            <a:r>
              <a:rPr lang="en-US" sz="1600" b="1" dirty="0"/>
              <a:t>D obj;    //subclass object created</a:t>
            </a:r>
          </a:p>
          <a:p>
            <a:pPr marL="285750" indent="-285750">
              <a:buFont typeface="Arial" panose="020B0604020202020204" pitchFamily="34" charset="0"/>
              <a:buChar char="•"/>
            </a:pPr>
            <a:r>
              <a:rPr lang="en-US" sz="1600" b="1" dirty="0"/>
              <a:t>obj.display2();</a:t>
            </a:r>
          </a:p>
          <a:p>
            <a:pPr marL="285750" indent="-285750">
              <a:buFont typeface="Arial" panose="020B0604020202020204" pitchFamily="34" charset="0"/>
              <a:buChar char="•"/>
            </a:pPr>
            <a:r>
              <a:rPr lang="en-US" sz="1600" b="1" dirty="0"/>
              <a:t> </a:t>
            </a:r>
            <a:r>
              <a:rPr lang="en-US" sz="1600" b="1" dirty="0" err="1"/>
              <a:t>obj.show</a:t>
            </a:r>
            <a:r>
              <a:rPr lang="en-US" sz="1600" b="1" dirty="0"/>
              <a:t>();</a:t>
            </a:r>
          </a:p>
          <a:p>
            <a:pPr marL="285750" indent="-285750">
              <a:buFont typeface="Arial" panose="020B0604020202020204" pitchFamily="34" charset="0"/>
              <a:buChar char="•"/>
            </a:pPr>
            <a:r>
              <a:rPr lang="en-US" sz="1600" b="1" dirty="0"/>
              <a:t> obj.display1();</a:t>
            </a:r>
          </a:p>
          <a:p>
            <a:pPr marL="285750" indent="-285750">
              <a:buFont typeface="Arial" panose="020B0604020202020204" pitchFamily="34" charset="0"/>
              <a:buChar char="•"/>
            </a:pPr>
            <a:r>
              <a:rPr lang="en-US" sz="1600" b="1" dirty="0"/>
              <a:t>B obj1;      //subclass object created</a:t>
            </a:r>
          </a:p>
          <a:p>
            <a:pPr marL="285750" indent="-285750">
              <a:buFont typeface="Arial" panose="020B0604020202020204" pitchFamily="34" charset="0"/>
              <a:buChar char="•"/>
            </a:pPr>
            <a:r>
              <a:rPr lang="en-US" sz="1600" b="1" dirty="0"/>
              <a:t> obj1.display();</a:t>
            </a:r>
          </a:p>
          <a:p>
            <a:pPr marL="285750" indent="-285750">
              <a:buFont typeface="Arial" panose="020B0604020202020204" pitchFamily="34" charset="0"/>
              <a:buChar char="•"/>
            </a:pPr>
            <a:r>
              <a:rPr lang="en-US" sz="1600" b="1" dirty="0"/>
              <a:t> </a:t>
            </a:r>
            <a:r>
              <a:rPr lang="en-US" sz="1600" b="1" dirty="0" err="1"/>
              <a:t>getch</a:t>
            </a:r>
            <a:r>
              <a:rPr lang="en-US" sz="1600" b="1" dirty="0"/>
              <a:t>();</a:t>
            </a:r>
          </a:p>
          <a:p>
            <a:pPr marL="285750" indent="-285750">
              <a:buFont typeface="Arial" panose="020B0604020202020204" pitchFamily="34" charset="0"/>
              <a:buChar char="•"/>
            </a:pPr>
            <a:r>
              <a:rPr lang="en-US" sz="1600" b="1" dirty="0"/>
              <a:t>}</a:t>
            </a:r>
          </a:p>
          <a:p>
            <a:endParaRPr lang="en-IN" dirty="0"/>
          </a:p>
        </p:txBody>
      </p:sp>
      <p:sp>
        <p:nvSpPr>
          <p:cNvPr id="3" name="TextBox 2">
            <a:extLst>
              <a:ext uri="{FF2B5EF4-FFF2-40B4-BE49-F238E27FC236}">
                <a16:creationId xmlns:a16="http://schemas.microsoft.com/office/drawing/2014/main" id="{77CF1939-A6D4-478A-810A-A4DDC676B93E}"/>
              </a:ext>
            </a:extLst>
          </p:cNvPr>
          <p:cNvSpPr txBox="1"/>
          <p:nvPr/>
        </p:nvSpPr>
        <p:spPr>
          <a:xfrm>
            <a:off x="4279133" y="1237879"/>
            <a:ext cx="3633734" cy="4308872"/>
          </a:xfrm>
          <a:prstGeom prst="rect">
            <a:avLst/>
          </a:prstGeom>
          <a:noFill/>
        </p:spPr>
        <p:txBody>
          <a:bodyPr wrap="square" rtlCol="0">
            <a:spAutoFit/>
          </a:bodyPr>
          <a:lstStyle/>
          <a:p>
            <a:pPr marL="285750" indent="-285750">
              <a:buFont typeface="Arial" panose="020B0604020202020204" pitchFamily="34" charset="0"/>
              <a:buChar char="•"/>
            </a:pPr>
            <a:r>
              <a:rPr lang="en-US" sz="1600" b="1" dirty="0"/>
              <a:t>class C: public A</a:t>
            </a:r>
          </a:p>
          <a:p>
            <a:pPr marL="285750" indent="-285750">
              <a:buFont typeface="Arial" panose="020B0604020202020204" pitchFamily="34" charset="0"/>
              <a:buChar char="•"/>
            </a:pPr>
            <a:r>
              <a:rPr lang="en-US" sz="1600" b="1" dirty="0"/>
              <a:t>{</a:t>
            </a:r>
          </a:p>
          <a:p>
            <a:pPr marL="285750" indent="-285750">
              <a:buFont typeface="Arial" panose="020B0604020202020204" pitchFamily="34" charset="0"/>
              <a:buChar char="•"/>
            </a:pPr>
            <a:r>
              <a:rPr lang="en-US" sz="1600" b="1" dirty="0"/>
              <a:t> public:</a:t>
            </a:r>
          </a:p>
          <a:p>
            <a:pPr marL="285750" indent="-285750">
              <a:buFont typeface="Arial" panose="020B0604020202020204" pitchFamily="34" charset="0"/>
              <a:buChar char="•"/>
            </a:pPr>
            <a:r>
              <a:rPr lang="en-US" sz="1600" b="1" dirty="0"/>
              <a:t> void display1()</a:t>
            </a:r>
          </a:p>
          <a:p>
            <a:pPr marL="285750" indent="-285750">
              <a:buFont typeface="Arial" panose="020B0604020202020204" pitchFamily="34" charset="0"/>
              <a:buChar char="•"/>
            </a:pPr>
            <a:r>
              <a:rPr lang="en-US" sz="1600" b="1" dirty="0"/>
              <a:t>{</a:t>
            </a:r>
          </a:p>
          <a:p>
            <a:pPr marL="285750" indent="-285750">
              <a:buFont typeface="Arial" panose="020B0604020202020204" pitchFamily="34" charset="0"/>
              <a:buChar char="•"/>
            </a:pPr>
            <a:r>
              <a:rPr lang="en-US" sz="1600" b="1" dirty="0" err="1"/>
              <a:t>Cout</a:t>
            </a:r>
            <a:r>
              <a:rPr lang="en-US" sz="1600" b="1" dirty="0"/>
              <a:t>&lt;&lt;“Subclass display 1 function ”;</a:t>
            </a:r>
          </a:p>
          <a:p>
            <a:pPr marL="285750" indent="-285750">
              <a:buFont typeface="Arial" panose="020B0604020202020204" pitchFamily="34" charset="0"/>
              <a:buChar char="•"/>
            </a:pPr>
            <a:r>
              <a:rPr lang="en-US" sz="1600" b="1" dirty="0"/>
              <a:t>}</a:t>
            </a:r>
          </a:p>
          <a:p>
            <a:pPr marL="285750" indent="-285750">
              <a:buFont typeface="Arial" panose="020B0604020202020204" pitchFamily="34" charset="0"/>
              <a:buChar char="•"/>
            </a:pPr>
            <a:r>
              <a:rPr lang="en-US" sz="1600" b="1" dirty="0"/>
              <a:t>};</a:t>
            </a:r>
          </a:p>
          <a:p>
            <a:pPr marL="285750" indent="-285750">
              <a:buFont typeface="Arial" panose="020B0604020202020204" pitchFamily="34" charset="0"/>
              <a:buChar char="•"/>
            </a:pPr>
            <a:r>
              <a:rPr lang="en-US" sz="1600" b="1" dirty="0"/>
              <a:t> class D: public B, public C</a:t>
            </a:r>
          </a:p>
          <a:p>
            <a:pPr marL="285750" indent="-285750">
              <a:buFont typeface="Arial" panose="020B0604020202020204" pitchFamily="34" charset="0"/>
              <a:buChar char="•"/>
            </a:pPr>
            <a:r>
              <a:rPr lang="en-US" sz="1600" b="1" dirty="0"/>
              <a:t>{</a:t>
            </a:r>
          </a:p>
          <a:p>
            <a:pPr marL="285750" indent="-285750">
              <a:buFont typeface="Arial" panose="020B0604020202020204" pitchFamily="34" charset="0"/>
              <a:buChar char="•"/>
            </a:pPr>
            <a:r>
              <a:rPr lang="en-US" sz="1600" b="1" dirty="0"/>
              <a:t> public:</a:t>
            </a:r>
          </a:p>
          <a:p>
            <a:pPr marL="285750" indent="-285750">
              <a:buFont typeface="Arial" panose="020B0604020202020204" pitchFamily="34" charset="0"/>
              <a:buChar char="•"/>
            </a:pPr>
            <a:r>
              <a:rPr lang="en-US" sz="1600" b="1" dirty="0"/>
              <a:t> void display2()</a:t>
            </a:r>
          </a:p>
          <a:p>
            <a:pPr marL="285750" indent="-285750">
              <a:buFont typeface="Arial" panose="020B0604020202020204" pitchFamily="34" charset="0"/>
              <a:buChar char="•"/>
            </a:pPr>
            <a:r>
              <a:rPr lang="en-US" sz="1600" b="1" dirty="0"/>
              <a:t>{</a:t>
            </a:r>
          </a:p>
          <a:p>
            <a:pPr marL="285750" indent="-285750">
              <a:buFont typeface="Arial" panose="020B0604020202020204" pitchFamily="34" charset="0"/>
              <a:buChar char="•"/>
            </a:pPr>
            <a:r>
              <a:rPr lang="en-US" sz="1600" b="1" dirty="0"/>
              <a:t> </a:t>
            </a:r>
            <a:r>
              <a:rPr lang="en-US" sz="1600" b="1" dirty="0" err="1"/>
              <a:t>cout</a:t>
            </a:r>
            <a:r>
              <a:rPr lang="en-US" sz="1600" b="1" dirty="0"/>
              <a:t>&lt;&lt;“Subclass display 2 function ”;</a:t>
            </a:r>
          </a:p>
          <a:p>
            <a:pPr marL="285750" indent="-285750">
              <a:buFont typeface="Arial" panose="020B0604020202020204" pitchFamily="34" charset="0"/>
              <a:buChar char="•"/>
            </a:pPr>
            <a:r>
              <a:rPr lang="en-US" sz="1600" b="1" dirty="0"/>
              <a:t>}</a:t>
            </a:r>
          </a:p>
          <a:p>
            <a:pPr marL="285750" indent="-285750">
              <a:buFont typeface="Arial" panose="020B0604020202020204" pitchFamily="34" charset="0"/>
              <a:buChar char="•"/>
            </a:pPr>
            <a:r>
              <a:rPr lang="en-US" sz="1600" b="1" dirty="0"/>
              <a:t>}:</a:t>
            </a:r>
          </a:p>
          <a:p>
            <a:endParaRPr lang="en-IN" dirty="0"/>
          </a:p>
        </p:txBody>
      </p:sp>
    </p:spTree>
    <p:extLst>
      <p:ext uri="{BB962C8B-B14F-4D97-AF65-F5344CB8AC3E}">
        <p14:creationId xmlns:p14="http://schemas.microsoft.com/office/powerpoint/2010/main" val="324210648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AB63033-4550-48C0-94A1-FF2496CDB4D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12234041" cy="7357241"/>
          </a:xfrm>
          <a:prstGeom prst="rect">
            <a:avLst/>
          </a:prstGeom>
        </p:spPr>
      </p:pic>
      <p:sp>
        <p:nvSpPr>
          <p:cNvPr id="6" name="Rectangle 5">
            <a:extLst>
              <a:ext uri="{FF2B5EF4-FFF2-40B4-BE49-F238E27FC236}">
                <a16:creationId xmlns:a16="http://schemas.microsoft.com/office/drawing/2014/main" id="{BD5D8F05-4DD7-4DBD-B707-E9D7A837DA3E}"/>
              </a:ext>
            </a:extLst>
          </p:cNvPr>
          <p:cNvSpPr/>
          <p:nvPr/>
        </p:nvSpPr>
        <p:spPr>
          <a:xfrm>
            <a:off x="615239" y="474531"/>
            <a:ext cx="11040894" cy="590893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Flowchart: Punched Tape 1">
            <a:extLst>
              <a:ext uri="{FF2B5EF4-FFF2-40B4-BE49-F238E27FC236}">
                <a16:creationId xmlns:a16="http://schemas.microsoft.com/office/drawing/2014/main" id="{95C22952-AEF0-48DA-B416-91EBEC2F0B20}"/>
              </a:ext>
            </a:extLst>
          </p:cNvPr>
          <p:cNvSpPr/>
          <p:nvPr/>
        </p:nvSpPr>
        <p:spPr>
          <a:xfrm>
            <a:off x="2724605" y="1969936"/>
            <a:ext cx="6423229" cy="2771775"/>
          </a:xfrm>
          <a:prstGeom prst="flowChartPunchedTape">
            <a:avLst/>
          </a:prstGeom>
          <a:gradFill>
            <a:gsLst>
              <a:gs pos="100000">
                <a:srgbClr val="FF0000"/>
              </a:gs>
              <a:gs pos="0">
                <a:srgbClr val="FF3300"/>
              </a:gs>
              <a:gs pos="0">
                <a:srgbClr val="FF3399"/>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Slide Number Placeholder 22">
            <a:extLst>
              <a:ext uri="{FF2B5EF4-FFF2-40B4-BE49-F238E27FC236}">
                <a16:creationId xmlns:a16="http://schemas.microsoft.com/office/drawing/2014/main" id="{DF6D7413-2E4F-41D7-B0EC-9F2B7DE4C86F}"/>
              </a:ext>
            </a:extLst>
          </p:cNvPr>
          <p:cNvSpPr txBox="1">
            <a:spLocks/>
          </p:cNvSpPr>
          <p:nvPr/>
        </p:nvSpPr>
        <p:spPr>
          <a:xfrm>
            <a:off x="9695575" y="850433"/>
            <a:ext cx="1990725" cy="216368"/>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100" dirty="0"/>
              <a:t> </a:t>
            </a:r>
            <a:r>
              <a:rPr lang="en-US" sz="1100" b="1" dirty="0">
                <a:latin typeface="Segoe UI" panose="020B0502040204020203" pitchFamily="34" charset="0"/>
                <a:cs typeface="Segoe UI" panose="020B0502040204020203" pitchFamily="34" charset="0"/>
              </a:rPr>
              <a:t>Arcade Business College</a:t>
            </a:r>
          </a:p>
        </p:txBody>
      </p:sp>
      <p:pic>
        <p:nvPicPr>
          <p:cNvPr id="13" name="Picture 12">
            <a:extLst>
              <a:ext uri="{FF2B5EF4-FFF2-40B4-BE49-F238E27FC236}">
                <a16:creationId xmlns:a16="http://schemas.microsoft.com/office/drawing/2014/main" id="{CDA85741-93AC-4421-9E3F-7E43593897BF}"/>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10000" b="90000" l="10000" r="90000"/>
                    </a14:imgEffect>
                    <a14:imgEffect>
                      <a14:saturation sat="0"/>
                    </a14:imgEffect>
                  </a14:imgLayer>
                </a14:imgProps>
              </a:ext>
            </a:extLst>
          </a:blip>
          <a:stretch>
            <a:fillRect/>
          </a:stretch>
        </p:blipFill>
        <p:spPr>
          <a:xfrm>
            <a:off x="9147834" y="561385"/>
            <a:ext cx="794464" cy="794464"/>
          </a:xfrm>
          <a:prstGeom prst="rect">
            <a:avLst/>
          </a:prstGeom>
        </p:spPr>
      </p:pic>
      <p:sp>
        <p:nvSpPr>
          <p:cNvPr id="11" name="Title 3">
            <a:extLst>
              <a:ext uri="{FF2B5EF4-FFF2-40B4-BE49-F238E27FC236}">
                <a16:creationId xmlns:a16="http://schemas.microsoft.com/office/drawing/2014/main" id="{40CCA34C-7559-47D3-95C9-C18BF49E75CF}"/>
              </a:ext>
            </a:extLst>
          </p:cNvPr>
          <p:cNvSpPr txBox="1">
            <a:spLocks/>
          </p:cNvSpPr>
          <p:nvPr/>
        </p:nvSpPr>
        <p:spPr bwMode="blackGray">
          <a:xfrm>
            <a:off x="3741340" y="2810803"/>
            <a:ext cx="4709319" cy="109004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6600" b="1" u="sng" dirty="0">
                <a:latin typeface="Segoe UI" panose="020B0502040204020203" pitchFamily="34" charset="0"/>
                <a:cs typeface="Segoe UI" panose="020B0502040204020203" pitchFamily="34" charset="0"/>
              </a:rPr>
              <a:t>OVERVIEW</a:t>
            </a:r>
          </a:p>
        </p:txBody>
      </p:sp>
    </p:spTree>
    <p:extLst>
      <p:ext uri="{BB962C8B-B14F-4D97-AF65-F5344CB8AC3E}">
        <p14:creationId xmlns:p14="http://schemas.microsoft.com/office/powerpoint/2010/main" val="227368091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AB63033-4550-48C0-94A1-FF2496CDB4D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12234041" cy="7357241"/>
          </a:xfrm>
          <a:prstGeom prst="rect">
            <a:avLst/>
          </a:prstGeom>
        </p:spPr>
      </p:pic>
      <p:sp>
        <p:nvSpPr>
          <p:cNvPr id="6" name="Rectangle 5">
            <a:extLst>
              <a:ext uri="{FF2B5EF4-FFF2-40B4-BE49-F238E27FC236}">
                <a16:creationId xmlns:a16="http://schemas.microsoft.com/office/drawing/2014/main" id="{BD5D8F05-4DD7-4DBD-B707-E9D7A837DA3E}"/>
              </a:ext>
            </a:extLst>
          </p:cNvPr>
          <p:cNvSpPr/>
          <p:nvPr/>
        </p:nvSpPr>
        <p:spPr>
          <a:xfrm>
            <a:off x="573933" y="418290"/>
            <a:ext cx="11040894" cy="590893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EC8BCA09-6697-46FF-BFB9-86EA2860D4C0}"/>
              </a:ext>
            </a:extLst>
          </p:cNvPr>
          <p:cNvSpPr txBox="1"/>
          <p:nvPr/>
        </p:nvSpPr>
        <p:spPr>
          <a:xfrm>
            <a:off x="2036267" y="530772"/>
            <a:ext cx="8382058" cy="523220"/>
          </a:xfrm>
          <a:prstGeom prst="rect">
            <a:avLst/>
          </a:prstGeom>
          <a:noFill/>
        </p:spPr>
        <p:txBody>
          <a:bodyPr wrap="square">
            <a:spAutoFit/>
          </a:bodyPr>
          <a:lstStyle/>
          <a:p>
            <a:r>
              <a:rPr lang="en-US" sz="2800" b="1" dirty="0">
                <a:solidFill>
                  <a:srgbClr val="FF0000"/>
                </a:solidFill>
                <a:latin typeface="Segoe UI" panose="020B0502040204020203" pitchFamily="34" charset="0"/>
                <a:cs typeface="Segoe UI" panose="020B0502040204020203" pitchFamily="34" charset="0"/>
              </a:rPr>
              <a:t>What  is the role of object in case of inheritance?</a:t>
            </a:r>
            <a:endParaRPr lang="en-IN" sz="2800" b="1" dirty="0">
              <a:solidFill>
                <a:srgbClr val="FF0000"/>
              </a:solidFill>
              <a:latin typeface="Segoe UI" panose="020B0502040204020203" pitchFamily="34" charset="0"/>
              <a:cs typeface="Segoe UI" panose="020B0502040204020203" pitchFamily="34" charset="0"/>
            </a:endParaRPr>
          </a:p>
        </p:txBody>
      </p:sp>
      <p:cxnSp>
        <p:nvCxnSpPr>
          <p:cNvPr id="8" name="Straight Connector 7">
            <a:extLst>
              <a:ext uri="{FF2B5EF4-FFF2-40B4-BE49-F238E27FC236}">
                <a16:creationId xmlns:a16="http://schemas.microsoft.com/office/drawing/2014/main" id="{AE9506F7-B091-484B-8BA0-21BC27ADCF9B}"/>
              </a:ext>
            </a:extLst>
          </p:cNvPr>
          <p:cNvCxnSpPr>
            <a:cxnSpLocks/>
          </p:cNvCxnSpPr>
          <p:nvPr/>
        </p:nvCxnSpPr>
        <p:spPr>
          <a:xfrm>
            <a:off x="1371602" y="1044265"/>
            <a:ext cx="9708204" cy="0"/>
          </a:xfrm>
          <a:prstGeom prst="line">
            <a:avLst/>
          </a:prstGeom>
          <a:ln>
            <a:headEnd type="none" w="med" len="med"/>
            <a:tailEnd type="none" w="med" len="med"/>
          </a:ln>
        </p:spPr>
        <p:style>
          <a:lnRef idx="3">
            <a:schemeClr val="dk1"/>
          </a:lnRef>
          <a:fillRef idx="0">
            <a:schemeClr val="dk1"/>
          </a:fillRef>
          <a:effectRef idx="2">
            <a:schemeClr val="dk1"/>
          </a:effectRef>
          <a:fontRef idx="minor">
            <a:schemeClr val="tx1"/>
          </a:fontRef>
        </p:style>
      </p:cxnSp>
      <p:sp>
        <p:nvSpPr>
          <p:cNvPr id="9" name="Content Placeholder 4">
            <a:extLst>
              <a:ext uri="{FF2B5EF4-FFF2-40B4-BE49-F238E27FC236}">
                <a16:creationId xmlns:a16="http://schemas.microsoft.com/office/drawing/2014/main" id="{2FB279C0-C1A7-40A5-934F-87D48A500E95}"/>
              </a:ext>
            </a:extLst>
          </p:cNvPr>
          <p:cNvSpPr txBox="1">
            <a:spLocks/>
          </p:cNvSpPr>
          <p:nvPr/>
        </p:nvSpPr>
        <p:spPr>
          <a:xfrm>
            <a:off x="1795460" y="1956294"/>
            <a:ext cx="8643119" cy="3857441"/>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Font typeface="Arial" panose="020B0604020202020204" pitchFamily="34" charset="0"/>
              <a:buNone/>
            </a:pPr>
            <a:r>
              <a:rPr lang="en-US" sz="1800" b="1" dirty="0"/>
              <a:t>In C++, an object plays a key role in inheritance as it is the instance of a class that inherits properties and behaviors from another class. When a class inherits form another class , it gains access to the member variables and member functions of the base class, allowing the derived class to reuse code and extend the functionality of the base class.</a:t>
            </a:r>
          </a:p>
          <a:p>
            <a:pPr marL="0" indent="0">
              <a:lnSpc>
                <a:spcPct val="100000"/>
              </a:lnSpc>
              <a:buFont typeface="Arial" panose="020B0604020202020204" pitchFamily="34" charset="0"/>
              <a:buNone/>
            </a:pPr>
            <a:r>
              <a:rPr lang="en-US" sz="1800" b="1" dirty="0"/>
              <a:t>The object of derived class can be accessed both the inherited member and its own members allowing it to make use of the functionality provided by the base class as well as adding new functionality specific to the derived class.</a:t>
            </a:r>
          </a:p>
          <a:p>
            <a:pPr marL="0" indent="0">
              <a:lnSpc>
                <a:spcPct val="100000"/>
              </a:lnSpc>
              <a:buFont typeface="Arial" panose="020B0604020202020204" pitchFamily="34" charset="0"/>
              <a:buNone/>
            </a:pPr>
            <a:r>
              <a:rPr lang="en-US" sz="1800" b="1" dirty="0"/>
              <a:t>Overall the role of object in inheritance in C++ is to allow for code reuse, extensibility, and the creation of hierarchies of classes with shared functionality</a:t>
            </a:r>
            <a:r>
              <a:rPr lang="en-US" sz="1800" dirty="0"/>
              <a:t>.</a:t>
            </a:r>
          </a:p>
          <a:p>
            <a:pPr marL="0" indent="0">
              <a:lnSpc>
                <a:spcPct val="100000"/>
              </a:lnSpc>
              <a:buFont typeface="Arial" panose="020B0604020202020204" pitchFamily="34" charset="0"/>
              <a:buNone/>
            </a:pPr>
            <a:endParaRPr lang="en-US" sz="1800" dirty="0"/>
          </a:p>
        </p:txBody>
      </p:sp>
    </p:spTree>
    <p:extLst>
      <p:ext uri="{BB962C8B-B14F-4D97-AF65-F5344CB8AC3E}">
        <p14:creationId xmlns:p14="http://schemas.microsoft.com/office/powerpoint/2010/main" val="207757703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AB63033-4550-48C0-94A1-FF2496CDB4D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12234041" cy="7357241"/>
          </a:xfrm>
          <a:prstGeom prst="rect">
            <a:avLst/>
          </a:prstGeom>
        </p:spPr>
      </p:pic>
      <p:sp>
        <p:nvSpPr>
          <p:cNvPr id="6" name="Rectangle 5">
            <a:extLst>
              <a:ext uri="{FF2B5EF4-FFF2-40B4-BE49-F238E27FC236}">
                <a16:creationId xmlns:a16="http://schemas.microsoft.com/office/drawing/2014/main" id="{BD5D8F05-4DD7-4DBD-B707-E9D7A837DA3E}"/>
              </a:ext>
            </a:extLst>
          </p:cNvPr>
          <p:cNvSpPr/>
          <p:nvPr/>
        </p:nvSpPr>
        <p:spPr>
          <a:xfrm>
            <a:off x="573933" y="418290"/>
            <a:ext cx="11040894" cy="590893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Title 2">
            <a:extLst>
              <a:ext uri="{FF2B5EF4-FFF2-40B4-BE49-F238E27FC236}">
                <a16:creationId xmlns:a16="http://schemas.microsoft.com/office/drawing/2014/main" id="{5B269F91-4C79-47EC-BC5F-447F287D9C4F}"/>
              </a:ext>
            </a:extLst>
          </p:cNvPr>
          <p:cNvSpPr txBox="1">
            <a:spLocks/>
          </p:cNvSpPr>
          <p:nvPr/>
        </p:nvSpPr>
        <p:spPr>
          <a:xfrm>
            <a:off x="768477" y="608594"/>
            <a:ext cx="11685494" cy="637198"/>
          </a:xfrm>
          <a:prstGeom prst="rect">
            <a:avLst/>
          </a:prstGeom>
        </p:spPr>
        <p:txBody>
          <a:bodyP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dirty="0">
                <a:solidFill>
                  <a:srgbClr val="FF0000"/>
                </a:solidFill>
                <a:latin typeface="Segoe UI" panose="020B0502040204020203" pitchFamily="34" charset="0"/>
                <a:cs typeface="Segoe UI" panose="020B0502040204020203" pitchFamily="34" charset="0"/>
              </a:rPr>
              <a:t>What is the role of polymorphism in case of inheritance?</a:t>
            </a:r>
          </a:p>
        </p:txBody>
      </p:sp>
      <p:cxnSp>
        <p:nvCxnSpPr>
          <p:cNvPr id="7" name="Straight Connector 6">
            <a:extLst>
              <a:ext uri="{FF2B5EF4-FFF2-40B4-BE49-F238E27FC236}">
                <a16:creationId xmlns:a16="http://schemas.microsoft.com/office/drawing/2014/main" id="{43BB79E4-6E4B-4A66-8654-2D93E5DAF593}"/>
              </a:ext>
            </a:extLst>
          </p:cNvPr>
          <p:cNvCxnSpPr>
            <a:cxnSpLocks/>
          </p:cNvCxnSpPr>
          <p:nvPr/>
        </p:nvCxnSpPr>
        <p:spPr>
          <a:xfrm>
            <a:off x="891702" y="1092902"/>
            <a:ext cx="10408595" cy="0"/>
          </a:xfrm>
          <a:prstGeom prst="line">
            <a:avLst/>
          </a:prstGeom>
          <a:ln>
            <a:headEnd type="none" w="med" len="med"/>
            <a:tailEnd type="none" w="med" len="med"/>
          </a:ln>
        </p:spPr>
        <p:style>
          <a:lnRef idx="3">
            <a:schemeClr val="dk1"/>
          </a:lnRef>
          <a:fillRef idx="0">
            <a:schemeClr val="dk1"/>
          </a:fillRef>
          <a:effectRef idx="2">
            <a:schemeClr val="dk1"/>
          </a:effectRef>
          <a:fontRef idx="minor">
            <a:schemeClr val="tx1"/>
          </a:fontRef>
        </p:style>
      </p:cxnSp>
      <p:sp>
        <p:nvSpPr>
          <p:cNvPr id="8" name="Content Placeholder 4">
            <a:extLst>
              <a:ext uri="{FF2B5EF4-FFF2-40B4-BE49-F238E27FC236}">
                <a16:creationId xmlns:a16="http://schemas.microsoft.com/office/drawing/2014/main" id="{DCAEEBBA-B7E9-4982-AA4B-951E41752182}"/>
              </a:ext>
            </a:extLst>
          </p:cNvPr>
          <p:cNvSpPr txBox="1">
            <a:spLocks/>
          </p:cNvSpPr>
          <p:nvPr/>
        </p:nvSpPr>
        <p:spPr>
          <a:xfrm>
            <a:off x="1240520" y="1577211"/>
            <a:ext cx="9707719" cy="4613109"/>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Font typeface="Arial" panose="020B0604020202020204" pitchFamily="34" charset="0"/>
              <a:buNone/>
            </a:pPr>
            <a:r>
              <a:rPr lang="en-US" sz="1800" b="1"/>
              <a:t>Polymorphism is another important concept in inheritance. It allows objects of different classes to be treated as objects of common base class, providing a way to perform operations on objects of different classes through a single inheritance.</a:t>
            </a:r>
          </a:p>
          <a:p>
            <a:pPr marL="0" indent="0">
              <a:lnSpc>
                <a:spcPct val="100000"/>
              </a:lnSpc>
              <a:buFont typeface="Arial" panose="020B0604020202020204" pitchFamily="34" charset="0"/>
              <a:buNone/>
            </a:pPr>
            <a:r>
              <a:rPr lang="en-US" sz="1800" b="1"/>
              <a:t>In the context of inheritance polymorphism allows a derived class to override the member functions of the base class with its own implementation. This means that when a member function is called on an object of the base class, the overridden version in the derived class is executed instead.</a:t>
            </a:r>
          </a:p>
          <a:p>
            <a:pPr marL="0" indent="0">
              <a:lnSpc>
                <a:spcPct val="100000"/>
              </a:lnSpc>
              <a:buFont typeface="Arial" panose="020B0604020202020204" pitchFamily="34" charset="0"/>
              <a:buNone/>
            </a:pPr>
            <a:r>
              <a:rPr lang="en-US" sz="1800" b="1"/>
              <a:t>This feature enables more flexibility and adaptability in the code, as it allows for same code to be used with different types of objects, without needing to know the specific type at compile time. It also facilitates the implementation of virtual functions and abstract classes, which are key elements in achieving polymorphism in c++.</a:t>
            </a:r>
          </a:p>
          <a:p>
            <a:pPr marL="0" indent="0">
              <a:lnSpc>
                <a:spcPct val="100000"/>
              </a:lnSpc>
              <a:buFont typeface="Arial" panose="020B0604020202020204" pitchFamily="34" charset="0"/>
              <a:buNone/>
            </a:pPr>
            <a:r>
              <a:rPr lang="en-US" sz="1800" b="1"/>
              <a:t>Overall, polymorphism in inheritance allows for code to be written in a more generic and flexible way, making it easier to work with complex class hierarchies and creating more reusable and maintainable code.</a:t>
            </a:r>
          </a:p>
          <a:p>
            <a:pPr marL="0" indent="0">
              <a:lnSpc>
                <a:spcPct val="100000"/>
              </a:lnSpc>
              <a:buFont typeface="Arial" panose="020B0604020202020204" pitchFamily="34" charset="0"/>
              <a:buNone/>
            </a:pPr>
            <a:endParaRPr lang="en-US" sz="1800" b="1">
              <a:solidFill>
                <a:schemeClr val="bg1"/>
              </a:solidFill>
            </a:endParaRPr>
          </a:p>
          <a:p>
            <a:pPr marL="0" indent="0">
              <a:lnSpc>
                <a:spcPct val="100000"/>
              </a:lnSpc>
              <a:buFont typeface="Arial" panose="020B0604020202020204" pitchFamily="34" charset="0"/>
              <a:buNone/>
            </a:pPr>
            <a:endParaRPr lang="en-US" sz="1800" dirty="0"/>
          </a:p>
        </p:txBody>
      </p:sp>
    </p:spTree>
    <p:extLst>
      <p:ext uri="{BB962C8B-B14F-4D97-AF65-F5344CB8AC3E}">
        <p14:creationId xmlns:p14="http://schemas.microsoft.com/office/powerpoint/2010/main" val="235660973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AB63033-4550-48C0-94A1-FF2496CDB4D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12234041" cy="7357241"/>
          </a:xfrm>
          <a:prstGeom prst="rect">
            <a:avLst/>
          </a:prstGeom>
        </p:spPr>
      </p:pic>
      <p:sp>
        <p:nvSpPr>
          <p:cNvPr id="6" name="Rectangle 5">
            <a:extLst>
              <a:ext uri="{FF2B5EF4-FFF2-40B4-BE49-F238E27FC236}">
                <a16:creationId xmlns:a16="http://schemas.microsoft.com/office/drawing/2014/main" id="{BD5D8F05-4DD7-4DBD-B707-E9D7A837DA3E}"/>
              </a:ext>
            </a:extLst>
          </p:cNvPr>
          <p:cNvSpPr/>
          <p:nvPr/>
        </p:nvSpPr>
        <p:spPr>
          <a:xfrm>
            <a:off x="573933" y="418290"/>
            <a:ext cx="11040894" cy="590893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Oval 3">
            <a:extLst>
              <a:ext uri="{FF2B5EF4-FFF2-40B4-BE49-F238E27FC236}">
                <a16:creationId xmlns:a16="http://schemas.microsoft.com/office/drawing/2014/main" id="{40C668DD-9123-48FB-B836-6382812C014E}"/>
              </a:ext>
            </a:extLst>
          </p:cNvPr>
          <p:cNvSpPr/>
          <p:nvPr/>
        </p:nvSpPr>
        <p:spPr>
          <a:xfrm>
            <a:off x="-1641538" y="5064674"/>
            <a:ext cx="4240922" cy="3586654"/>
          </a:xfrm>
          <a:prstGeom prst="ellipse">
            <a:avLst/>
          </a:prstGeom>
          <a:gradFill>
            <a:gsLst>
              <a:gs pos="6000">
                <a:srgbClr val="3E1B59"/>
              </a:gs>
              <a:gs pos="100000">
                <a:srgbClr val="57267C"/>
              </a:gs>
              <a:gs pos="0">
                <a:srgbClr val="3E1B59"/>
              </a:gs>
              <a:gs pos="97000">
                <a:srgbClr val="990099"/>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Oval 6">
            <a:extLst>
              <a:ext uri="{FF2B5EF4-FFF2-40B4-BE49-F238E27FC236}">
                <a16:creationId xmlns:a16="http://schemas.microsoft.com/office/drawing/2014/main" id="{DBD9CAAB-2BF0-42A9-A9E2-2406DF914BDF}"/>
              </a:ext>
            </a:extLst>
          </p:cNvPr>
          <p:cNvSpPr/>
          <p:nvPr/>
        </p:nvSpPr>
        <p:spPr>
          <a:xfrm>
            <a:off x="7955155" y="-305862"/>
            <a:ext cx="7642575" cy="7357241"/>
          </a:xfrm>
          <a:prstGeom prst="ellipse">
            <a:avLst/>
          </a:prstGeom>
          <a:gradFill>
            <a:gsLst>
              <a:gs pos="6000">
                <a:srgbClr val="3E1B59"/>
              </a:gs>
              <a:gs pos="100000">
                <a:srgbClr val="57267C"/>
              </a:gs>
              <a:gs pos="0">
                <a:srgbClr val="3E1B59"/>
              </a:gs>
              <a:gs pos="97000">
                <a:srgbClr val="990099"/>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8" name="Oval 7">
            <a:extLst>
              <a:ext uri="{FF2B5EF4-FFF2-40B4-BE49-F238E27FC236}">
                <a16:creationId xmlns:a16="http://schemas.microsoft.com/office/drawing/2014/main" id="{011B2C16-5A57-4B50-80BF-DD1F6F69FA7B}"/>
              </a:ext>
            </a:extLst>
          </p:cNvPr>
          <p:cNvSpPr/>
          <p:nvPr/>
        </p:nvSpPr>
        <p:spPr>
          <a:xfrm>
            <a:off x="-1641538" y="-1292772"/>
            <a:ext cx="4240922" cy="3586655"/>
          </a:xfrm>
          <a:prstGeom prst="ellipse">
            <a:avLst/>
          </a:prstGeom>
          <a:gradFill>
            <a:gsLst>
              <a:gs pos="6000">
                <a:srgbClr val="FF3399"/>
              </a:gs>
              <a:gs pos="100000">
                <a:srgbClr val="FF0000"/>
              </a:gs>
              <a:gs pos="100000">
                <a:srgbClr val="3E1B59"/>
              </a:gs>
              <a:gs pos="100000">
                <a:srgbClr val="FF3399"/>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Title 1">
            <a:extLst>
              <a:ext uri="{FF2B5EF4-FFF2-40B4-BE49-F238E27FC236}">
                <a16:creationId xmlns:a16="http://schemas.microsoft.com/office/drawing/2014/main" id="{FA52BAD1-0303-44B5-8E6E-AF7506808AD0}"/>
              </a:ext>
            </a:extLst>
          </p:cNvPr>
          <p:cNvSpPr txBox="1">
            <a:spLocks/>
          </p:cNvSpPr>
          <p:nvPr/>
        </p:nvSpPr>
        <p:spPr>
          <a:xfrm>
            <a:off x="2620329" y="3095244"/>
            <a:ext cx="4386757" cy="667512"/>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5400" b="1" dirty="0">
                <a:latin typeface="Segoe UI" panose="020B0502040204020203" pitchFamily="34" charset="0"/>
                <a:cs typeface="Segoe UI" panose="020B0502040204020203" pitchFamily="34" charset="0"/>
              </a:rPr>
              <a:t>THANK YOU</a:t>
            </a:r>
          </a:p>
        </p:txBody>
      </p:sp>
      <p:sp>
        <p:nvSpPr>
          <p:cNvPr id="10" name="Oval 9">
            <a:extLst>
              <a:ext uri="{FF2B5EF4-FFF2-40B4-BE49-F238E27FC236}">
                <a16:creationId xmlns:a16="http://schemas.microsoft.com/office/drawing/2014/main" id="{5E8E6266-0F26-407E-A2BC-814D15D88E72}"/>
              </a:ext>
            </a:extLst>
          </p:cNvPr>
          <p:cNvSpPr/>
          <p:nvPr/>
        </p:nvSpPr>
        <p:spPr>
          <a:xfrm>
            <a:off x="8412046" y="94421"/>
            <a:ext cx="6728791" cy="6669157"/>
          </a:xfrm>
          <a:prstGeom prst="ellipse">
            <a:avLst/>
          </a:prstGeom>
          <a:gradFill>
            <a:gsLst>
              <a:gs pos="6000">
                <a:srgbClr val="FF3399"/>
              </a:gs>
              <a:gs pos="100000">
                <a:srgbClr val="FF0000"/>
              </a:gs>
              <a:gs pos="100000">
                <a:srgbClr val="3E1B59"/>
              </a:gs>
              <a:gs pos="100000">
                <a:srgbClr val="FF3399"/>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39302849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AB63033-4550-48C0-94A1-FF2496CDB4D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12234041" cy="7357241"/>
          </a:xfrm>
          <a:prstGeom prst="rect">
            <a:avLst/>
          </a:prstGeom>
        </p:spPr>
      </p:pic>
      <p:sp>
        <p:nvSpPr>
          <p:cNvPr id="6" name="Rectangle 5">
            <a:extLst>
              <a:ext uri="{FF2B5EF4-FFF2-40B4-BE49-F238E27FC236}">
                <a16:creationId xmlns:a16="http://schemas.microsoft.com/office/drawing/2014/main" id="{BD5D8F05-4DD7-4DBD-B707-E9D7A837DA3E}"/>
              </a:ext>
            </a:extLst>
          </p:cNvPr>
          <p:cNvSpPr/>
          <p:nvPr/>
        </p:nvSpPr>
        <p:spPr>
          <a:xfrm>
            <a:off x="573933" y="418290"/>
            <a:ext cx="11040894" cy="590893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F2BA9AB3-1AE8-409D-AFA7-625591357408}"/>
              </a:ext>
            </a:extLst>
          </p:cNvPr>
          <p:cNvSpPr txBox="1"/>
          <p:nvPr/>
        </p:nvSpPr>
        <p:spPr>
          <a:xfrm>
            <a:off x="5044965" y="645651"/>
            <a:ext cx="1450428" cy="707886"/>
          </a:xfrm>
          <a:prstGeom prst="rect">
            <a:avLst/>
          </a:prstGeom>
          <a:noFill/>
        </p:spPr>
        <p:txBody>
          <a:bodyPr wrap="square">
            <a:spAutoFit/>
          </a:bodyPr>
          <a:lstStyle/>
          <a:p>
            <a:r>
              <a:rPr lang="en-US" sz="4000" dirty="0"/>
              <a:t>C++</a:t>
            </a:r>
            <a:endParaRPr lang="en-IN" sz="4000" dirty="0"/>
          </a:p>
        </p:txBody>
      </p:sp>
      <p:sp>
        <p:nvSpPr>
          <p:cNvPr id="8" name="Text Placeholder 7">
            <a:extLst>
              <a:ext uri="{FF2B5EF4-FFF2-40B4-BE49-F238E27FC236}">
                <a16:creationId xmlns:a16="http://schemas.microsoft.com/office/drawing/2014/main" id="{89E9DE12-AE2F-46FD-8EDF-E1DB7198615B}"/>
              </a:ext>
            </a:extLst>
          </p:cNvPr>
          <p:cNvSpPr txBox="1">
            <a:spLocks/>
          </p:cNvSpPr>
          <p:nvPr/>
        </p:nvSpPr>
        <p:spPr>
          <a:xfrm>
            <a:off x="1387807" y="1949382"/>
            <a:ext cx="9413146" cy="4262967"/>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b="1" dirty="0">
                <a:latin typeface="Segoe UI" panose="020B0502040204020203" pitchFamily="34" charset="0"/>
                <a:cs typeface="Segoe UI" panose="020B0502040204020203" pitchFamily="34" charset="0"/>
              </a:rPr>
              <a:t>C++ is a high level programming language to make a program and develop a software.</a:t>
            </a:r>
          </a:p>
          <a:p>
            <a:r>
              <a:rPr lang="en-US" sz="2000" b="1" dirty="0">
                <a:latin typeface="Segoe UI" panose="020B0502040204020203" pitchFamily="34" charset="0"/>
                <a:cs typeface="Segoe UI" panose="020B0502040204020203" pitchFamily="34" charset="0"/>
              </a:rPr>
              <a:t>C++ is developed by </a:t>
            </a:r>
            <a:r>
              <a:rPr lang="en-US" sz="2000" b="1" u="sng" dirty="0">
                <a:solidFill>
                  <a:srgbClr val="FF0000"/>
                </a:solidFill>
                <a:latin typeface="Segoe UI" panose="020B0502040204020203" pitchFamily="34" charset="0"/>
                <a:cs typeface="Segoe UI" panose="020B0502040204020203" pitchFamily="34" charset="0"/>
              </a:rPr>
              <a:t>Mr. Bjarne </a:t>
            </a:r>
            <a:r>
              <a:rPr lang="en-US" sz="2000" b="1" u="sng" dirty="0" err="1">
                <a:solidFill>
                  <a:srgbClr val="FF0000"/>
                </a:solidFill>
                <a:latin typeface="Segoe UI" panose="020B0502040204020203" pitchFamily="34" charset="0"/>
                <a:cs typeface="Segoe UI" panose="020B0502040204020203" pitchFamily="34" charset="0"/>
              </a:rPr>
              <a:t>Stroustrup</a:t>
            </a:r>
            <a:r>
              <a:rPr lang="en-US" sz="2000" b="1" u="sng" dirty="0">
                <a:solidFill>
                  <a:srgbClr val="FF0000"/>
                </a:solidFill>
                <a:latin typeface="Segoe UI" panose="020B0502040204020203" pitchFamily="34" charset="0"/>
                <a:cs typeface="Segoe UI" panose="020B0502040204020203" pitchFamily="34" charset="0"/>
              </a:rPr>
              <a:t> </a:t>
            </a:r>
            <a:r>
              <a:rPr lang="en-US" sz="2000" b="1" dirty="0">
                <a:latin typeface="Segoe UI" panose="020B0502040204020203" pitchFamily="34" charset="0"/>
                <a:cs typeface="Segoe UI" panose="020B0502040204020203" pitchFamily="34" charset="0"/>
              </a:rPr>
              <a:t>in 1982 approximately at </a:t>
            </a:r>
            <a:r>
              <a:rPr lang="en-US" sz="2000" b="1" dirty="0" err="1">
                <a:latin typeface="Segoe UI" panose="020B0502040204020203" pitchFamily="34" charset="0"/>
                <a:cs typeface="Segoe UI" panose="020B0502040204020203" pitchFamily="34" charset="0"/>
              </a:rPr>
              <a:t>AT</a:t>
            </a:r>
            <a:r>
              <a:rPr lang="en-US" sz="2000" b="1" dirty="0">
                <a:latin typeface="Segoe UI" panose="020B0502040204020203" pitchFamily="34" charset="0"/>
                <a:cs typeface="Segoe UI" panose="020B0502040204020203" pitchFamily="34" charset="0"/>
              </a:rPr>
              <a:t> &amp; TC American Telegraphic and telephones) </a:t>
            </a:r>
            <a:r>
              <a:rPr lang="en-US" sz="2000" b="1" dirty="0">
                <a:solidFill>
                  <a:srgbClr val="FF0000"/>
                </a:solidFill>
                <a:latin typeface="Segoe UI" panose="020B0502040204020203" pitchFamily="34" charset="0"/>
                <a:cs typeface="Segoe UI" panose="020B0502040204020203" pitchFamily="34" charset="0"/>
              </a:rPr>
              <a:t>Bell Laboratories </a:t>
            </a:r>
            <a:r>
              <a:rPr lang="en-US" sz="2000" b="1" dirty="0">
                <a:latin typeface="Segoe UI" panose="020B0502040204020203" pitchFamily="34" charset="0"/>
                <a:cs typeface="Segoe UI" panose="020B0502040204020203" pitchFamily="34" charset="0"/>
              </a:rPr>
              <a:t>at </a:t>
            </a:r>
            <a:r>
              <a:rPr lang="en-US" sz="2000" b="1" dirty="0" err="1">
                <a:latin typeface="Segoe UI" panose="020B0502040204020203" pitchFamily="34" charset="0"/>
                <a:cs typeface="Segoe UI" panose="020B0502040204020203" pitchFamily="34" charset="0"/>
              </a:rPr>
              <a:t>Daramouth</a:t>
            </a:r>
            <a:r>
              <a:rPr lang="en-US" sz="2000" b="1" dirty="0">
                <a:latin typeface="Segoe UI" panose="020B0502040204020203" pitchFamily="34" charset="0"/>
                <a:cs typeface="Segoe UI" panose="020B0502040204020203" pitchFamily="34" charset="0"/>
              </a:rPr>
              <a:t> College in USA.</a:t>
            </a:r>
          </a:p>
          <a:p>
            <a:r>
              <a:rPr lang="en-US" sz="2000" b="1" dirty="0">
                <a:latin typeface="Segoe UI" panose="020B0502040204020203" pitchFamily="34" charset="0"/>
                <a:cs typeface="Segoe UI" panose="020B0502040204020203" pitchFamily="34" charset="0"/>
              </a:rPr>
              <a:t>C++ implements both </a:t>
            </a:r>
            <a:r>
              <a:rPr lang="en-US" sz="2000" b="1" dirty="0">
                <a:solidFill>
                  <a:srgbClr val="FF0000"/>
                </a:solidFill>
                <a:latin typeface="Segoe UI" panose="020B0502040204020203" pitchFamily="34" charset="0"/>
                <a:cs typeface="Segoe UI" panose="020B0502040204020203" pitchFamily="34" charset="0"/>
              </a:rPr>
              <a:t>structures programming </a:t>
            </a:r>
            <a:r>
              <a:rPr lang="en-US" sz="2000" b="1" dirty="0">
                <a:latin typeface="Segoe UI" panose="020B0502040204020203" pitchFamily="34" charset="0"/>
                <a:cs typeface="Segoe UI" panose="020B0502040204020203" pitchFamily="34" charset="0"/>
              </a:rPr>
              <a:t>technique as well as </a:t>
            </a:r>
            <a:r>
              <a:rPr lang="en-US" sz="2000" b="1" dirty="0">
                <a:solidFill>
                  <a:srgbClr val="FF0000"/>
                </a:solidFill>
                <a:latin typeface="Segoe UI" panose="020B0502040204020203" pitchFamily="34" charset="0"/>
                <a:cs typeface="Segoe UI" panose="020B0502040204020203" pitchFamily="34" charset="0"/>
              </a:rPr>
              <a:t>OOPS programming </a:t>
            </a:r>
            <a:r>
              <a:rPr lang="en-US" sz="2000" b="1" dirty="0">
                <a:latin typeface="Segoe UI" panose="020B0502040204020203" pitchFamily="34" charset="0"/>
                <a:cs typeface="Segoe UI" panose="020B0502040204020203" pitchFamily="34" charset="0"/>
              </a:rPr>
              <a:t>technique.</a:t>
            </a:r>
          </a:p>
          <a:p>
            <a:r>
              <a:rPr lang="en-US" sz="2000" b="1" dirty="0">
                <a:latin typeface="Segoe UI" panose="020B0502040204020203" pitchFamily="34" charset="0"/>
                <a:cs typeface="Segoe UI" panose="020B0502040204020203" pitchFamily="34" charset="0"/>
              </a:rPr>
              <a:t>C++ is also considered as mid level programming language because it facilitates both system software development(hardware consent) and application software development(software consent).</a:t>
            </a:r>
          </a:p>
          <a:p>
            <a:endParaRPr lang="en-US" dirty="0"/>
          </a:p>
        </p:txBody>
      </p:sp>
      <p:cxnSp>
        <p:nvCxnSpPr>
          <p:cNvPr id="4" name="Straight Connector 3">
            <a:extLst>
              <a:ext uri="{FF2B5EF4-FFF2-40B4-BE49-F238E27FC236}">
                <a16:creationId xmlns:a16="http://schemas.microsoft.com/office/drawing/2014/main" id="{164B9491-50F5-4EC8-9D84-44A7DFF838F6}"/>
              </a:ext>
            </a:extLst>
          </p:cNvPr>
          <p:cNvCxnSpPr>
            <a:cxnSpLocks/>
          </p:cNvCxnSpPr>
          <p:nvPr/>
        </p:nvCxnSpPr>
        <p:spPr>
          <a:xfrm flipV="1">
            <a:off x="4719145" y="1175243"/>
            <a:ext cx="1776248" cy="17187"/>
          </a:xfrm>
          <a:prstGeom prst="line">
            <a:avLst/>
          </a:prstGeom>
          <a:ln>
            <a:headEnd type="none" w="med" len="med"/>
            <a:tailEnd type="none" w="med" len="med"/>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6100569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AB63033-4550-48C0-94A1-FF2496CDB4D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12234041" cy="7357241"/>
          </a:xfrm>
          <a:prstGeom prst="rect">
            <a:avLst/>
          </a:prstGeom>
        </p:spPr>
      </p:pic>
      <p:sp>
        <p:nvSpPr>
          <p:cNvPr id="6" name="Rectangle 5">
            <a:extLst>
              <a:ext uri="{FF2B5EF4-FFF2-40B4-BE49-F238E27FC236}">
                <a16:creationId xmlns:a16="http://schemas.microsoft.com/office/drawing/2014/main" id="{BD5D8F05-4DD7-4DBD-B707-E9D7A837DA3E}"/>
              </a:ext>
            </a:extLst>
          </p:cNvPr>
          <p:cNvSpPr/>
          <p:nvPr/>
        </p:nvSpPr>
        <p:spPr>
          <a:xfrm>
            <a:off x="567867" y="636556"/>
            <a:ext cx="11040894" cy="590893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1" name="TextBox 10">
            <a:extLst>
              <a:ext uri="{FF2B5EF4-FFF2-40B4-BE49-F238E27FC236}">
                <a16:creationId xmlns:a16="http://schemas.microsoft.com/office/drawing/2014/main" id="{BD87FE65-C243-4AB6-BEA8-E02FBE2E83FD}"/>
              </a:ext>
            </a:extLst>
          </p:cNvPr>
          <p:cNvSpPr txBox="1"/>
          <p:nvPr/>
        </p:nvSpPr>
        <p:spPr>
          <a:xfrm>
            <a:off x="2958660" y="645651"/>
            <a:ext cx="6111767" cy="707886"/>
          </a:xfrm>
          <a:prstGeom prst="rect">
            <a:avLst/>
          </a:prstGeom>
          <a:noFill/>
        </p:spPr>
        <p:txBody>
          <a:bodyPr wrap="square">
            <a:spAutoFit/>
          </a:bodyPr>
          <a:lstStyle/>
          <a:p>
            <a:r>
              <a:rPr lang="en-US" sz="4000" dirty="0">
                <a:solidFill>
                  <a:schemeClr val="tx2">
                    <a:lumMod val="50000"/>
                  </a:schemeClr>
                </a:solidFill>
              </a:rPr>
              <a:t>SAMPLE PROGRAM OF C++</a:t>
            </a:r>
            <a:endParaRPr lang="en-IN" sz="4000" dirty="0"/>
          </a:p>
        </p:txBody>
      </p:sp>
      <p:cxnSp>
        <p:nvCxnSpPr>
          <p:cNvPr id="12" name="Straight Connector 11">
            <a:extLst>
              <a:ext uri="{FF2B5EF4-FFF2-40B4-BE49-F238E27FC236}">
                <a16:creationId xmlns:a16="http://schemas.microsoft.com/office/drawing/2014/main" id="{ED26C538-9E36-4CB8-B940-1EBEFA58A56D}"/>
              </a:ext>
            </a:extLst>
          </p:cNvPr>
          <p:cNvCxnSpPr>
            <a:cxnSpLocks/>
          </p:cNvCxnSpPr>
          <p:nvPr/>
        </p:nvCxnSpPr>
        <p:spPr>
          <a:xfrm>
            <a:off x="2958660" y="1175243"/>
            <a:ext cx="5870030" cy="0"/>
          </a:xfrm>
          <a:prstGeom prst="line">
            <a:avLst/>
          </a:prstGeom>
          <a:ln>
            <a:headEnd type="none" w="med" len="med"/>
            <a:tailEnd type="none" w="med" len="med"/>
          </a:ln>
        </p:spPr>
        <p:style>
          <a:lnRef idx="3">
            <a:schemeClr val="dk1"/>
          </a:lnRef>
          <a:fillRef idx="0">
            <a:schemeClr val="dk1"/>
          </a:fillRef>
          <a:effectRef idx="2">
            <a:schemeClr val="dk1"/>
          </a:effectRef>
          <a:fontRef idx="minor">
            <a:schemeClr val="tx1"/>
          </a:fontRef>
        </p:style>
      </p:cxnSp>
      <p:sp>
        <p:nvSpPr>
          <p:cNvPr id="15" name="TextBox 14">
            <a:extLst>
              <a:ext uri="{FF2B5EF4-FFF2-40B4-BE49-F238E27FC236}">
                <a16:creationId xmlns:a16="http://schemas.microsoft.com/office/drawing/2014/main" id="{E931F83F-CE42-4D6A-8F8E-30DB3CD17E15}"/>
              </a:ext>
            </a:extLst>
          </p:cNvPr>
          <p:cNvSpPr txBox="1"/>
          <p:nvPr/>
        </p:nvSpPr>
        <p:spPr>
          <a:xfrm>
            <a:off x="4374952" y="1548461"/>
            <a:ext cx="1405313" cy="830997"/>
          </a:xfrm>
          <a:prstGeom prst="rect">
            <a:avLst/>
          </a:prstGeom>
          <a:solidFill>
            <a:schemeClr val="bg1"/>
          </a:solidFill>
        </p:spPr>
        <p:txBody>
          <a:bodyPr wrap="square" rtlCol="0">
            <a:spAutoFit/>
          </a:bodyPr>
          <a:lstStyle/>
          <a:p>
            <a:r>
              <a:rPr lang="en-IN" sz="2400" b="1" dirty="0">
                <a:solidFill>
                  <a:srgbClr val="FF0000"/>
                </a:solidFill>
              </a:rPr>
              <a:t>#include</a:t>
            </a:r>
          </a:p>
          <a:p>
            <a:r>
              <a:rPr lang="en-IN" sz="2400" b="1" dirty="0">
                <a:solidFill>
                  <a:srgbClr val="FF0000"/>
                </a:solidFill>
              </a:rPr>
              <a:t>#include</a:t>
            </a:r>
          </a:p>
        </p:txBody>
      </p:sp>
      <p:sp>
        <p:nvSpPr>
          <p:cNvPr id="16" name="TextBox 15">
            <a:extLst>
              <a:ext uri="{FF2B5EF4-FFF2-40B4-BE49-F238E27FC236}">
                <a16:creationId xmlns:a16="http://schemas.microsoft.com/office/drawing/2014/main" id="{9295DD00-9413-4E61-A021-17DFB67A04AF}"/>
              </a:ext>
            </a:extLst>
          </p:cNvPr>
          <p:cNvSpPr txBox="1"/>
          <p:nvPr/>
        </p:nvSpPr>
        <p:spPr>
          <a:xfrm>
            <a:off x="5660305" y="1526711"/>
            <a:ext cx="1787598" cy="830997"/>
          </a:xfrm>
          <a:prstGeom prst="rect">
            <a:avLst/>
          </a:prstGeom>
          <a:solidFill>
            <a:schemeClr val="bg1"/>
          </a:solidFill>
        </p:spPr>
        <p:txBody>
          <a:bodyPr wrap="square" rtlCol="0">
            <a:spAutoFit/>
          </a:bodyPr>
          <a:lstStyle/>
          <a:p>
            <a:r>
              <a:rPr lang="en-IN" sz="2400" b="1" dirty="0">
                <a:solidFill>
                  <a:srgbClr val="00B050"/>
                </a:solidFill>
              </a:rPr>
              <a:t>&lt;iostream&gt;</a:t>
            </a:r>
          </a:p>
          <a:p>
            <a:r>
              <a:rPr lang="en-IN" sz="2400" b="1" dirty="0">
                <a:solidFill>
                  <a:srgbClr val="00B050"/>
                </a:solidFill>
              </a:rPr>
              <a:t>&lt;</a:t>
            </a:r>
            <a:r>
              <a:rPr lang="en-IN" sz="2400" b="1" dirty="0" err="1">
                <a:solidFill>
                  <a:srgbClr val="00B050"/>
                </a:solidFill>
              </a:rPr>
              <a:t>conio.h</a:t>
            </a:r>
            <a:r>
              <a:rPr lang="en-IN" sz="2400" b="1" dirty="0">
                <a:solidFill>
                  <a:srgbClr val="00B050"/>
                </a:solidFill>
              </a:rPr>
              <a:t>&gt;</a:t>
            </a:r>
          </a:p>
        </p:txBody>
      </p:sp>
      <p:sp>
        <p:nvSpPr>
          <p:cNvPr id="17" name="TextBox 16">
            <a:extLst>
              <a:ext uri="{FF2B5EF4-FFF2-40B4-BE49-F238E27FC236}">
                <a16:creationId xmlns:a16="http://schemas.microsoft.com/office/drawing/2014/main" id="{B05B2DD3-02B5-431A-9F85-5C3C6A7F8919}"/>
              </a:ext>
            </a:extLst>
          </p:cNvPr>
          <p:cNvSpPr txBox="1"/>
          <p:nvPr/>
        </p:nvSpPr>
        <p:spPr>
          <a:xfrm>
            <a:off x="4957649" y="2477933"/>
            <a:ext cx="1405312" cy="461665"/>
          </a:xfrm>
          <a:prstGeom prst="rect">
            <a:avLst/>
          </a:prstGeom>
          <a:solidFill>
            <a:schemeClr val="bg1"/>
          </a:solidFill>
        </p:spPr>
        <p:txBody>
          <a:bodyPr wrap="square" rtlCol="0">
            <a:spAutoFit/>
          </a:bodyPr>
          <a:lstStyle/>
          <a:p>
            <a:r>
              <a:rPr lang="en-IN" sz="2400" b="1" dirty="0"/>
              <a:t> </a:t>
            </a:r>
            <a:r>
              <a:rPr lang="en-IN" sz="2400" b="1" dirty="0">
                <a:solidFill>
                  <a:srgbClr val="FF3399"/>
                </a:solidFill>
              </a:rPr>
              <a:t>main()</a:t>
            </a:r>
          </a:p>
        </p:txBody>
      </p:sp>
      <p:sp>
        <p:nvSpPr>
          <p:cNvPr id="18" name="TextBox 17">
            <a:extLst>
              <a:ext uri="{FF2B5EF4-FFF2-40B4-BE49-F238E27FC236}">
                <a16:creationId xmlns:a16="http://schemas.microsoft.com/office/drawing/2014/main" id="{BA4049C8-972E-4D42-B837-82B6595D6B76}"/>
              </a:ext>
            </a:extLst>
          </p:cNvPr>
          <p:cNvSpPr txBox="1"/>
          <p:nvPr/>
        </p:nvSpPr>
        <p:spPr>
          <a:xfrm>
            <a:off x="3973528" y="3591025"/>
            <a:ext cx="6803797" cy="1200329"/>
          </a:xfrm>
          <a:prstGeom prst="rect">
            <a:avLst/>
          </a:prstGeom>
          <a:noFill/>
        </p:spPr>
        <p:txBody>
          <a:bodyPr wrap="square" rtlCol="0">
            <a:spAutoFit/>
          </a:bodyPr>
          <a:lstStyle/>
          <a:p>
            <a:r>
              <a:rPr lang="en-IN" sz="2400" b="1" dirty="0"/>
              <a:t>// My C++ Program</a:t>
            </a:r>
          </a:p>
          <a:p>
            <a:r>
              <a:rPr lang="en-IN" sz="2400" b="1" dirty="0"/>
              <a:t> </a:t>
            </a:r>
            <a:r>
              <a:rPr lang="en-IN" sz="2400" b="1" dirty="0" err="1"/>
              <a:t>cout</a:t>
            </a:r>
            <a:r>
              <a:rPr lang="en-IN" sz="2400" b="1" dirty="0"/>
              <a:t>&lt;&lt;“Hello I am John the don”&lt;&lt;</a:t>
            </a:r>
            <a:r>
              <a:rPr lang="en-IN" sz="2400" b="1" dirty="0" err="1"/>
              <a:t>endl</a:t>
            </a:r>
            <a:r>
              <a:rPr lang="en-IN" sz="2400" b="1" dirty="0"/>
              <a:t>;</a:t>
            </a:r>
          </a:p>
          <a:p>
            <a:r>
              <a:rPr lang="en-IN" sz="2400" b="1" dirty="0"/>
              <a:t> </a:t>
            </a:r>
            <a:r>
              <a:rPr lang="en-IN" sz="2400" b="1" dirty="0" err="1"/>
              <a:t>getch</a:t>
            </a:r>
            <a:r>
              <a:rPr lang="en-IN" sz="2400" b="1" dirty="0"/>
              <a:t>();</a:t>
            </a:r>
          </a:p>
        </p:txBody>
      </p:sp>
      <p:sp>
        <p:nvSpPr>
          <p:cNvPr id="19" name="TextBox 18">
            <a:extLst>
              <a:ext uri="{FF2B5EF4-FFF2-40B4-BE49-F238E27FC236}">
                <a16:creationId xmlns:a16="http://schemas.microsoft.com/office/drawing/2014/main" id="{3C850DF4-97BE-4FA2-8615-FD2625AB3B01}"/>
              </a:ext>
            </a:extLst>
          </p:cNvPr>
          <p:cNvSpPr txBox="1"/>
          <p:nvPr/>
        </p:nvSpPr>
        <p:spPr>
          <a:xfrm rot="11018760">
            <a:off x="4124490" y="4707206"/>
            <a:ext cx="241452" cy="523220"/>
          </a:xfrm>
          <a:prstGeom prst="rect">
            <a:avLst/>
          </a:prstGeom>
          <a:noFill/>
          <a:ln>
            <a:noFill/>
          </a:ln>
        </p:spPr>
        <p:txBody>
          <a:bodyPr wrap="square" rtlCol="0">
            <a:spAutoFit/>
          </a:bodyPr>
          <a:lstStyle/>
          <a:p>
            <a:r>
              <a:rPr lang="en-IN" sz="2800" b="1" dirty="0">
                <a:solidFill>
                  <a:schemeClr val="accent2">
                    <a:lumMod val="75000"/>
                  </a:schemeClr>
                </a:solidFill>
              </a:rPr>
              <a:t>{</a:t>
            </a:r>
          </a:p>
        </p:txBody>
      </p:sp>
      <p:sp>
        <p:nvSpPr>
          <p:cNvPr id="20" name="TextBox 19">
            <a:extLst>
              <a:ext uri="{FF2B5EF4-FFF2-40B4-BE49-F238E27FC236}">
                <a16:creationId xmlns:a16="http://schemas.microsoft.com/office/drawing/2014/main" id="{ACA9EB7B-E55B-4083-8247-A4BEC7658B3C}"/>
              </a:ext>
            </a:extLst>
          </p:cNvPr>
          <p:cNvSpPr txBox="1"/>
          <p:nvPr/>
        </p:nvSpPr>
        <p:spPr>
          <a:xfrm>
            <a:off x="7276463" y="1713618"/>
            <a:ext cx="1920088" cy="461665"/>
          </a:xfrm>
          <a:prstGeom prst="rect">
            <a:avLst/>
          </a:prstGeom>
          <a:noFill/>
        </p:spPr>
        <p:txBody>
          <a:bodyPr wrap="square" rtlCol="0">
            <a:spAutoFit/>
          </a:bodyPr>
          <a:lstStyle/>
          <a:p>
            <a:r>
              <a:rPr lang="en-IN" sz="2400" b="1" dirty="0"/>
              <a:t>Header Files</a:t>
            </a:r>
          </a:p>
        </p:txBody>
      </p:sp>
      <p:sp>
        <p:nvSpPr>
          <p:cNvPr id="21" name="TextBox 20">
            <a:extLst>
              <a:ext uri="{FF2B5EF4-FFF2-40B4-BE49-F238E27FC236}">
                <a16:creationId xmlns:a16="http://schemas.microsoft.com/office/drawing/2014/main" id="{6FD45407-E4E5-4002-97D7-479ECC4718F2}"/>
              </a:ext>
            </a:extLst>
          </p:cNvPr>
          <p:cNvSpPr txBox="1"/>
          <p:nvPr/>
        </p:nvSpPr>
        <p:spPr>
          <a:xfrm>
            <a:off x="2607072" y="1554447"/>
            <a:ext cx="1920088" cy="830997"/>
          </a:xfrm>
          <a:prstGeom prst="rect">
            <a:avLst/>
          </a:prstGeom>
          <a:noFill/>
        </p:spPr>
        <p:txBody>
          <a:bodyPr wrap="square" rtlCol="0">
            <a:spAutoFit/>
          </a:bodyPr>
          <a:lstStyle/>
          <a:p>
            <a:r>
              <a:rPr lang="en-IN" sz="2400" b="1" dirty="0" err="1"/>
              <a:t>Preprocessor</a:t>
            </a:r>
            <a:endParaRPr lang="en-IN" sz="2400" b="1" dirty="0"/>
          </a:p>
          <a:p>
            <a:r>
              <a:rPr lang="en-IN" sz="2400" b="1" dirty="0"/>
              <a:t>Directives</a:t>
            </a:r>
          </a:p>
        </p:txBody>
      </p:sp>
      <p:sp>
        <p:nvSpPr>
          <p:cNvPr id="22" name="TextBox 21">
            <a:extLst>
              <a:ext uri="{FF2B5EF4-FFF2-40B4-BE49-F238E27FC236}">
                <a16:creationId xmlns:a16="http://schemas.microsoft.com/office/drawing/2014/main" id="{23F98E6E-B6D5-4291-B919-965A736B0A8A}"/>
              </a:ext>
            </a:extLst>
          </p:cNvPr>
          <p:cNvSpPr txBox="1"/>
          <p:nvPr/>
        </p:nvSpPr>
        <p:spPr>
          <a:xfrm>
            <a:off x="2398269" y="2426321"/>
            <a:ext cx="1984065" cy="830997"/>
          </a:xfrm>
          <a:prstGeom prst="rect">
            <a:avLst/>
          </a:prstGeom>
          <a:noFill/>
        </p:spPr>
        <p:txBody>
          <a:bodyPr wrap="square" rtlCol="0">
            <a:spAutoFit/>
          </a:bodyPr>
          <a:lstStyle/>
          <a:p>
            <a:r>
              <a:rPr lang="en-IN" sz="2400" b="1" dirty="0" err="1"/>
              <a:t>Preprocessor</a:t>
            </a:r>
            <a:endParaRPr lang="en-IN" sz="2400" b="1" dirty="0"/>
          </a:p>
          <a:p>
            <a:r>
              <a:rPr lang="en-IN" sz="2400" b="1" dirty="0"/>
              <a:t>Directives</a:t>
            </a:r>
          </a:p>
        </p:txBody>
      </p:sp>
      <p:sp>
        <p:nvSpPr>
          <p:cNvPr id="23" name="TextBox 22">
            <a:extLst>
              <a:ext uri="{FF2B5EF4-FFF2-40B4-BE49-F238E27FC236}">
                <a16:creationId xmlns:a16="http://schemas.microsoft.com/office/drawing/2014/main" id="{E9C88E85-6B3C-4D7A-82AC-EF0E5D499535}"/>
              </a:ext>
            </a:extLst>
          </p:cNvPr>
          <p:cNvSpPr txBox="1"/>
          <p:nvPr/>
        </p:nvSpPr>
        <p:spPr>
          <a:xfrm>
            <a:off x="4176353" y="2481260"/>
            <a:ext cx="901256" cy="461665"/>
          </a:xfrm>
          <a:prstGeom prst="rect">
            <a:avLst/>
          </a:prstGeom>
          <a:solidFill>
            <a:schemeClr val="bg1"/>
          </a:solidFill>
        </p:spPr>
        <p:txBody>
          <a:bodyPr wrap="square" rtlCol="0">
            <a:spAutoFit/>
          </a:bodyPr>
          <a:lstStyle/>
          <a:p>
            <a:r>
              <a:rPr lang="en-IN" sz="2400" b="1" dirty="0"/>
              <a:t> </a:t>
            </a:r>
            <a:r>
              <a:rPr lang="en-IN" sz="2400" b="1" dirty="0">
                <a:solidFill>
                  <a:srgbClr val="3E1B59"/>
                </a:solidFill>
              </a:rPr>
              <a:t>void</a:t>
            </a:r>
          </a:p>
        </p:txBody>
      </p:sp>
      <p:sp>
        <p:nvSpPr>
          <p:cNvPr id="24" name="TextBox 23">
            <a:extLst>
              <a:ext uri="{FF2B5EF4-FFF2-40B4-BE49-F238E27FC236}">
                <a16:creationId xmlns:a16="http://schemas.microsoft.com/office/drawing/2014/main" id="{25F76EF3-6BEB-4BCB-9A0C-2E0DEBDDC5F9}"/>
              </a:ext>
            </a:extLst>
          </p:cNvPr>
          <p:cNvSpPr txBox="1"/>
          <p:nvPr/>
        </p:nvSpPr>
        <p:spPr>
          <a:xfrm>
            <a:off x="6096000" y="2516689"/>
            <a:ext cx="4989793" cy="461665"/>
          </a:xfrm>
          <a:prstGeom prst="rect">
            <a:avLst/>
          </a:prstGeom>
          <a:noFill/>
        </p:spPr>
        <p:txBody>
          <a:bodyPr wrap="square" rtlCol="0">
            <a:spAutoFit/>
          </a:bodyPr>
          <a:lstStyle/>
          <a:p>
            <a:r>
              <a:rPr lang="en-IN" sz="2400" b="1" dirty="0"/>
              <a:t>Program Main Function (Entry Point)</a:t>
            </a:r>
          </a:p>
        </p:txBody>
      </p:sp>
      <p:sp>
        <p:nvSpPr>
          <p:cNvPr id="25" name="TextBox 24">
            <a:extLst>
              <a:ext uri="{FF2B5EF4-FFF2-40B4-BE49-F238E27FC236}">
                <a16:creationId xmlns:a16="http://schemas.microsoft.com/office/drawing/2014/main" id="{FD255999-70A1-4A77-986E-F6698100A11D}"/>
              </a:ext>
            </a:extLst>
          </p:cNvPr>
          <p:cNvSpPr txBox="1"/>
          <p:nvPr/>
        </p:nvSpPr>
        <p:spPr>
          <a:xfrm>
            <a:off x="2112716" y="3242968"/>
            <a:ext cx="2247707" cy="461665"/>
          </a:xfrm>
          <a:prstGeom prst="rect">
            <a:avLst/>
          </a:prstGeom>
          <a:noFill/>
        </p:spPr>
        <p:txBody>
          <a:bodyPr wrap="square" rtlCol="0">
            <a:spAutoFit/>
          </a:bodyPr>
          <a:lstStyle/>
          <a:p>
            <a:r>
              <a:rPr lang="en-IN" sz="2400" b="1" dirty="0"/>
              <a:t>Opening Braces</a:t>
            </a:r>
          </a:p>
        </p:txBody>
      </p:sp>
      <p:sp>
        <p:nvSpPr>
          <p:cNvPr id="26" name="TextBox 25">
            <a:extLst>
              <a:ext uri="{FF2B5EF4-FFF2-40B4-BE49-F238E27FC236}">
                <a16:creationId xmlns:a16="http://schemas.microsoft.com/office/drawing/2014/main" id="{AB63FF67-323E-46E8-9FA0-E1582DB45E5B}"/>
              </a:ext>
            </a:extLst>
          </p:cNvPr>
          <p:cNvSpPr txBox="1"/>
          <p:nvPr/>
        </p:nvSpPr>
        <p:spPr>
          <a:xfrm>
            <a:off x="2112716" y="4759427"/>
            <a:ext cx="2011774" cy="461665"/>
          </a:xfrm>
          <a:prstGeom prst="rect">
            <a:avLst/>
          </a:prstGeom>
          <a:noFill/>
        </p:spPr>
        <p:txBody>
          <a:bodyPr wrap="square" rtlCol="0">
            <a:spAutoFit/>
          </a:bodyPr>
          <a:lstStyle/>
          <a:p>
            <a:r>
              <a:rPr lang="en-IN" sz="2400" b="1" dirty="0"/>
              <a:t>Closing Braces</a:t>
            </a:r>
          </a:p>
        </p:txBody>
      </p:sp>
      <p:sp>
        <p:nvSpPr>
          <p:cNvPr id="27" name="Rectangle 26">
            <a:extLst>
              <a:ext uri="{FF2B5EF4-FFF2-40B4-BE49-F238E27FC236}">
                <a16:creationId xmlns:a16="http://schemas.microsoft.com/office/drawing/2014/main" id="{12C55765-87D9-4EA0-ABC7-95E94475C020}"/>
              </a:ext>
            </a:extLst>
          </p:cNvPr>
          <p:cNvSpPr/>
          <p:nvPr/>
        </p:nvSpPr>
        <p:spPr>
          <a:xfrm>
            <a:off x="6204493" y="5514477"/>
            <a:ext cx="5365141" cy="802858"/>
          </a:xfrm>
          <a:prstGeom prst="rect">
            <a:avLst/>
          </a:prstGeom>
          <a:solidFill>
            <a:schemeClr val="tx1">
              <a:lumMod val="85000"/>
              <a:lumOff val="15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solidFill>
                <a:schemeClr val="tx1"/>
              </a:solidFill>
            </a:endParaRPr>
          </a:p>
        </p:txBody>
      </p:sp>
      <p:sp>
        <p:nvSpPr>
          <p:cNvPr id="28" name="TextBox 27">
            <a:extLst>
              <a:ext uri="{FF2B5EF4-FFF2-40B4-BE49-F238E27FC236}">
                <a16:creationId xmlns:a16="http://schemas.microsoft.com/office/drawing/2014/main" id="{E66D56EB-F264-4D59-BC3E-2B524150BA92}"/>
              </a:ext>
            </a:extLst>
          </p:cNvPr>
          <p:cNvSpPr txBox="1"/>
          <p:nvPr/>
        </p:nvSpPr>
        <p:spPr>
          <a:xfrm>
            <a:off x="6204493" y="5109316"/>
            <a:ext cx="929070" cy="369332"/>
          </a:xfrm>
          <a:prstGeom prst="rect">
            <a:avLst/>
          </a:prstGeom>
          <a:noFill/>
        </p:spPr>
        <p:txBody>
          <a:bodyPr wrap="square" rtlCol="0">
            <a:spAutoFit/>
          </a:bodyPr>
          <a:lstStyle/>
          <a:p>
            <a:r>
              <a:rPr lang="en-IN" dirty="0"/>
              <a:t>Output</a:t>
            </a:r>
          </a:p>
        </p:txBody>
      </p:sp>
      <p:sp>
        <p:nvSpPr>
          <p:cNvPr id="29" name="TextBox 28">
            <a:extLst>
              <a:ext uri="{FF2B5EF4-FFF2-40B4-BE49-F238E27FC236}">
                <a16:creationId xmlns:a16="http://schemas.microsoft.com/office/drawing/2014/main" id="{69892CA6-7B2E-439F-ADC9-15691C10898C}"/>
              </a:ext>
            </a:extLst>
          </p:cNvPr>
          <p:cNvSpPr txBox="1"/>
          <p:nvPr/>
        </p:nvSpPr>
        <p:spPr>
          <a:xfrm>
            <a:off x="6368105" y="5728769"/>
            <a:ext cx="2534938" cy="369332"/>
          </a:xfrm>
          <a:prstGeom prst="rect">
            <a:avLst/>
          </a:prstGeom>
          <a:noFill/>
        </p:spPr>
        <p:txBody>
          <a:bodyPr wrap="square" rtlCol="0">
            <a:spAutoFit/>
          </a:bodyPr>
          <a:lstStyle/>
          <a:p>
            <a:r>
              <a:rPr lang="en-IN" dirty="0">
                <a:solidFill>
                  <a:schemeClr val="bg1"/>
                </a:solidFill>
              </a:rPr>
              <a:t>Hello I am John the don</a:t>
            </a:r>
          </a:p>
        </p:txBody>
      </p:sp>
      <p:sp>
        <p:nvSpPr>
          <p:cNvPr id="30" name="TextBox 29">
            <a:extLst>
              <a:ext uri="{FF2B5EF4-FFF2-40B4-BE49-F238E27FC236}">
                <a16:creationId xmlns:a16="http://schemas.microsoft.com/office/drawing/2014/main" id="{9E21CCAF-68AF-4E1F-B060-B82B66D97749}"/>
              </a:ext>
            </a:extLst>
          </p:cNvPr>
          <p:cNvSpPr txBox="1"/>
          <p:nvPr/>
        </p:nvSpPr>
        <p:spPr>
          <a:xfrm>
            <a:off x="4124490" y="3214726"/>
            <a:ext cx="241452" cy="461665"/>
          </a:xfrm>
          <a:prstGeom prst="rect">
            <a:avLst/>
          </a:prstGeom>
          <a:noFill/>
          <a:ln>
            <a:noFill/>
          </a:ln>
        </p:spPr>
        <p:txBody>
          <a:bodyPr wrap="square" rtlCol="0">
            <a:spAutoFit/>
          </a:bodyPr>
          <a:lstStyle/>
          <a:p>
            <a:r>
              <a:rPr lang="en-IN" sz="2400" b="1" dirty="0">
                <a:solidFill>
                  <a:schemeClr val="accent2">
                    <a:lumMod val="75000"/>
                  </a:schemeClr>
                </a:solidFill>
              </a:rPr>
              <a:t>{</a:t>
            </a:r>
          </a:p>
        </p:txBody>
      </p:sp>
      <p:cxnSp>
        <p:nvCxnSpPr>
          <p:cNvPr id="4" name="Straight Arrow Connector 3">
            <a:extLst>
              <a:ext uri="{FF2B5EF4-FFF2-40B4-BE49-F238E27FC236}">
                <a16:creationId xmlns:a16="http://schemas.microsoft.com/office/drawing/2014/main" id="{46AA53F5-044E-44FC-9B34-DC8CD7EBF860}"/>
              </a:ext>
            </a:extLst>
          </p:cNvPr>
          <p:cNvCxnSpPr>
            <a:cxnSpLocks/>
          </p:cNvCxnSpPr>
          <p:nvPr/>
        </p:nvCxnSpPr>
        <p:spPr>
          <a:xfrm flipV="1">
            <a:off x="6974541" y="1208749"/>
            <a:ext cx="2610387" cy="3846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51520F73-1348-4F3F-B68D-CCD439662A92}"/>
              </a:ext>
            </a:extLst>
          </p:cNvPr>
          <p:cNvCxnSpPr>
            <a:cxnSpLocks/>
          </p:cNvCxnSpPr>
          <p:nvPr/>
        </p:nvCxnSpPr>
        <p:spPr>
          <a:xfrm flipH="1" flipV="1">
            <a:off x="2596198" y="4073965"/>
            <a:ext cx="1461836" cy="4519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7" name="Rectangle: Rounded Corners 36">
            <a:extLst>
              <a:ext uri="{FF2B5EF4-FFF2-40B4-BE49-F238E27FC236}">
                <a16:creationId xmlns:a16="http://schemas.microsoft.com/office/drawing/2014/main" id="{BBDBEDE5-F2BE-4FBB-A44A-58CAFDE6F926}"/>
              </a:ext>
            </a:extLst>
          </p:cNvPr>
          <p:cNvSpPr/>
          <p:nvPr/>
        </p:nvSpPr>
        <p:spPr>
          <a:xfrm>
            <a:off x="640291" y="760505"/>
            <a:ext cx="1644341" cy="1366050"/>
          </a:xfrm>
          <a:prstGeom prst="round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5" name="TextBox 34">
            <a:extLst>
              <a:ext uri="{FF2B5EF4-FFF2-40B4-BE49-F238E27FC236}">
                <a16:creationId xmlns:a16="http://schemas.microsoft.com/office/drawing/2014/main" id="{F6ADC156-5DD3-4854-9496-32B46D3B28FB}"/>
              </a:ext>
            </a:extLst>
          </p:cNvPr>
          <p:cNvSpPr txBox="1"/>
          <p:nvPr/>
        </p:nvSpPr>
        <p:spPr>
          <a:xfrm>
            <a:off x="719646" y="770894"/>
            <a:ext cx="1625942" cy="1384995"/>
          </a:xfrm>
          <a:prstGeom prst="rect">
            <a:avLst/>
          </a:prstGeom>
          <a:noFill/>
        </p:spPr>
        <p:txBody>
          <a:bodyPr wrap="square" rtlCol="0">
            <a:spAutoFit/>
          </a:bodyPr>
          <a:lstStyle/>
          <a:p>
            <a:r>
              <a:rPr lang="en-US" sz="1200" b="1" dirty="0"/>
              <a:t> The </a:t>
            </a:r>
            <a:r>
              <a:rPr lang="en-US" sz="1200" b="1" dirty="0" err="1"/>
              <a:t>prepocessors</a:t>
            </a:r>
            <a:r>
              <a:rPr lang="en-US" sz="1200" b="1" dirty="0"/>
              <a:t> are the directives which give instruction to the compiler to </a:t>
            </a:r>
            <a:r>
              <a:rPr lang="en-US" sz="1200" b="1" dirty="0" err="1"/>
              <a:t>prepocess</a:t>
            </a:r>
            <a:r>
              <a:rPr lang="en-US" sz="1200" b="1" dirty="0"/>
              <a:t> the information before actual compilation starts.</a:t>
            </a:r>
            <a:endParaRPr lang="en-IN" sz="1200" b="1" dirty="0"/>
          </a:p>
        </p:txBody>
      </p:sp>
      <p:sp>
        <p:nvSpPr>
          <p:cNvPr id="38" name="Rectangle: Rounded Corners 37">
            <a:extLst>
              <a:ext uri="{FF2B5EF4-FFF2-40B4-BE49-F238E27FC236}">
                <a16:creationId xmlns:a16="http://schemas.microsoft.com/office/drawing/2014/main" id="{B0BC18AE-A03E-4601-B000-ECF7E5437C77}"/>
              </a:ext>
            </a:extLst>
          </p:cNvPr>
          <p:cNvSpPr/>
          <p:nvPr/>
        </p:nvSpPr>
        <p:spPr>
          <a:xfrm>
            <a:off x="9626976" y="770894"/>
            <a:ext cx="1644341" cy="1133124"/>
          </a:xfrm>
          <a:prstGeom prst="round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9" name="Rectangle: Rounded Corners 38">
            <a:extLst>
              <a:ext uri="{FF2B5EF4-FFF2-40B4-BE49-F238E27FC236}">
                <a16:creationId xmlns:a16="http://schemas.microsoft.com/office/drawing/2014/main" id="{1371EC0B-2EF3-4515-B924-8CD0B7002751}"/>
              </a:ext>
            </a:extLst>
          </p:cNvPr>
          <p:cNvSpPr/>
          <p:nvPr/>
        </p:nvSpPr>
        <p:spPr>
          <a:xfrm>
            <a:off x="625317" y="3698737"/>
            <a:ext cx="1913431" cy="959994"/>
          </a:xfrm>
          <a:prstGeom prst="round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2" name="TextBox 31">
            <a:extLst>
              <a:ext uri="{FF2B5EF4-FFF2-40B4-BE49-F238E27FC236}">
                <a16:creationId xmlns:a16="http://schemas.microsoft.com/office/drawing/2014/main" id="{F2B08323-BB8E-4BB7-A0BE-F4F2D44C1F3B}"/>
              </a:ext>
            </a:extLst>
          </p:cNvPr>
          <p:cNvSpPr txBox="1"/>
          <p:nvPr/>
        </p:nvSpPr>
        <p:spPr>
          <a:xfrm>
            <a:off x="600160" y="3788480"/>
            <a:ext cx="2046103" cy="646331"/>
          </a:xfrm>
          <a:prstGeom prst="rect">
            <a:avLst/>
          </a:prstGeom>
          <a:noFill/>
        </p:spPr>
        <p:txBody>
          <a:bodyPr wrap="square" rtlCol="0">
            <a:spAutoFit/>
          </a:bodyPr>
          <a:lstStyle/>
          <a:p>
            <a:r>
              <a:rPr lang="en-US" sz="1200" b="1" dirty="0"/>
              <a:t> </a:t>
            </a:r>
            <a:r>
              <a:rPr lang="en-US" sz="1200" b="1" dirty="0" err="1"/>
              <a:t>getch</a:t>
            </a:r>
            <a:r>
              <a:rPr lang="en-US" sz="1200" b="1" dirty="0"/>
              <a:t>() means get character. It is a predefined function present in </a:t>
            </a:r>
            <a:r>
              <a:rPr lang="en-US" sz="1200" b="1" dirty="0" err="1"/>
              <a:t>conio.h</a:t>
            </a:r>
            <a:r>
              <a:rPr lang="en-US" sz="1200" b="1" dirty="0"/>
              <a:t> library</a:t>
            </a:r>
            <a:endParaRPr lang="en-IN" sz="1200" b="1" dirty="0"/>
          </a:p>
        </p:txBody>
      </p:sp>
      <p:sp>
        <p:nvSpPr>
          <p:cNvPr id="7" name="TextBox 6">
            <a:extLst>
              <a:ext uri="{FF2B5EF4-FFF2-40B4-BE49-F238E27FC236}">
                <a16:creationId xmlns:a16="http://schemas.microsoft.com/office/drawing/2014/main" id="{A1DFDEC7-7DB4-402F-B90B-B7704A0BA11F}"/>
              </a:ext>
            </a:extLst>
          </p:cNvPr>
          <p:cNvSpPr txBox="1"/>
          <p:nvPr/>
        </p:nvSpPr>
        <p:spPr>
          <a:xfrm>
            <a:off x="9621574" y="882621"/>
            <a:ext cx="2046103" cy="830997"/>
          </a:xfrm>
          <a:prstGeom prst="rect">
            <a:avLst/>
          </a:prstGeom>
          <a:noFill/>
        </p:spPr>
        <p:txBody>
          <a:bodyPr wrap="square" rtlCol="0">
            <a:spAutoFit/>
          </a:bodyPr>
          <a:lstStyle/>
          <a:p>
            <a:r>
              <a:rPr lang="en-US" sz="1200" b="1" dirty="0"/>
              <a:t>Stream is a sequence of character that are transferred between the program and </a:t>
            </a:r>
            <a:r>
              <a:rPr lang="en-US" sz="1200" b="1" dirty="0" err="1"/>
              <a:t>i</a:t>
            </a:r>
            <a:r>
              <a:rPr lang="en-US" sz="1200" b="1" dirty="0"/>
              <a:t>/o devices</a:t>
            </a:r>
            <a:endParaRPr lang="en-IN" sz="1200" b="1" dirty="0"/>
          </a:p>
        </p:txBody>
      </p:sp>
      <p:cxnSp>
        <p:nvCxnSpPr>
          <p:cNvPr id="43" name="Straight Arrow Connector 42">
            <a:extLst>
              <a:ext uri="{FF2B5EF4-FFF2-40B4-BE49-F238E27FC236}">
                <a16:creationId xmlns:a16="http://schemas.microsoft.com/office/drawing/2014/main" id="{7068AF49-2ACC-4701-B645-9A2B0C0DDD94}"/>
              </a:ext>
            </a:extLst>
          </p:cNvPr>
          <p:cNvCxnSpPr>
            <a:cxnSpLocks/>
          </p:cNvCxnSpPr>
          <p:nvPr/>
        </p:nvCxnSpPr>
        <p:spPr>
          <a:xfrm flipH="1" flipV="1">
            <a:off x="2284633" y="1713619"/>
            <a:ext cx="485978" cy="3002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7765476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AB63033-4550-48C0-94A1-FF2496CDB4D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12234041" cy="7357241"/>
          </a:xfrm>
          <a:prstGeom prst="rect">
            <a:avLst/>
          </a:prstGeom>
        </p:spPr>
      </p:pic>
      <p:sp>
        <p:nvSpPr>
          <p:cNvPr id="6" name="Rectangle 5">
            <a:extLst>
              <a:ext uri="{FF2B5EF4-FFF2-40B4-BE49-F238E27FC236}">
                <a16:creationId xmlns:a16="http://schemas.microsoft.com/office/drawing/2014/main" id="{BD5D8F05-4DD7-4DBD-B707-E9D7A837DA3E}"/>
              </a:ext>
            </a:extLst>
          </p:cNvPr>
          <p:cNvSpPr/>
          <p:nvPr/>
        </p:nvSpPr>
        <p:spPr>
          <a:xfrm>
            <a:off x="573933" y="418290"/>
            <a:ext cx="11040894" cy="590893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Title 3">
            <a:extLst>
              <a:ext uri="{FF2B5EF4-FFF2-40B4-BE49-F238E27FC236}">
                <a16:creationId xmlns:a16="http://schemas.microsoft.com/office/drawing/2014/main" id="{D7433F66-4C54-4654-BA0C-C2D56BE2CA9E}"/>
              </a:ext>
            </a:extLst>
          </p:cNvPr>
          <p:cNvSpPr txBox="1">
            <a:spLocks/>
          </p:cNvSpPr>
          <p:nvPr/>
        </p:nvSpPr>
        <p:spPr>
          <a:xfrm>
            <a:off x="4791447" y="530772"/>
            <a:ext cx="2010016" cy="627528"/>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b="1" dirty="0">
                <a:latin typeface="Segoge ui"/>
              </a:rPr>
              <a:t>OOPS</a:t>
            </a:r>
          </a:p>
        </p:txBody>
      </p:sp>
      <p:cxnSp>
        <p:nvCxnSpPr>
          <p:cNvPr id="7" name="Straight Connector 6">
            <a:extLst>
              <a:ext uri="{FF2B5EF4-FFF2-40B4-BE49-F238E27FC236}">
                <a16:creationId xmlns:a16="http://schemas.microsoft.com/office/drawing/2014/main" id="{11258EA9-07FC-4D2F-B85A-7ABA1D311003}"/>
              </a:ext>
            </a:extLst>
          </p:cNvPr>
          <p:cNvCxnSpPr>
            <a:cxnSpLocks/>
          </p:cNvCxnSpPr>
          <p:nvPr/>
        </p:nvCxnSpPr>
        <p:spPr>
          <a:xfrm>
            <a:off x="4424855" y="1007077"/>
            <a:ext cx="2207173" cy="0"/>
          </a:xfrm>
          <a:prstGeom prst="line">
            <a:avLst/>
          </a:prstGeom>
          <a:ln>
            <a:headEnd type="none" w="med" len="med"/>
            <a:tailEnd type="none" w="med" len="med"/>
          </a:ln>
        </p:spPr>
        <p:style>
          <a:lnRef idx="3">
            <a:schemeClr val="dk1"/>
          </a:lnRef>
          <a:fillRef idx="0">
            <a:schemeClr val="dk1"/>
          </a:fillRef>
          <a:effectRef idx="2">
            <a:schemeClr val="dk1"/>
          </a:effectRef>
          <a:fontRef idx="minor">
            <a:schemeClr val="tx1"/>
          </a:fontRef>
        </p:style>
      </p:cxnSp>
      <p:sp>
        <p:nvSpPr>
          <p:cNvPr id="8" name="Text Placeholder 7">
            <a:extLst>
              <a:ext uri="{FF2B5EF4-FFF2-40B4-BE49-F238E27FC236}">
                <a16:creationId xmlns:a16="http://schemas.microsoft.com/office/drawing/2014/main" id="{5FE0DD78-282E-41BF-B7BE-9350FD7BDEAB}"/>
              </a:ext>
            </a:extLst>
          </p:cNvPr>
          <p:cNvSpPr txBox="1">
            <a:spLocks/>
          </p:cNvSpPr>
          <p:nvPr/>
        </p:nvSpPr>
        <p:spPr>
          <a:xfrm>
            <a:off x="1381125" y="1595865"/>
            <a:ext cx="9686269" cy="3912230"/>
          </a:xfrm>
          <a:prstGeom prst="rect">
            <a:avLst/>
          </a:prstGeom>
        </p:spPr>
        <p:txBody>
          <a:bodyPr>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b="1" dirty="0"/>
              <a:t>Object oriented programming system or structure is an advanced paradigm(technique) to make a program or develop the software into certain programming environment.</a:t>
            </a:r>
          </a:p>
          <a:p>
            <a:r>
              <a:rPr lang="en-US" sz="2400" b="1" dirty="0"/>
              <a:t>The concept of oops paradigm is partially applied from </a:t>
            </a:r>
            <a:r>
              <a:rPr lang="en-US" sz="2400" b="1" dirty="0" err="1"/>
              <a:t>c++</a:t>
            </a:r>
            <a:r>
              <a:rPr lang="en-US" sz="2400" b="1" dirty="0"/>
              <a:t> but latter it is implemented as purely oops concern.</a:t>
            </a:r>
          </a:p>
          <a:p>
            <a:r>
              <a:rPr lang="en-US" sz="2400" b="1" dirty="0"/>
              <a:t>Therefore object oriented programming system is mainly consisted by two factors:-</a:t>
            </a:r>
          </a:p>
          <a:p>
            <a:r>
              <a:rPr lang="en-US" sz="2400" b="1" dirty="0"/>
              <a:t> 1.</a:t>
            </a:r>
            <a:r>
              <a:rPr lang="en-US" sz="2400" b="1" dirty="0">
                <a:solidFill>
                  <a:srgbClr val="FF0000"/>
                </a:solidFill>
              </a:rPr>
              <a:t>Class:</a:t>
            </a:r>
            <a:r>
              <a:rPr lang="en-US" sz="2400" b="1" dirty="0"/>
              <a:t>-Class is  a user defined data type which contains two standard aspects within it  1. </a:t>
            </a:r>
            <a:r>
              <a:rPr lang="en-US" sz="2400" b="1" dirty="0">
                <a:solidFill>
                  <a:srgbClr val="FF0000"/>
                </a:solidFill>
              </a:rPr>
              <a:t>Access Specifier </a:t>
            </a:r>
            <a:r>
              <a:rPr lang="en-US" sz="2400" b="1" dirty="0"/>
              <a:t>2. </a:t>
            </a:r>
            <a:r>
              <a:rPr lang="en-US" sz="2400" b="1" dirty="0">
                <a:solidFill>
                  <a:srgbClr val="FF0000"/>
                </a:solidFill>
              </a:rPr>
              <a:t>Properties or Entities</a:t>
            </a:r>
          </a:p>
          <a:p>
            <a:r>
              <a:rPr lang="en-US" sz="2400" b="1" dirty="0"/>
              <a:t> 2.</a:t>
            </a:r>
            <a:r>
              <a:rPr lang="en-US" sz="2400" b="1" dirty="0">
                <a:solidFill>
                  <a:srgbClr val="FF0000"/>
                </a:solidFill>
              </a:rPr>
              <a:t>Object:</a:t>
            </a:r>
            <a:r>
              <a:rPr lang="en-US" sz="2400" b="1" dirty="0"/>
              <a:t>- Entire </a:t>
            </a:r>
            <a:r>
              <a:rPr lang="en-US" sz="2400" b="1" dirty="0">
                <a:solidFill>
                  <a:srgbClr val="FF0000"/>
                </a:solidFill>
              </a:rPr>
              <a:t>entities or properties </a:t>
            </a:r>
            <a:r>
              <a:rPr lang="en-US" sz="2400" b="1" dirty="0"/>
              <a:t>inside a class is known as an object. Object must be consisted with the combination </a:t>
            </a:r>
            <a:r>
              <a:rPr lang="en-US" sz="2400" b="1" dirty="0">
                <a:solidFill>
                  <a:srgbClr val="FF0000"/>
                </a:solidFill>
              </a:rPr>
              <a:t>data members and member methods</a:t>
            </a:r>
          </a:p>
          <a:p>
            <a:endParaRPr lang="en-US" sz="1200" i="1" dirty="0"/>
          </a:p>
          <a:p>
            <a:endParaRPr lang="en-US" sz="900" i="1" dirty="0"/>
          </a:p>
          <a:p>
            <a:endParaRPr lang="en-US" sz="900" i="1" dirty="0"/>
          </a:p>
          <a:p>
            <a:endParaRPr lang="en-US" sz="900" i="1" dirty="0"/>
          </a:p>
          <a:p>
            <a:endParaRPr lang="en-US" sz="900" dirty="0"/>
          </a:p>
        </p:txBody>
      </p:sp>
    </p:spTree>
    <p:extLst>
      <p:ext uri="{BB962C8B-B14F-4D97-AF65-F5344CB8AC3E}">
        <p14:creationId xmlns:p14="http://schemas.microsoft.com/office/powerpoint/2010/main" val="353507331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AB63033-4550-48C0-94A1-FF2496CDB4D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12234041" cy="7357241"/>
          </a:xfrm>
          <a:prstGeom prst="rect">
            <a:avLst/>
          </a:prstGeom>
        </p:spPr>
      </p:pic>
      <p:sp>
        <p:nvSpPr>
          <p:cNvPr id="6" name="Rectangle 5">
            <a:extLst>
              <a:ext uri="{FF2B5EF4-FFF2-40B4-BE49-F238E27FC236}">
                <a16:creationId xmlns:a16="http://schemas.microsoft.com/office/drawing/2014/main" id="{BD5D8F05-4DD7-4DBD-B707-E9D7A837DA3E}"/>
              </a:ext>
            </a:extLst>
          </p:cNvPr>
          <p:cNvSpPr/>
          <p:nvPr/>
        </p:nvSpPr>
        <p:spPr>
          <a:xfrm>
            <a:off x="615239" y="474531"/>
            <a:ext cx="11040894" cy="590893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Flowchart: Punched Tape 1">
            <a:extLst>
              <a:ext uri="{FF2B5EF4-FFF2-40B4-BE49-F238E27FC236}">
                <a16:creationId xmlns:a16="http://schemas.microsoft.com/office/drawing/2014/main" id="{95C22952-AEF0-48DA-B416-91EBEC2F0B20}"/>
              </a:ext>
            </a:extLst>
          </p:cNvPr>
          <p:cNvSpPr/>
          <p:nvPr/>
        </p:nvSpPr>
        <p:spPr>
          <a:xfrm>
            <a:off x="2724605" y="1969936"/>
            <a:ext cx="6423229" cy="2771775"/>
          </a:xfrm>
          <a:prstGeom prst="flowChartPunchedTape">
            <a:avLst/>
          </a:prstGeom>
          <a:gradFill>
            <a:gsLst>
              <a:gs pos="100000">
                <a:srgbClr val="FF0000"/>
              </a:gs>
              <a:gs pos="0">
                <a:srgbClr val="FF3300"/>
              </a:gs>
              <a:gs pos="0">
                <a:srgbClr val="FF3399"/>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Slide Number Placeholder 22">
            <a:extLst>
              <a:ext uri="{FF2B5EF4-FFF2-40B4-BE49-F238E27FC236}">
                <a16:creationId xmlns:a16="http://schemas.microsoft.com/office/drawing/2014/main" id="{DF6D7413-2E4F-41D7-B0EC-9F2B7DE4C86F}"/>
              </a:ext>
            </a:extLst>
          </p:cNvPr>
          <p:cNvSpPr txBox="1">
            <a:spLocks/>
          </p:cNvSpPr>
          <p:nvPr/>
        </p:nvSpPr>
        <p:spPr>
          <a:xfrm>
            <a:off x="9695575" y="850433"/>
            <a:ext cx="1990725" cy="216368"/>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100" dirty="0"/>
              <a:t> </a:t>
            </a:r>
            <a:r>
              <a:rPr lang="en-US" sz="1100" b="1" dirty="0">
                <a:latin typeface="Segoe UI" panose="020B0502040204020203" pitchFamily="34" charset="0"/>
                <a:cs typeface="Segoe UI" panose="020B0502040204020203" pitchFamily="34" charset="0"/>
              </a:rPr>
              <a:t>Arcade Business College</a:t>
            </a:r>
          </a:p>
        </p:txBody>
      </p:sp>
      <p:pic>
        <p:nvPicPr>
          <p:cNvPr id="13" name="Picture 12">
            <a:extLst>
              <a:ext uri="{FF2B5EF4-FFF2-40B4-BE49-F238E27FC236}">
                <a16:creationId xmlns:a16="http://schemas.microsoft.com/office/drawing/2014/main" id="{CDA85741-93AC-4421-9E3F-7E43593897BF}"/>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10000" b="90000" l="10000" r="90000"/>
                    </a14:imgEffect>
                    <a14:imgEffect>
                      <a14:saturation sat="0"/>
                    </a14:imgEffect>
                  </a14:imgLayer>
                </a14:imgProps>
              </a:ext>
            </a:extLst>
          </a:blip>
          <a:stretch>
            <a:fillRect/>
          </a:stretch>
        </p:blipFill>
        <p:spPr>
          <a:xfrm>
            <a:off x="9147834" y="561385"/>
            <a:ext cx="794464" cy="794464"/>
          </a:xfrm>
          <a:prstGeom prst="rect">
            <a:avLst/>
          </a:prstGeom>
        </p:spPr>
      </p:pic>
      <p:sp>
        <p:nvSpPr>
          <p:cNvPr id="11" name="Title 3">
            <a:extLst>
              <a:ext uri="{FF2B5EF4-FFF2-40B4-BE49-F238E27FC236}">
                <a16:creationId xmlns:a16="http://schemas.microsoft.com/office/drawing/2014/main" id="{40CCA34C-7559-47D3-95C9-C18BF49E75CF}"/>
              </a:ext>
            </a:extLst>
          </p:cNvPr>
          <p:cNvSpPr txBox="1">
            <a:spLocks/>
          </p:cNvSpPr>
          <p:nvPr/>
        </p:nvSpPr>
        <p:spPr bwMode="blackGray">
          <a:xfrm>
            <a:off x="3232972" y="2810803"/>
            <a:ext cx="5726055" cy="109004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6600" b="1" u="sng" dirty="0">
                <a:latin typeface="Segoe UI" panose="020B0502040204020203" pitchFamily="34" charset="0"/>
                <a:cs typeface="Segoe UI" panose="020B0502040204020203" pitchFamily="34" charset="0"/>
              </a:rPr>
              <a:t>INHERITANCE</a:t>
            </a:r>
          </a:p>
        </p:txBody>
      </p:sp>
    </p:spTree>
    <p:extLst>
      <p:ext uri="{BB962C8B-B14F-4D97-AF65-F5344CB8AC3E}">
        <p14:creationId xmlns:p14="http://schemas.microsoft.com/office/powerpoint/2010/main" val="73190830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AB63033-4550-48C0-94A1-FF2496CDB4D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12234041" cy="7357241"/>
          </a:xfrm>
          <a:prstGeom prst="rect">
            <a:avLst/>
          </a:prstGeom>
        </p:spPr>
      </p:pic>
      <p:sp>
        <p:nvSpPr>
          <p:cNvPr id="6" name="Rectangle 5">
            <a:extLst>
              <a:ext uri="{FF2B5EF4-FFF2-40B4-BE49-F238E27FC236}">
                <a16:creationId xmlns:a16="http://schemas.microsoft.com/office/drawing/2014/main" id="{BD5D8F05-4DD7-4DBD-B707-E9D7A837DA3E}"/>
              </a:ext>
            </a:extLst>
          </p:cNvPr>
          <p:cNvSpPr/>
          <p:nvPr/>
        </p:nvSpPr>
        <p:spPr>
          <a:xfrm>
            <a:off x="573933" y="502373"/>
            <a:ext cx="11040894" cy="590893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Title 3">
            <a:extLst>
              <a:ext uri="{FF2B5EF4-FFF2-40B4-BE49-F238E27FC236}">
                <a16:creationId xmlns:a16="http://schemas.microsoft.com/office/drawing/2014/main" id="{2A71657B-F46D-4096-9CB2-F0D5DF0C0A56}"/>
              </a:ext>
            </a:extLst>
          </p:cNvPr>
          <p:cNvSpPr txBox="1">
            <a:spLocks/>
          </p:cNvSpPr>
          <p:nvPr/>
        </p:nvSpPr>
        <p:spPr>
          <a:xfrm>
            <a:off x="3907070" y="610772"/>
            <a:ext cx="3300248" cy="565433"/>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6000" b="1" kern="1200" cap="all" baseline="0">
                <a:solidFill>
                  <a:schemeClr val="tx1"/>
                </a:solidFill>
                <a:latin typeface="+mn-lt"/>
                <a:ea typeface="+mj-ea"/>
                <a:cs typeface="+mj-cs"/>
              </a:defRPr>
            </a:lvl1pPr>
          </a:lstStyle>
          <a:p>
            <a:r>
              <a:rPr lang="en-US" sz="3600" dirty="0">
                <a:latin typeface="Segoe UI" panose="020B0502040204020203" pitchFamily="34" charset="0"/>
                <a:cs typeface="Segoe UI" panose="020B0502040204020203" pitchFamily="34" charset="0"/>
              </a:rPr>
              <a:t>Inheritance</a:t>
            </a:r>
          </a:p>
        </p:txBody>
      </p:sp>
      <p:cxnSp>
        <p:nvCxnSpPr>
          <p:cNvPr id="7" name="Straight Connector 6">
            <a:extLst>
              <a:ext uri="{FF2B5EF4-FFF2-40B4-BE49-F238E27FC236}">
                <a16:creationId xmlns:a16="http://schemas.microsoft.com/office/drawing/2014/main" id="{40987695-7AA5-4D23-8E5E-3C93912B7951}"/>
              </a:ext>
            </a:extLst>
          </p:cNvPr>
          <p:cNvCxnSpPr>
            <a:cxnSpLocks/>
          </p:cNvCxnSpPr>
          <p:nvPr/>
        </p:nvCxnSpPr>
        <p:spPr>
          <a:xfrm>
            <a:off x="3815255" y="1065890"/>
            <a:ext cx="3300248" cy="0"/>
          </a:xfrm>
          <a:prstGeom prst="line">
            <a:avLst/>
          </a:prstGeom>
          <a:ln>
            <a:headEnd type="none" w="med" len="med"/>
            <a:tailEnd type="none" w="med" len="med"/>
          </a:ln>
        </p:spPr>
        <p:style>
          <a:lnRef idx="3">
            <a:schemeClr val="dk1"/>
          </a:lnRef>
          <a:fillRef idx="0">
            <a:schemeClr val="dk1"/>
          </a:fillRef>
          <a:effectRef idx="2">
            <a:schemeClr val="dk1"/>
          </a:effectRef>
          <a:fontRef idx="minor">
            <a:schemeClr val="tx1"/>
          </a:fontRef>
        </p:style>
      </p:cxnSp>
      <p:sp>
        <p:nvSpPr>
          <p:cNvPr id="9" name="TextBox 8">
            <a:extLst>
              <a:ext uri="{FF2B5EF4-FFF2-40B4-BE49-F238E27FC236}">
                <a16:creationId xmlns:a16="http://schemas.microsoft.com/office/drawing/2014/main" id="{E3C419A4-E9F7-4251-BE8C-99FDB3ACE145}"/>
              </a:ext>
            </a:extLst>
          </p:cNvPr>
          <p:cNvSpPr txBox="1"/>
          <p:nvPr/>
        </p:nvSpPr>
        <p:spPr>
          <a:xfrm>
            <a:off x="573933" y="1335743"/>
            <a:ext cx="11040893" cy="5647700"/>
          </a:xfrm>
          <a:prstGeom prst="rect">
            <a:avLst/>
          </a:prstGeom>
          <a:noFill/>
          <a:ln>
            <a:noFill/>
          </a:ln>
        </p:spPr>
        <p:txBody>
          <a:bodyPr wrap="square" rtlCol="0">
            <a:spAutoFit/>
          </a:bodyPr>
          <a:lstStyle/>
          <a:p>
            <a:pPr marL="285750" indent="-285750">
              <a:buFont typeface="Arial" panose="020B0604020202020204" pitchFamily="34" charset="0"/>
              <a:buChar char="•"/>
            </a:pPr>
            <a:r>
              <a:rPr lang="en-IN" sz="1200" b="1" dirty="0"/>
              <a:t>Inheritance is an important pillar of OOP(Object Oriented Programming). It is the mechanism in C++ by which one  class allow to inherit the features (fields and methods) of another class.</a:t>
            </a:r>
          </a:p>
          <a:p>
            <a:pPr marL="285750" indent="-285750">
              <a:buFont typeface="Arial" panose="020B0604020202020204" pitchFamily="34" charset="0"/>
              <a:buChar char="•"/>
            </a:pPr>
            <a:endParaRPr lang="en-IN" sz="1200" b="1" dirty="0"/>
          </a:p>
          <a:p>
            <a:pPr marL="285750" indent="-285750">
              <a:buFont typeface="Arial" panose="020B0604020202020204" pitchFamily="34" charset="0"/>
              <a:buChar char="•"/>
            </a:pPr>
            <a:r>
              <a:rPr lang="en-IN" sz="1200" b="1" dirty="0"/>
              <a:t>In this features of oops connectivity is established through</a:t>
            </a:r>
            <a:r>
              <a:rPr lang="en-IN" sz="1200" b="1" dirty="0">
                <a:solidFill>
                  <a:srgbClr val="FF0000"/>
                </a:solidFill>
              </a:rPr>
              <a:t> : </a:t>
            </a:r>
            <a:r>
              <a:rPr lang="en-IN" sz="1200" b="1" dirty="0"/>
              <a:t>operator(Inheritance Operator) along with</a:t>
            </a:r>
            <a:r>
              <a:rPr lang="en-IN" sz="1200" b="1" dirty="0">
                <a:solidFill>
                  <a:srgbClr val="FF0000"/>
                </a:solidFill>
              </a:rPr>
              <a:t> public </a:t>
            </a:r>
            <a:r>
              <a:rPr lang="en-IN" sz="1200" b="1" dirty="0"/>
              <a:t>specifier.</a:t>
            </a:r>
          </a:p>
          <a:p>
            <a:pPr marL="285750" indent="-285750">
              <a:buFont typeface="Arial" panose="020B0604020202020204" pitchFamily="34" charset="0"/>
              <a:buChar char="•"/>
            </a:pPr>
            <a:endParaRPr lang="en-IN" sz="1200" b="1" dirty="0"/>
          </a:p>
          <a:p>
            <a:pPr marL="285750" indent="-285750">
              <a:buFont typeface="Arial" panose="020B0604020202020204" pitchFamily="34" charset="0"/>
              <a:buChar char="•"/>
            </a:pPr>
            <a:r>
              <a:rPr lang="en-IN" sz="1200" b="1" dirty="0"/>
              <a:t>Inheritance concept of classes is categorized into three forms:</a:t>
            </a:r>
          </a:p>
          <a:p>
            <a:pPr marL="285750" indent="-285750">
              <a:buFont typeface="Arial" panose="020B0604020202020204" pitchFamily="34" charset="0"/>
              <a:buChar char="•"/>
            </a:pPr>
            <a:endParaRPr lang="en-IN" sz="1200" b="1" dirty="0"/>
          </a:p>
          <a:p>
            <a:pPr marL="285750" indent="-285750">
              <a:buFont typeface="Arial" panose="020B0604020202020204" pitchFamily="34" charset="0"/>
              <a:buChar char="•"/>
            </a:pPr>
            <a:r>
              <a:rPr lang="en-IN" sz="1200" b="1" dirty="0">
                <a:solidFill>
                  <a:srgbClr val="FF0000"/>
                </a:solidFill>
              </a:rPr>
              <a:t>Parent Class/Base Class/Super Class/ Inheriting Class- </a:t>
            </a:r>
            <a:r>
              <a:rPr lang="en-IN" sz="1200" b="1" dirty="0"/>
              <a:t>Top located class and properties provider.</a:t>
            </a:r>
          </a:p>
          <a:p>
            <a:pPr marL="285750" indent="-285750">
              <a:buFont typeface="Arial" panose="020B0604020202020204" pitchFamily="34" charset="0"/>
              <a:buChar char="•"/>
            </a:pPr>
            <a:endParaRPr lang="en-IN" sz="1200" b="1" dirty="0"/>
          </a:p>
          <a:p>
            <a:pPr marL="285750" indent="-285750">
              <a:buFont typeface="Arial" panose="020B0604020202020204" pitchFamily="34" charset="0"/>
              <a:buChar char="•"/>
            </a:pPr>
            <a:r>
              <a:rPr lang="en-IN" sz="1200" b="1" dirty="0">
                <a:solidFill>
                  <a:srgbClr val="FF0000"/>
                </a:solidFill>
              </a:rPr>
              <a:t>Intermediate class</a:t>
            </a:r>
            <a:r>
              <a:rPr lang="en-IN" sz="1200" b="1" dirty="0"/>
              <a:t>: Middle deciding and obtainer as well as provider.</a:t>
            </a:r>
          </a:p>
          <a:p>
            <a:pPr marL="285750" indent="-285750">
              <a:buFont typeface="Arial" panose="020B0604020202020204" pitchFamily="34" charset="0"/>
              <a:buChar char="•"/>
            </a:pPr>
            <a:endParaRPr lang="en-IN" sz="1200" b="1" dirty="0"/>
          </a:p>
          <a:p>
            <a:pPr marL="285750" indent="-285750">
              <a:buFont typeface="Arial" panose="020B0604020202020204" pitchFamily="34" charset="0"/>
              <a:buChar char="•"/>
            </a:pPr>
            <a:r>
              <a:rPr lang="en-IN" sz="1200" b="1" dirty="0">
                <a:solidFill>
                  <a:srgbClr val="FF0000"/>
                </a:solidFill>
              </a:rPr>
              <a:t>Child Class/ Inherited Class/ Bottom Class</a:t>
            </a:r>
            <a:r>
              <a:rPr lang="en-IN" sz="1200" b="1" dirty="0"/>
              <a:t>: It is Bottom located class and always service obtainer.</a:t>
            </a:r>
          </a:p>
          <a:p>
            <a:pPr marL="285750" indent="-285750">
              <a:buFont typeface="Arial" panose="020B0604020202020204" pitchFamily="34" charset="0"/>
              <a:buChar char="•"/>
            </a:pPr>
            <a:endParaRPr lang="en-IN" sz="1200" b="1" dirty="0"/>
          </a:p>
          <a:p>
            <a:pPr marL="285750" indent="-285750">
              <a:buFont typeface="Arial" panose="020B0604020202020204" pitchFamily="34" charset="0"/>
              <a:buChar char="•"/>
            </a:pPr>
            <a:r>
              <a:rPr lang="en-IN" sz="1200" b="1" dirty="0"/>
              <a:t>In the case of Inheritance, the object of child class is authorized to call the property of itself ,properties of intermediate and properties of parent directly.</a:t>
            </a:r>
          </a:p>
          <a:p>
            <a:pPr marL="285750" indent="-285750">
              <a:buFont typeface="Arial" panose="020B0604020202020204" pitchFamily="34" charset="0"/>
              <a:buChar char="•"/>
            </a:pPr>
            <a:endParaRPr lang="en-IN" sz="1200" b="1" dirty="0"/>
          </a:p>
          <a:p>
            <a:pPr marL="285750" indent="-285750">
              <a:buFont typeface="Arial" panose="020B0604020202020204" pitchFamily="34" charset="0"/>
              <a:buChar char="•"/>
            </a:pPr>
            <a:r>
              <a:rPr lang="en-IN" sz="1200" b="1" dirty="0"/>
              <a:t>The technique through inheritance to access or share the properties of upper level classes into lower level classes is entitled as </a:t>
            </a:r>
            <a:r>
              <a:rPr lang="en-IN" sz="1400" b="1" dirty="0">
                <a:solidFill>
                  <a:srgbClr val="FF0000"/>
                </a:solidFill>
              </a:rPr>
              <a:t>code’s reusability</a:t>
            </a:r>
            <a:r>
              <a:rPr lang="en-IN" sz="1200" b="1" dirty="0"/>
              <a:t>.</a:t>
            </a:r>
            <a:endParaRPr lang="en-IN" sz="1600" b="1" dirty="0"/>
          </a:p>
          <a:p>
            <a:r>
              <a:rPr lang="en-IN" sz="1100" b="1" dirty="0"/>
              <a:t> </a:t>
            </a:r>
            <a:r>
              <a:rPr lang="en-IN" sz="1200" b="1" dirty="0"/>
              <a:t>Example</a:t>
            </a:r>
          </a:p>
          <a:p>
            <a:endParaRPr lang="en-IN" sz="1100" b="1" dirty="0"/>
          </a:p>
          <a:p>
            <a:r>
              <a:rPr lang="en-IN" sz="1100" b="1" dirty="0"/>
              <a:t>Class Patna</a:t>
            </a:r>
            <a:br>
              <a:rPr lang="en-IN" sz="1100" b="1" dirty="0"/>
            </a:br>
            <a:r>
              <a:rPr lang="en-IN" sz="1100" b="1" dirty="0"/>
              <a:t>{</a:t>
            </a:r>
            <a:br>
              <a:rPr lang="en-IN" sz="1100" b="1" dirty="0"/>
            </a:br>
            <a:r>
              <a:rPr lang="en-IN" sz="1100" b="1" dirty="0"/>
              <a:t>}</a:t>
            </a:r>
          </a:p>
          <a:p>
            <a:r>
              <a:rPr lang="en-IN" sz="1100" b="1" dirty="0"/>
              <a:t>Class PPU: public Patna</a:t>
            </a:r>
          </a:p>
          <a:p>
            <a:r>
              <a:rPr lang="en-IN" sz="1100" b="1" dirty="0"/>
              <a:t>{</a:t>
            </a:r>
          </a:p>
          <a:p>
            <a:r>
              <a:rPr lang="en-IN" sz="1100" b="1" dirty="0"/>
              <a:t>}</a:t>
            </a:r>
          </a:p>
          <a:p>
            <a:r>
              <a:rPr lang="en-IN" sz="1100" b="1" dirty="0"/>
              <a:t>Class Arcade: public PPU</a:t>
            </a:r>
          </a:p>
          <a:p>
            <a:r>
              <a:rPr lang="en-IN" sz="1100" b="1" dirty="0"/>
              <a:t>{</a:t>
            </a:r>
          </a:p>
          <a:p>
            <a:r>
              <a:rPr lang="en-IN" sz="1100" b="1" dirty="0"/>
              <a:t>}</a:t>
            </a:r>
            <a:br>
              <a:rPr lang="en-IN" sz="1100" b="1" dirty="0"/>
            </a:br>
            <a:r>
              <a:rPr lang="en-IN" sz="1100" b="1" dirty="0"/>
              <a:t>}:</a:t>
            </a:r>
          </a:p>
          <a:p>
            <a:endParaRPr lang="en-IN" dirty="0"/>
          </a:p>
          <a:p>
            <a:endParaRPr lang="en-IN" dirty="0"/>
          </a:p>
        </p:txBody>
      </p:sp>
      <p:sp>
        <p:nvSpPr>
          <p:cNvPr id="11" name="TextBox 10">
            <a:extLst>
              <a:ext uri="{FF2B5EF4-FFF2-40B4-BE49-F238E27FC236}">
                <a16:creationId xmlns:a16="http://schemas.microsoft.com/office/drawing/2014/main" id="{71879D43-F566-4B82-B6EC-D07C6653F787}"/>
              </a:ext>
            </a:extLst>
          </p:cNvPr>
          <p:cNvSpPr txBox="1"/>
          <p:nvPr/>
        </p:nvSpPr>
        <p:spPr>
          <a:xfrm>
            <a:off x="7262019" y="4575953"/>
            <a:ext cx="1370221" cy="446892"/>
          </a:xfrm>
          <a:prstGeom prst="rect">
            <a:avLst/>
          </a:prstGeom>
          <a:noFill/>
        </p:spPr>
        <p:txBody>
          <a:bodyPr wrap="square" rtlCol="0">
            <a:spAutoFit/>
          </a:bodyPr>
          <a:lstStyle/>
          <a:p>
            <a:r>
              <a:rPr lang="en-IN" dirty="0">
                <a:solidFill>
                  <a:srgbClr val="FF0000"/>
                </a:solidFill>
              </a:rPr>
              <a:t>Class Patna</a:t>
            </a:r>
          </a:p>
        </p:txBody>
      </p:sp>
      <p:sp>
        <p:nvSpPr>
          <p:cNvPr id="12" name="TextBox 11">
            <a:extLst>
              <a:ext uri="{FF2B5EF4-FFF2-40B4-BE49-F238E27FC236}">
                <a16:creationId xmlns:a16="http://schemas.microsoft.com/office/drawing/2014/main" id="{6A1B0955-CBF7-4231-8593-479CFCB8C9A1}"/>
              </a:ext>
            </a:extLst>
          </p:cNvPr>
          <p:cNvSpPr txBox="1"/>
          <p:nvPr/>
        </p:nvSpPr>
        <p:spPr>
          <a:xfrm>
            <a:off x="7327914" y="5233458"/>
            <a:ext cx="1370221" cy="446892"/>
          </a:xfrm>
          <a:prstGeom prst="rect">
            <a:avLst/>
          </a:prstGeom>
          <a:noFill/>
        </p:spPr>
        <p:txBody>
          <a:bodyPr wrap="square" rtlCol="0">
            <a:spAutoFit/>
          </a:bodyPr>
          <a:lstStyle/>
          <a:p>
            <a:r>
              <a:rPr lang="en-IN" dirty="0">
                <a:solidFill>
                  <a:srgbClr val="7030A0"/>
                </a:solidFill>
              </a:rPr>
              <a:t>Class PPU</a:t>
            </a:r>
          </a:p>
        </p:txBody>
      </p:sp>
      <p:sp>
        <p:nvSpPr>
          <p:cNvPr id="13" name="TextBox 12">
            <a:extLst>
              <a:ext uri="{FF2B5EF4-FFF2-40B4-BE49-F238E27FC236}">
                <a16:creationId xmlns:a16="http://schemas.microsoft.com/office/drawing/2014/main" id="{986F6E6B-2D1C-42C4-A9A4-0935C1E3A782}"/>
              </a:ext>
            </a:extLst>
          </p:cNvPr>
          <p:cNvSpPr txBox="1"/>
          <p:nvPr/>
        </p:nvSpPr>
        <p:spPr>
          <a:xfrm>
            <a:off x="7248336" y="5844644"/>
            <a:ext cx="1370221" cy="446892"/>
          </a:xfrm>
          <a:prstGeom prst="rect">
            <a:avLst/>
          </a:prstGeom>
          <a:noFill/>
        </p:spPr>
        <p:txBody>
          <a:bodyPr wrap="square" rtlCol="0">
            <a:spAutoFit/>
          </a:bodyPr>
          <a:lstStyle/>
          <a:p>
            <a:r>
              <a:rPr lang="en-IN" dirty="0">
                <a:solidFill>
                  <a:srgbClr val="00B050"/>
                </a:solidFill>
              </a:rPr>
              <a:t>Class</a:t>
            </a:r>
            <a:r>
              <a:rPr lang="en-IN" dirty="0"/>
              <a:t> </a:t>
            </a:r>
            <a:r>
              <a:rPr lang="en-IN" dirty="0">
                <a:solidFill>
                  <a:srgbClr val="00B050"/>
                </a:solidFill>
              </a:rPr>
              <a:t>Arcade</a:t>
            </a:r>
          </a:p>
        </p:txBody>
      </p:sp>
      <p:sp>
        <p:nvSpPr>
          <p:cNvPr id="14" name="TextBox 13">
            <a:extLst>
              <a:ext uri="{FF2B5EF4-FFF2-40B4-BE49-F238E27FC236}">
                <a16:creationId xmlns:a16="http://schemas.microsoft.com/office/drawing/2014/main" id="{93D076CA-6690-485F-BA32-9A969F5C109D}"/>
              </a:ext>
            </a:extLst>
          </p:cNvPr>
          <p:cNvSpPr txBox="1"/>
          <p:nvPr/>
        </p:nvSpPr>
        <p:spPr>
          <a:xfrm>
            <a:off x="8835431" y="4634799"/>
            <a:ext cx="1370221" cy="307777"/>
          </a:xfrm>
          <a:prstGeom prst="rect">
            <a:avLst/>
          </a:prstGeom>
          <a:noFill/>
        </p:spPr>
        <p:txBody>
          <a:bodyPr wrap="square" rtlCol="0">
            <a:spAutoFit/>
          </a:bodyPr>
          <a:lstStyle/>
          <a:p>
            <a:r>
              <a:rPr lang="en-IN" sz="1400" b="1" dirty="0"/>
              <a:t>Grandfather</a:t>
            </a:r>
            <a:endParaRPr lang="en-IN" b="1" dirty="0"/>
          </a:p>
        </p:txBody>
      </p:sp>
      <p:sp>
        <p:nvSpPr>
          <p:cNvPr id="15" name="TextBox 14">
            <a:extLst>
              <a:ext uri="{FF2B5EF4-FFF2-40B4-BE49-F238E27FC236}">
                <a16:creationId xmlns:a16="http://schemas.microsoft.com/office/drawing/2014/main" id="{AD252D85-7D90-4896-9782-C40E628CDEF3}"/>
              </a:ext>
            </a:extLst>
          </p:cNvPr>
          <p:cNvSpPr txBox="1"/>
          <p:nvPr/>
        </p:nvSpPr>
        <p:spPr>
          <a:xfrm>
            <a:off x="8835430" y="5261652"/>
            <a:ext cx="1370221" cy="307777"/>
          </a:xfrm>
          <a:prstGeom prst="rect">
            <a:avLst/>
          </a:prstGeom>
          <a:noFill/>
        </p:spPr>
        <p:txBody>
          <a:bodyPr wrap="square" rtlCol="0">
            <a:spAutoFit/>
          </a:bodyPr>
          <a:lstStyle/>
          <a:p>
            <a:r>
              <a:rPr lang="en-IN" sz="1400" b="1" dirty="0"/>
              <a:t>Father</a:t>
            </a:r>
            <a:endParaRPr lang="en-IN" b="1" dirty="0"/>
          </a:p>
        </p:txBody>
      </p:sp>
      <p:sp>
        <p:nvSpPr>
          <p:cNvPr id="16" name="TextBox 15">
            <a:extLst>
              <a:ext uri="{FF2B5EF4-FFF2-40B4-BE49-F238E27FC236}">
                <a16:creationId xmlns:a16="http://schemas.microsoft.com/office/drawing/2014/main" id="{E69A866F-3C27-4E0E-BBFD-64D11D092197}"/>
              </a:ext>
            </a:extLst>
          </p:cNvPr>
          <p:cNvSpPr txBox="1"/>
          <p:nvPr/>
        </p:nvSpPr>
        <p:spPr>
          <a:xfrm>
            <a:off x="5957693" y="4596250"/>
            <a:ext cx="1370221" cy="307777"/>
          </a:xfrm>
          <a:prstGeom prst="rect">
            <a:avLst/>
          </a:prstGeom>
          <a:noFill/>
        </p:spPr>
        <p:txBody>
          <a:bodyPr wrap="square" rtlCol="0">
            <a:spAutoFit/>
          </a:bodyPr>
          <a:lstStyle/>
          <a:p>
            <a:r>
              <a:rPr lang="en-IN" sz="1400" b="1" dirty="0"/>
              <a:t>Base Class</a:t>
            </a:r>
            <a:endParaRPr lang="en-IN" b="1" dirty="0"/>
          </a:p>
        </p:txBody>
      </p:sp>
      <p:sp>
        <p:nvSpPr>
          <p:cNvPr id="17" name="TextBox 16">
            <a:extLst>
              <a:ext uri="{FF2B5EF4-FFF2-40B4-BE49-F238E27FC236}">
                <a16:creationId xmlns:a16="http://schemas.microsoft.com/office/drawing/2014/main" id="{C874A512-5BCE-40F7-A92A-EE7557936522}"/>
              </a:ext>
            </a:extLst>
          </p:cNvPr>
          <p:cNvSpPr txBox="1"/>
          <p:nvPr/>
        </p:nvSpPr>
        <p:spPr>
          <a:xfrm>
            <a:off x="5837097" y="5223103"/>
            <a:ext cx="2096350" cy="307777"/>
          </a:xfrm>
          <a:prstGeom prst="rect">
            <a:avLst/>
          </a:prstGeom>
          <a:noFill/>
        </p:spPr>
        <p:txBody>
          <a:bodyPr wrap="square" rtlCol="0">
            <a:spAutoFit/>
          </a:bodyPr>
          <a:lstStyle/>
          <a:p>
            <a:r>
              <a:rPr lang="en-IN" sz="1400" b="1" dirty="0"/>
              <a:t>Intermediate class</a:t>
            </a:r>
          </a:p>
        </p:txBody>
      </p:sp>
      <p:sp>
        <p:nvSpPr>
          <p:cNvPr id="18" name="TextBox 17">
            <a:extLst>
              <a:ext uri="{FF2B5EF4-FFF2-40B4-BE49-F238E27FC236}">
                <a16:creationId xmlns:a16="http://schemas.microsoft.com/office/drawing/2014/main" id="{CD65D0DA-E148-43F4-BDD0-858F5F5B1772}"/>
              </a:ext>
            </a:extLst>
          </p:cNvPr>
          <p:cNvSpPr txBox="1"/>
          <p:nvPr/>
        </p:nvSpPr>
        <p:spPr>
          <a:xfrm>
            <a:off x="5837097" y="5825128"/>
            <a:ext cx="1370221" cy="307777"/>
          </a:xfrm>
          <a:prstGeom prst="rect">
            <a:avLst/>
          </a:prstGeom>
          <a:noFill/>
        </p:spPr>
        <p:txBody>
          <a:bodyPr wrap="square" rtlCol="0">
            <a:spAutoFit/>
          </a:bodyPr>
          <a:lstStyle/>
          <a:p>
            <a:r>
              <a:rPr lang="en-IN" sz="1400" b="1" dirty="0"/>
              <a:t>Derived Class</a:t>
            </a:r>
          </a:p>
        </p:txBody>
      </p:sp>
      <p:sp>
        <p:nvSpPr>
          <p:cNvPr id="19" name="TextBox 18">
            <a:extLst>
              <a:ext uri="{FF2B5EF4-FFF2-40B4-BE49-F238E27FC236}">
                <a16:creationId xmlns:a16="http://schemas.microsoft.com/office/drawing/2014/main" id="{1D8A07B1-7E5B-4276-A005-0F445A06FB0F}"/>
              </a:ext>
            </a:extLst>
          </p:cNvPr>
          <p:cNvSpPr txBox="1"/>
          <p:nvPr/>
        </p:nvSpPr>
        <p:spPr>
          <a:xfrm>
            <a:off x="843674" y="4952407"/>
            <a:ext cx="963671" cy="246221"/>
          </a:xfrm>
          <a:prstGeom prst="rect">
            <a:avLst/>
          </a:prstGeom>
          <a:solidFill>
            <a:schemeClr val="bg1"/>
          </a:solidFill>
        </p:spPr>
        <p:txBody>
          <a:bodyPr wrap="square" rtlCol="0">
            <a:spAutoFit/>
          </a:bodyPr>
          <a:lstStyle/>
          <a:p>
            <a:r>
              <a:rPr lang="en-IN" sz="1000" dirty="0">
                <a:solidFill>
                  <a:srgbClr val="FF0000"/>
                </a:solidFill>
              </a:rPr>
              <a:t>INHERITATED</a:t>
            </a:r>
          </a:p>
        </p:txBody>
      </p:sp>
      <p:sp>
        <p:nvSpPr>
          <p:cNvPr id="20" name="TextBox 19">
            <a:extLst>
              <a:ext uri="{FF2B5EF4-FFF2-40B4-BE49-F238E27FC236}">
                <a16:creationId xmlns:a16="http://schemas.microsoft.com/office/drawing/2014/main" id="{EDE306C7-B5B1-42F5-B721-C233D1A26E2E}"/>
              </a:ext>
            </a:extLst>
          </p:cNvPr>
          <p:cNvSpPr txBox="1"/>
          <p:nvPr/>
        </p:nvSpPr>
        <p:spPr>
          <a:xfrm>
            <a:off x="1663874" y="4942576"/>
            <a:ext cx="963671" cy="246221"/>
          </a:xfrm>
          <a:prstGeom prst="rect">
            <a:avLst/>
          </a:prstGeom>
          <a:solidFill>
            <a:schemeClr val="bg1"/>
          </a:solidFill>
        </p:spPr>
        <p:txBody>
          <a:bodyPr wrap="square" rtlCol="0">
            <a:spAutoFit/>
          </a:bodyPr>
          <a:lstStyle/>
          <a:p>
            <a:r>
              <a:rPr lang="en-IN" sz="1000" dirty="0">
                <a:solidFill>
                  <a:srgbClr val="00B050"/>
                </a:solidFill>
              </a:rPr>
              <a:t>INHERITATING</a:t>
            </a:r>
          </a:p>
        </p:txBody>
      </p:sp>
      <p:sp>
        <p:nvSpPr>
          <p:cNvPr id="21" name="TextBox 20">
            <a:extLst>
              <a:ext uri="{FF2B5EF4-FFF2-40B4-BE49-F238E27FC236}">
                <a16:creationId xmlns:a16="http://schemas.microsoft.com/office/drawing/2014/main" id="{A91203AE-D024-4C3E-9225-1B393C6863CB}"/>
              </a:ext>
            </a:extLst>
          </p:cNvPr>
          <p:cNvSpPr txBox="1"/>
          <p:nvPr/>
        </p:nvSpPr>
        <p:spPr>
          <a:xfrm>
            <a:off x="1172140" y="5477385"/>
            <a:ext cx="1082790" cy="200055"/>
          </a:xfrm>
          <a:prstGeom prst="rect">
            <a:avLst/>
          </a:prstGeom>
          <a:solidFill>
            <a:schemeClr val="bg1"/>
          </a:solidFill>
        </p:spPr>
        <p:txBody>
          <a:bodyPr wrap="square" rtlCol="0">
            <a:spAutoFit/>
          </a:bodyPr>
          <a:lstStyle/>
          <a:p>
            <a:r>
              <a:rPr lang="en-IN" sz="700" dirty="0">
                <a:solidFill>
                  <a:srgbClr val="FF9900"/>
                </a:solidFill>
              </a:rPr>
              <a:t>ACCESSED PROPERTY</a:t>
            </a:r>
          </a:p>
        </p:txBody>
      </p:sp>
      <p:sp>
        <p:nvSpPr>
          <p:cNvPr id="22" name="TextBox 21">
            <a:extLst>
              <a:ext uri="{FF2B5EF4-FFF2-40B4-BE49-F238E27FC236}">
                <a16:creationId xmlns:a16="http://schemas.microsoft.com/office/drawing/2014/main" id="{90CEEB37-9E58-4BCB-94D2-6F5E28DB8877}"/>
              </a:ext>
            </a:extLst>
          </p:cNvPr>
          <p:cNvSpPr txBox="1"/>
          <p:nvPr/>
        </p:nvSpPr>
        <p:spPr>
          <a:xfrm>
            <a:off x="1013401" y="6015459"/>
            <a:ext cx="1183377" cy="200055"/>
          </a:xfrm>
          <a:prstGeom prst="rect">
            <a:avLst/>
          </a:prstGeom>
          <a:solidFill>
            <a:schemeClr val="bg1"/>
          </a:solidFill>
        </p:spPr>
        <p:txBody>
          <a:bodyPr wrap="square" rtlCol="0">
            <a:spAutoFit/>
          </a:bodyPr>
          <a:lstStyle/>
          <a:p>
            <a:r>
              <a:rPr lang="en-IN" sz="700" dirty="0">
                <a:solidFill>
                  <a:srgbClr val="009900"/>
                </a:solidFill>
              </a:rPr>
              <a:t>ACCESSED PROPERTY</a:t>
            </a:r>
          </a:p>
        </p:txBody>
      </p:sp>
      <p:sp>
        <p:nvSpPr>
          <p:cNvPr id="23" name="TextBox 22">
            <a:extLst>
              <a:ext uri="{FF2B5EF4-FFF2-40B4-BE49-F238E27FC236}">
                <a16:creationId xmlns:a16="http://schemas.microsoft.com/office/drawing/2014/main" id="{E1C4CE3A-84EA-445F-8FF4-A3F9528F3B1C}"/>
              </a:ext>
            </a:extLst>
          </p:cNvPr>
          <p:cNvSpPr txBox="1"/>
          <p:nvPr/>
        </p:nvSpPr>
        <p:spPr>
          <a:xfrm>
            <a:off x="1030528" y="5836978"/>
            <a:ext cx="1370220" cy="200055"/>
          </a:xfrm>
          <a:prstGeom prst="rect">
            <a:avLst/>
          </a:prstGeom>
          <a:solidFill>
            <a:schemeClr val="bg1"/>
          </a:solidFill>
        </p:spPr>
        <p:txBody>
          <a:bodyPr wrap="square" rtlCol="0">
            <a:spAutoFit/>
          </a:bodyPr>
          <a:lstStyle/>
          <a:p>
            <a:r>
              <a:rPr lang="en-IN" sz="700" dirty="0">
                <a:solidFill>
                  <a:srgbClr val="C00000"/>
                </a:solidFill>
              </a:rPr>
              <a:t>OWN PROPERTY</a:t>
            </a:r>
          </a:p>
        </p:txBody>
      </p:sp>
      <p:sp>
        <p:nvSpPr>
          <p:cNvPr id="24" name="TextBox 23">
            <a:extLst>
              <a:ext uri="{FF2B5EF4-FFF2-40B4-BE49-F238E27FC236}">
                <a16:creationId xmlns:a16="http://schemas.microsoft.com/office/drawing/2014/main" id="{6CEFAC97-2E6F-4025-AAF0-407288E4C76C}"/>
              </a:ext>
            </a:extLst>
          </p:cNvPr>
          <p:cNvSpPr txBox="1"/>
          <p:nvPr/>
        </p:nvSpPr>
        <p:spPr>
          <a:xfrm>
            <a:off x="8835430" y="5825127"/>
            <a:ext cx="1370221" cy="307777"/>
          </a:xfrm>
          <a:prstGeom prst="rect">
            <a:avLst/>
          </a:prstGeom>
          <a:noFill/>
        </p:spPr>
        <p:txBody>
          <a:bodyPr wrap="square" rtlCol="0">
            <a:spAutoFit/>
          </a:bodyPr>
          <a:lstStyle/>
          <a:p>
            <a:r>
              <a:rPr lang="en-IN" sz="1400" b="1" dirty="0"/>
              <a:t>Child</a:t>
            </a:r>
          </a:p>
        </p:txBody>
      </p:sp>
      <p:sp>
        <p:nvSpPr>
          <p:cNvPr id="25" name="TextBox 24">
            <a:extLst>
              <a:ext uri="{FF2B5EF4-FFF2-40B4-BE49-F238E27FC236}">
                <a16:creationId xmlns:a16="http://schemas.microsoft.com/office/drawing/2014/main" id="{9AED1085-3951-4CD9-B62E-06A27EB08EB3}"/>
              </a:ext>
            </a:extLst>
          </p:cNvPr>
          <p:cNvSpPr txBox="1"/>
          <p:nvPr/>
        </p:nvSpPr>
        <p:spPr>
          <a:xfrm>
            <a:off x="1172141" y="5348335"/>
            <a:ext cx="1455403" cy="200055"/>
          </a:xfrm>
          <a:prstGeom prst="rect">
            <a:avLst/>
          </a:prstGeom>
          <a:solidFill>
            <a:schemeClr val="bg1"/>
          </a:solidFill>
        </p:spPr>
        <p:txBody>
          <a:bodyPr wrap="square" rtlCol="0">
            <a:spAutoFit/>
          </a:bodyPr>
          <a:lstStyle/>
          <a:p>
            <a:r>
              <a:rPr lang="en-IN" sz="700" dirty="0">
                <a:solidFill>
                  <a:srgbClr val="C00000"/>
                </a:solidFill>
              </a:rPr>
              <a:t>OWN PROPERTY</a:t>
            </a:r>
          </a:p>
        </p:txBody>
      </p:sp>
      <p:cxnSp>
        <p:nvCxnSpPr>
          <p:cNvPr id="26" name="Straight Arrow Connector 25">
            <a:extLst>
              <a:ext uri="{FF2B5EF4-FFF2-40B4-BE49-F238E27FC236}">
                <a16:creationId xmlns:a16="http://schemas.microsoft.com/office/drawing/2014/main" id="{DF7B71CA-DC99-4409-8727-8CEB4356E90E}"/>
              </a:ext>
            </a:extLst>
          </p:cNvPr>
          <p:cNvCxnSpPr>
            <a:cxnSpLocks/>
          </p:cNvCxnSpPr>
          <p:nvPr/>
        </p:nvCxnSpPr>
        <p:spPr>
          <a:xfrm>
            <a:off x="7897956" y="4942576"/>
            <a:ext cx="0" cy="2309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0C53E382-7ACF-4672-B87C-A275AF4AC4B9}"/>
              </a:ext>
            </a:extLst>
          </p:cNvPr>
          <p:cNvCxnSpPr>
            <a:cxnSpLocks/>
          </p:cNvCxnSpPr>
          <p:nvPr/>
        </p:nvCxnSpPr>
        <p:spPr>
          <a:xfrm>
            <a:off x="7897956" y="5620465"/>
            <a:ext cx="0" cy="2366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3586711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AB63033-4550-48C0-94A1-FF2496CDB4D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12234041" cy="7357241"/>
          </a:xfrm>
          <a:prstGeom prst="rect">
            <a:avLst/>
          </a:prstGeom>
        </p:spPr>
      </p:pic>
      <p:sp>
        <p:nvSpPr>
          <p:cNvPr id="6" name="Rectangle 5">
            <a:extLst>
              <a:ext uri="{FF2B5EF4-FFF2-40B4-BE49-F238E27FC236}">
                <a16:creationId xmlns:a16="http://schemas.microsoft.com/office/drawing/2014/main" id="{BD5D8F05-4DD7-4DBD-B707-E9D7A837DA3E}"/>
              </a:ext>
            </a:extLst>
          </p:cNvPr>
          <p:cNvSpPr/>
          <p:nvPr/>
        </p:nvSpPr>
        <p:spPr>
          <a:xfrm>
            <a:off x="573933" y="418290"/>
            <a:ext cx="11040894" cy="590893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TextBox 3">
            <a:extLst>
              <a:ext uri="{FF2B5EF4-FFF2-40B4-BE49-F238E27FC236}">
                <a16:creationId xmlns:a16="http://schemas.microsoft.com/office/drawing/2014/main" id="{8F93AFCE-9DFF-4D4F-B32A-8F34152805B4}"/>
              </a:ext>
            </a:extLst>
          </p:cNvPr>
          <p:cNvSpPr txBox="1"/>
          <p:nvPr/>
        </p:nvSpPr>
        <p:spPr>
          <a:xfrm>
            <a:off x="770124" y="1466259"/>
            <a:ext cx="4170270" cy="3785652"/>
          </a:xfrm>
          <a:prstGeom prst="rect">
            <a:avLst/>
          </a:prstGeom>
          <a:noFill/>
        </p:spPr>
        <p:txBody>
          <a:bodyPr wrap="square" rtlCol="0">
            <a:spAutoFit/>
          </a:bodyPr>
          <a:lstStyle/>
          <a:p>
            <a:pPr marL="285750" indent="-285750">
              <a:buFont typeface="Arial" panose="020B0604020202020204" pitchFamily="34" charset="0"/>
              <a:buChar char="•"/>
            </a:pPr>
            <a:r>
              <a:rPr lang="en-US" sz="1600" b="1" dirty="0"/>
              <a:t>//inheritance.cpp</a:t>
            </a:r>
          </a:p>
          <a:p>
            <a:pPr marL="285750" indent="-285750">
              <a:buFont typeface="Arial" panose="020B0604020202020204" pitchFamily="34" charset="0"/>
              <a:buChar char="•"/>
            </a:pPr>
            <a:r>
              <a:rPr lang="en-US" sz="1600" b="1" dirty="0"/>
              <a:t>#include&lt;iostream.h&gt;</a:t>
            </a:r>
          </a:p>
          <a:p>
            <a:pPr marL="285750" indent="-285750">
              <a:buFont typeface="Arial" panose="020B0604020202020204" pitchFamily="34" charset="0"/>
              <a:buChar char="•"/>
            </a:pPr>
            <a:r>
              <a:rPr lang="en-US" sz="1600" b="1" dirty="0"/>
              <a:t>#include&lt;iomanip.h&gt;</a:t>
            </a:r>
          </a:p>
          <a:p>
            <a:pPr marL="285750" indent="-285750">
              <a:buFont typeface="Arial" panose="020B0604020202020204" pitchFamily="34" charset="0"/>
              <a:buChar char="•"/>
            </a:pPr>
            <a:r>
              <a:rPr lang="en-US" sz="1600" b="1" dirty="0"/>
              <a:t>#include&lt;conio.h&gt;</a:t>
            </a:r>
          </a:p>
          <a:p>
            <a:pPr marL="285750" indent="-285750">
              <a:buFont typeface="Arial" panose="020B0604020202020204" pitchFamily="34" charset="0"/>
              <a:buChar char="•"/>
            </a:pPr>
            <a:r>
              <a:rPr lang="en-US" sz="1600" b="1" dirty="0"/>
              <a:t> class base                           //single base class</a:t>
            </a:r>
          </a:p>
          <a:p>
            <a:pPr marL="285750" indent="-285750">
              <a:buFont typeface="Arial" panose="020B0604020202020204" pitchFamily="34" charset="0"/>
              <a:buChar char="•"/>
            </a:pPr>
            <a:r>
              <a:rPr lang="en-US" sz="1600" b="1" dirty="0"/>
              <a:t>{</a:t>
            </a:r>
          </a:p>
          <a:p>
            <a:pPr marL="285750" indent="-285750">
              <a:buFont typeface="Arial" panose="020B0604020202020204" pitchFamily="34" charset="0"/>
              <a:buChar char="•"/>
            </a:pPr>
            <a:r>
              <a:rPr lang="en-US" sz="1600" b="1" dirty="0"/>
              <a:t> protected:</a:t>
            </a:r>
          </a:p>
          <a:p>
            <a:pPr marL="285750" indent="-285750">
              <a:buFont typeface="Arial" panose="020B0604020202020204" pitchFamily="34" charset="0"/>
              <a:buChar char="•"/>
            </a:pPr>
            <a:r>
              <a:rPr lang="en-US" sz="1600" b="1" dirty="0"/>
              <a:t>int x;</a:t>
            </a:r>
          </a:p>
          <a:p>
            <a:pPr marL="285750" indent="-285750">
              <a:buFont typeface="Arial" panose="020B0604020202020204" pitchFamily="34" charset="0"/>
              <a:buChar char="•"/>
            </a:pPr>
            <a:r>
              <a:rPr lang="en-US" sz="1600" b="1" dirty="0"/>
              <a:t> public:</a:t>
            </a:r>
          </a:p>
          <a:p>
            <a:pPr marL="285750" indent="-285750">
              <a:buFont typeface="Arial" panose="020B0604020202020204" pitchFamily="34" charset="0"/>
              <a:buChar char="•"/>
            </a:pPr>
            <a:r>
              <a:rPr lang="en-US" sz="1600" b="1" dirty="0"/>
              <a:t> void </a:t>
            </a:r>
            <a:r>
              <a:rPr lang="en-US" sz="1600" b="1" dirty="0" err="1"/>
              <a:t>getdata</a:t>
            </a:r>
            <a:r>
              <a:rPr lang="en-US" sz="1600" b="1" dirty="0"/>
              <a:t>()</a:t>
            </a:r>
          </a:p>
          <a:p>
            <a:pPr marL="285750" indent="-285750">
              <a:buFont typeface="Arial" panose="020B0604020202020204" pitchFamily="34" charset="0"/>
              <a:buChar char="•"/>
            </a:pPr>
            <a:r>
              <a:rPr lang="en-US" sz="1600" b="1" dirty="0"/>
              <a:t>{</a:t>
            </a:r>
          </a:p>
          <a:p>
            <a:pPr marL="285750" indent="-285750">
              <a:buFont typeface="Arial" panose="020B0604020202020204" pitchFamily="34" charset="0"/>
              <a:buChar char="•"/>
            </a:pPr>
            <a:r>
              <a:rPr lang="en-US" sz="1600" b="1" dirty="0"/>
              <a:t> </a:t>
            </a:r>
            <a:r>
              <a:rPr lang="en-US" sz="1600" b="1" dirty="0" err="1"/>
              <a:t>cout</a:t>
            </a:r>
            <a:r>
              <a:rPr lang="en-US" sz="1600" b="1" dirty="0"/>
              <a:t>&lt;&lt;“Enter the value of x=“; </a:t>
            </a:r>
            <a:r>
              <a:rPr lang="en-US" sz="1600" b="1" dirty="0" err="1"/>
              <a:t>cin</a:t>
            </a:r>
            <a:r>
              <a:rPr lang="en-US" sz="1600" b="1" dirty="0"/>
              <a:t>&gt;&gt;x;</a:t>
            </a:r>
          </a:p>
          <a:p>
            <a:pPr marL="285750" indent="-285750">
              <a:buFont typeface="Arial" panose="020B0604020202020204" pitchFamily="34" charset="0"/>
              <a:buChar char="•"/>
            </a:pPr>
            <a:r>
              <a:rPr lang="en-US" sz="1600" b="1" dirty="0"/>
              <a:t>}</a:t>
            </a:r>
          </a:p>
          <a:p>
            <a:pPr marL="285750" indent="-285750">
              <a:buFont typeface="Arial" panose="020B0604020202020204" pitchFamily="34" charset="0"/>
              <a:buChar char="•"/>
            </a:pPr>
            <a:r>
              <a:rPr lang="en-US" sz="1600" b="1" dirty="0"/>
              <a:t>};</a:t>
            </a:r>
          </a:p>
          <a:p>
            <a:r>
              <a:rPr lang="en-US" sz="1600" b="1" dirty="0"/>
              <a:t> </a:t>
            </a:r>
            <a:endParaRPr lang="en-US" sz="1050" b="1" dirty="0"/>
          </a:p>
        </p:txBody>
      </p:sp>
      <p:sp>
        <p:nvSpPr>
          <p:cNvPr id="9" name="Rectangle 8">
            <a:extLst>
              <a:ext uri="{FF2B5EF4-FFF2-40B4-BE49-F238E27FC236}">
                <a16:creationId xmlns:a16="http://schemas.microsoft.com/office/drawing/2014/main" id="{3C46B518-5FD2-472F-A435-9A6F27E3D174}"/>
              </a:ext>
            </a:extLst>
          </p:cNvPr>
          <p:cNvSpPr/>
          <p:nvPr/>
        </p:nvSpPr>
        <p:spPr>
          <a:xfrm>
            <a:off x="7100935" y="5150069"/>
            <a:ext cx="3542223" cy="107438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solidFill>
                <a:schemeClr val="bg1"/>
              </a:solidFill>
            </a:endParaRPr>
          </a:p>
        </p:txBody>
      </p:sp>
      <p:sp>
        <p:nvSpPr>
          <p:cNvPr id="7" name="TextBox 6">
            <a:extLst>
              <a:ext uri="{FF2B5EF4-FFF2-40B4-BE49-F238E27FC236}">
                <a16:creationId xmlns:a16="http://schemas.microsoft.com/office/drawing/2014/main" id="{E45A61EF-E0F3-404A-B20E-AE14814984CE}"/>
              </a:ext>
            </a:extLst>
          </p:cNvPr>
          <p:cNvSpPr txBox="1"/>
          <p:nvPr/>
        </p:nvSpPr>
        <p:spPr>
          <a:xfrm>
            <a:off x="7165684" y="5221935"/>
            <a:ext cx="3412723" cy="900246"/>
          </a:xfrm>
          <a:prstGeom prst="rect">
            <a:avLst/>
          </a:prstGeom>
          <a:noFill/>
        </p:spPr>
        <p:txBody>
          <a:bodyPr wrap="square" rtlCol="0">
            <a:spAutoFit/>
          </a:bodyPr>
          <a:lstStyle/>
          <a:p>
            <a:r>
              <a:rPr lang="en-US" sz="1050" dirty="0">
                <a:solidFill>
                  <a:schemeClr val="bg1"/>
                </a:solidFill>
              </a:rPr>
              <a:t>Output</a:t>
            </a:r>
          </a:p>
          <a:p>
            <a:endParaRPr lang="en-US" sz="1050" dirty="0">
              <a:solidFill>
                <a:schemeClr val="bg1"/>
              </a:solidFill>
            </a:endParaRPr>
          </a:p>
          <a:p>
            <a:r>
              <a:rPr lang="en-US" sz="1050" dirty="0">
                <a:solidFill>
                  <a:schemeClr val="bg1"/>
                </a:solidFill>
              </a:rPr>
              <a:t>Enter the value of x=3</a:t>
            </a:r>
          </a:p>
          <a:p>
            <a:r>
              <a:rPr lang="en-US" sz="1050" dirty="0">
                <a:solidFill>
                  <a:schemeClr val="bg1"/>
                </a:solidFill>
              </a:rPr>
              <a:t>Enter the value of y=4</a:t>
            </a:r>
          </a:p>
          <a:p>
            <a:r>
              <a:rPr lang="en-US" sz="1050" dirty="0">
                <a:solidFill>
                  <a:schemeClr val="bg1"/>
                </a:solidFill>
              </a:rPr>
              <a:t>Product=12</a:t>
            </a:r>
            <a:endParaRPr lang="en-IN" sz="1050" dirty="0">
              <a:solidFill>
                <a:schemeClr val="bg1"/>
              </a:solidFill>
            </a:endParaRPr>
          </a:p>
        </p:txBody>
      </p:sp>
      <p:sp>
        <p:nvSpPr>
          <p:cNvPr id="10" name="Title 3">
            <a:extLst>
              <a:ext uri="{FF2B5EF4-FFF2-40B4-BE49-F238E27FC236}">
                <a16:creationId xmlns:a16="http://schemas.microsoft.com/office/drawing/2014/main" id="{28AA9580-E610-4822-A10D-BFA4E78AA750}"/>
              </a:ext>
            </a:extLst>
          </p:cNvPr>
          <p:cNvSpPr txBox="1">
            <a:spLocks/>
          </p:cNvSpPr>
          <p:nvPr/>
        </p:nvSpPr>
        <p:spPr>
          <a:xfrm>
            <a:off x="2681295" y="376920"/>
            <a:ext cx="7544111" cy="471885"/>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b="1" dirty="0">
                <a:latin typeface="Segoge ui"/>
              </a:rPr>
              <a:t>SAMPLE PROGRAM OF INHERITANCE</a:t>
            </a:r>
          </a:p>
        </p:txBody>
      </p:sp>
      <p:cxnSp>
        <p:nvCxnSpPr>
          <p:cNvPr id="11" name="Straight Connector 10">
            <a:extLst>
              <a:ext uri="{FF2B5EF4-FFF2-40B4-BE49-F238E27FC236}">
                <a16:creationId xmlns:a16="http://schemas.microsoft.com/office/drawing/2014/main" id="{D01D5623-6D0D-48E3-90E6-C60558B8A677}"/>
              </a:ext>
            </a:extLst>
          </p:cNvPr>
          <p:cNvCxnSpPr>
            <a:cxnSpLocks/>
          </p:cNvCxnSpPr>
          <p:nvPr/>
        </p:nvCxnSpPr>
        <p:spPr>
          <a:xfrm>
            <a:off x="2681295" y="848805"/>
            <a:ext cx="7114346" cy="0"/>
          </a:xfrm>
          <a:prstGeom prst="line">
            <a:avLst/>
          </a:prstGeom>
          <a:ln>
            <a:headEnd type="none" w="med" len="med"/>
            <a:tailEnd type="none" w="med" len="med"/>
          </a:ln>
        </p:spPr>
        <p:style>
          <a:lnRef idx="3">
            <a:schemeClr val="dk1"/>
          </a:lnRef>
          <a:fillRef idx="0">
            <a:schemeClr val="dk1"/>
          </a:fillRef>
          <a:effectRef idx="2">
            <a:schemeClr val="dk1"/>
          </a:effectRef>
          <a:fontRef idx="minor">
            <a:schemeClr val="tx1"/>
          </a:fontRef>
        </p:style>
      </p:cxnSp>
      <p:sp>
        <p:nvSpPr>
          <p:cNvPr id="2" name="TextBox 1">
            <a:extLst>
              <a:ext uri="{FF2B5EF4-FFF2-40B4-BE49-F238E27FC236}">
                <a16:creationId xmlns:a16="http://schemas.microsoft.com/office/drawing/2014/main" id="{F413648B-4B90-4CF7-B450-4C54A38FA821}"/>
              </a:ext>
            </a:extLst>
          </p:cNvPr>
          <p:cNvSpPr txBox="1"/>
          <p:nvPr/>
        </p:nvSpPr>
        <p:spPr>
          <a:xfrm>
            <a:off x="4871484" y="1507629"/>
            <a:ext cx="4529302" cy="3785652"/>
          </a:xfrm>
          <a:prstGeom prst="rect">
            <a:avLst/>
          </a:prstGeom>
          <a:noFill/>
        </p:spPr>
        <p:txBody>
          <a:bodyPr wrap="square" rtlCol="0">
            <a:spAutoFit/>
          </a:bodyPr>
          <a:lstStyle/>
          <a:p>
            <a:r>
              <a:rPr lang="en-US" sz="1600" b="1" dirty="0"/>
              <a:t>class derive: public base    //single derived class</a:t>
            </a:r>
          </a:p>
          <a:p>
            <a:r>
              <a:rPr lang="en-US" sz="1600" b="1" dirty="0"/>
              <a:t>{</a:t>
            </a:r>
          </a:p>
          <a:p>
            <a:r>
              <a:rPr lang="en-US" sz="1600" b="1" dirty="0"/>
              <a:t> private:</a:t>
            </a:r>
          </a:p>
          <a:p>
            <a:r>
              <a:rPr lang="en-US" sz="1600" b="1" dirty="0"/>
              <a:t> int y;</a:t>
            </a:r>
          </a:p>
          <a:p>
            <a:r>
              <a:rPr lang="en-US" sz="1600" b="1" dirty="0"/>
              <a:t> public:</a:t>
            </a:r>
          </a:p>
          <a:p>
            <a:r>
              <a:rPr lang="en-US" sz="1600" b="1" dirty="0"/>
              <a:t> void </a:t>
            </a:r>
            <a:r>
              <a:rPr lang="en-US" sz="1600" b="1" dirty="0" err="1"/>
              <a:t>readdata</a:t>
            </a:r>
            <a:r>
              <a:rPr lang="en-US" sz="1600" b="1" dirty="0"/>
              <a:t>()</a:t>
            </a:r>
          </a:p>
          <a:p>
            <a:r>
              <a:rPr lang="en-US" sz="1600" b="1" dirty="0"/>
              <a:t>{</a:t>
            </a:r>
          </a:p>
          <a:p>
            <a:r>
              <a:rPr lang="en-US" sz="1600" b="1" dirty="0"/>
              <a:t> </a:t>
            </a:r>
            <a:r>
              <a:rPr lang="en-US" sz="1600" b="1" dirty="0" err="1"/>
              <a:t>cout</a:t>
            </a:r>
            <a:r>
              <a:rPr lang="en-US" sz="1600" b="1" dirty="0"/>
              <a:t>&lt;&lt;“Enter the value of y=“;</a:t>
            </a:r>
            <a:r>
              <a:rPr lang="en-US" sz="1600" b="1" dirty="0" err="1"/>
              <a:t>cin</a:t>
            </a:r>
            <a:r>
              <a:rPr lang="en-US" sz="1600" b="1" dirty="0"/>
              <a:t>&gt;&gt;y;</a:t>
            </a:r>
          </a:p>
          <a:p>
            <a:r>
              <a:rPr lang="en-US" sz="1600" b="1" dirty="0"/>
              <a:t>}</a:t>
            </a:r>
          </a:p>
          <a:p>
            <a:r>
              <a:rPr lang="en-US" sz="1600" b="1" dirty="0"/>
              <a:t> void product()</a:t>
            </a:r>
          </a:p>
          <a:p>
            <a:r>
              <a:rPr lang="en-US" sz="1600" b="1" dirty="0"/>
              <a:t>{</a:t>
            </a:r>
          </a:p>
          <a:p>
            <a:r>
              <a:rPr lang="en-US" sz="1600" b="1" dirty="0"/>
              <a:t> </a:t>
            </a:r>
            <a:r>
              <a:rPr lang="en-US" sz="1600" b="1" dirty="0" err="1"/>
              <a:t>cout</a:t>
            </a:r>
            <a:r>
              <a:rPr lang="en-US" sz="1600" b="1" dirty="0"/>
              <a:t>&lt;&lt;“Product =“&lt;&lt;x *y;</a:t>
            </a:r>
          </a:p>
          <a:p>
            <a:r>
              <a:rPr lang="en-US" sz="1600" b="1" dirty="0"/>
              <a:t>}</a:t>
            </a:r>
          </a:p>
          <a:p>
            <a:r>
              <a:rPr lang="en-US" sz="1600" b="1" dirty="0"/>
              <a:t>};</a:t>
            </a:r>
          </a:p>
          <a:p>
            <a:r>
              <a:rPr lang="en-US" sz="1600" b="1" dirty="0"/>
              <a:t> </a:t>
            </a:r>
            <a:endParaRPr lang="en-IN" dirty="0"/>
          </a:p>
        </p:txBody>
      </p:sp>
      <p:sp>
        <p:nvSpPr>
          <p:cNvPr id="3" name="TextBox 2">
            <a:extLst>
              <a:ext uri="{FF2B5EF4-FFF2-40B4-BE49-F238E27FC236}">
                <a16:creationId xmlns:a16="http://schemas.microsoft.com/office/drawing/2014/main" id="{A46AEF13-522C-4716-BC9D-F60DCED63E82}"/>
              </a:ext>
            </a:extLst>
          </p:cNvPr>
          <p:cNvSpPr txBox="1"/>
          <p:nvPr/>
        </p:nvSpPr>
        <p:spPr>
          <a:xfrm>
            <a:off x="9400786" y="1560971"/>
            <a:ext cx="2170996" cy="2831544"/>
          </a:xfrm>
          <a:prstGeom prst="rect">
            <a:avLst/>
          </a:prstGeom>
          <a:noFill/>
        </p:spPr>
        <p:txBody>
          <a:bodyPr wrap="square" rtlCol="0">
            <a:spAutoFit/>
          </a:bodyPr>
          <a:lstStyle/>
          <a:p>
            <a:pPr marL="285750" indent="-285750">
              <a:buFont typeface="Arial" panose="020B0604020202020204" pitchFamily="34" charset="0"/>
              <a:buChar char="•"/>
            </a:pPr>
            <a:r>
              <a:rPr lang="en-US" sz="1600" b="1" dirty="0"/>
              <a:t>void main()</a:t>
            </a:r>
          </a:p>
          <a:p>
            <a:pPr marL="285750" indent="-285750">
              <a:buFont typeface="Arial" panose="020B0604020202020204" pitchFamily="34" charset="0"/>
              <a:buChar char="•"/>
            </a:pPr>
            <a:r>
              <a:rPr lang="en-US" sz="1600" b="1" dirty="0"/>
              <a:t>{</a:t>
            </a:r>
          </a:p>
          <a:p>
            <a:pPr marL="285750" indent="-285750">
              <a:buFont typeface="Arial" panose="020B0604020202020204" pitchFamily="34" charset="0"/>
              <a:buChar char="•"/>
            </a:pPr>
            <a:r>
              <a:rPr lang="en-US" sz="1600" b="1" dirty="0"/>
              <a:t> derive a;       //object of derived </a:t>
            </a:r>
          </a:p>
          <a:p>
            <a:pPr marL="285750" indent="-285750">
              <a:buFont typeface="Arial" panose="020B0604020202020204" pitchFamily="34" charset="0"/>
              <a:buChar char="•"/>
            </a:pPr>
            <a:r>
              <a:rPr lang="en-US" sz="1600" b="1" dirty="0"/>
              <a:t> </a:t>
            </a:r>
            <a:r>
              <a:rPr lang="en-US" sz="1600" b="1" dirty="0" err="1"/>
              <a:t>a.getdata</a:t>
            </a:r>
            <a:r>
              <a:rPr lang="en-US" sz="1600" b="1" dirty="0"/>
              <a:t>();</a:t>
            </a:r>
          </a:p>
          <a:p>
            <a:pPr marL="285750" indent="-285750">
              <a:buFont typeface="Arial" panose="020B0604020202020204" pitchFamily="34" charset="0"/>
              <a:buChar char="•"/>
            </a:pPr>
            <a:r>
              <a:rPr lang="en-US" sz="1600" b="1" dirty="0"/>
              <a:t> </a:t>
            </a:r>
            <a:r>
              <a:rPr lang="en-US" sz="1600" b="1" dirty="0" err="1"/>
              <a:t>a.readdata</a:t>
            </a:r>
            <a:r>
              <a:rPr lang="en-US" sz="1600" b="1" dirty="0"/>
              <a:t>();</a:t>
            </a:r>
          </a:p>
          <a:p>
            <a:pPr marL="285750" indent="-285750">
              <a:buFont typeface="Arial" panose="020B0604020202020204" pitchFamily="34" charset="0"/>
              <a:buChar char="•"/>
            </a:pPr>
            <a:r>
              <a:rPr lang="en-US" sz="1600" b="1" dirty="0"/>
              <a:t> </a:t>
            </a:r>
            <a:r>
              <a:rPr lang="en-US" sz="1600" b="1" dirty="0" err="1"/>
              <a:t>a.product</a:t>
            </a:r>
            <a:r>
              <a:rPr lang="en-US" sz="1600" b="1" dirty="0"/>
              <a:t>();</a:t>
            </a:r>
          </a:p>
          <a:p>
            <a:pPr marL="285750" indent="-285750">
              <a:buFont typeface="Arial" panose="020B0604020202020204" pitchFamily="34" charset="0"/>
              <a:buChar char="•"/>
            </a:pPr>
            <a:r>
              <a:rPr lang="en-US" sz="1600" b="1" dirty="0"/>
              <a:t> </a:t>
            </a:r>
            <a:r>
              <a:rPr lang="en-US" sz="1600" b="1" dirty="0" err="1"/>
              <a:t>getch</a:t>
            </a:r>
            <a:r>
              <a:rPr lang="en-US" sz="1600" b="1" dirty="0"/>
              <a:t>();</a:t>
            </a:r>
          </a:p>
          <a:p>
            <a:pPr marL="285750" indent="-285750">
              <a:buFont typeface="Arial" panose="020B0604020202020204" pitchFamily="34" charset="0"/>
              <a:buChar char="•"/>
            </a:pPr>
            <a:r>
              <a:rPr lang="en-US" sz="1600" b="1" dirty="0"/>
              <a:t>//end of program</a:t>
            </a:r>
          </a:p>
          <a:p>
            <a:pPr marL="285750" indent="-285750">
              <a:buFont typeface="Arial" panose="020B0604020202020204" pitchFamily="34" charset="0"/>
              <a:buChar char="•"/>
            </a:pPr>
            <a:r>
              <a:rPr lang="en-US" sz="1600" b="1" dirty="0"/>
              <a:t>}</a:t>
            </a:r>
            <a:endParaRPr lang="en-US" sz="1050" b="1" dirty="0"/>
          </a:p>
          <a:p>
            <a:endParaRPr lang="en-IN" dirty="0"/>
          </a:p>
        </p:txBody>
      </p:sp>
    </p:spTree>
    <p:extLst>
      <p:ext uri="{BB962C8B-B14F-4D97-AF65-F5344CB8AC3E}">
        <p14:creationId xmlns:p14="http://schemas.microsoft.com/office/powerpoint/2010/main" val="186798442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AB63033-4550-48C0-94A1-FF2496CDB4D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12234041" cy="7357241"/>
          </a:xfrm>
          <a:prstGeom prst="rect">
            <a:avLst/>
          </a:prstGeom>
        </p:spPr>
      </p:pic>
      <p:sp>
        <p:nvSpPr>
          <p:cNvPr id="6" name="Rectangle 5">
            <a:extLst>
              <a:ext uri="{FF2B5EF4-FFF2-40B4-BE49-F238E27FC236}">
                <a16:creationId xmlns:a16="http://schemas.microsoft.com/office/drawing/2014/main" id="{BD5D8F05-4DD7-4DBD-B707-E9D7A837DA3E}"/>
              </a:ext>
            </a:extLst>
          </p:cNvPr>
          <p:cNvSpPr/>
          <p:nvPr/>
        </p:nvSpPr>
        <p:spPr>
          <a:xfrm>
            <a:off x="573933" y="418290"/>
            <a:ext cx="11040894" cy="590893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Title 3">
            <a:extLst>
              <a:ext uri="{FF2B5EF4-FFF2-40B4-BE49-F238E27FC236}">
                <a16:creationId xmlns:a16="http://schemas.microsoft.com/office/drawing/2014/main" id="{FEA0B601-E70C-4D9D-8570-A1D7E28963BA}"/>
              </a:ext>
            </a:extLst>
          </p:cNvPr>
          <p:cNvSpPr txBox="1">
            <a:spLocks/>
          </p:cNvSpPr>
          <p:nvPr/>
        </p:nvSpPr>
        <p:spPr>
          <a:xfrm>
            <a:off x="3568529" y="530772"/>
            <a:ext cx="4850257" cy="593835"/>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6000" b="1" kern="1200" cap="all" baseline="0">
                <a:solidFill>
                  <a:schemeClr val="tx1"/>
                </a:solidFill>
                <a:latin typeface="+mn-lt"/>
                <a:ea typeface="+mj-ea"/>
                <a:cs typeface="+mj-cs"/>
              </a:defRPr>
            </a:lvl1pPr>
          </a:lstStyle>
          <a:p>
            <a:r>
              <a:rPr lang="en-US" dirty="0"/>
              <a:t> </a:t>
            </a:r>
            <a:r>
              <a:rPr lang="en-US" sz="3600" dirty="0"/>
              <a:t>single Inheritance</a:t>
            </a:r>
            <a:endParaRPr lang="en-US" dirty="0"/>
          </a:p>
        </p:txBody>
      </p:sp>
      <p:cxnSp>
        <p:nvCxnSpPr>
          <p:cNvPr id="7" name="Straight Connector 6">
            <a:extLst>
              <a:ext uri="{FF2B5EF4-FFF2-40B4-BE49-F238E27FC236}">
                <a16:creationId xmlns:a16="http://schemas.microsoft.com/office/drawing/2014/main" id="{5A3D72A4-7B7A-4EC8-8EDD-F9DFD64C74EF}"/>
              </a:ext>
            </a:extLst>
          </p:cNvPr>
          <p:cNvCxnSpPr>
            <a:cxnSpLocks/>
          </p:cNvCxnSpPr>
          <p:nvPr/>
        </p:nvCxnSpPr>
        <p:spPr>
          <a:xfrm>
            <a:off x="3710151" y="939766"/>
            <a:ext cx="4298732" cy="0"/>
          </a:xfrm>
          <a:prstGeom prst="line">
            <a:avLst/>
          </a:prstGeom>
          <a:ln>
            <a:headEnd type="none" w="med" len="med"/>
            <a:tailEnd type="none" w="med" len="med"/>
          </a:ln>
        </p:spPr>
        <p:style>
          <a:lnRef idx="3">
            <a:schemeClr val="dk1"/>
          </a:lnRef>
          <a:fillRef idx="0">
            <a:schemeClr val="dk1"/>
          </a:fillRef>
          <a:effectRef idx="2">
            <a:schemeClr val="dk1"/>
          </a:effectRef>
          <a:fontRef idx="minor">
            <a:schemeClr val="tx1"/>
          </a:fontRef>
        </p:style>
      </p:cxnSp>
      <p:sp>
        <p:nvSpPr>
          <p:cNvPr id="9" name="TextBox 8">
            <a:extLst>
              <a:ext uri="{FF2B5EF4-FFF2-40B4-BE49-F238E27FC236}">
                <a16:creationId xmlns:a16="http://schemas.microsoft.com/office/drawing/2014/main" id="{6500721D-C6AD-47CA-9C5C-1049659009E5}"/>
              </a:ext>
            </a:extLst>
          </p:cNvPr>
          <p:cNvSpPr txBox="1"/>
          <p:nvPr/>
        </p:nvSpPr>
        <p:spPr>
          <a:xfrm>
            <a:off x="736873" y="1124607"/>
            <a:ext cx="11187561" cy="5447645"/>
          </a:xfrm>
          <a:prstGeom prst="rect">
            <a:avLst/>
          </a:prstGeom>
          <a:noFill/>
          <a:ln>
            <a:noFill/>
          </a:ln>
        </p:spPr>
        <p:txBody>
          <a:bodyPr wrap="square" rtlCol="0">
            <a:spAutoFit/>
          </a:bodyPr>
          <a:lstStyle/>
          <a:p>
            <a:pPr marL="285750" indent="-285750">
              <a:buFont typeface="Arial" panose="020B0604020202020204" pitchFamily="34" charset="0"/>
              <a:buChar char="•"/>
            </a:pPr>
            <a:r>
              <a:rPr lang="en-IN" sz="1600" b="1" dirty="0"/>
              <a:t>This is default inheritance.</a:t>
            </a:r>
          </a:p>
          <a:p>
            <a:pPr marL="285750" indent="-285750">
              <a:buFont typeface="Arial" panose="020B0604020202020204" pitchFamily="34" charset="0"/>
              <a:buChar char="•"/>
            </a:pPr>
            <a:endParaRPr lang="en-IN" sz="1600" b="1" dirty="0"/>
          </a:p>
          <a:p>
            <a:pPr marL="285750" indent="-285750">
              <a:buFont typeface="Arial" panose="020B0604020202020204" pitchFamily="34" charset="0"/>
              <a:buChar char="•"/>
            </a:pPr>
            <a:r>
              <a:rPr lang="en-IN" sz="1600" b="1" dirty="0"/>
              <a:t>A Structure of Inheritance only </a:t>
            </a:r>
            <a:r>
              <a:rPr lang="en-IN" sz="1600" b="1" dirty="0">
                <a:solidFill>
                  <a:srgbClr val="FF0000"/>
                </a:solidFill>
              </a:rPr>
              <a:t>one parent </a:t>
            </a:r>
            <a:r>
              <a:rPr lang="en-IN" sz="1600" b="1" dirty="0"/>
              <a:t>class and only </a:t>
            </a:r>
            <a:r>
              <a:rPr lang="en-IN" sz="1600" b="1" dirty="0">
                <a:solidFill>
                  <a:srgbClr val="FF0000"/>
                </a:solidFill>
              </a:rPr>
              <a:t>one child  </a:t>
            </a:r>
            <a:r>
              <a:rPr lang="en-IN" sz="1600" b="1" dirty="0"/>
              <a:t>class are incorporated for fetching the property.</a:t>
            </a:r>
          </a:p>
          <a:p>
            <a:pPr marL="285750" indent="-285750">
              <a:buFont typeface="Arial" panose="020B0604020202020204" pitchFamily="34" charset="0"/>
              <a:buChar char="•"/>
            </a:pPr>
            <a:endParaRPr lang="en-IN" sz="1600" b="1" dirty="0"/>
          </a:p>
          <a:p>
            <a:pPr marL="285750" indent="-285750">
              <a:buFont typeface="Arial" panose="020B0604020202020204" pitchFamily="34" charset="0"/>
              <a:buChar char="•"/>
            </a:pPr>
            <a:r>
              <a:rPr lang="en-IN" sz="1600" b="1" dirty="0"/>
              <a:t>Here child class is beneficial for generating the property as well as accessing the property .</a:t>
            </a:r>
          </a:p>
          <a:p>
            <a:pPr marL="285750" indent="-285750">
              <a:buFont typeface="Arial" panose="020B0604020202020204" pitchFamily="34" charset="0"/>
              <a:buChar char="•"/>
            </a:pPr>
            <a:endParaRPr lang="en-IN" sz="1600" b="1" dirty="0"/>
          </a:p>
          <a:p>
            <a:pPr marL="285750" indent="-285750">
              <a:buFont typeface="Arial" panose="020B0604020202020204" pitchFamily="34" charset="0"/>
              <a:buChar char="•"/>
            </a:pPr>
            <a:r>
              <a:rPr lang="en-IN" sz="1600" b="1" dirty="0"/>
              <a:t>Thus the object of child class is only permitted to call the property of itself as well as parent also.</a:t>
            </a:r>
          </a:p>
          <a:p>
            <a:endParaRPr lang="en-IN" sz="1600" b="1" dirty="0"/>
          </a:p>
          <a:p>
            <a:r>
              <a:rPr lang="en-IN" sz="1600" b="1" dirty="0"/>
              <a:t>Example</a:t>
            </a:r>
          </a:p>
          <a:p>
            <a:endParaRPr lang="en-IN" sz="1400" b="1" dirty="0"/>
          </a:p>
          <a:p>
            <a:r>
              <a:rPr lang="en-IN" sz="1400" b="1" dirty="0"/>
              <a:t>Class Patna</a:t>
            </a:r>
            <a:br>
              <a:rPr lang="en-IN" sz="1400" b="1" dirty="0"/>
            </a:br>
            <a:r>
              <a:rPr lang="en-IN" sz="1400" b="1" dirty="0"/>
              <a:t>{</a:t>
            </a:r>
          </a:p>
          <a:p>
            <a:r>
              <a:rPr lang="en-IN" sz="1400" b="1" dirty="0"/>
              <a:t> protected:</a:t>
            </a:r>
            <a:br>
              <a:rPr lang="en-IN" sz="1400" b="1" dirty="0"/>
            </a:br>
            <a:r>
              <a:rPr lang="en-IN" sz="1400" b="1" dirty="0"/>
              <a:t>}</a:t>
            </a:r>
          </a:p>
          <a:p>
            <a:r>
              <a:rPr lang="en-IN" sz="1400" b="1" dirty="0"/>
              <a:t>Class PPU: public Patna</a:t>
            </a:r>
          </a:p>
          <a:p>
            <a:r>
              <a:rPr lang="en-IN" sz="1400" b="1" dirty="0"/>
              <a:t>{</a:t>
            </a:r>
          </a:p>
          <a:p>
            <a:r>
              <a:rPr lang="en-IN" sz="1400" b="1" dirty="0"/>
              <a:t> public:</a:t>
            </a:r>
          </a:p>
          <a:p>
            <a:r>
              <a:rPr lang="en-IN" sz="1400" b="1" dirty="0"/>
              <a:t>----------</a:t>
            </a:r>
          </a:p>
          <a:p>
            <a:r>
              <a:rPr lang="en-IN" sz="1400" b="1" dirty="0"/>
              <a:t>++++++</a:t>
            </a:r>
          </a:p>
          <a:p>
            <a:r>
              <a:rPr lang="en-IN" sz="1400" b="1" dirty="0"/>
              <a:t>}</a:t>
            </a:r>
            <a:br>
              <a:rPr lang="en-IN" sz="1400" b="1" dirty="0"/>
            </a:br>
            <a:r>
              <a:rPr lang="en-IN" sz="1400" b="1" dirty="0"/>
              <a:t>}:</a:t>
            </a:r>
          </a:p>
          <a:p>
            <a:endParaRPr lang="en-IN" dirty="0"/>
          </a:p>
          <a:p>
            <a:endParaRPr lang="en-IN" dirty="0"/>
          </a:p>
        </p:txBody>
      </p:sp>
      <p:sp>
        <p:nvSpPr>
          <p:cNvPr id="16" name="TextBox 15">
            <a:extLst>
              <a:ext uri="{FF2B5EF4-FFF2-40B4-BE49-F238E27FC236}">
                <a16:creationId xmlns:a16="http://schemas.microsoft.com/office/drawing/2014/main" id="{84010338-F059-40CF-B50B-B7DE1FF2C2AC}"/>
              </a:ext>
            </a:extLst>
          </p:cNvPr>
          <p:cNvSpPr txBox="1"/>
          <p:nvPr/>
        </p:nvSpPr>
        <p:spPr>
          <a:xfrm>
            <a:off x="8101566" y="4103318"/>
            <a:ext cx="1370221" cy="369332"/>
          </a:xfrm>
          <a:prstGeom prst="rect">
            <a:avLst/>
          </a:prstGeom>
          <a:noFill/>
        </p:spPr>
        <p:txBody>
          <a:bodyPr wrap="square" rtlCol="0">
            <a:spAutoFit/>
          </a:bodyPr>
          <a:lstStyle/>
          <a:p>
            <a:r>
              <a:rPr lang="en-IN" dirty="0">
                <a:solidFill>
                  <a:srgbClr val="002060"/>
                </a:solidFill>
              </a:rPr>
              <a:t>Class Patna</a:t>
            </a:r>
          </a:p>
        </p:txBody>
      </p:sp>
      <p:sp>
        <p:nvSpPr>
          <p:cNvPr id="17" name="TextBox 16">
            <a:extLst>
              <a:ext uri="{FF2B5EF4-FFF2-40B4-BE49-F238E27FC236}">
                <a16:creationId xmlns:a16="http://schemas.microsoft.com/office/drawing/2014/main" id="{89597C84-2166-45D8-A8FA-DCBF823BF473}"/>
              </a:ext>
            </a:extLst>
          </p:cNvPr>
          <p:cNvSpPr txBox="1"/>
          <p:nvPr/>
        </p:nvSpPr>
        <p:spPr>
          <a:xfrm>
            <a:off x="8101566" y="4888306"/>
            <a:ext cx="1370221" cy="369332"/>
          </a:xfrm>
          <a:prstGeom prst="rect">
            <a:avLst/>
          </a:prstGeom>
          <a:noFill/>
        </p:spPr>
        <p:txBody>
          <a:bodyPr wrap="square" rtlCol="0">
            <a:spAutoFit/>
          </a:bodyPr>
          <a:lstStyle/>
          <a:p>
            <a:r>
              <a:rPr lang="en-IN" dirty="0">
                <a:solidFill>
                  <a:srgbClr val="FF66CC"/>
                </a:solidFill>
              </a:rPr>
              <a:t>Class PPU</a:t>
            </a:r>
          </a:p>
        </p:txBody>
      </p:sp>
      <p:cxnSp>
        <p:nvCxnSpPr>
          <p:cNvPr id="18" name="Straight Arrow Connector 17">
            <a:extLst>
              <a:ext uri="{FF2B5EF4-FFF2-40B4-BE49-F238E27FC236}">
                <a16:creationId xmlns:a16="http://schemas.microsoft.com/office/drawing/2014/main" id="{D74CAABE-79F8-4E90-B621-A4C3C3BFE0D6}"/>
              </a:ext>
            </a:extLst>
          </p:cNvPr>
          <p:cNvCxnSpPr>
            <a:cxnSpLocks/>
          </p:cNvCxnSpPr>
          <p:nvPr/>
        </p:nvCxnSpPr>
        <p:spPr>
          <a:xfrm>
            <a:off x="8650041" y="4482025"/>
            <a:ext cx="0" cy="438509"/>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19" name="TextBox 18">
            <a:extLst>
              <a:ext uri="{FF2B5EF4-FFF2-40B4-BE49-F238E27FC236}">
                <a16:creationId xmlns:a16="http://schemas.microsoft.com/office/drawing/2014/main" id="{8EECA604-D9B7-449C-ACF3-0203C9BA0A2E}"/>
              </a:ext>
            </a:extLst>
          </p:cNvPr>
          <p:cNvSpPr txBox="1"/>
          <p:nvPr/>
        </p:nvSpPr>
        <p:spPr>
          <a:xfrm>
            <a:off x="6649875" y="4174248"/>
            <a:ext cx="1370221" cy="307777"/>
          </a:xfrm>
          <a:prstGeom prst="rect">
            <a:avLst/>
          </a:prstGeom>
          <a:noFill/>
        </p:spPr>
        <p:txBody>
          <a:bodyPr wrap="square" rtlCol="0">
            <a:spAutoFit/>
          </a:bodyPr>
          <a:lstStyle/>
          <a:p>
            <a:r>
              <a:rPr lang="en-IN" sz="1400" b="1" dirty="0"/>
              <a:t>Base Class</a:t>
            </a:r>
            <a:endParaRPr lang="en-IN" b="1" dirty="0"/>
          </a:p>
        </p:txBody>
      </p:sp>
      <p:sp>
        <p:nvSpPr>
          <p:cNvPr id="20" name="TextBox 19">
            <a:extLst>
              <a:ext uri="{FF2B5EF4-FFF2-40B4-BE49-F238E27FC236}">
                <a16:creationId xmlns:a16="http://schemas.microsoft.com/office/drawing/2014/main" id="{526BB63F-A36F-44EB-903B-7772B7A77C39}"/>
              </a:ext>
            </a:extLst>
          </p:cNvPr>
          <p:cNvSpPr txBox="1"/>
          <p:nvPr/>
        </p:nvSpPr>
        <p:spPr>
          <a:xfrm>
            <a:off x="6592816" y="4888306"/>
            <a:ext cx="1288467" cy="307777"/>
          </a:xfrm>
          <a:prstGeom prst="rect">
            <a:avLst/>
          </a:prstGeom>
          <a:noFill/>
        </p:spPr>
        <p:txBody>
          <a:bodyPr wrap="square" rtlCol="0">
            <a:spAutoFit/>
          </a:bodyPr>
          <a:lstStyle/>
          <a:p>
            <a:r>
              <a:rPr lang="en-IN" sz="1400" b="1" dirty="0"/>
              <a:t>Derived class</a:t>
            </a:r>
          </a:p>
        </p:txBody>
      </p:sp>
      <p:sp>
        <p:nvSpPr>
          <p:cNvPr id="21" name="TextBox 20">
            <a:extLst>
              <a:ext uri="{FF2B5EF4-FFF2-40B4-BE49-F238E27FC236}">
                <a16:creationId xmlns:a16="http://schemas.microsoft.com/office/drawing/2014/main" id="{97C657EE-EEBE-4CC0-82B2-21D6D811D9C5}"/>
              </a:ext>
            </a:extLst>
          </p:cNvPr>
          <p:cNvSpPr txBox="1"/>
          <p:nvPr/>
        </p:nvSpPr>
        <p:spPr>
          <a:xfrm>
            <a:off x="1215415" y="4203576"/>
            <a:ext cx="963671" cy="246221"/>
          </a:xfrm>
          <a:prstGeom prst="rect">
            <a:avLst/>
          </a:prstGeom>
          <a:solidFill>
            <a:schemeClr val="bg1"/>
          </a:solidFill>
        </p:spPr>
        <p:txBody>
          <a:bodyPr wrap="square" rtlCol="0">
            <a:spAutoFit/>
          </a:bodyPr>
          <a:lstStyle/>
          <a:p>
            <a:r>
              <a:rPr lang="en-IN" sz="1000" dirty="0">
                <a:solidFill>
                  <a:srgbClr val="FF0000"/>
                </a:solidFill>
              </a:rPr>
              <a:t>INHERITATED</a:t>
            </a:r>
          </a:p>
        </p:txBody>
      </p:sp>
      <p:sp>
        <p:nvSpPr>
          <p:cNvPr id="22" name="TextBox 21">
            <a:extLst>
              <a:ext uri="{FF2B5EF4-FFF2-40B4-BE49-F238E27FC236}">
                <a16:creationId xmlns:a16="http://schemas.microsoft.com/office/drawing/2014/main" id="{19263D33-91DE-462E-8E64-C544965FAD6D}"/>
              </a:ext>
            </a:extLst>
          </p:cNvPr>
          <p:cNvSpPr txBox="1"/>
          <p:nvPr/>
        </p:nvSpPr>
        <p:spPr>
          <a:xfrm>
            <a:off x="2140786" y="4203576"/>
            <a:ext cx="963671" cy="246221"/>
          </a:xfrm>
          <a:prstGeom prst="rect">
            <a:avLst/>
          </a:prstGeom>
          <a:solidFill>
            <a:schemeClr val="bg1"/>
          </a:solidFill>
        </p:spPr>
        <p:txBody>
          <a:bodyPr wrap="square" rtlCol="0">
            <a:spAutoFit/>
          </a:bodyPr>
          <a:lstStyle/>
          <a:p>
            <a:r>
              <a:rPr lang="en-IN" sz="1000" dirty="0">
                <a:solidFill>
                  <a:srgbClr val="00B050"/>
                </a:solidFill>
              </a:rPr>
              <a:t>INHERITATING</a:t>
            </a:r>
          </a:p>
        </p:txBody>
      </p:sp>
      <p:sp>
        <p:nvSpPr>
          <p:cNvPr id="23" name="TextBox 22">
            <a:extLst>
              <a:ext uri="{FF2B5EF4-FFF2-40B4-BE49-F238E27FC236}">
                <a16:creationId xmlns:a16="http://schemas.microsoft.com/office/drawing/2014/main" id="{075B5B1B-6E4E-4DC3-9DA2-D5C1444CE638}"/>
              </a:ext>
            </a:extLst>
          </p:cNvPr>
          <p:cNvSpPr txBox="1"/>
          <p:nvPr/>
        </p:nvSpPr>
        <p:spPr>
          <a:xfrm>
            <a:off x="1508836" y="5072972"/>
            <a:ext cx="1113785" cy="200055"/>
          </a:xfrm>
          <a:prstGeom prst="rect">
            <a:avLst/>
          </a:prstGeom>
          <a:solidFill>
            <a:schemeClr val="bg1"/>
          </a:solidFill>
        </p:spPr>
        <p:txBody>
          <a:bodyPr wrap="square" rtlCol="0">
            <a:spAutoFit/>
          </a:bodyPr>
          <a:lstStyle/>
          <a:p>
            <a:r>
              <a:rPr lang="en-IN" sz="700" dirty="0">
                <a:solidFill>
                  <a:srgbClr val="FF0000"/>
                </a:solidFill>
              </a:rPr>
              <a:t>OWN PROPERTY</a:t>
            </a:r>
          </a:p>
        </p:txBody>
      </p:sp>
      <p:sp>
        <p:nvSpPr>
          <p:cNvPr id="24" name="TextBox 23">
            <a:extLst>
              <a:ext uri="{FF2B5EF4-FFF2-40B4-BE49-F238E27FC236}">
                <a16:creationId xmlns:a16="http://schemas.microsoft.com/office/drawing/2014/main" id="{C4FC5FED-F2A3-4B71-BC54-4599B9103102}"/>
              </a:ext>
            </a:extLst>
          </p:cNvPr>
          <p:cNvSpPr txBox="1"/>
          <p:nvPr/>
        </p:nvSpPr>
        <p:spPr>
          <a:xfrm>
            <a:off x="1424217" y="5269246"/>
            <a:ext cx="1082790" cy="200055"/>
          </a:xfrm>
          <a:prstGeom prst="rect">
            <a:avLst/>
          </a:prstGeom>
          <a:solidFill>
            <a:schemeClr val="bg1"/>
          </a:solidFill>
        </p:spPr>
        <p:txBody>
          <a:bodyPr wrap="square" rtlCol="0">
            <a:spAutoFit/>
          </a:bodyPr>
          <a:lstStyle/>
          <a:p>
            <a:r>
              <a:rPr lang="en-IN" sz="700" dirty="0">
                <a:solidFill>
                  <a:srgbClr val="00B050"/>
                </a:solidFill>
              </a:rPr>
              <a:t>ACCESSED PROPERTY</a:t>
            </a:r>
          </a:p>
        </p:txBody>
      </p:sp>
    </p:spTree>
    <p:extLst>
      <p:ext uri="{BB962C8B-B14F-4D97-AF65-F5344CB8AC3E}">
        <p14:creationId xmlns:p14="http://schemas.microsoft.com/office/powerpoint/2010/main" val="4113370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273</TotalTime>
  <Words>3275</Words>
  <Application>Microsoft Office PowerPoint</Application>
  <PresentationFormat>Widescreen</PresentationFormat>
  <Paragraphs>622</Paragraphs>
  <Slides>22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22</vt:i4>
      </vt:variant>
    </vt:vector>
  </HeadingPairs>
  <TitlesOfParts>
    <vt:vector size="29" baseType="lpstr">
      <vt:lpstr>Arial</vt:lpstr>
      <vt:lpstr>Calibri</vt:lpstr>
      <vt:lpstr>Calibri Light</vt:lpstr>
      <vt:lpstr>Segoe UI</vt:lpstr>
      <vt:lpstr>Segoge ui</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subal anand</dc:creator>
  <cp:lastModifiedBy>Vikarn Jha</cp:lastModifiedBy>
  <cp:revision>37</cp:revision>
  <dcterms:created xsi:type="dcterms:W3CDTF">2023-11-28T07:55:34Z</dcterms:created>
  <dcterms:modified xsi:type="dcterms:W3CDTF">2023-11-30T05:17:17Z</dcterms:modified>
</cp:coreProperties>
</file>