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74" r:id="rId4"/>
    <p:sldId id="258" r:id="rId5"/>
    <p:sldId id="259" r:id="rId6"/>
    <p:sldId id="260" r:id="rId7"/>
    <p:sldId id="261" r:id="rId8"/>
    <p:sldId id="264" r:id="rId9"/>
    <p:sldId id="263" r:id="rId10"/>
    <p:sldId id="272" r:id="rId11"/>
    <p:sldId id="269" r:id="rId12"/>
    <p:sldId id="270" r:id="rId13"/>
    <p:sldId id="262" r:id="rId14"/>
    <p:sldId id="273" r:id="rId15"/>
    <p:sldId id="267" r:id="rId16"/>
    <p:sldId id="265" r:id="rId17"/>
    <p:sldId id="277" r:id="rId18"/>
    <p:sldId id="271"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70"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2200201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2433770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60263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a:t>Click icon to add picture</a:t>
            </a:r>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78118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651254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dirty="0"/>
              <a:t>Click icon to add picture</a:t>
            </a:r>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151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dirty="0"/>
              <a:t>Click icon to add picture</a:t>
            </a:r>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868764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a:t>Click icon to add picture</a:t>
            </a:r>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4156334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860593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782309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393296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12355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4150148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910262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558805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F1AC9E-A51A-4350-BAC0-86A91A81AC36}" type="datetimeFigureOut">
              <a:rPr lang="en-IN" smtClean="0"/>
              <a:t>20-09-2023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3743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1AC9E-A51A-4350-BAC0-86A91A81AC36}" type="datetimeFigureOut">
              <a:rPr lang="en-IN" smtClean="0"/>
              <a:t>20-09-2023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08CA4-DFD9-4AD3-B63F-C93A8BB892B3}" type="slidenum">
              <a:rPr lang="en-IN" smtClean="0"/>
              <a:t>‹#›</a:t>
            </a:fld>
            <a:endParaRPr lang="en-IN" dirty="0"/>
          </a:p>
        </p:txBody>
      </p:sp>
    </p:spTree>
    <p:extLst>
      <p:ext uri="{BB962C8B-B14F-4D97-AF65-F5344CB8AC3E}">
        <p14:creationId xmlns:p14="http://schemas.microsoft.com/office/powerpoint/2010/main" val="225544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6.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p:blipFill>
        <p:spPr>
          <a:xfrm>
            <a:off x="0" y="36577"/>
            <a:ext cx="12191999" cy="6857998"/>
          </a:xfrm>
          <a:prstGeom prst="rect">
            <a:avLst/>
          </a:prstGeom>
        </p:spPr>
      </p:pic>
    </p:spTree>
    <p:extLst>
      <p:ext uri="{BB962C8B-B14F-4D97-AF65-F5344CB8AC3E}">
        <p14:creationId xmlns:p14="http://schemas.microsoft.com/office/powerpoint/2010/main" val="129307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latin typeface="Algerian" panose="04020705040A02060702" pitchFamily="82" charset="0"/>
              </a:rPr>
              <a:t>FUNCTIONS OF MANUAL SYSTEM</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345283" y="1156607"/>
            <a:ext cx="3464717" cy="5199743"/>
          </a:xfrm>
        </p:spPr>
        <p:txBody>
          <a:bodyPr>
            <a:noAutofit/>
          </a:bodyPr>
          <a:lstStyle/>
          <a:p>
            <a:r>
              <a:rPr lang="en-US" sz="1400" b="1" dirty="0"/>
              <a:t>Fee collection: </a:t>
            </a:r>
            <a:r>
              <a:rPr lang="en-US" sz="1400" dirty="0"/>
              <a:t>The manual system involves collecting fees from students and maintaining records of the same.</a:t>
            </a:r>
          </a:p>
          <a:p>
            <a:r>
              <a:rPr lang="en-US" sz="1400" b="1" dirty="0"/>
              <a:t>Fee calculation: </a:t>
            </a:r>
            <a:r>
              <a:rPr lang="en-US" sz="1400" dirty="0"/>
              <a:t>The manual system involves calculating the fees for each student based on their class, subjects, and other factors.</a:t>
            </a:r>
          </a:p>
          <a:p>
            <a:r>
              <a:rPr lang="en-US" sz="1400" dirty="0"/>
              <a:t> </a:t>
            </a:r>
            <a:r>
              <a:rPr lang="en-US" sz="1400" b="1" dirty="0"/>
              <a:t>Fee receipt generation: </a:t>
            </a:r>
            <a:r>
              <a:rPr lang="en-US" sz="1400" dirty="0"/>
              <a:t>The manual system involves generating fee receipts for students after they have paid their fees.</a:t>
            </a:r>
          </a:p>
          <a:p>
            <a:r>
              <a:rPr lang="en-US" sz="1400" dirty="0"/>
              <a:t> </a:t>
            </a:r>
            <a:r>
              <a:rPr lang="en-US" sz="1400" b="1" dirty="0"/>
              <a:t>Fee reconciliation: </a:t>
            </a:r>
            <a:r>
              <a:rPr lang="en-US" sz="1400" dirty="0"/>
              <a:t>The manual system involves reconciling the fees collected with the records maintained to ensure accuracy.</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382000" y="1371282"/>
            <a:ext cx="3464717" cy="5167630"/>
          </a:xfrm>
        </p:spPr>
        <p:txBody>
          <a:bodyPr>
            <a:noAutofit/>
          </a:bodyPr>
          <a:lstStyle/>
          <a:p>
            <a:r>
              <a:rPr lang="en-US" sz="1400" b="1" dirty="0"/>
              <a:t>Fee reminders: </a:t>
            </a:r>
            <a:r>
              <a:rPr lang="en-US" sz="1400" dirty="0"/>
              <a:t>The manual system involves sending reminders to students and parents regarding pending fees</a:t>
            </a:r>
          </a:p>
          <a:p>
            <a:r>
              <a:rPr lang="en-US" sz="1400" b="1" dirty="0"/>
              <a:t>Fee reporting: </a:t>
            </a:r>
            <a:r>
              <a:rPr lang="en-US" sz="1400" dirty="0"/>
              <a:t>The manual system involves generating reports on fee collections, outstanding fees, and other related data.</a:t>
            </a:r>
          </a:p>
          <a:p>
            <a:r>
              <a:rPr lang="en-US" sz="1400" dirty="0"/>
              <a:t> </a:t>
            </a:r>
            <a:r>
              <a:rPr lang="en-US" sz="1400" b="1" dirty="0"/>
              <a:t>Fee records maintenance: </a:t>
            </a:r>
            <a:r>
              <a:rPr lang="en-US" sz="1400" dirty="0"/>
              <a:t>The manual system involves maintaining records of all fee-related transactions for future reference.</a:t>
            </a:r>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10</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0" y="298580"/>
            <a:ext cx="2926080" cy="6322422"/>
          </a:xfrm>
          <a:prstGeom prst="rect">
            <a:avLst/>
          </a:prstGeom>
        </p:spPr>
      </p:pic>
    </p:spTree>
    <p:extLst>
      <p:ext uri="{BB962C8B-B14F-4D97-AF65-F5344CB8AC3E}">
        <p14:creationId xmlns:p14="http://schemas.microsoft.com/office/powerpoint/2010/main" val="1010572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7655" y="144340"/>
            <a:ext cx="11824138" cy="6619066"/>
            <a:chOff x="-30419" y="-300819"/>
            <a:chExt cx="7375782" cy="7455334"/>
          </a:xfrm>
        </p:grpSpPr>
        <p:sp>
          <p:nvSpPr>
            <p:cNvPr id="3" name="Rectangle 2">
              <a:extLst>
                <a:ext uri="{FF2B5EF4-FFF2-40B4-BE49-F238E27FC236}">
                  <a16:creationId xmlns:a16="http://schemas.microsoft.com/office/drawing/2014/main" id="{B601E3FC-2016-4085-9A4B-A172702EAAE1}"/>
                </a:ext>
              </a:extLst>
            </p:cNvPr>
            <p:cNvSpPr/>
            <p:nvPr userDrawn="1"/>
          </p:nvSpPr>
          <p:spPr>
            <a:xfrm>
              <a:off x="14518" y="-300819"/>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720254" y="473724"/>
            <a:ext cx="698938"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TextBox 13"/>
          <p:cNvSpPr txBox="1"/>
          <p:nvPr/>
        </p:nvSpPr>
        <p:spPr>
          <a:xfrm>
            <a:off x="2532993" y="361849"/>
            <a:ext cx="8240110" cy="369332"/>
          </a:xfrm>
          <a:prstGeom prst="rect">
            <a:avLst/>
          </a:prstGeom>
          <a:noFill/>
        </p:spPr>
        <p:txBody>
          <a:bodyPr wrap="square" rtlCol="0">
            <a:spAutoFit/>
          </a:bodyPr>
          <a:lstStyle/>
          <a:p>
            <a:r>
              <a:rPr lang="en-US" dirty="0">
                <a:latin typeface="Algerian" panose="04020705040A02060702" pitchFamily="82" charset="0"/>
              </a:rPr>
              <a:t>LIMITATIONS OF EXISTING SCHOOL FEES SYSTEM</a:t>
            </a:r>
            <a:endParaRPr lang="en-IN" dirty="0">
              <a:latin typeface="Algerian" panose="04020705040A02060702" pitchFamily="82" charset="0"/>
            </a:endParaRPr>
          </a:p>
        </p:txBody>
      </p:sp>
      <p:sp>
        <p:nvSpPr>
          <p:cNvPr id="15" name="TextBox 14"/>
          <p:cNvSpPr txBox="1"/>
          <p:nvPr/>
        </p:nvSpPr>
        <p:spPr>
          <a:xfrm>
            <a:off x="197066" y="852896"/>
            <a:ext cx="10930754"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a:t>Lots of paperwork:- </a:t>
            </a:r>
            <a:r>
              <a:rPr lang="en-US" dirty="0"/>
              <a:t>In an existing school fees system requires lots of paperwork and even a small transaction requires paperwork. Even any unnatural cause(such as fire in the school) can destroy all the data of the school fees. Loss of even a single paper laid to difficult situation because all the papers are interrelated.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Need more working staffs:- </a:t>
            </a:r>
            <a:r>
              <a:rPr lang="en-US" dirty="0"/>
              <a:t>The work that can be easily done by system are to be done manually, that’s the disadvantage of existing system.</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Acquire more space:- </a:t>
            </a:r>
            <a:r>
              <a:rPr lang="en-US" dirty="0"/>
              <a:t>Keeping Files, registers possess more space which can be replaced by using storage(machines). And due to lake proper arrangement we need more files to storage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Searching slow:- </a:t>
            </a:r>
            <a:r>
              <a:rPr lang="en-US" dirty="0"/>
              <a:t>Since, Data of any students are not in arranged way, searching of info is slow in existing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Manual Control:- </a:t>
            </a:r>
            <a:r>
              <a:rPr lang="en-US" dirty="0"/>
              <a:t>It can cause error and human mistakes in document then loss of data will happens, it will impossible to recover it.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More security concern:- </a:t>
            </a:r>
            <a:r>
              <a:rPr lang="en-US" dirty="0"/>
              <a:t>This system lacks very badly in security areas and there is no safety assurance of secret information. Since everything is in human hands access of data by an unauthorized person may be possible this is one of the most harmful drawbacks.</a:t>
            </a:r>
          </a:p>
          <a:p>
            <a:endParaRPr lang="en-US" dirty="0"/>
          </a:p>
          <a:p>
            <a:endParaRPr lang="en-IN" dirty="0"/>
          </a:p>
        </p:txBody>
      </p:sp>
    </p:spTree>
    <p:extLst>
      <p:ext uri="{BB962C8B-B14F-4D97-AF65-F5344CB8AC3E}">
        <p14:creationId xmlns:p14="http://schemas.microsoft.com/office/powerpoint/2010/main" val="2643156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0"/>
            <a:ext cx="11824138" cy="6695850"/>
            <a:chOff x="-30419" y="-387304"/>
            <a:chExt cx="7375782" cy="7541819"/>
          </a:xfrm>
        </p:grpSpPr>
        <p:sp>
          <p:nvSpPr>
            <p:cNvPr id="3" name="Rectangle 2">
              <a:extLst>
                <a:ext uri="{FF2B5EF4-FFF2-40B4-BE49-F238E27FC236}">
                  <a16:creationId xmlns:a16="http://schemas.microsoft.com/office/drawing/2014/main" id="{B601E3FC-2016-4085-9A4B-A172702EAAE1}"/>
                </a:ext>
              </a:extLst>
            </p:cNvPr>
            <p:cNvSpPr/>
            <p:nvPr userDrawn="1"/>
          </p:nvSpPr>
          <p:spPr>
            <a:xfrm>
              <a:off x="6818982" y="-387304"/>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720254" y="473724"/>
            <a:ext cx="698938"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TextBox 13"/>
          <p:cNvSpPr txBox="1"/>
          <p:nvPr/>
        </p:nvSpPr>
        <p:spPr>
          <a:xfrm>
            <a:off x="2662421" y="390159"/>
            <a:ext cx="8240110" cy="369332"/>
          </a:xfrm>
          <a:prstGeom prst="rect">
            <a:avLst/>
          </a:prstGeom>
          <a:noFill/>
        </p:spPr>
        <p:txBody>
          <a:bodyPr wrap="square" rtlCol="0">
            <a:spAutoFit/>
          </a:bodyPr>
          <a:lstStyle/>
          <a:p>
            <a:r>
              <a:rPr lang="en-US" dirty="0">
                <a:latin typeface="Algerian" panose="04020705040A02060702" pitchFamily="82" charset="0"/>
              </a:rPr>
              <a:t>Objective of SCHOOL FEES  SYSTEM software</a:t>
            </a:r>
            <a:endParaRPr lang="en-IN" dirty="0">
              <a:latin typeface="Algerian" panose="04020705040A02060702" pitchFamily="82" charset="0"/>
            </a:endParaRPr>
          </a:p>
        </p:txBody>
      </p:sp>
      <p:sp>
        <p:nvSpPr>
          <p:cNvPr id="6" name="Rectangle 5"/>
          <p:cNvSpPr/>
          <p:nvPr/>
        </p:nvSpPr>
        <p:spPr>
          <a:xfrm>
            <a:off x="1144799" y="1072866"/>
            <a:ext cx="10089257" cy="5078313"/>
          </a:xfrm>
          <a:prstGeom prst="rect">
            <a:avLst/>
          </a:prstGeom>
        </p:spPr>
        <p:txBody>
          <a:bodyPr wrap="square">
            <a:spAutoFit/>
          </a:bodyPr>
          <a:lstStyle/>
          <a:p>
            <a:pPr marL="285750" indent="-285750">
              <a:buFont typeface="Wingdings" panose="05000000000000000000" pitchFamily="2" charset="2"/>
              <a:buChar char="Ø"/>
            </a:pPr>
            <a:r>
              <a:rPr lang="en-US" b="1" dirty="0"/>
              <a:t>Easy to maintain storage:-</a:t>
            </a:r>
            <a:r>
              <a:rPr lang="en-US" dirty="0"/>
              <a:t> Due to computer work it is very easy to maintain the storage.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No need more employees:- </a:t>
            </a:r>
            <a:r>
              <a:rPr lang="en-US" dirty="0"/>
              <a:t>In our software due to computer work we no need to more employee to performs the school fees task because a computer can do a very large work in a very short time that increases the company expenses.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Searching:- </a:t>
            </a:r>
            <a:r>
              <a:rPr lang="en-US" dirty="0"/>
              <a:t>In our software the searching of any information can be fast as compared to manual system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Data security guaranteed:- </a:t>
            </a:r>
            <a:r>
              <a:rPr lang="en-US" dirty="0"/>
              <a:t>As we know that data is backbone of any school so every school wants that his data is must be secured. In us proposed system due to computer approach the data cannot be harm by physically.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Accuracy:-</a:t>
            </a:r>
            <a:r>
              <a:rPr lang="en-US" dirty="0"/>
              <a:t> Computer work done can lead to accuracy in insertion of info/data in  existing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Easy reports generating:- </a:t>
            </a:r>
            <a:r>
              <a:rPr lang="en-US" dirty="0"/>
              <a:t>In the computer report can be easily generated and time to generate a report become less as compared to manual system.</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36189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2094407" y="1348578"/>
            <a:ext cx="7625004" cy="390215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2768598" y="2058501"/>
            <a:ext cx="6276622" cy="269804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HARDWARE SPECIFICATIONS</a:t>
            </a:r>
          </a:p>
          <a:p>
            <a:pPr marL="800100" lvl="1" indent="-342900">
              <a:buFont typeface="Arial" panose="020B0604020202020204" pitchFamily="34" charset="0"/>
              <a:buChar char="•"/>
            </a:pPr>
            <a:r>
              <a:rPr lang="en-US" sz="2000" b="1" dirty="0">
                <a:solidFill>
                  <a:schemeClr val="tx1"/>
                </a:solidFill>
              </a:rPr>
              <a:t>PROCESSOR</a:t>
            </a:r>
            <a:r>
              <a:rPr lang="en-US" sz="2000" dirty="0">
                <a:solidFill>
                  <a:schemeClr val="tx1"/>
                </a:solidFill>
              </a:rPr>
              <a:t> </a:t>
            </a:r>
            <a:r>
              <a:rPr lang="en-US" sz="2000" b="1" dirty="0">
                <a:solidFill>
                  <a:schemeClr val="tx1"/>
                </a:solidFill>
              </a:rPr>
              <a:t>:-</a:t>
            </a:r>
            <a:r>
              <a:rPr lang="en-US" sz="2000" dirty="0">
                <a:solidFill>
                  <a:schemeClr val="tx1"/>
                </a:solidFill>
              </a:rPr>
              <a:t> Pentium 90 MHZ or Higher</a:t>
            </a:r>
          </a:p>
          <a:p>
            <a:pPr marL="800100" lvl="1" indent="-342900">
              <a:buFont typeface="Arial" panose="020B0604020202020204" pitchFamily="34" charset="0"/>
              <a:buChar char="•"/>
            </a:pPr>
            <a:r>
              <a:rPr lang="en-US" sz="2000" b="1" dirty="0">
                <a:solidFill>
                  <a:schemeClr val="tx1"/>
                </a:solidFill>
              </a:rPr>
              <a:t>CPU SPEED :-</a:t>
            </a:r>
            <a:r>
              <a:rPr lang="en-IN" sz="2000" b="1" dirty="0">
                <a:solidFill>
                  <a:schemeClr val="tx1"/>
                </a:solidFill>
              </a:rPr>
              <a:t> </a:t>
            </a:r>
            <a:r>
              <a:rPr lang="en-IN" sz="2000" dirty="0">
                <a:solidFill>
                  <a:schemeClr val="tx1"/>
                </a:solidFill>
              </a:rPr>
              <a:t>1.6 GHZ </a:t>
            </a:r>
          </a:p>
          <a:p>
            <a:pPr marL="800100" lvl="1" indent="-342900">
              <a:buFont typeface="Arial" panose="020B0604020202020204" pitchFamily="34" charset="0"/>
              <a:buChar char="•"/>
            </a:pPr>
            <a:r>
              <a:rPr lang="en-US" sz="2000" b="1" dirty="0">
                <a:solidFill>
                  <a:schemeClr val="tx1"/>
                </a:solidFill>
              </a:rPr>
              <a:t>RAM CAPACITY :- </a:t>
            </a:r>
            <a:r>
              <a:rPr lang="en-US" sz="2000" dirty="0">
                <a:solidFill>
                  <a:schemeClr val="tx1"/>
                </a:solidFill>
              </a:rPr>
              <a:t>256 MB of RAM</a:t>
            </a:r>
          </a:p>
          <a:p>
            <a:pPr marL="800100" lvl="1" indent="-342900">
              <a:buFont typeface="Arial" panose="020B0604020202020204" pitchFamily="34" charset="0"/>
              <a:buChar char="•"/>
            </a:pPr>
            <a:r>
              <a:rPr lang="en-US" sz="2000" b="1" dirty="0">
                <a:solidFill>
                  <a:schemeClr val="tx1"/>
                </a:solidFill>
              </a:rPr>
              <a:t>HARD DISK CAPACITY :- </a:t>
            </a:r>
            <a:r>
              <a:rPr lang="en-US" sz="2000" dirty="0">
                <a:solidFill>
                  <a:schemeClr val="tx1"/>
                </a:solidFill>
              </a:rPr>
              <a:t>100 MB or Free space</a:t>
            </a:r>
          </a:p>
          <a:p>
            <a:r>
              <a:rPr lang="en-US" sz="2000" dirty="0">
                <a:solidFill>
                  <a:schemeClr val="tx1"/>
                </a:solidFill>
              </a:rPr>
              <a:t>OPERATING SYSTEM CONFIGURATION</a:t>
            </a:r>
          </a:p>
          <a:p>
            <a:pPr marL="800100" lvl="1" indent="-342900">
              <a:buFont typeface="Arial" panose="020B0604020202020204" pitchFamily="34" charset="0"/>
              <a:buChar char="•"/>
            </a:pPr>
            <a:r>
              <a:rPr lang="en-US" sz="2000" b="1" dirty="0">
                <a:solidFill>
                  <a:schemeClr val="tx1"/>
                </a:solidFill>
              </a:rPr>
              <a:t>NAME :- </a:t>
            </a:r>
            <a:r>
              <a:rPr lang="en-US" sz="2000" dirty="0">
                <a:solidFill>
                  <a:schemeClr val="tx1"/>
                </a:solidFill>
              </a:rPr>
              <a:t>Windows 7 OR Above</a:t>
            </a:r>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
        <p:nvSpPr>
          <p:cNvPr id="2" name="Rectangle 1"/>
          <p:cNvSpPr/>
          <p:nvPr/>
        </p:nvSpPr>
        <p:spPr>
          <a:xfrm>
            <a:off x="2319622" y="1518874"/>
            <a:ext cx="6079722" cy="369332"/>
          </a:xfrm>
          <a:prstGeom prst="rect">
            <a:avLst/>
          </a:prstGeom>
        </p:spPr>
        <p:txBody>
          <a:bodyPr wrap="square">
            <a:spAutoFit/>
          </a:bodyPr>
          <a:lstStyle/>
          <a:p>
            <a:r>
              <a:rPr lang="en-US" b="1" dirty="0">
                <a:latin typeface="Arial Black" panose="020B0A04020102020204" pitchFamily="34" charset="0"/>
              </a:rPr>
              <a:t>HARDWARE AND SOFTWARE REQUIREMENTS</a:t>
            </a:r>
            <a:endParaRPr lang="en-IN" b="1" dirty="0">
              <a:latin typeface="Arial Black" panose="020B0A04020102020204" pitchFamily="34" charset="0"/>
            </a:endParaRPr>
          </a:p>
        </p:txBody>
      </p:sp>
    </p:spTree>
    <p:extLst>
      <p:ext uri="{BB962C8B-B14F-4D97-AF65-F5344CB8AC3E}">
        <p14:creationId xmlns:p14="http://schemas.microsoft.com/office/powerpoint/2010/main" val="280562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082" y="716690"/>
            <a:ext cx="2873834" cy="5822222"/>
          </a:xfrm>
          <a:prstGeom prst="rect">
            <a:avLst/>
          </a:prstGeom>
        </p:spPr>
      </p:pic>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a:xfrm>
            <a:off x="963732" y="0"/>
            <a:ext cx="2176912" cy="1188720"/>
          </a:xfrm>
        </p:spPr>
        <p:txBody>
          <a:bodyPr/>
          <a:lstStyle/>
          <a:p>
            <a:r>
              <a:rPr lang="en-US" dirty="0">
                <a:latin typeface="Algerian" panose="04020705040A02060702" pitchFamily="82" charset="0"/>
              </a:rPr>
              <a:t>MODULES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156233" y="1323702"/>
            <a:ext cx="3669989" cy="4178329"/>
          </a:xfrm>
        </p:spPr>
        <p:txBody>
          <a:bodyPr>
            <a:noAutofit/>
          </a:bodyPr>
          <a:lstStyle/>
          <a:p>
            <a:r>
              <a:rPr lang="en-US" sz="1200" b="1" dirty="0"/>
              <a:t>Login module: </a:t>
            </a:r>
            <a:r>
              <a:rPr lang="en-US" sz="1200" dirty="0"/>
              <a:t>This module login administrator to do the fee payment process.</a:t>
            </a:r>
            <a:endParaRPr lang="en-US" sz="1200" b="1" dirty="0"/>
          </a:p>
          <a:p>
            <a:r>
              <a:rPr lang="en-US" sz="1200" b="1" dirty="0"/>
              <a:t>Student registration module: </a:t>
            </a:r>
            <a:r>
              <a:rPr lang="en-US" sz="1200" dirty="0"/>
              <a:t>This module allows for the registration of new students and the creation of their profiles.</a:t>
            </a:r>
          </a:p>
          <a:p>
            <a:r>
              <a:rPr lang="en-US" sz="1200" b="1" dirty="0"/>
              <a:t>Fee payment module: </a:t>
            </a:r>
            <a:r>
              <a:rPr lang="en-US" sz="1200" dirty="0"/>
              <a:t>This module gives the payment detail from all the other modules</a:t>
            </a:r>
          </a:p>
          <a:p>
            <a:r>
              <a:rPr lang="en-US" sz="1200" dirty="0"/>
              <a:t> </a:t>
            </a:r>
            <a:r>
              <a:rPr lang="en-US" sz="1200" b="1" dirty="0"/>
              <a:t>Fee receipt generation process : </a:t>
            </a:r>
            <a:r>
              <a:rPr lang="en-US" sz="1200" dirty="0"/>
              <a:t>This process generates fee receipts for students after they have paid their fees.</a:t>
            </a:r>
          </a:p>
          <a:p>
            <a:pPr marL="0" indent="0">
              <a:buNone/>
            </a:pPr>
            <a:r>
              <a:rPr lang="en-US" sz="1200" dirty="0"/>
              <a:t> </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365776" y="2810790"/>
            <a:ext cx="3211288" cy="3858701"/>
          </a:xfrm>
        </p:spPr>
        <p:txBody>
          <a:bodyPr>
            <a:noAutofit/>
          </a:bodyPr>
          <a:lstStyle/>
          <a:p>
            <a:pPr marL="0" indent="0">
              <a:buNone/>
            </a:pPr>
            <a:r>
              <a:rPr lang="en-US" sz="1200" dirty="0"/>
              <a:t>.</a:t>
            </a:r>
          </a:p>
          <a:p>
            <a:r>
              <a:rPr lang="en-US" sz="1200" b="1" dirty="0"/>
              <a:t>Fee reporting module: </a:t>
            </a:r>
            <a:r>
              <a:rPr lang="en-US" sz="1200" dirty="0"/>
              <a:t>This module generates reports on fee collections, outstanding fees, and other related data.</a:t>
            </a:r>
          </a:p>
          <a:p>
            <a:r>
              <a:rPr lang="en-US" sz="1200" b="1" dirty="0"/>
              <a:t>Fee payment status table: </a:t>
            </a:r>
            <a:r>
              <a:rPr lang="en-US" sz="1200" dirty="0"/>
              <a:t>This table shows the status of fees paid by the users.</a:t>
            </a:r>
          </a:p>
          <a:p>
            <a:r>
              <a:rPr lang="en-US" sz="1200" b="1" dirty="0"/>
              <a:t>Fee structure table: </a:t>
            </a:r>
            <a:r>
              <a:rPr lang="en-US" sz="1200" dirty="0"/>
              <a:t>This table gives the structure of fee detail to pay the bill by the users.</a:t>
            </a:r>
          </a:p>
          <a:p>
            <a:r>
              <a:rPr lang="en-US" sz="1200" b="1" dirty="0"/>
              <a:t>Student details table : </a:t>
            </a:r>
            <a:r>
              <a:rPr lang="en-US" sz="1200" dirty="0"/>
              <a:t>This table gives the structure of student details.</a:t>
            </a:r>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a:xfrm>
            <a:off x="9448800" y="6486929"/>
            <a:ext cx="2743200" cy="365125"/>
          </a:xfrm>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3378011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1" y="0"/>
            <a:ext cx="12192000" cy="674370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691573" y="759744"/>
            <a:ext cx="11500426" cy="5948474"/>
            <a:chOff x="1139938" y="1088572"/>
            <a:chExt cx="5020190" cy="5088391"/>
          </a:xfrm>
        </p:grpSpPr>
        <p:sp>
          <p:nvSpPr>
            <p:cNvPr id="4" name="Rectangle 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5"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Rectangle 5">
              <a:extLst>
                <a:ext uri="{FF2B5EF4-FFF2-40B4-BE49-F238E27FC236}">
                  <a16:creationId xmlns:a16="http://schemas.microsoft.com/office/drawing/2014/main" id="{D4B52C7E-3049-4545-956A-6D8F73F234DB}"/>
                </a:ext>
              </a:extLst>
            </p:cNvPr>
            <p:cNvSpPr/>
            <p:nvPr/>
          </p:nvSpPr>
          <p:spPr>
            <a:xfrm>
              <a:off x="1249982" y="1205063"/>
              <a:ext cx="4351911" cy="433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graphicFrame>
        <p:nvGraphicFramePr>
          <p:cNvPr id="7" name="Google Shape;112;p2"/>
          <p:cNvGraphicFramePr/>
          <p:nvPr>
            <p:extLst>
              <p:ext uri="{D42A27DB-BD31-4B8C-83A1-F6EECF244321}">
                <p14:modId xmlns:p14="http://schemas.microsoft.com/office/powerpoint/2010/main" val="1748397063"/>
              </p:ext>
            </p:extLst>
          </p:nvPr>
        </p:nvGraphicFramePr>
        <p:xfrm>
          <a:off x="1402979" y="1291597"/>
          <a:ext cx="8547840" cy="4160506"/>
        </p:xfrm>
        <a:graphic>
          <a:graphicData uri="http://schemas.openxmlformats.org/drawingml/2006/table">
            <a:tbl>
              <a:tblPr firstRow="1" bandRow="1">
                <a:noFill/>
              </a:tblPr>
              <a:tblGrid>
                <a:gridCol w="2417940">
                  <a:extLst>
                    <a:ext uri="{9D8B030D-6E8A-4147-A177-3AD203B41FA5}">
                      <a16:colId xmlns:a16="http://schemas.microsoft.com/office/drawing/2014/main" val="20000"/>
                    </a:ext>
                  </a:extLst>
                </a:gridCol>
                <a:gridCol w="1021650">
                  <a:extLst>
                    <a:ext uri="{9D8B030D-6E8A-4147-A177-3AD203B41FA5}">
                      <a16:colId xmlns:a16="http://schemas.microsoft.com/office/drawing/2014/main" val="20001"/>
                    </a:ext>
                  </a:extLst>
                </a:gridCol>
                <a:gridCol w="1021650">
                  <a:extLst>
                    <a:ext uri="{9D8B030D-6E8A-4147-A177-3AD203B41FA5}">
                      <a16:colId xmlns:a16="http://schemas.microsoft.com/office/drawing/2014/main" val="20002"/>
                    </a:ext>
                  </a:extLst>
                </a:gridCol>
                <a:gridCol w="1021650">
                  <a:extLst>
                    <a:ext uri="{9D8B030D-6E8A-4147-A177-3AD203B41FA5}">
                      <a16:colId xmlns:a16="http://schemas.microsoft.com/office/drawing/2014/main" val="20003"/>
                    </a:ext>
                  </a:extLst>
                </a:gridCol>
                <a:gridCol w="1021650">
                  <a:extLst>
                    <a:ext uri="{9D8B030D-6E8A-4147-A177-3AD203B41FA5}">
                      <a16:colId xmlns:a16="http://schemas.microsoft.com/office/drawing/2014/main" val="20004"/>
                    </a:ext>
                  </a:extLst>
                </a:gridCol>
                <a:gridCol w="1021650">
                  <a:extLst>
                    <a:ext uri="{9D8B030D-6E8A-4147-A177-3AD203B41FA5}">
                      <a16:colId xmlns:a16="http://schemas.microsoft.com/office/drawing/2014/main" val="20005"/>
                    </a:ext>
                  </a:extLst>
                </a:gridCol>
                <a:gridCol w="1021650">
                  <a:extLst>
                    <a:ext uri="{9D8B030D-6E8A-4147-A177-3AD203B41FA5}">
                      <a16:colId xmlns:a16="http://schemas.microsoft.com/office/drawing/2014/main" val="20006"/>
                    </a:ext>
                  </a:extLst>
                </a:gridCol>
              </a:tblGrid>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6">
                  <a:txBody>
                    <a:bodyPr/>
                    <a:lstStyle/>
                    <a:p>
                      <a:pPr marL="0" marR="0" lvl="0" indent="0" algn="ctr" rtl="0">
                        <a:spcBef>
                          <a:spcPts val="0"/>
                        </a:spcBef>
                        <a:spcAft>
                          <a:spcPts val="0"/>
                        </a:spcAft>
                        <a:buNone/>
                      </a:pPr>
                      <a:r>
                        <a:rPr lang="en-US" sz="1800" dirty="0">
                          <a:solidFill>
                            <a:schemeClr val="bg1"/>
                          </a:solidFill>
                        </a:rPr>
                        <a:t>GANTT</a:t>
                      </a:r>
                      <a:r>
                        <a:rPr lang="en-US" sz="1800" baseline="0" dirty="0">
                          <a:solidFill>
                            <a:schemeClr val="bg1"/>
                          </a:solidFill>
                        </a:rPr>
                        <a:t> CHART(Time Scheduling Chart</a:t>
                      </a:r>
                      <a:r>
                        <a:rPr lang="en-US" sz="1800" baseline="0" dirty="0"/>
                        <a: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rtl="0">
                        <a:spcBef>
                          <a:spcPts val="0"/>
                        </a:spcBef>
                        <a:spcAft>
                          <a:spcPts val="0"/>
                        </a:spcAft>
                        <a:buNone/>
                      </a:pP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SEP</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OCT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NOV</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DEC</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JAN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FEB</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17306">
                <a:tc>
                  <a:txBody>
                    <a:bodyPr/>
                    <a:lstStyle/>
                    <a:p>
                      <a:pPr marL="0" marR="0" lvl="0" indent="0" algn="l" rtl="0">
                        <a:spcBef>
                          <a:spcPts val="0"/>
                        </a:spcBef>
                        <a:spcAft>
                          <a:spcPts val="0"/>
                        </a:spcAft>
                        <a:buNone/>
                      </a:pPr>
                      <a:r>
                        <a:rPr lang="en-US" sz="1200" dirty="0">
                          <a:solidFill>
                            <a:schemeClr val="bg1"/>
                          </a:solidFill>
                          <a:latin typeface="Verdana"/>
                          <a:ea typeface="Verdana"/>
                          <a:sym typeface="Verdana"/>
                        </a:rPr>
                        <a:t>Analysis</a:t>
                      </a:r>
                    </a:p>
                    <a:p>
                      <a:pPr marL="0" marR="0" lvl="0" indent="0" algn="l" rtl="0">
                        <a:spcBef>
                          <a:spcPts val="0"/>
                        </a:spcBef>
                        <a:spcAft>
                          <a:spcPts val="0"/>
                        </a:spcAft>
                        <a:buNone/>
                      </a:pPr>
                      <a:endParaRPr lang="en-US" sz="1200" dirty="0">
                        <a:solidFill>
                          <a:schemeClr val="bg1"/>
                        </a:solidFill>
                        <a:latin typeface="Verdana"/>
                        <a:ea typeface="Verdana"/>
                        <a:sym typeface="Verdana"/>
                      </a:endParaRPr>
                    </a:p>
                    <a:p>
                      <a:pPr marL="171450" marR="0" lvl="0" indent="-17145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Preliminary Investigation </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Feasibility study</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Costing</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Synopsis</a:t>
                      </a:r>
                      <a:endParaRPr dirty="0">
                        <a:solidFill>
                          <a:schemeClr val="bg1"/>
                        </a:solidFill>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Design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Coding</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Testing</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Documentation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0" name="Google Shape;115;p2"/>
          <p:cNvSpPr/>
          <p:nvPr/>
        </p:nvSpPr>
        <p:spPr>
          <a:xfrm>
            <a:off x="6680421" y="4689989"/>
            <a:ext cx="2913230" cy="163471"/>
          </a:xfrm>
          <a:prstGeom prst="homePlate">
            <a:avLst>
              <a:gd name="adj" fmla="val 500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1" name="Google Shape;116;p2"/>
          <p:cNvSpPr/>
          <p:nvPr/>
        </p:nvSpPr>
        <p:spPr>
          <a:xfrm>
            <a:off x="3834099" y="5147270"/>
            <a:ext cx="5692645" cy="157306"/>
          </a:xfrm>
          <a:prstGeom prst="homePlate">
            <a:avLst>
              <a:gd name="adj" fmla="val 50000"/>
            </a:avLst>
          </a:prstGeom>
          <a:solidFill>
            <a:srgbClr val="FF00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2" name="Google Shape;117;p2"/>
          <p:cNvSpPr/>
          <p:nvPr/>
        </p:nvSpPr>
        <p:spPr>
          <a:xfrm>
            <a:off x="6276305" y="3743475"/>
            <a:ext cx="1156446" cy="134520"/>
          </a:xfrm>
          <a:prstGeom prst="homePlate">
            <a:avLst>
              <a:gd name="adj" fmla="val 50000"/>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18;p2"/>
          <p:cNvSpPr/>
          <p:nvPr/>
        </p:nvSpPr>
        <p:spPr>
          <a:xfrm>
            <a:off x="6276305" y="4261265"/>
            <a:ext cx="1736563" cy="156052"/>
          </a:xfrm>
          <a:prstGeom prst="homePlate">
            <a:avLst>
              <a:gd name="adj" fmla="val 50000"/>
            </a:avLst>
          </a:prstGeom>
          <a:solidFill>
            <a:srgbClr val="6600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14" name="Google Shape;121;p2" descr="Flag"/>
          <p:cNvPicPr preferRelativeResize="0"/>
          <p:nvPr/>
        </p:nvPicPr>
        <p:blipFill rotWithShape="1">
          <a:blip r:embed="rId4">
            <a:alphaModFix/>
          </a:blip>
          <a:srcRect/>
          <a:stretch/>
        </p:blipFill>
        <p:spPr>
          <a:xfrm>
            <a:off x="6263084" y="3032520"/>
            <a:ext cx="457200" cy="457200"/>
          </a:xfrm>
          <a:prstGeom prst="rect">
            <a:avLst/>
          </a:prstGeom>
          <a:noFill/>
          <a:ln>
            <a:noFill/>
          </a:ln>
        </p:spPr>
      </p:pic>
      <p:pic>
        <p:nvPicPr>
          <p:cNvPr id="15" name="Google Shape;122;p2" descr="Flag"/>
          <p:cNvPicPr preferRelativeResize="0"/>
          <p:nvPr/>
        </p:nvPicPr>
        <p:blipFill rotWithShape="1">
          <a:blip r:embed="rId4">
            <a:alphaModFix/>
          </a:blip>
          <a:srcRect/>
          <a:stretch/>
        </p:blipFill>
        <p:spPr>
          <a:xfrm>
            <a:off x="7986631" y="4054945"/>
            <a:ext cx="485549" cy="489887"/>
          </a:xfrm>
          <a:prstGeom prst="rect">
            <a:avLst/>
          </a:prstGeom>
          <a:noFill/>
          <a:ln>
            <a:noFill/>
          </a:ln>
        </p:spPr>
      </p:pic>
      <p:pic>
        <p:nvPicPr>
          <p:cNvPr id="16" name="Google Shape;123;p2" descr="Flag"/>
          <p:cNvPicPr preferRelativeResize="0"/>
          <p:nvPr/>
        </p:nvPicPr>
        <p:blipFill rotWithShape="1">
          <a:blip r:embed="rId4">
            <a:alphaModFix/>
          </a:blip>
          <a:srcRect/>
          <a:stretch/>
        </p:blipFill>
        <p:spPr>
          <a:xfrm>
            <a:off x="9484659" y="5012644"/>
            <a:ext cx="457200" cy="457200"/>
          </a:xfrm>
          <a:prstGeom prst="rect">
            <a:avLst/>
          </a:prstGeom>
          <a:noFill/>
          <a:ln>
            <a:noFill/>
          </a:ln>
        </p:spPr>
      </p:pic>
      <p:sp>
        <p:nvSpPr>
          <p:cNvPr id="17" name="Google Shape;113;p2"/>
          <p:cNvSpPr/>
          <p:nvPr/>
        </p:nvSpPr>
        <p:spPr>
          <a:xfrm>
            <a:off x="4590393" y="2868501"/>
            <a:ext cx="770501" cy="113082"/>
          </a:xfrm>
          <a:prstGeom prst="homePlate">
            <a:avLst>
              <a:gd name="adj" fmla="val 5000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8" name="Google Shape;113;p2"/>
          <p:cNvSpPr/>
          <p:nvPr/>
        </p:nvSpPr>
        <p:spPr>
          <a:xfrm>
            <a:off x="3810450" y="2732321"/>
            <a:ext cx="779943" cy="113082"/>
          </a:xfrm>
          <a:prstGeom prst="homePlate">
            <a:avLst>
              <a:gd name="adj" fmla="val 5000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9" name="Google Shape;113;p2"/>
          <p:cNvSpPr/>
          <p:nvPr/>
        </p:nvSpPr>
        <p:spPr>
          <a:xfrm>
            <a:off x="5237084" y="3115211"/>
            <a:ext cx="614874" cy="98573"/>
          </a:xfrm>
          <a:prstGeom prst="homePlate">
            <a:avLst>
              <a:gd name="adj" fmla="val 5000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21" name="Google Shape;127;p2" descr="Flag"/>
          <p:cNvPicPr preferRelativeResize="0"/>
          <p:nvPr/>
        </p:nvPicPr>
        <p:blipFill rotWithShape="1">
          <a:blip r:embed="rId4">
            <a:alphaModFix/>
          </a:blip>
          <a:srcRect/>
          <a:stretch/>
        </p:blipFill>
        <p:spPr>
          <a:xfrm>
            <a:off x="9841785" y="872826"/>
            <a:ext cx="457200" cy="457200"/>
          </a:xfrm>
          <a:prstGeom prst="rect">
            <a:avLst/>
          </a:prstGeom>
          <a:noFill/>
          <a:ln>
            <a:noFill/>
          </a:ln>
        </p:spPr>
      </p:pic>
      <p:sp>
        <p:nvSpPr>
          <p:cNvPr id="22" name="Google Shape;128;p2"/>
          <p:cNvSpPr txBox="1"/>
          <p:nvPr/>
        </p:nvSpPr>
        <p:spPr>
          <a:xfrm>
            <a:off x="10182901" y="895925"/>
            <a:ext cx="221683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dk1"/>
                </a:solidFill>
                <a:latin typeface="Calibri"/>
                <a:ea typeface="Calibri"/>
                <a:cs typeface="Calibri"/>
                <a:sym typeface="Calibri"/>
              </a:rPr>
              <a:t>Milestones</a:t>
            </a:r>
            <a:endParaRPr dirty="0"/>
          </a:p>
        </p:txBody>
      </p:sp>
      <p:sp>
        <p:nvSpPr>
          <p:cNvPr id="23" name="Google Shape;113;p2"/>
          <p:cNvSpPr/>
          <p:nvPr/>
        </p:nvSpPr>
        <p:spPr>
          <a:xfrm>
            <a:off x="3810450" y="3283392"/>
            <a:ext cx="2500704" cy="122232"/>
          </a:xfrm>
          <a:prstGeom prst="homePlate">
            <a:avLst>
              <a:gd name="adj" fmla="val 5000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24" name="Google Shape;123;p2" descr="Flag"/>
          <p:cNvPicPr preferRelativeResize="0"/>
          <p:nvPr/>
        </p:nvPicPr>
        <p:blipFill rotWithShape="1">
          <a:blip r:embed="rId4">
            <a:alphaModFix/>
          </a:blip>
          <a:srcRect/>
          <a:stretch/>
        </p:blipFill>
        <p:spPr>
          <a:xfrm>
            <a:off x="9519056" y="4543124"/>
            <a:ext cx="457200" cy="457200"/>
          </a:xfrm>
          <a:prstGeom prst="rect">
            <a:avLst/>
          </a:prstGeom>
          <a:noFill/>
          <a:ln>
            <a:noFill/>
          </a:ln>
        </p:spPr>
      </p:pic>
    </p:spTree>
    <p:extLst>
      <p:ext uri="{BB962C8B-B14F-4D97-AF65-F5344CB8AC3E}">
        <p14:creationId xmlns:p14="http://schemas.microsoft.com/office/powerpoint/2010/main" val="2966007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80">
                                          <p:stCondLst>
                                            <p:cond delay="0"/>
                                          </p:stCondLst>
                                        </p:cTn>
                                        <p:tgtEl>
                                          <p:spTgt spid="14"/>
                                        </p:tgtEl>
                                      </p:cBhvr>
                                    </p:animEffect>
                                    <p:anim calcmode="lin" valueType="num">
                                      <p:cBhvr>
                                        <p:cTn id="2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3" dur="26">
                                          <p:stCondLst>
                                            <p:cond delay="650"/>
                                          </p:stCondLst>
                                        </p:cTn>
                                        <p:tgtEl>
                                          <p:spTgt spid="14"/>
                                        </p:tgtEl>
                                      </p:cBhvr>
                                      <p:to x="100000" y="60000"/>
                                    </p:animScale>
                                    <p:animScale>
                                      <p:cBhvr>
                                        <p:cTn id="34" dur="166" decel="50000">
                                          <p:stCondLst>
                                            <p:cond delay="676"/>
                                          </p:stCondLst>
                                        </p:cTn>
                                        <p:tgtEl>
                                          <p:spTgt spid="14"/>
                                        </p:tgtEl>
                                      </p:cBhvr>
                                      <p:to x="100000" y="100000"/>
                                    </p:animScale>
                                    <p:animScale>
                                      <p:cBhvr>
                                        <p:cTn id="35" dur="26">
                                          <p:stCondLst>
                                            <p:cond delay="1312"/>
                                          </p:stCondLst>
                                        </p:cTn>
                                        <p:tgtEl>
                                          <p:spTgt spid="14"/>
                                        </p:tgtEl>
                                      </p:cBhvr>
                                      <p:to x="100000" y="80000"/>
                                    </p:animScale>
                                    <p:animScale>
                                      <p:cBhvr>
                                        <p:cTn id="36" dur="166" decel="50000">
                                          <p:stCondLst>
                                            <p:cond delay="1338"/>
                                          </p:stCondLst>
                                        </p:cTn>
                                        <p:tgtEl>
                                          <p:spTgt spid="14"/>
                                        </p:tgtEl>
                                      </p:cBhvr>
                                      <p:to x="100000" y="100000"/>
                                    </p:animScale>
                                    <p:animScale>
                                      <p:cBhvr>
                                        <p:cTn id="37" dur="26">
                                          <p:stCondLst>
                                            <p:cond delay="1642"/>
                                          </p:stCondLst>
                                        </p:cTn>
                                        <p:tgtEl>
                                          <p:spTgt spid="14"/>
                                        </p:tgtEl>
                                      </p:cBhvr>
                                      <p:to x="100000" y="90000"/>
                                    </p:animScale>
                                    <p:animScale>
                                      <p:cBhvr>
                                        <p:cTn id="38" dur="166" decel="50000">
                                          <p:stCondLst>
                                            <p:cond delay="1668"/>
                                          </p:stCondLst>
                                        </p:cTn>
                                        <p:tgtEl>
                                          <p:spTgt spid="14"/>
                                        </p:tgtEl>
                                      </p:cBhvr>
                                      <p:to x="100000" y="100000"/>
                                    </p:animScale>
                                    <p:animScale>
                                      <p:cBhvr>
                                        <p:cTn id="39" dur="26">
                                          <p:stCondLst>
                                            <p:cond delay="1808"/>
                                          </p:stCondLst>
                                        </p:cTn>
                                        <p:tgtEl>
                                          <p:spTgt spid="14"/>
                                        </p:tgtEl>
                                      </p:cBhvr>
                                      <p:to x="100000" y="95000"/>
                                    </p:animScale>
                                    <p:animScale>
                                      <p:cBhvr>
                                        <p:cTn id="40" dur="166" decel="50000">
                                          <p:stCondLst>
                                            <p:cond delay="1834"/>
                                          </p:stCondLst>
                                        </p:cTn>
                                        <p:tgtEl>
                                          <p:spTgt spid="14"/>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randombar(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80">
                                          <p:stCondLst>
                                            <p:cond delay="0"/>
                                          </p:stCondLst>
                                        </p:cTn>
                                        <p:tgtEl>
                                          <p:spTgt spid="15"/>
                                        </p:tgtEl>
                                      </p:cBhvr>
                                    </p:animEffect>
                                    <p:anim calcmode="lin" valueType="num">
                                      <p:cBhvr>
                                        <p:cTn id="5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1" dur="26">
                                          <p:stCondLst>
                                            <p:cond delay="650"/>
                                          </p:stCondLst>
                                        </p:cTn>
                                        <p:tgtEl>
                                          <p:spTgt spid="15"/>
                                        </p:tgtEl>
                                      </p:cBhvr>
                                      <p:to x="100000" y="60000"/>
                                    </p:animScale>
                                    <p:animScale>
                                      <p:cBhvr>
                                        <p:cTn id="62" dur="166" decel="50000">
                                          <p:stCondLst>
                                            <p:cond delay="676"/>
                                          </p:stCondLst>
                                        </p:cTn>
                                        <p:tgtEl>
                                          <p:spTgt spid="15"/>
                                        </p:tgtEl>
                                      </p:cBhvr>
                                      <p:to x="100000" y="100000"/>
                                    </p:animScale>
                                    <p:animScale>
                                      <p:cBhvr>
                                        <p:cTn id="63" dur="26">
                                          <p:stCondLst>
                                            <p:cond delay="1312"/>
                                          </p:stCondLst>
                                        </p:cTn>
                                        <p:tgtEl>
                                          <p:spTgt spid="15"/>
                                        </p:tgtEl>
                                      </p:cBhvr>
                                      <p:to x="100000" y="80000"/>
                                    </p:animScale>
                                    <p:animScale>
                                      <p:cBhvr>
                                        <p:cTn id="64" dur="166" decel="50000">
                                          <p:stCondLst>
                                            <p:cond delay="1338"/>
                                          </p:stCondLst>
                                        </p:cTn>
                                        <p:tgtEl>
                                          <p:spTgt spid="15"/>
                                        </p:tgtEl>
                                      </p:cBhvr>
                                      <p:to x="100000" y="100000"/>
                                    </p:animScale>
                                    <p:animScale>
                                      <p:cBhvr>
                                        <p:cTn id="65" dur="26">
                                          <p:stCondLst>
                                            <p:cond delay="1642"/>
                                          </p:stCondLst>
                                        </p:cTn>
                                        <p:tgtEl>
                                          <p:spTgt spid="15"/>
                                        </p:tgtEl>
                                      </p:cBhvr>
                                      <p:to x="100000" y="90000"/>
                                    </p:animScale>
                                    <p:animScale>
                                      <p:cBhvr>
                                        <p:cTn id="66" dur="166" decel="50000">
                                          <p:stCondLst>
                                            <p:cond delay="1668"/>
                                          </p:stCondLst>
                                        </p:cTn>
                                        <p:tgtEl>
                                          <p:spTgt spid="15"/>
                                        </p:tgtEl>
                                      </p:cBhvr>
                                      <p:to x="100000" y="100000"/>
                                    </p:animScale>
                                    <p:animScale>
                                      <p:cBhvr>
                                        <p:cTn id="67" dur="26">
                                          <p:stCondLst>
                                            <p:cond delay="1808"/>
                                          </p:stCondLst>
                                        </p:cTn>
                                        <p:tgtEl>
                                          <p:spTgt spid="15"/>
                                        </p:tgtEl>
                                      </p:cBhvr>
                                      <p:to x="100000" y="95000"/>
                                    </p:animScale>
                                    <p:animScale>
                                      <p:cBhvr>
                                        <p:cTn id="68" dur="166" decel="50000">
                                          <p:stCondLst>
                                            <p:cond delay="1834"/>
                                          </p:stCondLst>
                                        </p:cTn>
                                        <p:tgtEl>
                                          <p:spTgt spid="15"/>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randombar(horizontal)">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80">
                                          <p:stCondLst>
                                            <p:cond delay="0"/>
                                          </p:stCondLst>
                                        </p:cTn>
                                        <p:tgtEl>
                                          <p:spTgt spid="24"/>
                                        </p:tgtEl>
                                      </p:cBhvr>
                                    </p:animEffect>
                                    <p:anim calcmode="lin" valueType="num">
                                      <p:cBhvr>
                                        <p:cTn id="79"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84" dur="26">
                                          <p:stCondLst>
                                            <p:cond delay="650"/>
                                          </p:stCondLst>
                                        </p:cTn>
                                        <p:tgtEl>
                                          <p:spTgt spid="24"/>
                                        </p:tgtEl>
                                      </p:cBhvr>
                                      <p:to x="100000" y="60000"/>
                                    </p:animScale>
                                    <p:animScale>
                                      <p:cBhvr>
                                        <p:cTn id="85" dur="166" decel="50000">
                                          <p:stCondLst>
                                            <p:cond delay="676"/>
                                          </p:stCondLst>
                                        </p:cTn>
                                        <p:tgtEl>
                                          <p:spTgt spid="24"/>
                                        </p:tgtEl>
                                      </p:cBhvr>
                                      <p:to x="100000" y="100000"/>
                                    </p:animScale>
                                    <p:animScale>
                                      <p:cBhvr>
                                        <p:cTn id="86" dur="26">
                                          <p:stCondLst>
                                            <p:cond delay="1312"/>
                                          </p:stCondLst>
                                        </p:cTn>
                                        <p:tgtEl>
                                          <p:spTgt spid="24"/>
                                        </p:tgtEl>
                                      </p:cBhvr>
                                      <p:to x="100000" y="80000"/>
                                    </p:animScale>
                                    <p:animScale>
                                      <p:cBhvr>
                                        <p:cTn id="87" dur="166" decel="50000">
                                          <p:stCondLst>
                                            <p:cond delay="1338"/>
                                          </p:stCondLst>
                                        </p:cTn>
                                        <p:tgtEl>
                                          <p:spTgt spid="24"/>
                                        </p:tgtEl>
                                      </p:cBhvr>
                                      <p:to x="100000" y="100000"/>
                                    </p:animScale>
                                    <p:animScale>
                                      <p:cBhvr>
                                        <p:cTn id="88" dur="26">
                                          <p:stCondLst>
                                            <p:cond delay="1642"/>
                                          </p:stCondLst>
                                        </p:cTn>
                                        <p:tgtEl>
                                          <p:spTgt spid="24"/>
                                        </p:tgtEl>
                                      </p:cBhvr>
                                      <p:to x="100000" y="90000"/>
                                    </p:animScale>
                                    <p:animScale>
                                      <p:cBhvr>
                                        <p:cTn id="89" dur="166" decel="50000">
                                          <p:stCondLst>
                                            <p:cond delay="1668"/>
                                          </p:stCondLst>
                                        </p:cTn>
                                        <p:tgtEl>
                                          <p:spTgt spid="24"/>
                                        </p:tgtEl>
                                      </p:cBhvr>
                                      <p:to x="100000" y="100000"/>
                                    </p:animScale>
                                    <p:animScale>
                                      <p:cBhvr>
                                        <p:cTn id="90" dur="26">
                                          <p:stCondLst>
                                            <p:cond delay="1808"/>
                                          </p:stCondLst>
                                        </p:cTn>
                                        <p:tgtEl>
                                          <p:spTgt spid="24"/>
                                        </p:tgtEl>
                                      </p:cBhvr>
                                      <p:to x="100000" y="95000"/>
                                    </p:animScale>
                                    <p:animScale>
                                      <p:cBhvr>
                                        <p:cTn id="91" dur="166" decel="50000">
                                          <p:stCondLst>
                                            <p:cond delay="1834"/>
                                          </p:stCondLst>
                                        </p:cTn>
                                        <p:tgtEl>
                                          <p:spTgt spid="24"/>
                                        </p:tgtEl>
                                      </p:cBhvr>
                                      <p:to x="100000" y="100000"/>
                                    </p:animScale>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randombar(horizontal)">
                                      <p:cBhvr>
                                        <p:cTn id="96" dur="500"/>
                                        <p:tgtEl>
                                          <p:spTgt spid="11"/>
                                        </p:tgtEl>
                                      </p:cBhvr>
                                    </p:animEffect>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ipe(down)">
                                      <p:cBhvr>
                                        <p:cTn id="101" dur="580">
                                          <p:stCondLst>
                                            <p:cond delay="0"/>
                                          </p:stCondLst>
                                        </p:cTn>
                                        <p:tgtEl>
                                          <p:spTgt spid="16"/>
                                        </p:tgtEl>
                                      </p:cBhvr>
                                    </p:animEffect>
                                    <p:anim calcmode="lin" valueType="num">
                                      <p:cBhvr>
                                        <p:cTn id="10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7" dur="26">
                                          <p:stCondLst>
                                            <p:cond delay="650"/>
                                          </p:stCondLst>
                                        </p:cTn>
                                        <p:tgtEl>
                                          <p:spTgt spid="16"/>
                                        </p:tgtEl>
                                      </p:cBhvr>
                                      <p:to x="100000" y="60000"/>
                                    </p:animScale>
                                    <p:animScale>
                                      <p:cBhvr>
                                        <p:cTn id="108" dur="166" decel="50000">
                                          <p:stCondLst>
                                            <p:cond delay="676"/>
                                          </p:stCondLst>
                                        </p:cTn>
                                        <p:tgtEl>
                                          <p:spTgt spid="16"/>
                                        </p:tgtEl>
                                      </p:cBhvr>
                                      <p:to x="100000" y="100000"/>
                                    </p:animScale>
                                    <p:animScale>
                                      <p:cBhvr>
                                        <p:cTn id="109" dur="26">
                                          <p:stCondLst>
                                            <p:cond delay="1312"/>
                                          </p:stCondLst>
                                        </p:cTn>
                                        <p:tgtEl>
                                          <p:spTgt spid="16"/>
                                        </p:tgtEl>
                                      </p:cBhvr>
                                      <p:to x="100000" y="80000"/>
                                    </p:animScale>
                                    <p:animScale>
                                      <p:cBhvr>
                                        <p:cTn id="110" dur="166" decel="50000">
                                          <p:stCondLst>
                                            <p:cond delay="1338"/>
                                          </p:stCondLst>
                                        </p:cTn>
                                        <p:tgtEl>
                                          <p:spTgt spid="16"/>
                                        </p:tgtEl>
                                      </p:cBhvr>
                                      <p:to x="100000" y="100000"/>
                                    </p:animScale>
                                    <p:animScale>
                                      <p:cBhvr>
                                        <p:cTn id="111" dur="26">
                                          <p:stCondLst>
                                            <p:cond delay="1642"/>
                                          </p:stCondLst>
                                        </p:cTn>
                                        <p:tgtEl>
                                          <p:spTgt spid="16"/>
                                        </p:tgtEl>
                                      </p:cBhvr>
                                      <p:to x="100000" y="90000"/>
                                    </p:animScale>
                                    <p:animScale>
                                      <p:cBhvr>
                                        <p:cTn id="112" dur="166" decel="50000">
                                          <p:stCondLst>
                                            <p:cond delay="1668"/>
                                          </p:stCondLst>
                                        </p:cTn>
                                        <p:tgtEl>
                                          <p:spTgt spid="16"/>
                                        </p:tgtEl>
                                      </p:cBhvr>
                                      <p:to x="100000" y="100000"/>
                                    </p:animScale>
                                    <p:animScale>
                                      <p:cBhvr>
                                        <p:cTn id="113" dur="26">
                                          <p:stCondLst>
                                            <p:cond delay="1808"/>
                                          </p:stCondLst>
                                        </p:cTn>
                                        <p:tgtEl>
                                          <p:spTgt spid="16"/>
                                        </p:tgtEl>
                                      </p:cBhvr>
                                      <p:to x="100000" y="95000"/>
                                    </p:animScale>
                                    <p:animScale>
                                      <p:cBhvr>
                                        <p:cTn id="114"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P spid="18" grpId="0" animBg="1"/>
      <p:bldP spid="19"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99374" y="1794358"/>
            <a:ext cx="2590202" cy="1325563"/>
          </a:xfrm>
        </p:spPr>
        <p:txBody>
          <a:bodyPr>
            <a:normAutofit fontScale="90000"/>
          </a:bodyPr>
          <a:lstStyle/>
          <a:p>
            <a:r>
              <a:rPr lang="en-US" dirty="0">
                <a:latin typeface="Algerian" panose="04020705040A02060702" pitchFamily="82" charset="0"/>
              </a:rPr>
              <a:t>PROJECT </a:t>
            </a:r>
            <a:br>
              <a:rPr lang="en-US" dirty="0">
                <a:latin typeface="Algerian" panose="04020705040A02060702" pitchFamily="82" charset="0"/>
              </a:rPr>
            </a:br>
            <a:r>
              <a:rPr lang="en-US" dirty="0">
                <a:latin typeface="Algerian" panose="04020705040A02060702" pitchFamily="82" charset="0"/>
              </a:rPr>
              <a:t>PLANNING</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3194249" y="855427"/>
            <a:ext cx="8173158" cy="5411305"/>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2788186" y="3051659"/>
            <a:ext cx="8595825" cy="363282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560646886"/>
              </p:ext>
            </p:extLst>
          </p:nvPr>
        </p:nvGraphicFramePr>
        <p:xfrm>
          <a:off x="3210853" y="776189"/>
          <a:ext cx="8173158" cy="5725732"/>
        </p:xfrm>
        <a:graphic>
          <a:graphicData uri="http://schemas.openxmlformats.org/drawingml/2006/table">
            <a:tbl>
              <a:tblPr firstRow="1" bandRow="1">
                <a:tableStyleId>{073A0DAA-6AF3-43AB-8588-CEC1D06C72B9}</a:tableStyleId>
              </a:tblPr>
              <a:tblGrid>
                <a:gridCol w="2715695">
                  <a:extLst>
                    <a:ext uri="{9D8B030D-6E8A-4147-A177-3AD203B41FA5}">
                      <a16:colId xmlns:a16="http://schemas.microsoft.com/office/drawing/2014/main" val="2481577866"/>
                    </a:ext>
                  </a:extLst>
                </a:gridCol>
                <a:gridCol w="2733077">
                  <a:extLst>
                    <a:ext uri="{9D8B030D-6E8A-4147-A177-3AD203B41FA5}">
                      <a16:colId xmlns:a16="http://schemas.microsoft.com/office/drawing/2014/main" val="2836427615"/>
                    </a:ext>
                  </a:extLst>
                </a:gridCol>
                <a:gridCol w="2724386">
                  <a:extLst>
                    <a:ext uri="{9D8B030D-6E8A-4147-A177-3AD203B41FA5}">
                      <a16:colId xmlns:a16="http://schemas.microsoft.com/office/drawing/2014/main" val="310093864"/>
                    </a:ext>
                  </a:extLst>
                </a:gridCol>
              </a:tblGrid>
              <a:tr h="564894">
                <a:tc>
                  <a:txBody>
                    <a:bodyPr/>
                    <a:lstStyle/>
                    <a:p>
                      <a:pPr algn="ctr"/>
                      <a:r>
                        <a:rPr lang="en-US" sz="2400" b="1" i="0" u="sng" dirty="0">
                          <a:solidFill>
                            <a:schemeClr val="lt1"/>
                          </a:solidFill>
                          <a:latin typeface="+mn-lt"/>
                          <a:ea typeface="+mn-ea"/>
                          <a:cs typeface="+mn-cs"/>
                        </a:rPr>
                        <a:t>PHASES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b="1" i="0" u="sng" dirty="0">
                          <a:solidFill>
                            <a:schemeClr val="lt1"/>
                          </a:solidFill>
                          <a:latin typeface="+mn-lt"/>
                          <a:ea typeface="+mn-ea"/>
                          <a:cs typeface="+mn-cs"/>
                        </a:rPr>
                        <a:t>MEMBERS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b="1" i="0" u="sng" dirty="0">
                          <a:solidFill>
                            <a:schemeClr val="lt1"/>
                          </a:solidFill>
                          <a:latin typeface="+mn-lt"/>
                          <a:ea typeface="+mn-ea"/>
                          <a:cs typeface="+mn-cs"/>
                        </a:rPr>
                        <a:t>TOTAL</a:t>
                      </a:r>
                      <a:r>
                        <a:rPr lang="en-US" sz="2400" b="1" i="0" u="sng" baseline="0" dirty="0">
                          <a:solidFill>
                            <a:schemeClr val="lt1"/>
                          </a:solidFill>
                          <a:latin typeface="+mn-lt"/>
                          <a:ea typeface="+mn-ea"/>
                          <a:cs typeface="+mn-cs"/>
                        </a:rPr>
                        <a:t> DAYS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1511728">
                <a:tc>
                  <a:txBody>
                    <a:bodyPr/>
                    <a:lstStyle/>
                    <a:p>
                      <a:pPr marL="342900" marR="0" indent="-3429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ANALYSIS</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PRELIMINARY</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INVESTIGATION</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FEASIBILITY STUDY</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COSTBENEFIT ANALYSIS</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SYNOPSIS</a:t>
                      </a:r>
                    </a:p>
                    <a:p>
                      <a:pPr marL="342900" marR="0" indent="-342900" algn="ctr"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VIKARN</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 JHA</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SATYAM</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UTKARSH KUMAR</a:t>
                      </a: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+ 40% = 73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613678">
                <a:tc>
                  <a:txBody>
                    <a:bodyPr/>
                    <a:lstStyle/>
                    <a:p>
                      <a:pPr marL="342900" marR="0" indent="-3429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i="0" dirty="0">
                          <a:solidFill>
                            <a:schemeClr val="dk1"/>
                          </a:solidFill>
                          <a:latin typeface="+mn-lt"/>
                          <a:ea typeface="+mn-ea"/>
                          <a:cs typeface="Gill Sans Light" panose="020B0302020104020203"/>
                        </a:rPr>
                        <a:t> DESIGN</a:t>
                      </a:r>
                      <a:endParaRPr lang="ru-RU" sz="1600" b="0" i="0" dirty="0">
                        <a:solidFill>
                          <a:schemeClr val="bg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mn-lt"/>
                          <a:ea typeface="+mn-ea"/>
                          <a:cs typeface="Gill Sans Light" panose="020B0302020104020203"/>
                        </a:rPr>
                        <a:t>SUBAL</a:t>
                      </a:r>
                      <a:r>
                        <a:rPr lang="en-US" sz="1400" b="0" i="0" baseline="0" dirty="0">
                          <a:solidFill>
                            <a:schemeClr val="tx1"/>
                          </a:solidFill>
                          <a:latin typeface="+mn-lt"/>
                          <a:ea typeface="+mn-ea"/>
                          <a:cs typeface="Gill Sans Light" panose="020B0302020104020203"/>
                        </a:rPr>
                        <a:t> ANAND</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mn-lt"/>
                          <a:ea typeface="+mn-ea"/>
                          <a:cs typeface="Gill Sans Light" panose="020B0302020104020203"/>
                        </a:rPr>
                        <a:t>SATYAM KUMAR</a:t>
                      </a: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+ 15% = 27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1099141">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 CODING</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 </a:t>
                      </a: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SATYAM KUMAR</a:t>
                      </a: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VIKARN KUMAR JHA</a:t>
                      </a:r>
                    </a:p>
                    <a:p>
                      <a:pPr marL="285750" marR="0" lvl="0" indent="-285750" algn="ctr"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+ 25% =47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679122">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mn-lt"/>
                          <a:ea typeface="+mn-ea"/>
                          <a:cs typeface="Gill Sans Light" panose="020B0302020104020203"/>
                        </a:rPr>
                        <a:t> TESTING</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endPar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 ANAND</a:t>
                      </a: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VIKARN KUMAR</a:t>
                      </a:r>
                      <a:r>
                        <a:rPr lang="en-IN"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JHA</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+ 15% = 24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766553">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mn-lt"/>
                          <a:ea typeface="+mn-ea"/>
                          <a:cs typeface="Gill Sans Light" panose="020B0302020104020203"/>
                        </a:rPr>
                        <a:t> DOCUMENTATION</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a:t>
                      </a:r>
                    </a:p>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VIKARN KUMAR JHA</a:t>
                      </a:r>
                    </a:p>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SATYAM KUMAR</a:t>
                      </a:r>
                      <a:endPar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UTKARSH</a:t>
                      </a:r>
                      <a:r>
                        <a:rPr lang="en-IN"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+5% = 11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bl>
          </a:graphicData>
        </a:graphic>
      </p:graphicFrame>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a:xfrm>
            <a:off x="9773356" y="6319359"/>
            <a:ext cx="4114800" cy="365125"/>
          </a:xfrm>
        </p:spPr>
        <p:txBody>
          <a:bodyPr/>
          <a:lstStyle/>
          <a:p>
            <a:fld id="{8C2E478F-E849-4A8C-AF1F-CBCC78A7CBFA}" type="slidenum">
              <a:rPr lang="en-US" smtClean="0"/>
              <a:pPr/>
              <a:t>16</a:t>
            </a:fld>
            <a:endParaRPr lang="en-US" dirty="0"/>
          </a:p>
        </p:txBody>
      </p:sp>
      <p:sp>
        <p:nvSpPr>
          <p:cNvPr id="2" name="TextBox 1"/>
          <p:cNvSpPr txBox="1"/>
          <p:nvPr/>
        </p:nvSpPr>
        <p:spPr>
          <a:xfrm>
            <a:off x="-19928" y="3802947"/>
            <a:ext cx="2871366"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Start date:- </a:t>
            </a:r>
            <a:r>
              <a:rPr lang="en-IN" dirty="0"/>
              <a:t>01-09-2023</a:t>
            </a:r>
          </a:p>
          <a:p>
            <a:pPr marL="285750" indent="-285750" algn="just">
              <a:buFont typeface="Wingdings" panose="05000000000000000000" pitchFamily="2" charset="2"/>
              <a:buChar char="Ø"/>
            </a:pPr>
            <a:r>
              <a:rPr lang="en-IN" b="1" dirty="0"/>
              <a:t>Last date:- </a:t>
            </a:r>
            <a:r>
              <a:rPr lang="en-IN" dirty="0"/>
              <a:t>29-02-2024</a:t>
            </a:r>
          </a:p>
          <a:p>
            <a:pPr marL="285750" indent="-285750" algn="just">
              <a:buFont typeface="Wingdings" panose="05000000000000000000" pitchFamily="2" charset="2"/>
              <a:buChar char="Ø"/>
            </a:pPr>
            <a:r>
              <a:rPr lang="en-IN" b="1" dirty="0"/>
              <a:t>Total days:- </a:t>
            </a:r>
            <a:r>
              <a:rPr lang="en-IN" dirty="0"/>
              <a:t>182 Days</a:t>
            </a:r>
          </a:p>
          <a:p>
            <a:pPr marL="285750" indent="-285750" algn="just">
              <a:buFont typeface="Wingdings" panose="05000000000000000000" pitchFamily="2" charset="2"/>
              <a:buChar char="Ø"/>
            </a:pPr>
            <a:r>
              <a:rPr lang="en-IN" b="1" dirty="0"/>
              <a:t>Total weeks:- </a:t>
            </a:r>
            <a:r>
              <a:rPr lang="en-IN" dirty="0"/>
              <a:t>26 Weeks</a:t>
            </a:r>
          </a:p>
          <a:p>
            <a:pPr marL="285750" indent="-285750" algn="just">
              <a:buFont typeface="Wingdings" panose="05000000000000000000" pitchFamily="2" charset="2"/>
              <a:buChar char="Ø"/>
            </a:pPr>
            <a:r>
              <a:rPr lang="en-IN" b="1" dirty="0"/>
              <a:t>Months:- </a:t>
            </a:r>
            <a:r>
              <a:rPr lang="en-IN" dirty="0"/>
              <a:t>6 Months</a:t>
            </a:r>
          </a:p>
          <a:p>
            <a:pPr marL="285750" indent="-285750" algn="just">
              <a:buFont typeface="Wingdings" panose="05000000000000000000" pitchFamily="2" charset="2"/>
              <a:buChar char="Ø"/>
            </a:pPr>
            <a:endParaRPr lang="en-IN" dirty="0"/>
          </a:p>
        </p:txBody>
      </p:sp>
    </p:spTree>
    <p:extLst>
      <p:ext uri="{BB962C8B-B14F-4D97-AF65-F5344CB8AC3E}">
        <p14:creationId xmlns:p14="http://schemas.microsoft.com/office/powerpoint/2010/main" val="2249086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76782"/>
            <a:ext cx="11824138" cy="6619069"/>
            <a:chOff x="-30419" y="-300821"/>
            <a:chExt cx="7375782" cy="7455336"/>
          </a:xfrm>
        </p:grpSpPr>
        <p:sp>
          <p:nvSpPr>
            <p:cNvPr id="3" name="Rectangle 2">
              <a:extLst>
                <a:ext uri="{FF2B5EF4-FFF2-40B4-BE49-F238E27FC236}">
                  <a16:creationId xmlns:a16="http://schemas.microsoft.com/office/drawing/2014/main" id="{B601E3FC-2016-4085-9A4B-A172702EAAE1}"/>
                </a:ext>
              </a:extLst>
            </p:cNvPr>
            <p:cNvSpPr/>
            <p:nvPr userDrawn="1"/>
          </p:nvSpPr>
          <p:spPr>
            <a:xfrm rot="16200000">
              <a:off x="3337849" y="-3619921"/>
              <a:ext cx="688414" cy="73266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848170" y="562227"/>
            <a:ext cx="521930"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TextBox 4"/>
          <p:cNvSpPr txBox="1"/>
          <p:nvPr/>
        </p:nvSpPr>
        <p:spPr>
          <a:xfrm>
            <a:off x="431590" y="1445788"/>
            <a:ext cx="11589614" cy="3970318"/>
          </a:xfrm>
          <a:prstGeom prst="rect">
            <a:avLst/>
          </a:prstGeom>
          <a:noFill/>
        </p:spPr>
        <p:txBody>
          <a:bodyPr wrap="square" rtlCol="0">
            <a:spAutoFit/>
          </a:bodyPr>
          <a:lstStyle/>
          <a:p>
            <a:r>
              <a:rPr lang="en-US" dirty="0"/>
              <a:t>The future scope of a school fees management system is vast and promising. With the increasing demand for automation and digitalization in the education sector, such software can prove to be a game-changer for schools and educational institutions. Some of the potential future scopes of this software are:- </a:t>
            </a:r>
          </a:p>
          <a:p>
            <a:endParaRPr lang="en-US" dirty="0"/>
          </a:p>
          <a:p>
            <a:pPr marL="285750" indent="-285750">
              <a:buFont typeface="Wingdings" panose="05000000000000000000" pitchFamily="2" charset="2"/>
              <a:buChar char="Ø"/>
            </a:pPr>
            <a:r>
              <a:rPr lang="en-US" b="1" dirty="0"/>
              <a:t>Integration with other school management system:- </a:t>
            </a:r>
            <a:r>
              <a:rPr lang="en-US" dirty="0"/>
              <a:t>The school fees management system can be integrated with other school management systems like attendance management , grade management, and student information management. This will help schools to have a complete overview of the operations and make informed decisions.</a:t>
            </a:r>
          </a:p>
          <a:p>
            <a:pPr marL="342900" indent="-34290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User Interface (UI): </a:t>
            </a:r>
            <a:r>
              <a:rPr lang="en-US" dirty="0"/>
              <a:t>Design a user-friendly and intuitive interface for administrators, parents, and students.</a:t>
            </a:r>
          </a:p>
          <a:p>
            <a:endParaRPr lang="en-US" dirty="0"/>
          </a:p>
          <a:p>
            <a:pPr marL="342900" indent="-34290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Reports: </a:t>
            </a:r>
            <a:r>
              <a:rPr lang="en-US" dirty="0"/>
              <a:t>Design reports for generating fee-related documents, such as invoices, fee receipts, outstanding balance reports, and financial summaries</a:t>
            </a:r>
            <a:r>
              <a:rPr lang="en-US" b="1" dirty="0"/>
              <a:t>.</a:t>
            </a:r>
          </a:p>
        </p:txBody>
      </p:sp>
      <p:sp>
        <p:nvSpPr>
          <p:cNvPr id="6" name="TextBox 5"/>
          <p:cNvSpPr txBox="1"/>
          <p:nvPr/>
        </p:nvSpPr>
        <p:spPr>
          <a:xfrm>
            <a:off x="1872343" y="264607"/>
            <a:ext cx="7141028" cy="369332"/>
          </a:xfrm>
          <a:prstGeom prst="rect">
            <a:avLst/>
          </a:prstGeom>
          <a:noFill/>
        </p:spPr>
        <p:txBody>
          <a:bodyPr wrap="square" rtlCol="0">
            <a:spAutoFit/>
          </a:bodyPr>
          <a:lstStyle/>
          <a:p>
            <a:r>
              <a:rPr lang="en-US" dirty="0">
                <a:latin typeface="Algerian" panose="04020705040A02060702" pitchFamily="82" charset="0"/>
              </a:rPr>
              <a:t>FUTURE SCOPE OF THE SCHOOL FEE MANAGEMENT SYSTEM</a:t>
            </a:r>
            <a:endParaRPr lang="en-IN" dirty="0">
              <a:latin typeface="Algerian" panose="04020705040A02060702" pitchFamily="82" charset="0"/>
            </a:endParaRPr>
          </a:p>
        </p:txBody>
      </p:sp>
    </p:spTree>
    <p:extLst>
      <p:ext uri="{BB962C8B-B14F-4D97-AF65-F5344CB8AC3E}">
        <p14:creationId xmlns:p14="http://schemas.microsoft.com/office/powerpoint/2010/main" val="348104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76782"/>
            <a:ext cx="11824138" cy="6619069"/>
            <a:chOff x="-30419" y="-300821"/>
            <a:chExt cx="7375782" cy="7455336"/>
          </a:xfrm>
        </p:grpSpPr>
        <p:sp>
          <p:nvSpPr>
            <p:cNvPr id="3" name="Rectangle 2">
              <a:extLst>
                <a:ext uri="{FF2B5EF4-FFF2-40B4-BE49-F238E27FC236}">
                  <a16:creationId xmlns:a16="http://schemas.microsoft.com/office/drawing/2014/main" id="{B601E3FC-2016-4085-9A4B-A172702EAAE1}"/>
                </a:ext>
              </a:extLst>
            </p:cNvPr>
            <p:cNvSpPr/>
            <p:nvPr userDrawn="1"/>
          </p:nvSpPr>
          <p:spPr>
            <a:xfrm rot="16200000">
              <a:off x="3337849" y="-3619921"/>
              <a:ext cx="688414" cy="73266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848170" y="562227"/>
            <a:ext cx="521930"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TextBox 4"/>
          <p:cNvSpPr txBox="1"/>
          <p:nvPr/>
        </p:nvSpPr>
        <p:spPr>
          <a:xfrm>
            <a:off x="1667219" y="1339603"/>
            <a:ext cx="8368321"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Payment Reminders Report:  </a:t>
            </a:r>
            <a:r>
              <a:rPr lang="en-US" sz="2000" dirty="0"/>
              <a:t>This will be generate report so that administrator can use this report to notify parents and students about upcoming fee due dates via school fee department.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User Login: </a:t>
            </a:r>
            <a:r>
              <a:rPr lang="en-US" sz="2000" dirty="0"/>
              <a:t>Implement user authentication and authorization to give access to student so that student can show their reports. </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Backup and Restore: </a:t>
            </a:r>
            <a:r>
              <a:rPr lang="en-US" sz="2000" dirty="0"/>
              <a:t>Develop a mechanism for data backup and restoration to prevent data loss in case of system failures.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Error Handling</a:t>
            </a:r>
            <a:r>
              <a:rPr lang="en-US" sz="2000" dirty="0"/>
              <a:t>: Implement error handling routines to gracefully handle unexpected errors and exceptions.</a:t>
            </a:r>
          </a:p>
          <a:p>
            <a:pPr marL="342900" indent="-342900">
              <a:buFont typeface="Wingdings" panose="05000000000000000000" pitchFamily="2" charset="2"/>
              <a:buChar char="Ø"/>
            </a:pPr>
            <a:endParaRPr lang="en-IN" sz="2000" dirty="0"/>
          </a:p>
        </p:txBody>
      </p:sp>
      <p:sp>
        <p:nvSpPr>
          <p:cNvPr id="6" name="TextBox 5"/>
          <p:cNvSpPr txBox="1"/>
          <p:nvPr/>
        </p:nvSpPr>
        <p:spPr>
          <a:xfrm>
            <a:off x="1872343" y="264607"/>
            <a:ext cx="7141028" cy="369332"/>
          </a:xfrm>
          <a:prstGeom prst="rect">
            <a:avLst/>
          </a:prstGeom>
          <a:noFill/>
        </p:spPr>
        <p:txBody>
          <a:bodyPr wrap="square" rtlCol="0">
            <a:spAutoFit/>
          </a:bodyPr>
          <a:lstStyle/>
          <a:p>
            <a:r>
              <a:rPr lang="en-US" dirty="0">
                <a:latin typeface="Algerian" panose="04020705040A02060702" pitchFamily="82" charset="0"/>
              </a:rPr>
              <a:t>FUTURE SCOPE OF THE SCHOOL FEE MANAGEMENT SYSTEM</a:t>
            </a:r>
            <a:endParaRPr lang="en-IN" dirty="0">
              <a:latin typeface="Algerian" panose="04020705040A02060702" pitchFamily="82" charset="0"/>
            </a:endParaRPr>
          </a:p>
        </p:txBody>
      </p:sp>
    </p:spTree>
    <p:extLst>
      <p:ext uri="{BB962C8B-B14F-4D97-AF65-F5344CB8AC3E}">
        <p14:creationId xmlns:p14="http://schemas.microsoft.com/office/powerpoint/2010/main" val="917553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5"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132619" y="223842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981703" y="3354041"/>
            <a:ext cx="6609256" cy="1508126"/>
          </a:xfrm>
        </p:spPr>
        <p:txBody>
          <a:bodyPr anchor="ctr"/>
          <a:lstStyle/>
          <a:p>
            <a:r>
              <a:rPr lang="en-US" dirty="0">
                <a:latin typeface="Algerian" panose="04020705040A02060702" pitchFamily="82" charset="0"/>
              </a:rPr>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1299175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sndAc>
          <p:stSnd>
            <p:snd r:embed="rId2" name="applause.wav"/>
          </p:stSnd>
        </p:sndAc>
      </p:transition>
    </mc:Choice>
    <mc:Fallback xmlns="">
      <p:transition spd="slow">
        <p:fade/>
        <p:sndAc>
          <p:stSnd>
            <p:snd r:embed="rId4"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123095" y="1317728"/>
            <a:ext cx="7229510" cy="3883523"/>
            <a:chOff x="346947" y="-22763"/>
            <a:chExt cx="7229510"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346947" y="849571"/>
              <a:ext cx="6475341" cy="57017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55863" y="2505427"/>
            <a:ext cx="6609256" cy="1508126"/>
          </a:xfrm>
        </p:spPr>
        <p:txBody>
          <a:bodyPr>
            <a:normAutofit fontScale="90000"/>
          </a:bodyPr>
          <a:lstStyle/>
          <a:p>
            <a:r>
              <a:rPr lang="en-US" dirty="0">
                <a:latin typeface="Algerian" panose="04020705040A02060702" pitchFamily="82" charset="0"/>
              </a:rPr>
              <a:t>WELCOME  TO </a:t>
            </a:r>
            <a:br>
              <a:rPr lang="en-US" dirty="0">
                <a:latin typeface="Algerian" panose="04020705040A02060702" pitchFamily="82" charset="0"/>
              </a:rPr>
            </a:br>
            <a:r>
              <a:rPr lang="en-US" dirty="0">
                <a:latin typeface="Algerian" panose="04020705040A02060702" pitchFamily="82" charset="0"/>
              </a:rPr>
              <a:t>SCHOOL FEE MANAGEMENT SYSTEM</a:t>
            </a:r>
          </a:p>
        </p:txBody>
      </p:sp>
    </p:spTree>
    <p:extLst>
      <p:ext uri="{BB962C8B-B14F-4D97-AF65-F5344CB8AC3E}">
        <p14:creationId xmlns:p14="http://schemas.microsoft.com/office/powerpoint/2010/main" val="951442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applause.wav"/>
          </p:stSnd>
        </p:sndAc>
      </p:transition>
    </mc:Choice>
    <mc:Fallback xmlns="">
      <p:transition spd="slow">
        <p:fade/>
        <p:sndAc>
          <p:stSnd>
            <p:snd r:embed="rId4"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7655" y="144340"/>
            <a:ext cx="11824138" cy="6619066"/>
            <a:chOff x="-30419" y="-300819"/>
            <a:chExt cx="7375782" cy="7455334"/>
          </a:xfrm>
        </p:grpSpPr>
        <p:sp>
          <p:nvSpPr>
            <p:cNvPr id="3" name="Rectangle 2">
              <a:extLst>
                <a:ext uri="{FF2B5EF4-FFF2-40B4-BE49-F238E27FC236}">
                  <a16:creationId xmlns:a16="http://schemas.microsoft.com/office/drawing/2014/main" id="{B601E3FC-2016-4085-9A4B-A172702EAAE1}"/>
                </a:ext>
              </a:extLst>
            </p:cNvPr>
            <p:cNvSpPr/>
            <p:nvPr userDrawn="1"/>
          </p:nvSpPr>
          <p:spPr>
            <a:xfrm>
              <a:off x="14518" y="-300819"/>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B601E3FC-2016-4085-9A4B-A172702EAAE1}"/>
              </a:ext>
            </a:extLst>
          </p:cNvPr>
          <p:cNvSpPr/>
          <p:nvPr/>
        </p:nvSpPr>
        <p:spPr>
          <a:xfrm rot="16200000" flipH="1">
            <a:off x="5619703" y="1247929"/>
            <a:ext cx="843843" cy="100485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Rectangle 5">
            <a:extLst>
              <a:ext uri="{FF2B5EF4-FFF2-40B4-BE49-F238E27FC236}">
                <a16:creationId xmlns:a16="http://schemas.microsoft.com/office/drawing/2014/main" id="{B601E3FC-2016-4085-9A4B-A172702EAAE1}"/>
              </a:ext>
            </a:extLst>
          </p:cNvPr>
          <p:cNvSpPr/>
          <p:nvPr/>
        </p:nvSpPr>
        <p:spPr>
          <a:xfrm rot="5400000" flipH="1">
            <a:off x="5715052" y="-4486772"/>
            <a:ext cx="653144" cy="1004857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7" name="Rectangle 6">
            <a:extLst>
              <a:ext uri="{FF2B5EF4-FFF2-40B4-BE49-F238E27FC236}">
                <a16:creationId xmlns:a16="http://schemas.microsoft.com/office/drawing/2014/main" id="{B601E3FC-2016-4085-9A4B-A172702EAAE1}"/>
              </a:ext>
            </a:extLst>
          </p:cNvPr>
          <p:cNvSpPr/>
          <p:nvPr/>
        </p:nvSpPr>
        <p:spPr>
          <a:xfrm flipH="1">
            <a:off x="181424" y="210943"/>
            <a:ext cx="843843" cy="648319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1" name="Rectangle 10">
            <a:extLst>
              <a:ext uri="{FF2B5EF4-FFF2-40B4-BE49-F238E27FC236}">
                <a16:creationId xmlns:a16="http://schemas.microsoft.com/office/drawing/2014/main" id="{2CBF662F-A198-4AD3-8EBC-0EC9A52B2994}"/>
              </a:ext>
            </a:extLst>
          </p:cNvPr>
          <p:cNvSpPr/>
          <p:nvPr userDrawn="1"/>
        </p:nvSpPr>
        <p:spPr>
          <a:xfrm flipH="1">
            <a:off x="1033188" y="867748"/>
            <a:ext cx="10032722" cy="4982546"/>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267338" y="352848"/>
            <a:ext cx="6363477" cy="369332"/>
          </a:xfrm>
          <a:prstGeom prst="rect">
            <a:avLst/>
          </a:prstGeom>
          <a:noFill/>
        </p:spPr>
        <p:txBody>
          <a:bodyPr wrap="square" rtlCol="0">
            <a:spAutoFit/>
          </a:bodyPr>
          <a:lstStyle/>
          <a:p>
            <a:r>
              <a:rPr lang="en-US" dirty="0">
                <a:latin typeface="Algerian" panose="04020705040A02060702" pitchFamily="82" charset="0"/>
              </a:rPr>
              <a:t>INTRODUCTION OF SCHOOL FEE MANAGEMENT</a:t>
            </a:r>
            <a:endParaRPr lang="en-IN" dirty="0">
              <a:latin typeface="Algerian" panose="04020705040A02060702" pitchFamily="8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36" y="864087"/>
            <a:ext cx="10016874" cy="4986206"/>
          </a:xfrm>
          <a:prstGeom prst="rect">
            <a:avLst/>
          </a:prstGeom>
        </p:spPr>
      </p:pic>
      <p:sp>
        <p:nvSpPr>
          <p:cNvPr id="9" name="TextBox 8"/>
          <p:cNvSpPr txBox="1"/>
          <p:nvPr/>
        </p:nvSpPr>
        <p:spPr>
          <a:xfrm>
            <a:off x="4503548" y="5949049"/>
            <a:ext cx="3132352" cy="646331"/>
          </a:xfrm>
          <a:prstGeom prst="rect">
            <a:avLst/>
          </a:prstGeom>
          <a:noFill/>
        </p:spPr>
        <p:txBody>
          <a:bodyPr wrap="square" rtlCol="0">
            <a:spAutoFit/>
          </a:bodyPr>
          <a:lstStyle/>
          <a:p>
            <a:r>
              <a:rPr lang="en-US" dirty="0">
                <a:latin typeface="Algerian" panose="04020705040A02060702" pitchFamily="82" charset="0"/>
              </a:rPr>
              <a:t>Registered Since : 2021</a:t>
            </a:r>
          </a:p>
          <a:p>
            <a:r>
              <a:rPr lang="en-US" dirty="0">
                <a:latin typeface="Algerian" panose="04020705040A02060702" pitchFamily="82" charset="0"/>
              </a:rPr>
              <a:t>Registration no: 330963</a:t>
            </a:r>
            <a:endParaRPr lang="en-IN" dirty="0">
              <a:latin typeface="Algerian" panose="04020705040A02060702" pitchFamily="82" charset="0"/>
            </a:endParaRPr>
          </a:p>
        </p:txBody>
      </p:sp>
    </p:spTree>
    <p:extLst>
      <p:ext uri="{BB962C8B-B14F-4D97-AF65-F5344CB8AC3E}">
        <p14:creationId xmlns:p14="http://schemas.microsoft.com/office/powerpoint/2010/main" val="4716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2916563" y="-109305"/>
            <a:ext cx="5111931" cy="1325563"/>
          </a:xfrm>
        </p:spPr>
        <p:txBody>
          <a:bodyPr/>
          <a:lstStyle/>
          <a:p>
            <a:r>
              <a:rPr lang="en-US" dirty="0"/>
              <a:t>MEMBER’S DETAILS</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805952" y="1021677"/>
            <a:ext cx="9051831" cy="4713902"/>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537881" y="1048572"/>
            <a:ext cx="10796188" cy="4666716"/>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328337570"/>
              </p:ext>
            </p:extLst>
          </p:nvPr>
        </p:nvGraphicFramePr>
        <p:xfrm>
          <a:off x="1138518" y="1075763"/>
          <a:ext cx="10685933" cy="4616382"/>
        </p:xfrm>
        <a:graphic>
          <a:graphicData uri="http://schemas.openxmlformats.org/drawingml/2006/table">
            <a:tbl>
              <a:tblPr firstRow="1" bandRow="1">
                <a:tableStyleId>{073A0DAA-6AF3-43AB-8588-CEC1D06C72B9}</a:tableStyleId>
              </a:tblPr>
              <a:tblGrid>
                <a:gridCol w="2628687">
                  <a:extLst>
                    <a:ext uri="{9D8B030D-6E8A-4147-A177-3AD203B41FA5}">
                      <a16:colId xmlns:a16="http://schemas.microsoft.com/office/drawing/2014/main" val="2481577866"/>
                    </a:ext>
                  </a:extLst>
                </a:gridCol>
                <a:gridCol w="2714280">
                  <a:extLst>
                    <a:ext uri="{9D8B030D-6E8A-4147-A177-3AD203B41FA5}">
                      <a16:colId xmlns:a16="http://schemas.microsoft.com/office/drawing/2014/main" val="2836427615"/>
                    </a:ext>
                  </a:extLst>
                </a:gridCol>
                <a:gridCol w="2671483">
                  <a:extLst>
                    <a:ext uri="{9D8B030D-6E8A-4147-A177-3AD203B41FA5}">
                      <a16:colId xmlns:a16="http://schemas.microsoft.com/office/drawing/2014/main" val="310093864"/>
                    </a:ext>
                  </a:extLst>
                </a:gridCol>
                <a:gridCol w="2671483">
                  <a:extLst>
                    <a:ext uri="{9D8B030D-6E8A-4147-A177-3AD203B41FA5}">
                      <a16:colId xmlns:a16="http://schemas.microsoft.com/office/drawing/2014/main" val="2023951014"/>
                    </a:ext>
                  </a:extLst>
                </a:gridCol>
              </a:tblGrid>
              <a:tr h="11542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COLLEGE</a:t>
                      </a:r>
                      <a:r>
                        <a:rPr lang="en-US" sz="2400" b="1" cap="none" spc="0" baseline="0" dirty="0">
                          <a:ln w="10160">
                            <a:noFill/>
                            <a:prstDash val="solid"/>
                          </a:ln>
                          <a:solidFill>
                            <a:srgbClr val="FFFFFF"/>
                          </a:solidFill>
                          <a:effectLst>
                            <a:outerShdw blurRad="38100" dist="22860" dir="5400000" algn="tl" rotWithShape="0">
                              <a:srgbClr val="000000">
                                <a:alpha val="30000"/>
                              </a:srgbClr>
                            </a:outerShdw>
                          </a:effectLst>
                          <a:latin typeface="+mn-lt"/>
                        </a:rPr>
                        <a:t> ROLL NO</a:t>
                      </a:r>
                      <a:endParaRPr lang="en-IN" sz="2400" dirty="0">
                        <a:ln w="10160">
                          <a:noFill/>
                          <a:prstDash val="solid"/>
                        </a:ln>
                        <a:latin typeface="+mn-lt"/>
                      </a:endParaRPr>
                    </a:p>
                    <a:p>
                      <a:pPr algn="ct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lnSpc>
                          <a:spcPct val="10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REGISTRATION</a:t>
                      </a:r>
                      <a:r>
                        <a:rPr lang="en-US" sz="2400" b="1" cap="none" spc="0" baseline="0" dirty="0">
                          <a:ln w="10160">
                            <a:noFill/>
                            <a:prstDash val="solid"/>
                          </a:ln>
                          <a:solidFill>
                            <a:srgbClr val="FFFFFF"/>
                          </a:solidFill>
                          <a:effectLst>
                            <a:outerShdw blurRad="38100" dist="22860" dir="5400000" algn="tl" rotWithShape="0">
                              <a:srgbClr val="000000">
                                <a:alpha val="30000"/>
                              </a:srgbClr>
                            </a:outerShdw>
                          </a:effectLst>
                          <a:latin typeface="+mn-lt"/>
                        </a:rPr>
                        <a:t> NUMBER</a:t>
                      </a:r>
                      <a:endParaRPr lang="en-IN" sz="2400" b="1" dirty="0">
                        <a:ln w="10160">
                          <a:noFill/>
                          <a:prstDash val="solid"/>
                        </a:ln>
                        <a:latin typeface="+mn-lt"/>
                      </a:endParaRPr>
                    </a:p>
                  </a:txBody>
                  <a:tcPr marL="67637" marR="67637" marT="34995" marB="34995" anchor="ctr">
                    <a:solidFill>
                      <a:srgbClr val="2F3342"/>
                    </a:solidFill>
                  </a:tcPr>
                </a:tc>
                <a:tc>
                  <a:txBody>
                    <a:bodyPr/>
                    <a:lstStyle/>
                    <a:p>
                      <a:pPr algn="ctr">
                        <a:lnSpc>
                          <a:spcPct val="15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NAME</a:t>
                      </a:r>
                      <a:r>
                        <a:rPr lang="en-US"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 </a:t>
                      </a:r>
                      <a:endParaRPr lang="en-IN" sz="2400" dirty="0">
                        <a:latin typeface="Arial Black" panose="020B0A04020102020204" pitchFamily="34" charset="0"/>
                      </a:endParaRPr>
                    </a:p>
                  </a:txBody>
                  <a:tcPr marL="67637" marR="67637" marT="34995" marB="34995" anchor="ctr">
                    <a:solidFill>
                      <a:srgbClr val="2F3342"/>
                    </a:solidFill>
                  </a:tcPr>
                </a:tc>
                <a:tc>
                  <a:txBody>
                    <a:bodyPr/>
                    <a:lstStyle/>
                    <a:p>
                      <a:pPr algn="ctr">
                        <a:lnSpc>
                          <a:spcPct val="15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CONTACT NUMBER</a:t>
                      </a:r>
                      <a:endParaRPr lang="en-IN" sz="2400" dirty="0">
                        <a:ln w="10160">
                          <a:noFill/>
                          <a:prstDash val="solid"/>
                        </a:ln>
                        <a:latin typeface="+mn-lt"/>
                      </a:endParaRPr>
                    </a:p>
                  </a:txBody>
                  <a:tcPr marL="67637" marR="67637" marT="34995" marB="34995" anchor="ctr">
                    <a:solidFill>
                      <a:srgbClr val="2F3342"/>
                    </a:solidFill>
                  </a:tcPr>
                </a:tc>
                <a:extLst>
                  <a:ext uri="{0D108BD9-81ED-4DB2-BD59-A6C34878D82A}">
                    <a16:rowId xmlns:a16="http://schemas.microsoft.com/office/drawing/2014/main" val="983420419"/>
                  </a:ext>
                </a:extLst>
              </a:tr>
              <a:tr h="1047694">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21068</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202143900321</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SUBAL</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ANAND</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7488804547</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7925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21094</a:t>
                      </a:r>
                      <a:endParaRPr lang="ru-RU" sz="28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202143900334</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VIKARN</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 JHA</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9199274757</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79839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21112</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202143900309</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SATYAM</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9341362668</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7925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21089</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202143900332</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UTKARSH</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8</a:t>
                      </a:r>
                      <a:r>
                        <a:rPr lang="en-IN"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102763281</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bl>
          </a:graphicData>
        </a:graphic>
      </p:graphicFrame>
      <p:sp>
        <p:nvSpPr>
          <p:cNvPr id="10" name="Rectangle 9"/>
          <p:cNvSpPr/>
          <p:nvPr/>
        </p:nvSpPr>
        <p:spPr>
          <a:xfrm>
            <a:off x="8120862" y="427984"/>
            <a:ext cx="3736921" cy="369332"/>
          </a:xfrm>
          <a:prstGeom prst="rect">
            <a:avLst/>
          </a:prstGeom>
        </p:spPr>
        <p:txBody>
          <a:bodyPr wrap="none">
            <a:spAutoFit/>
          </a:bodyPr>
          <a:lstStyle/>
          <a:p>
            <a:pPr algn="ctr"/>
            <a:r>
              <a:rPr lang="en-US" dirty="0">
                <a:latin typeface="Algerian" panose="04020705040A02060702" pitchFamily="82" charset="0"/>
              </a:rPr>
              <a:t>PROJECT GROUP ID </a:t>
            </a:r>
            <a:r>
              <a:rPr lang="en-US" dirty="0">
                <a:latin typeface="Arial Black" panose="020B0A04020102020204" pitchFamily="34" charset="0"/>
              </a:rPr>
              <a:t>:-</a:t>
            </a:r>
            <a:r>
              <a:rPr lang="en-IN" dirty="0"/>
              <a:t> </a:t>
            </a:r>
            <a:r>
              <a:rPr lang="en-IN" dirty="0">
                <a:latin typeface="Arial Black" panose="020B0A04020102020204" pitchFamily="34" charset="0"/>
              </a:rPr>
              <a:t>PRJ2333E</a:t>
            </a:r>
            <a:endParaRPr lang="en-US" dirty="0">
              <a:latin typeface="Arial Black" panose="020B0A04020102020204" pitchFamily="34" charset="0"/>
            </a:endParaRPr>
          </a:p>
        </p:txBody>
      </p:sp>
      <p:sp>
        <p:nvSpPr>
          <p:cNvPr id="11" name="Rectangle 10"/>
          <p:cNvSpPr/>
          <p:nvPr/>
        </p:nvSpPr>
        <p:spPr>
          <a:xfrm>
            <a:off x="403413" y="5959940"/>
            <a:ext cx="8229600" cy="646331"/>
          </a:xfrm>
          <a:prstGeom prst="rect">
            <a:avLst/>
          </a:prstGeom>
        </p:spPr>
        <p:txBody>
          <a:bodyPr wrap="square">
            <a:spAutoFit/>
          </a:bodyPr>
          <a:lstStyle/>
          <a:p>
            <a:r>
              <a:rPr lang="en-US" dirty="0">
                <a:latin typeface="Algerian" panose="04020705040A02060702" pitchFamily="82" charset="0"/>
              </a:rPr>
              <a:t>OWNER NAME </a:t>
            </a:r>
            <a:r>
              <a:rPr lang="en-US" dirty="0"/>
              <a:t>:- </a:t>
            </a:r>
            <a:r>
              <a:rPr lang="en-US" dirty="0">
                <a:latin typeface="Arial Black" panose="020B0A04020102020204" pitchFamily="34" charset="0"/>
              </a:rPr>
              <a:t>ANIKET TIWARI</a:t>
            </a:r>
          </a:p>
          <a:p>
            <a:r>
              <a:rPr lang="en-US" dirty="0">
                <a:latin typeface="Algerian" panose="04020705040A02060702" pitchFamily="82" charset="0"/>
              </a:rPr>
              <a:t>COMPANY NAME</a:t>
            </a:r>
            <a:r>
              <a:rPr lang="en-US" dirty="0"/>
              <a:t>:-</a:t>
            </a:r>
            <a:r>
              <a:rPr lang="en-US" b="1" dirty="0">
                <a:latin typeface="Arial Black" panose="020B0A04020102020204" pitchFamily="34" charset="0"/>
              </a:rPr>
              <a:t>PRAGAYA HERITAGE INTERNATIONAL SCHOOL</a:t>
            </a:r>
          </a:p>
        </p:txBody>
      </p:sp>
      <p:sp>
        <p:nvSpPr>
          <p:cNvPr id="12" name="Slide Number Placeholder 7">
            <a:extLst>
              <a:ext uri="{FF2B5EF4-FFF2-40B4-BE49-F238E27FC236}">
                <a16:creationId xmlns:a16="http://schemas.microsoft.com/office/drawing/2014/main" id="{69D39C07-CD0F-4304-9E26-F1075415EBEF}"/>
              </a:ext>
            </a:extLst>
          </p:cNvPr>
          <p:cNvSpPr>
            <a:spLocks noGrp="1"/>
          </p:cNvSpPr>
          <p:nvPr>
            <p:ph type="sldNum" sz="quarter" idx="4294967295"/>
          </p:nvPr>
        </p:nvSpPr>
        <p:spPr>
          <a:xfrm>
            <a:off x="10655285" y="6423709"/>
            <a:ext cx="1357570" cy="365125"/>
          </a:xfrm>
          <a:prstGeom prst="rect">
            <a:avLst/>
          </a:prstGeom>
        </p:spPr>
        <p:txBody>
          <a:bodyPr/>
          <a:lstStyle/>
          <a:p>
            <a:r>
              <a:rPr lang="en-US" sz="1200" dirty="0">
                <a:solidFill>
                  <a:schemeClr val="bg2">
                    <a:lumMod val="75000"/>
                  </a:schemeClr>
                </a:solidFill>
              </a:rPr>
              <a:t>2</a:t>
            </a:r>
          </a:p>
        </p:txBody>
      </p:sp>
    </p:spTree>
    <p:extLst>
      <p:ext uri="{BB962C8B-B14F-4D97-AF65-F5344CB8AC3E}">
        <p14:creationId xmlns:p14="http://schemas.microsoft.com/office/powerpoint/2010/main" val="288249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circle(in)">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7" dur="500"/>
                                        <p:tgtEl>
                                          <p:spTgt spid="11">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127826" y="1177379"/>
            <a:ext cx="4953221" cy="573989"/>
          </a:xfrm>
        </p:spPr>
        <p:txBody>
          <a:bodyPr/>
          <a:lstStyle/>
          <a:p>
            <a:r>
              <a:rPr lang="en-US" dirty="0">
                <a:latin typeface="Algerian" panose="04020705040A02060702" pitchFamily="82" charset="0"/>
              </a:rPr>
              <a:t>INTRODUCTION TO VISUAL BASIC 6.0</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dirty="0">
                <a:cs typeface="Arial" panose="020B0604020202020204" pitchFamily="34" charset="0"/>
              </a:rPr>
              <a:t>THE SECTION PROVIDES AN INTRODUCTION TO THE VISUAL BASIC 6.0 PROGRAMMING LANGUAGE AND EXPLAINS ITS RELEVANCE TO THE DEVELOPMENT OF THE SCHOOL FEE PROJECT SOFTWARE, HIGHLIGHTING ITS FEATURES AND BENEFITS FOR CREATING USER INTERFACES , INTEGERATING WITH ORACLE,AND ENHANCING THE OVERALL FUNCTIONALITY AND PERFORMANCE OF THE SOFTWARE </a:t>
            </a:r>
            <a:endParaRPr lang="en-IN" dirty="0">
              <a:cs typeface="Arial" panose="020B0604020202020204" pitchFamily="34" charset="0"/>
            </a:endParaRP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a:xfrm>
            <a:off x="8563466" y="6356350"/>
            <a:ext cx="2743200" cy="365125"/>
          </a:xfrm>
        </p:spPr>
        <p:txBody>
          <a:bodyPr/>
          <a:lstStyle/>
          <a:p>
            <a:fld id="{8C2E478F-E849-4A8C-AF1F-CBCC78A7CBFA}" type="slidenum">
              <a:rPr lang="en-US" smtClean="0"/>
              <a:pPr/>
              <a:t>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571129" y="2115749"/>
            <a:ext cx="5278364" cy="2921870"/>
          </a:xfrm>
          <a:prstGeom prst="rect">
            <a:avLst/>
          </a:prstGeom>
        </p:spPr>
      </p:pic>
    </p:spTree>
    <p:extLst>
      <p:ext uri="{BB962C8B-B14F-4D97-AF65-F5344CB8AC3E}">
        <p14:creationId xmlns:p14="http://schemas.microsoft.com/office/powerpoint/2010/main" val="320228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731142" y="1193270"/>
            <a:ext cx="4226024" cy="573989"/>
          </a:xfrm>
        </p:spPr>
        <p:txBody>
          <a:bodyPr/>
          <a:lstStyle/>
          <a:p>
            <a:r>
              <a:rPr lang="en-US" dirty="0">
                <a:latin typeface="Algerian" panose="04020705040A02060702" pitchFamily="82" charset="0"/>
              </a:rPr>
              <a:t>INTRODUCTION TO ORACLE DATABASE</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715557" y="2384037"/>
            <a:ext cx="4226024" cy="3857329"/>
          </a:xfrm>
        </p:spPr>
        <p:txBody>
          <a:bodyPr>
            <a:normAutofit/>
          </a:bodyPr>
          <a:lstStyle/>
          <a:p>
            <a:pPr marL="0" indent="0">
              <a:buNone/>
            </a:pPr>
            <a:r>
              <a:rPr lang="en-US" dirty="0"/>
              <a:t>ORACLE DATABASE IS A RELATIONAL DATABASE MANAGEMENT SYSTEM(RDBMS) THAT PROVIDES A COMPREHENSIVE AND INTEGRATED INFRASTRUCTURE FOR MANAGING AND STORING DATA. IT PLAYS A CRUICAL ROLE IN THE SCHOOL FEE PROJECT SOFTWARE BY PROVIDING A RELIABLE AND SCALABLE SOLUTION FOR STORING AND MANIPULATING DATA.</a:t>
            </a:r>
            <a:endParaRPr lang="en-IN"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6</a:t>
            </a:fld>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9951" y="2142179"/>
            <a:ext cx="5037884" cy="2652584"/>
          </a:xfrm>
          <a:prstGeom prst="rect">
            <a:avLst/>
          </a:prstGeom>
        </p:spPr>
      </p:pic>
    </p:spTree>
    <p:extLst>
      <p:ext uri="{BB962C8B-B14F-4D97-AF65-F5344CB8AC3E}">
        <p14:creationId xmlns:p14="http://schemas.microsoft.com/office/powerpoint/2010/main" val="2173221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9167" y="1382442"/>
            <a:ext cx="3828163" cy="573989"/>
          </a:xfrm>
        </p:spPr>
        <p:txBody>
          <a:bodyPr/>
          <a:lstStyle/>
          <a:p>
            <a:r>
              <a:rPr lang="en-US" dirty="0">
                <a:latin typeface="Algerian" panose="04020705040A02060702" pitchFamily="82" charset="0"/>
              </a:rPr>
              <a:t>INTEGERATION OF VISUAL BASIC 6.0 WITH ORACLE</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815455"/>
            <a:ext cx="4374917" cy="2586103"/>
          </a:xfrm>
        </p:spPr>
        <p:txBody>
          <a:bodyPr>
            <a:normAutofit/>
          </a:bodyPr>
          <a:lstStyle/>
          <a:p>
            <a:pPr marL="0" indent="0">
              <a:buNone/>
            </a:pPr>
            <a:r>
              <a:rPr lang="en-US" dirty="0"/>
              <a:t>. TO INTEGRATE VISUAL BASIC 6.0 WITH ORACLE FOR THE SCHOOL FEES PROJECT SOFTWARE, WE NEED TO ESTABLISH A CONNECTION BETWEEN THE TWO, WRITE SQL QUERIES IN VISUAL BASIC, AND USE ORACLE DATA ACCESS COMPONENTS TO RETRIEVE AND MANIPULATE DATA FROM THE DATABASES</a:t>
            </a:r>
            <a:endParaRPr lang="en-IN" dirty="0"/>
          </a:p>
          <a:p>
            <a:pPr marL="0" indent="0">
              <a:buNone/>
            </a:pPr>
            <a:endParaRPr lang="en-US" dirty="0"/>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0923" y="1956431"/>
            <a:ext cx="4668631" cy="2968217"/>
          </a:xfrm>
          <a:prstGeom prst="rect">
            <a:avLst/>
          </a:prstGeom>
        </p:spPr>
      </p:pic>
    </p:spTree>
    <p:extLst>
      <p:ext uri="{BB962C8B-B14F-4D97-AF65-F5344CB8AC3E}">
        <p14:creationId xmlns:p14="http://schemas.microsoft.com/office/powerpoint/2010/main" val="3562404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26895"/>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457697" y="318871"/>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3357015" y="180230"/>
            <a:ext cx="4871436" cy="903706"/>
          </a:xfrm>
        </p:spPr>
        <p:txBody>
          <a:bodyPr>
            <a:noAutofit/>
          </a:bodyPr>
          <a:lstStyle/>
          <a:p>
            <a:r>
              <a:rPr lang="en-US" sz="2000" dirty="0">
                <a:latin typeface="Algerian" panose="04020705040A02060702" pitchFamily="82" charset="0"/>
              </a:rPr>
              <a:t>Nature of Processing</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8</a:t>
            </a:fld>
            <a:endParaRPr lang="en-US" dirty="0"/>
          </a:p>
        </p:txBody>
      </p:sp>
      <p:sp>
        <p:nvSpPr>
          <p:cNvPr id="2" name="TextBox 1"/>
          <p:cNvSpPr txBox="1"/>
          <p:nvPr/>
        </p:nvSpPr>
        <p:spPr>
          <a:xfrm>
            <a:off x="4695775" y="1582832"/>
            <a:ext cx="3910320" cy="4339650"/>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Gill Sans Light"/>
              </a:rPr>
              <a:t>In a manual system, the organization of school fees processing typically involves creating paper records for each student, tracking payments and outstanding balances manually, and generating invoices and receipts using paper forms. This system can be time-consuming and prone to errors, as it relies on manual data entry and calculations.</a:t>
            </a:r>
          </a:p>
          <a:p>
            <a:pPr marL="171450" indent="-171450">
              <a:buFont typeface="Arial" panose="020B0604020202020204" pitchFamily="34" charset="0"/>
              <a:buChar char="•"/>
            </a:pPr>
            <a:endParaRPr lang="en-US" sz="1200" dirty="0">
              <a:latin typeface="Gill Sans Light"/>
            </a:endParaRPr>
          </a:p>
          <a:p>
            <a:pPr marL="171450" indent="-171450">
              <a:buFont typeface="Arial" panose="020B0604020202020204" pitchFamily="34" charset="0"/>
              <a:buChar char="•"/>
            </a:pPr>
            <a:r>
              <a:rPr lang="en-US" sz="1200" dirty="0">
                <a:latin typeface="Gill Sans Light"/>
              </a:rPr>
              <a:t>To manage a manual system, schools may designate a staff member or team to oversee fee collection and payment. This staff member or team would be responsible for creating and maintaining paper records, collecting payments from students and parents, and reconciling payments with outstanding balances.</a:t>
            </a:r>
          </a:p>
          <a:p>
            <a:endParaRPr lang="en-US" sz="1200" dirty="0">
              <a:latin typeface="Gill Sans Light"/>
            </a:endParaRPr>
          </a:p>
          <a:p>
            <a:pPr marL="171450" indent="-171450">
              <a:buFont typeface="Arial" panose="020B0604020202020204" pitchFamily="34" charset="0"/>
              <a:buChar char="•"/>
            </a:pPr>
            <a:r>
              <a:rPr lang="en-US" sz="1200" dirty="0">
                <a:latin typeface="Gill Sans Light"/>
              </a:rPr>
              <a:t>The organization of school fees processing in a manual system also involves ensuring compliance with relevant laws and regulations related to fee collection and payment. This may include maintaining accurate financial records, providing detailed receipts and invoices, and adhering to deadlines for fee payment.</a:t>
            </a:r>
            <a:endParaRPr lang="en-IN" sz="1200" dirty="0">
              <a:latin typeface="Gill Sans Light"/>
            </a:endParaRPr>
          </a:p>
        </p:txBody>
      </p:sp>
    </p:spTree>
    <p:extLst>
      <p:ext uri="{BB962C8B-B14F-4D97-AF65-F5344CB8AC3E}">
        <p14:creationId xmlns:p14="http://schemas.microsoft.com/office/powerpoint/2010/main" val="534730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206734" y="665446"/>
            <a:ext cx="3076492" cy="823912"/>
          </a:xfrm>
        </p:spPr>
        <p:txBody>
          <a:bodyPr/>
          <a:lstStyle/>
          <a:p>
            <a:r>
              <a:rPr lang="en-US" sz="3200" dirty="0">
                <a:latin typeface="Algerian" panose="04020705040A02060702" pitchFamily="82" charset="0"/>
              </a:rPr>
              <a:t>SERVICES</a:t>
            </a:r>
            <a:r>
              <a:rPr lang="en-US" dirty="0"/>
              <a:t> </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519598" y="1973077"/>
            <a:ext cx="3464717" cy="4481135"/>
          </a:xfrm>
        </p:spPr>
        <p:txBody>
          <a:bodyPr>
            <a:normAutofit/>
          </a:bodyPr>
          <a:lstStyle/>
          <a:p>
            <a:r>
              <a:rPr lang="en-US" b="1" dirty="0"/>
              <a:t>REGISTRATION FEE(One time):- </a:t>
            </a:r>
            <a:r>
              <a:rPr lang="en-US" dirty="0"/>
              <a:t>At the time of admission.</a:t>
            </a:r>
          </a:p>
          <a:p>
            <a:r>
              <a:rPr lang="en-US" b="1" dirty="0"/>
              <a:t>ADMISSION FEE(One time):- </a:t>
            </a:r>
            <a:r>
              <a:rPr lang="en-US" dirty="0"/>
              <a:t>At the time of admission.</a:t>
            </a:r>
          </a:p>
          <a:p>
            <a:r>
              <a:rPr lang="en-US" b="1" dirty="0"/>
              <a:t>MISCELLANEOUS FEE(As required):- </a:t>
            </a:r>
            <a:r>
              <a:rPr lang="en-US" dirty="0"/>
              <a:t>As per requirement whenever an event is organized or fine is collected.</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249841" y="3196046"/>
            <a:ext cx="3464717" cy="3393288"/>
          </a:xfrm>
        </p:spPr>
        <p:txBody>
          <a:bodyPr>
            <a:normAutofit fontScale="92500"/>
          </a:bodyPr>
          <a:lstStyle/>
          <a:p>
            <a:endParaRPr lang="en-US" b="1" dirty="0"/>
          </a:p>
          <a:p>
            <a:r>
              <a:rPr lang="en-US" b="1" dirty="0"/>
              <a:t>EXAMINATION FEE(Annual):- </a:t>
            </a:r>
            <a:r>
              <a:rPr lang="en-US" dirty="0"/>
              <a:t>At the time of the admission Subsequently Before the start of each academic year.</a:t>
            </a:r>
            <a:endParaRPr lang="en-US" b="1" dirty="0"/>
          </a:p>
          <a:p>
            <a:r>
              <a:rPr lang="en-US" b="1" dirty="0"/>
              <a:t>TUTION FEE(Quarterly):- </a:t>
            </a:r>
            <a:r>
              <a:rPr lang="en-US" dirty="0"/>
              <a:t>Deposit in the school office.</a:t>
            </a:r>
          </a:p>
          <a:p>
            <a:r>
              <a:rPr lang="en-US" b="1" dirty="0"/>
              <a:t>COMPUTER FEE(Quarterly):- </a:t>
            </a:r>
            <a:r>
              <a:rPr lang="en-US" dirty="0"/>
              <a:t>Deposit in the school office.</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044" y="335901"/>
            <a:ext cx="2884107" cy="6253433"/>
          </a:xfrm>
          <a:prstGeom prst="rect">
            <a:avLst/>
          </a:prstGeom>
        </p:spPr>
      </p:pic>
    </p:spTree>
    <p:extLst>
      <p:ext uri="{BB962C8B-B14F-4D97-AF65-F5344CB8AC3E}">
        <p14:creationId xmlns:p14="http://schemas.microsoft.com/office/powerpoint/2010/main" val="1751503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1667</Words>
  <Application>Microsoft Office PowerPoint</Application>
  <PresentationFormat>Widescreen</PresentationFormat>
  <Paragraphs>1801</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Arial</vt:lpstr>
      <vt:lpstr>Arial Black</vt:lpstr>
      <vt:lpstr>Calibri</vt:lpstr>
      <vt:lpstr>Calibri Light</vt:lpstr>
      <vt:lpstr>Gill Sans</vt:lpstr>
      <vt:lpstr>Gill Sans Light</vt:lpstr>
      <vt:lpstr>Verdana</vt:lpstr>
      <vt:lpstr>Wingdings</vt:lpstr>
      <vt:lpstr>Office Theme</vt:lpstr>
      <vt:lpstr>PowerPoint Presentation</vt:lpstr>
      <vt:lpstr>WELCOME  TO  SCHOOL FEE MANAGEMENT SYSTEM</vt:lpstr>
      <vt:lpstr>PowerPoint Presentation</vt:lpstr>
      <vt:lpstr>MEMBER’S DETAILS</vt:lpstr>
      <vt:lpstr>INTRODUCTION TO VISUAL BASIC 6.0</vt:lpstr>
      <vt:lpstr>INTRODUCTION TO ORACLE DATABASE</vt:lpstr>
      <vt:lpstr>INTEGERATION OF VISUAL BASIC 6.0 WITH ORACLE</vt:lpstr>
      <vt:lpstr>Nature of Processing</vt:lpstr>
      <vt:lpstr>PowerPoint Presentation</vt:lpstr>
      <vt:lpstr>FUNCTIONS OF MANUAL SYSTEM</vt:lpstr>
      <vt:lpstr>PowerPoint Presentation</vt:lpstr>
      <vt:lpstr>PowerPoint Presentation</vt:lpstr>
      <vt:lpstr>PowerPoint Presentation</vt:lpstr>
      <vt:lpstr>MODULES</vt:lpstr>
      <vt:lpstr>PowerPoint Presentation</vt:lpstr>
      <vt:lpstr>PROJECT  PLANNING</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BACK TO SCHOOL</dc:title>
  <dc:creator>SUBAL ANAND</dc:creator>
  <cp:lastModifiedBy>Vikarn Jha</cp:lastModifiedBy>
  <cp:revision>70</cp:revision>
  <dcterms:created xsi:type="dcterms:W3CDTF">2023-09-09T15:05:14Z</dcterms:created>
  <dcterms:modified xsi:type="dcterms:W3CDTF">2023-09-19T19:25:15Z</dcterms:modified>
</cp:coreProperties>
</file>