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65" r:id="rId2"/>
  </p:sldMasterIdLst>
  <p:sldIdLst>
    <p:sldId id="256" r:id="rId3"/>
    <p:sldId id="266" r:id="rId4"/>
    <p:sldId id="257" r:id="rId5"/>
    <p:sldId id="259" r:id="rId6"/>
    <p:sldId id="260" r:id="rId7"/>
    <p:sldId id="265" r:id="rId8"/>
    <p:sldId id="261" r:id="rId9"/>
    <p:sldId id="262"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A300"/>
    <a:srgbClr val="0101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1" d="100"/>
          <a:sy n="61" d="100"/>
        </p:scale>
        <p:origin x="10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0A0967-B0CA-4A74-BC35-CCA964D5C9AB}"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2665838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0A0967-B0CA-4A74-BC35-CCA964D5C9AB}"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2449560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0A0967-B0CA-4A74-BC35-CCA964D5C9AB}"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CFFF0-0E3A-44E0-9A0B-F5D111E71EE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72680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0A0967-B0CA-4A74-BC35-CCA964D5C9AB}"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3468355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0A0967-B0CA-4A74-BC35-CCA964D5C9AB}"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CFFF0-0E3A-44E0-9A0B-F5D111E71EE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0524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0A0967-B0CA-4A74-BC35-CCA964D5C9AB}"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1452566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0A0967-B0CA-4A74-BC35-CCA964D5C9AB}"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3648855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0A0967-B0CA-4A74-BC35-CCA964D5C9AB}"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2834026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0A0967-B0CA-4A74-BC35-CCA964D5C9AB}"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22158078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0A0967-B0CA-4A74-BC35-CCA964D5C9AB}"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19191031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0A0967-B0CA-4A74-BC35-CCA964D5C9AB}"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1806791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0A0967-B0CA-4A74-BC35-CCA964D5C9AB}"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8500895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0A0967-B0CA-4A74-BC35-CCA964D5C9AB}"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19614821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0A0967-B0CA-4A74-BC35-CCA964D5C9AB}" type="datetimeFigureOut">
              <a:rPr lang="en-IN" smtClean="0"/>
              <a:t>04-06-2024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39267578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0A0967-B0CA-4A74-BC35-CCA964D5C9AB}" type="datetimeFigureOut">
              <a:rPr lang="en-IN" smtClean="0"/>
              <a:t>04-06-2024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14672418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0A0967-B0CA-4A74-BC35-CCA964D5C9AB}" type="datetimeFigureOut">
              <a:rPr lang="en-IN" smtClean="0"/>
              <a:t>04-06-2024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16676826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0A0967-B0CA-4A74-BC35-CCA964D5C9AB}"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28487345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0A0967-B0CA-4A74-BC35-CCA964D5C9AB}"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31808415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0A0967-B0CA-4A74-BC35-CCA964D5C9AB}"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29546120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0A0967-B0CA-4A74-BC35-CCA964D5C9AB}"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3329055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0A0967-B0CA-4A74-BC35-CCA964D5C9AB}"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CCFFF0-0E3A-44E0-9A0B-F5D111E71EEF}"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262434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0A0967-B0CA-4A74-BC35-CCA964D5C9AB}"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2115473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0A0967-B0CA-4A74-BC35-CCA964D5C9AB}"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18092047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0A0967-B0CA-4A74-BC35-CCA964D5C9AB}" type="datetimeFigureOut">
              <a:rPr lang="en-IN" smtClean="0"/>
              <a:t>04-06-2024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17191046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0A0967-B0CA-4A74-BC35-CCA964D5C9AB}" type="datetimeFigureOut">
              <a:rPr lang="en-IN" smtClean="0"/>
              <a:t>04-06-2024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38515107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0A0967-B0CA-4A74-BC35-CCA964D5C9AB}"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34418124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0A0967-B0CA-4A74-BC35-CCA964D5C9AB}"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4215796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0A0967-B0CA-4A74-BC35-CCA964D5C9AB}"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3769170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0A0967-B0CA-4A74-BC35-CCA964D5C9AB}" type="datetimeFigureOut">
              <a:rPr lang="en-IN" smtClean="0"/>
              <a:t>04-06-2024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2431190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0A0967-B0CA-4A74-BC35-CCA964D5C9AB}" type="datetimeFigureOut">
              <a:rPr lang="en-IN" smtClean="0"/>
              <a:t>04-06-2024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169948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0A0967-B0CA-4A74-BC35-CCA964D5C9AB}" type="datetimeFigureOut">
              <a:rPr lang="en-IN" smtClean="0"/>
              <a:t>04-06-2024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2660280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0A0967-B0CA-4A74-BC35-CCA964D5C9AB}"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2197118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0A0967-B0CA-4A74-BC35-CCA964D5C9AB}"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CCFFF0-0E3A-44E0-9A0B-F5D111E71EEF}" type="slidenum">
              <a:rPr lang="en-IN" smtClean="0"/>
              <a:t>‹#›</a:t>
            </a:fld>
            <a:endParaRPr lang="en-IN"/>
          </a:p>
        </p:txBody>
      </p:sp>
    </p:spTree>
    <p:extLst>
      <p:ext uri="{BB962C8B-B14F-4D97-AF65-F5344CB8AC3E}">
        <p14:creationId xmlns:p14="http://schemas.microsoft.com/office/powerpoint/2010/main" val="296406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kUpDiag">
          <a:fgClr>
            <a:schemeClr val="tx2">
              <a:lumMod val="10000"/>
            </a:schemeClr>
          </a:fgClr>
          <a:bgClr>
            <a:schemeClr val="bg1"/>
          </a:bgClr>
        </a:patt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0A0967-B0CA-4A74-BC35-CCA964D5C9AB}" type="datetimeFigureOut">
              <a:rPr lang="en-IN" smtClean="0"/>
              <a:t>04-06-2024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8CCFFF0-0E3A-44E0-9A0B-F5D111E71EEF}" type="slidenum">
              <a:rPr lang="en-IN" smtClean="0"/>
              <a:t>‹#›</a:t>
            </a:fld>
            <a:endParaRPr lang="en-IN"/>
          </a:p>
        </p:txBody>
      </p:sp>
    </p:spTree>
    <p:extLst>
      <p:ext uri="{BB962C8B-B14F-4D97-AF65-F5344CB8AC3E}">
        <p14:creationId xmlns:p14="http://schemas.microsoft.com/office/powerpoint/2010/main" val="374060530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10A0967-B0CA-4A74-BC35-CCA964D5C9AB}" type="datetimeFigureOut">
              <a:rPr lang="en-IN" smtClean="0"/>
              <a:t>04-06-2024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8CCFFF0-0E3A-44E0-9A0B-F5D111E71EEF}" type="slidenum">
              <a:rPr lang="en-IN" smtClean="0"/>
              <a:t>‹#›</a:t>
            </a:fld>
            <a:endParaRPr lang="en-IN"/>
          </a:p>
        </p:txBody>
      </p:sp>
    </p:spTree>
    <p:extLst>
      <p:ext uri="{BB962C8B-B14F-4D97-AF65-F5344CB8AC3E}">
        <p14:creationId xmlns:p14="http://schemas.microsoft.com/office/powerpoint/2010/main" val="2664360593"/>
      </p:ext>
    </p:extLst>
  </p:cSld>
  <p:clrMap bg1="dk1" tx1="lt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 id="2147483782"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E42701EF-1954-74AD-0677-9C102BDBE9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696"/>
            <a:ext cx="12192000" cy="68573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601A0DE-7DBB-E030-0CAB-53020C8E445F}"/>
              </a:ext>
            </a:extLst>
          </p:cNvPr>
          <p:cNvSpPr/>
          <p:nvPr/>
        </p:nvSpPr>
        <p:spPr>
          <a:xfrm>
            <a:off x="268015" y="5108028"/>
            <a:ext cx="6873766" cy="1592317"/>
          </a:xfrm>
          <a:prstGeom prst="rect">
            <a:avLst/>
          </a:prstGeom>
          <a:solidFill>
            <a:srgbClr val="E8A3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3000" b="1" dirty="0">
                <a:solidFill>
                  <a:srgbClr val="010101"/>
                </a:solidFill>
                <a:latin typeface="Times New Roman" panose="02020603050405020304" pitchFamily="18" charset="0"/>
                <a:cs typeface="Times New Roman" panose="02020603050405020304" pitchFamily="18" charset="0"/>
              </a:rPr>
              <a:t>Name: Vikas S Hiremath</a:t>
            </a:r>
          </a:p>
          <a:p>
            <a:r>
              <a:rPr lang="en-IN" sz="3000" b="1" dirty="0">
                <a:solidFill>
                  <a:srgbClr val="010101"/>
                </a:solidFill>
                <a:latin typeface="Times New Roman" panose="02020603050405020304" pitchFamily="18" charset="0"/>
                <a:cs typeface="Times New Roman" panose="02020603050405020304" pitchFamily="18" charset="0"/>
              </a:rPr>
              <a:t>ID:AF0378033</a:t>
            </a:r>
          </a:p>
          <a:p>
            <a:r>
              <a:rPr lang="en-IN" sz="3000" b="1" dirty="0">
                <a:solidFill>
                  <a:srgbClr val="010101"/>
                </a:solidFill>
                <a:latin typeface="Times New Roman" panose="02020603050405020304" pitchFamily="18" charset="0"/>
                <a:cs typeface="Times New Roman" panose="02020603050405020304" pitchFamily="18" charset="0"/>
              </a:rPr>
              <a:t>Topic:</a:t>
            </a:r>
            <a:r>
              <a:rPr lang="en-GB" sz="3000" b="1" dirty="0">
                <a:solidFill>
                  <a:srgbClr val="010101"/>
                </a:solidFill>
                <a:latin typeface="Times New Roman" panose="02020603050405020304" pitchFamily="18" charset="0"/>
                <a:cs typeface="Times New Roman" panose="02020603050405020304" pitchFamily="18" charset="0"/>
              </a:rPr>
              <a:t>IMDb Top 1000 Movies Analysis</a:t>
            </a:r>
            <a:endParaRPr lang="en-IN" sz="3000" b="1" dirty="0">
              <a:solidFill>
                <a:srgbClr val="01010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2317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4C4E19-3B75-7766-1BDB-63186DCB5413}"/>
              </a:ext>
            </a:extLst>
          </p:cNvPr>
          <p:cNvSpPr txBox="1"/>
          <p:nvPr/>
        </p:nvSpPr>
        <p:spPr>
          <a:xfrm>
            <a:off x="2263140" y="377690"/>
            <a:ext cx="6099048" cy="769441"/>
          </a:xfrm>
          <a:prstGeom prst="rect">
            <a:avLst/>
          </a:prstGeom>
          <a:noFill/>
        </p:spPr>
        <p:txBody>
          <a:bodyPr wrap="square">
            <a:spAutoFit/>
          </a:bodyPr>
          <a:lstStyle/>
          <a:p>
            <a:pPr algn="ctr"/>
            <a:r>
              <a:rPr lang="en-IN" sz="4400" b="1" dirty="0">
                <a:solidFill>
                  <a:srgbClr val="E8A300"/>
                </a:solidFill>
                <a:latin typeface="Times New Roman" panose="02020603050405020304" pitchFamily="18" charset="0"/>
                <a:cs typeface="Times New Roman" panose="02020603050405020304" pitchFamily="18" charset="0"/>
              </a:rPr>
              <a:t>ABSTRACT</a:t>
            </a:r>
          </a:p>
        </p:txBody>
      </p:sp>
      <p:sp>
        <p:nvSpPr>
          <p:cNvPr id="7" name="TextBox 6">
            <a:extLst>
              <a:ext uri="{FF2B5EF4-FFF2-40B4-BE49-F238E27FC236}">
                <a16:creationId xmlns:a16="http://schemas.microsoft.com/office/drawing/2014/main" id="{F138110F-921D-C426-D03A-5ABBB2BC6CF2}"/>
              </a:ext>
            </a:extLst>
          </p:cNvPr>
          <p:cNvSpPr txBox="1"/>
          <p:nvPr/>
        </p:nvSpPr>
        <p:spPr>
          <a:xfrm>
            <a:off x="206580" y="1147131"/>
            <a:ext cx="9864696" cy="4001865"/>
          </a:xfrm>
          <a:prstGeom prst="rect">
            <a:avLst/>
          </a:prstGeom>
          <a:noFill/>
        </p:spPr>
        <p:txBody>
          <a:bodyPr wrap="square" rtlCol="0">
            <a:spAutoFit/>
          </a:bodyPr>
          <a:lstStyle/>
          <a:p>
            <a:pPr>
              <a:lnSpc>
                <a:spcPct val="150000"/>
              </a:lnSpc>
            </a:pPr>
            <a:endParaRPr lang="en-US" dirty="0">
              <a:solidFill>
                <a:srgbClr val="E8A30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GB" sz="2200" dirty="0">
                <a:solidFill>
                  <a:srgbClr val="E8A300"/>
                </a:solidFill>
                <a:latin typeface="Times New Roman" panose="02020603050405020304" pitchFamily="18" charset="0"/>
                <a:cs typeface="Times New Roman" panose="02020603050405020304" pitchFamily="18" charset="0"/>
              </a:rPr>
              <a:t>This study aims to analyze and present an overview of the IMDb Top 1000 movies.</a:t>
            </a:r>
          </a:p>
          <a:p>
            <a:pPr marL="285750" indent="-285750">
              <a:lnSpc>
                <a:spcPct val="150000"/>
              </a:lnSpc>
              <a:buFont typeface="Arial" panose="020B0604020202020204" pitchFamily="34" charset="0"/>
              <a:buChar char="•"/>
            </a:pPr>
            <a:r>
              <a:rPr lang="en-GB" sz="2200" dirty="0">
                <a:solidFill>
                  <a:srgbClr val="E8A300"/>
                </a:solidFill>
                <a:latin typeface="Times New Roman" panose="02020603050405020304" pitchFamily="18" charset="0"/>
                <a:cs typeface="Times New Roman" panose="02020603050405020304" pitchFamily="18" charset="0"/>
              </a:rPr>
              <a:t> By examining various attributes such as genre, ratings, and release year, we aim to identify trends and key factors contributing to a movie's popularity. </a:t>
            </a:r>
          </a:p>
          <a:p>
            <a:pPr marL="285750" indent="-285750">
              <a:lnSpc>
                <a:spcPct val="150000"/>
              </a:lnSpc>
              <a:buFont typeface="Arial" panose="020B0604020202020204" pitchFamily="34" charset="0"/>
              <a:buChar char="•"/>
            </a:pPr>
            <a:r>
              <a:rPr lang="en-GB" sz="2200" dirty="0">
                <a:solidFill>
                  <a:srgbClr val="E8A300"/>
                </a:solidFill>
                <a:latin typeface="Times New Roman" panose="02020603050405020304" pitchFamily="18" charset="0"/>
                <a:cs typeface="Times New Roman" panose="02020603050405020304" pitchFamily="18" charset="0"/>
              </a:rPr>
              <a:t>The dataset offers a comprehensive look at user preferences and movie characteristics.</a:t>
            </a:r>
          </a:p>
          <a:p>
            <a:pPr marL="285750" indent="-285750">
              <a:lnSpc>
                <a:spcPct val="150000"/>
              </a:lnSpc>
              <a:buFont typeface="Arial" panose="020B0604020202020204" pitchFamily="34" charset="0"/>
              <a:buChar char="•"/>
            </a:pPr>
            <a:r>
              <a:rPr lang="en-GB" sz="2200" dirty="0">
                <a:solidFill>
                  <a:srgbClr val="E8A300"/>
                </a:solidFill>
                <a:latin typeface="Times New Roman" panose="02020603050405020304" pitchFamily="18" charset="0"/>
                <a:cs typeface="Times New Roman" panose="02020603050405020304" pitchFamily="18" charset="0"/>
              </a:rPr>
              <a:t> Through statistical analysis and data visualization, we highlight the top-performing movies and investigate the role of factors such as genre, director, and release year.</a:t>
            </a:r>
            <a:endParaRPr lang="en-IN" sz="2200" dirty="0">
              <a:solidFill>
                <a:srgbClr val="E8A3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4173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C5970-3AFB-955B-7DAC-3E0F5B572062}"/>
              </a:ext>
            </a:extLst>
          </p:cNvPr>
          <p:cNvSpPr>
            <a:spLocks noGrp="1"/>
          </p:cNvSpPr>
          <p:nvPr>
            <p:ph type="title"/>
          </p:nvPr>
        </p:nvSpPr>
        <p:spPr>
          <a:xfrm>
            <a:off x="838200" y="324520"/>
            <a:ext cx="10515600" cy="1325563"/>
          </a:xfrm>
        </p:spPr>
        <p:txBody>
          <a:bodyPr>
            <a:normAutofit/>
          </a:bodyPr>
          <a:lstStyle/>
          <a:p>
            <a:pPr algn="ctr"/>
            <a:r>
              <a:rPr lang="en-GB" sz="4400" b="1" dirty="0">
                <a:solidFill>
                  <a:srgbClr val="E8A300"/>
                </a:solidFill>
                <a:latin typeface="Times New Roman" panose="02020603050405020304" pitchFamily="18" charset="0"/>
                <a:cs typeface="Times New Roman" panose="02020603050405020304" pitchFamily="18" charset="0"/>
              </a:rPr>
              <a:t>Why IMDb Top 1000 Analysis?</a:t>
            </a:r>
            <a:endParaRPr lang="en-IN" sz="4400" b="1" dirty="0">
              <a:solidFill>
                <a:srgbClr val="E8A3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EB2DB5D-2FA5-40AE-DB33-F9D2EC01715D}"/>
              </a:ext>
            </a:extLst>
          </p:cNvPr>
          <p:cNvSpPr txBox="1"/>
          <p:nvPr/>
        </p:nvSpPr>
        <p:spPr>
          <a:xfrm>
            <a:off x="204951" y="1449855"/>
            <a:ext cx="10767848" cy="510986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200" dirty="0">
                <a:solidFill>
                  <a:srgbClr val="E8A300"/>
                </a:solidFill>
                <a:latin typeface="Times New Roman" panose="02020603050405020304" pitchFamily="18" charset="0"/>
                <a:cs typeface="Times New Roman" panose="02020603050405020304" pitchFamily="18" charset="0"/>
              </a:rPr>
              <a:t>Market Insights:</a:t>
            </a:r>
          </a:p>
          <a:p>
            <a:pPr lvl="1">
              <a:lnSpc>
                <a:spcPct val="150000"/>
              </a:lnSpc>
            </a:pPr>
            <a:r>
              <a:rPr lang="en-GB" sz="2200" dirty="0">
                <a:solidFill>
                  <a:srgbClr val="E8A300"/>
                </a:solidFill>
                <a:latin typeface="Times New Roman" panose="02020603050405020304" pitchFamily="18" charset="0"/>
                <a:cs typeface="Times New Roman" panose="02020603050405020304" pitchFamily="18" charset="0"/>
              </a:rPr>
              <a:t>Understand current movie trends, popular genres, and emerging directors.</a:t>
            </a:r>
          </a:p>
          <a:p>
            <a:pPr marL="285750" indent="-285750">
              <a:lnSpc>
                <a:spcPct val="150000"/>
              </a:lnSpc>
              <a:buFont typeface="Arial" panose="020B0604020202020204" pitchFamily="34" charset="0"/>
              <a:buChar char="•"/>
            </a:pPr>
            <a:r>
              <a:rPr lang="en-GB" sz="2200" dirty="0">
                <a:solidFill>
                  <a:srgbClr val="E8A300"/>
                </a:solidFill>
                <a:latin typeface="Times New Roman" panose="02020603050405020304" pitchFamily="18" charset="0"/>
                <a:cs typeface="Times New Roman" panose="02020603050405020304" pitchFamily="18" charset="0"/>
              </a:rPr>
              <a:t>Film Industry Strategy:</a:t>
            </a:r>
          </a:p>
          <a:p>
            <a:pPr>
              <a:lnSpc>
                <a:spcPct val="150000"/>
              </a:lnSpc>
            </a:pPr>
            <a:r>
              <a:rPr lang="en-GB" sz="2200" dirty="0">
                <a:solidFill>
                  <a:srgbClr val="E8A300"/>
                </a:solidFill>
                <a:latin typeface="Times New Roman" panose="02020603050405020304" pitchFamily="18" charset="0"/>
                <a:cs typeface="Times New Roman" panose="02020603050405020304" pitchFamily="18" charset="0"/>
              </a:rPr>
              <a:t>	Provide data for filmmakers and studios to strategize releases and marketing campaigns.</a:t>
            </a:r>
          </a:p>
          <a:p>
            <a:pPr marL="285750" indent="-285750">
              <a:lnSpc>
                <a:spcPct val="150000"/>
              </a:lnSpc>
              <a:buFont typeface="Arial" panose="020B0604020202020204" pitchFamily="34" charset="0"/>
              <a:buChar char="•"/>
            </a:pPr>
            <a:r>
              <a:rPr lang="en-GB" sz="2200" dirty="0">
                <a:solidFill>
                  <a:srgbClr val="E8A300"/>
                </a:solidFill>
                <a:latin typeface="Times New Roman" panose="02020603050405020304" pitchFamily="18" charset="0"/>
                <a:cs typeface="Times New Roman" panose="02020603050405020304" pitchFamily="18" charset="0"/>
              </a:rPr>
              <a:t>Consumer Behaviour:</a:t>
            </a:r>
          </a:p>
          <a:p>
            <a:pPr lvl="1">
              <a:lnSpc>
                <a:spcPct val="150000"/>
              </a:lnSpc>
            </a:pPr>
            <a:r>
              <a:rPr lang="en-GB" sz="2200" dirty="0">
                <a:solidFill>
                  <a:srgbClr val="E8A300"/>
                </a:solidFill>
                <a:latin typeface="Times New Roman" panose="02020603050405020304" pitchFamily="18" charset="0"/>
                <a:cs typeface="Times New Roman" panose="02020603050405020304" pitchFamily="18" charset="0"/>
              </a:rPr>
              <a:t>Reveal insights into viewer preferences and trends.</a:t>
            </a:r>
          </a:p>
          <a:p>
            <a:pPr marL="285750" indent="-285750">
              <a:lnSpc>
                <a:spcPct val="150000"/>
              </a:lnSpc>
              <a:buFont typeface="Arial" panose="020B0604020202020204" pitchFamily="34" charset="0"/>
              <a:buChar char="•"/>
            </a:pPr>
            <a:r>
              <a:rPr lang="en-GB" sz="2200" dirty="0">
                <a:solidFill>
                  <a:srgbClr val="E8A300"/>
                </a:solidFill>
                <a:latin typeface="Times New Roman" panose="02020603050405020304" pitchFamily="18" charset="0"/>
                <a:cs typeface="Times New Roman" panose="02020603050405020304" pitchFamily="18" charset="0"/>
              </a:rPr>
              <a:t>Economic Impact:</a:t>
            </a:r>
          </a:p>
          <a:p>
            <a:pPr>
              <a:lnSpc>
                <a:spcPct val="150000"/>
              </a:lnSpc>
            </a:pPr>
            <a:r>
              <a:rPr lang="en-GB" sz="2200" dirty="0">
                <a:solidFill>
                  <a:srgbClr val="E8A300"/>
                </a:solidFill>
                <a:latin typeface="Times New Roman" panose="02020603050405020304" pitchFamily="18" charset="0"/>
                <a:cs typeface="Times New Roman" panose="02020603050405020304" pitchFamily="18" charset="0"/>
              </a:rPr>
              <a:t>	Assess the financial implications of movie ratings and popularity.</a:t>
            </a:r>
          </a:p>
          <a:p>
            <a:pPr marL="285750" indent="-285750">
              <a:lnSpc>
                <a:spcPct val="150000"/>
              </a:lnSpc>
              <a:buFont typeface="Arial" panose="020B0604020202020204" pitchFamily="34" charset="0"/>
              <a:buChar char="•"/>
            </a:pPr>
            <a:r>
              <a:rPr lang="en-GB" sz="2200" dirty="0">
                <a:solidFill>
                  <a:srgbClr val="E8A300"/>
                </a:solidFill>
                <a:latin typeface="Times New Roman" panose="02020603050405020304" pitchFamily="18" charset="0"/>
                <a:cs typeface="Times New Roman" panose="02020603050405020304" pitchFamily="18" charset="0"/>
              </a:rPr>
              <a:t>Historical Trends:</a:t>
            </a:r>
          </a:p>
          <a:p>
            <a:pPr lvl="1">
              <a:lnSpc>
                <a:spcPct val="150000"/>
              </a:lnSpc>
            </a:pPr>
            <a:r>
              <a:rPr lang="en-GB" sz="2200" dirty="0">
                <a:solidFill>
                  <a:srgbClr val="E8A300"/>
                </a:solidFill>
                <a:latin typeface="Times New Roman" panose="02020603050405020304" pitchFamily="18" charset="0"/>
                <a:cs typeface="Times New Roman" panose="02020603050405020304" pitchFamily="18" charset="0"/>
              </a:rPr>
              <a:t>Understand how movie preferences have evolved over time.</a:t>
            </a:r>
            <a:endParaRPr lang="en-IN" sz="2200" dirty="0">
              <a:solidFill>
                <a:srgbClr val="E8A3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7916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64A29-5185-4AC8-54BB-870B6FACF62A}"/>
              </a:ext>
            </a:extLst>
          </p:cNvPr>
          <p:cNvSpPr>
            <a:spLocks noGrp="1"/>
          </p:cNvSpPr>
          <p:nvPr>
            <p:ph type="title"/>
          </p:nvPr>
        </p:nvSpPr>
        <p:spPr/>
        <p:txBody>
          <a:bodyPr>
            <a:normAutofit/>
          </a:bodyPr>
          <a:lstStyle/>
          <a:p>
            <a:r>
              <a:rPr lang="en-IN" sz="4400" b="1" dirty="0">
                <a:solidFill>
                  <a:srgbClr val="E8A300"/>
                </a:solidFill>
                <a:effectLst/>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7B0751DE-8170-CC0D-4717-64B4D281575C}"/>
              </a:ext>
            </a:extLst>
          </p:cNvPr>
          <p:cNvSpPr>
            <a:spLocks noGrp="1"/>
          </p:cNvSpPr>
          <p:nvPr>
            <p:ph idx="1"/>
          </p:nvPr>
        </p:nvSpPr>
        <p:spPr/>
        <p:txBody>
          <a:bodyPr>
            <a:normAutofit/>
          </a:bodyPr>
          <a:lstStyle/>
          <a:p>
            <a:pPr marL="0" indent="0">
              <a:buNone/>
            </a:pPr>
            <a:endParaRPr lang="en-US" sz="2000" dirty="0">
              <a:solidFill>
                <a:srgbClr val="E8A300"/>
              </a:solidFill>
              <a:highlight>
                <a:srgbClr val="008080"/>
              </a:highlight>
            </a:endParaRPr>
          </a:p>
          <a:p>
            <a:r>
              <a:rPr lang="en-GB" sz="2200" dirty="0">
                <a:solidFill>
                  <a:srgbClr val="E8A300"/>
                </a:solidFill>
                <a:latin typeface="Times New Roman" panose="02020603050405020304" pitchFamily="18" charset="0"/>
                <a:cs typeface="Times New Roman" panose="02020603050405020304" pitchFamily="18" charset="0"/>
              </a:rPr>
              <a:t>Analyze the IMDb Top 1000 movies to gain insights into movie popularity, genre trends, and viewer ratings. Create visualizations to showcase top-rated movies, genre distribution, and yearly trends, enabling data-driven decision-making for stakeholders in the film industry.</a:t>
            </a:r>
          </a:p>
          <a:p>
            <a:pPr marL="0" indent="0">
              <a:buNone/>
            </a:pPr>
            <a:endParaRPr lang="en-GB" b="1" dirty="0">
              <a:solidFill>
                <a:srgbClr val="E8A300"/>
              </a:solidFill>
            </a:endParaRPr>
          </a:p>
        </p:txBody>
      </p:sp>
    </p:spTree>
    <p:extLst>
      <p:ext uri="{BB962C8B-B14F-4D97-AF65-F5344CB8AC3E}">
        <p14:creationId xmlns:p14="http://schemas.microsoft.com/office/powerpoint/2010/main" val="3960670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C2C66-32A9-A55F-03F6-983F44427F95}"/>
              </a:ext>
            </a:extLst>
          </p:cNvPr>
          <p:cNvSpPr>
            <a:spLocks noGrp="1"/>
          </p:cNvSpPr>
          <p:nvPr>
            <p:ph type="title"/>
          </p:nvPr>
        </p:nvSpPr>
        <p:spPr>
          <a:xfrm>
            <a:off x="919119" y="909145"/>
            <a:ext cx="10353761" cy="1326321"/>
          </a:xfrm>
        </p:spPr>
        <p:txBody>
          <a:bodyPr/>
          <a:lstStyle/>
          <a:p>
            <a:r>
              <a:rPr lang="en-IN" sz="4400" b="1" dirty="0">
                <a:solidFill>
                  <a:srgbClr val="E8A300"/>
                </a:solidFill>
                <a:effectLst/>
                <a:latin typeface="Times New Roman" panose="02020603050405020304" pitchFamily="18" charset="0"/>
                <a:cs typeface="Times New Roman" panose="02020603050405020304" pitchFamily="18" charset="0"/>
              </a:rPr>
              <a:t>Aim</a:t>
            </a:r>
            <a:br>
              <a:rPr lang="en-IN" dirty="0">
                <a:solidFill>
                  <a:srgbClr val="E8A300"/>
                </a:solidFill>
              </a:rPr>
            </a:br>
            <a:endParaRPr lang="en-IN" dirty="0">
              <a:solidFill>
                <a:srgbClr val="E8A300"/>
              </a:solidFill>
            </a:endParaRPr>
          </a:p>
        </p:txBody>
      </p:sp>
      <p:sp>
        <p:nvSpPr>
          <p:cNvPr id="3" name="Content Placeholder 2">
            <a:extLst>
              <a:ext uri="{FF2B5EF4-FFF2-40B4-BE49-F238E27FC236}">
                <a16:creationId xmlns:a16="http://schemas.microsoft.com/office/drawing/2014/main" id="{45ED4C40-0C81-4BE1-C91C-AA391240133D}"/>
              </a:ext>
            </a:extLst>
          </p:cNvPr>
          <p:cNvSpPr>
            <a:spLocks noGrp="1"/>
          </p:cNvSpPr>
          <p:nvPr>
            <p:ph idx="1"/>
          </p:nvPr>
        </p:nvSpPr>
        <p:spPr>
          <a:xfrm>
            <a:off x="688135" y="2345825"/>
            <a:ext cx="10815728" cy="3897320"/>
          </a:xfrm>
        </p:spPr>
        <p:txBody>
          <a:bodyPr/>
          <a:lstStyle/>
          <a:p>
            <a:pPr marL="0" indent="0">
              <a:buNone/>
            </a:pPr>
            <a:endParaRPr lang="en-IN" sz="2000" kern="100" dirty="0">
              <a:solidFill>
                <a:srgbClr val="E8A3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GB" sz="2200" kern="100" dirty="0">
                <a:solidFill>
                  <a:srgbClr val="E8A300"/>
                </a:solidFill>
                <a:effectLst/>
                <a:latin typeface="Times New Roman" panose="02020603050405020304" pitchFamily="18" charset="0"/>
                <a:ea typeface="Calibri" panose="020F0502020204030204" pitchFamily="34" charset="0"/>
                <a:cs typeface="Times New Roman" panose="02020603050405020304" pitchFamily="18" charset="0"/>
              </a:rPr>
              <a:t>Utilize Power Bi for </a:t>
            </a:r>
            <a:r>
              <a:rPr lang="en-GB" sz="2200" kern="100" dirty="0" err="1">
                <a:solidFill>
                  <a:srgbClr val="E8A300"/>
                </a:solidFill>
                <a:effectLst/>
                <a:latin typeface="Times New Roman" panose="02020603050405020304" pitchFamily="18" charset="0"/>
                <a:ea typeface="Calibri" panose="020F0502020204030204" pitchFamily="34" charset="0"/>
                <a:cs typeface="Times New Roman" panose="02020603050405020304" pitchFamily="18" charset="0"/>
              </a:rPr>
              <a:t>analyzing</a:t>
            </a:r>
            <a:r>
              <a:rPr lang="en-GB" sz="2200" kern="100" dirty="0">
                <a:solidFill>
                  <a:srgbClr val="E8A300"/>
                </a:solidFill>
                <a:effectLst/>
                <a:latin typeface="Times New Roman" panose="02020603050405020304" pitchFamily="18" charset="0"/>
                <a:ea typeface="Calibri" panose="020F0502020204030204" pitchFamily="34" charset="0"/>
                <a:cs typeface="Times New Roman" panose="02020603050405020304" pitchFamily="18" charset="0"/>
              </a:rPr>
              <a:t> IMDb's top 1000 movies, providing insights into movie popularity, genre trends, and viewer ratings, thereby facilitating informed decision-making for film industry stakeholders.</a:t>
            </a:r>
            <a:endParaRPr lang="en-IN" sz="2200" dirty="0">
              <a:solidFill>
                <a:srgbClr val="E8A300"/>
              </a:solidFill>
            </a:endParaRPr>
          </a:p>
        </p:txBody>
      </p:sp>
    </p:spTree>
    <p:extLst>
      <p:ext uri="{BB962C8B-B14F-4D97-AF65-F5344CB8AC3E}">
        <p14:creationId xmlns:p14="http://schemas.microsoft.com/office/powerpoint/2010/main" val="3043586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73518-7E0A-836D-CC6B-CEB7030DF09E}"/>
              </a:ext>
            </a:extLst>
          </p:cNvPr>
          <p:cNvSpPr>
            <a:spLocks noGrp="1"/>
          </p:cNvSpPr>
          <p:nvPr>
            <p:ph type="title"/>
          </p:nvPr>
        </p:nvSpPr>
        <p:spPr>
          <a:xfrm>
            <a:off x="712034" y="383666"/>
            <a:ext cx="10353761" cy="1326321"/>
          </a:xfrm>
        </p:spPr>
        <p:txBody>
          <a:bodyPr>
            <a:normAutofit/>
          </a:bodyPr>
          <a:lstStyle/>
          <a:p>
            <a:r>
              <a:rPr lang="en-IN" sz="4400" dirty="0">
                <a:solidFill>
                  <a:srgbClr val="E8A300"/>
                </a:solidFill>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CB8184D0-8AB1-ACB6-AF08-B69D30F43B23}"/>
              </a:ext>
            </a:extLst>
          </p:cNvPr>
          <p:cNvSpPr>
            <a:spLocks noGrp="1"/>
          </p:cNvSpPr>
          <p:nvPr>
            <p:ph idx="1"/>
          </p:nvPr>
        </p:nvSpPr>
        <p:spPr>
          <a:xfrm>
            <a:off x="712034" y="1709987"/>
            <a:ext cx="10353760" cy="4485861"/>
          </a:xfrm>
        </p:spPr>
        <p:txBody>
          <a:bodyPr>
            <a:noAutofit/>
          </a:bodyPr>
          <a:lstStyle/>
          <a:p>
            <a:r>
              <a:rPr lang="en-US" sz="2200" dirty="0">
                <a:solidFill>
                  <a:srgbClr val="E8A300"/>
                </a:solidFill>
                <a:latin typeface="Times New Roman" panose="02020603050405020304" pitchFamily="18" charset="0"/>
                <a:cs typeface="Times New Roman" panose="02020603050405020304" pitchFamily="18" charset="0"/>
              </a:rPr>
              <a:t>NumPy: </a:t>
            </a:r>
          </a:p>
          <a:p>
            <a:pPr marL="457200" lvl="1" indent="0">
              <a:buNone/>
            </a:pPr>
            <a:r>
              <a:rPr lang="en-US" sz="2200" dirty="0">
                <a:solidFill>
                  <a:srgbClr val="E8A300"/>
                </a:solidFill>
                <a:latin typeface="Times New Roman" panose="02020603050405020304" pitchFamily="18" charset="0"/>
                <a:cs typeface="Times New Roman" panose="02020603050405020304" pitchFamily="18" charset="0"/>
              </a:rPr>
              <a:t>Provides support for efficient numerical computations and array operations.</a:t>
            </a:r>
          </a:p>
          <a:p>
            <a:r>
              <a:rPr lang="en-US" sz="2200" dirty="0">
                <a:solidFill>
                  <a:srgbClr val="E8A300"/>
                </a:solidFill>
                <a:latin typeface="Times New Roman" panose="02020603050405020304" pitchFamily="18" charset="0"/>
                <a:cs typeface="Times New Roman" panose="02020603050405020304" pitchFamily="18" charset="0"/>
              </a:rPr>
              <a:t>Pandas: </a:t>
            </a:r>
          </a:p>
          <a:p>
            <a:pPr marL="457200" lvl="1" indent="0">
              <a:buNone/>
            </a:pPr>
            <a:r>
              <a:rPr lang="en-US" sz="2200" dirty="0">
                <a:solidFill>
                  <a:srgbClr val="E8A300"/>
                </a:solidFill>
                <a:latin typeface="Times New Roman" panose="02020603050405020304" pitchFamily="18" charset="0"/>
                <a:cs typeface="Times New Roman" panose="02020603050405020304" pitchFamily="18" charset="0"/>
              </a:rPr>
              <a:t>Offers data manipulation and analysis tools through </a:t>
            </a:r>
            <a:r>
              <a:rPr lang="en-US" sz="2200" dirty="0" err="1">
                <a:solidFill>
                  <a:srgbClr val="E8A300"/>
                </a:solidFill>
                <a:latin typeface="Times New Roman" panose="02020603050405020304" pitchFamily="18" charset="0"/>
                <a:cs typeface="Times New Roman" panose="02020603050405020304" pitchFamily="18" charset="0"/>
              </a:rPr>
              <a:t>dataframes</a:t>
            </a:r>
            <a:r>
              <a:rPr lang="en-US" sz="2200" dirty="0">
                <a:solidFill>
                  <a:srgbClr val="E8A300"/>
                </a:solidFill>
                <a:latin typeface="Times New Roman" panose="02020603050405020304" pitchFamily="18" charset="0"/>
                <a:cs typeface="Times New Roman" panose="02020603050405020304" pitchFamily="18" charset="0"/>
              </a:rPr>
              <a:t>.</a:t>
            </a:r>
          </a:p>
          <a:p>
            <a:r>
              <a:rPr lang="en-US" sz="2200" dirty="0">
                <a:solidFill>
                  <a:srgbClr val="E8A300"/>
                </a:solidFill>
                <a:latin typeface="Times New Roman" panose="02020603050405020304" pitchFamily="18" charset="0"/>
                <a:cs typeface="Times New Roman" panose="02020603050405020304" pitchFamily="18" charset="0"/>
              </a:rPr>
              <a:t>Matplotlib: </a:t>
            </a:r>
          </a:p>
          <a:p>
            <a:pPr marL="457200" lvl="1" indent="0">
              <a:buNone/>
            </a:pPr>
            <a:r>
              <a:rPr lang="en-US" sz="2200" dirty="0">
                <a:solidFill>
                  <a:srgbClr val="E8A300"/>
                </a:solidFill>
                <a:latin typeface="Times New Roman" panose="02020603050405020304" pitchFamily="18" charset="0"/>
                <a:cs typeface="Times New Roman" panose="02020603050405020304" pitchFamily="18" charset="0"/>
              </a:rPr>
              <a:t>Enables creating static, interactive, and animated visualizations.</a:t>
            </a:r>
          </a:p>
          <a:p>
            <a:r>
              <a:rPr lang="en-US" sz="2200" dirty="0">
                <a:solidFill>
                  <a:srgbClr val="E8A300"/>
                </a:solidFill>
                <a:latin typeface="Times New Roman" panose="02020603050405020304" pitchFamily="18" charset="0"/>
                <a:cs typeface="Times New Roman" panose="02020603050405020304" pitchFamily="18" charset="0"/>
              </a:rPr>
              <a:t>Seaborn:</a:t>
            </a:r>
          </a:p>
          <a:p>
            <a:pPr marL="457200" lvl="1" indent="0">
              <a:buNone/>
            </a:pPr>
            <a:r>
              <a:rPr lang="en-US" sz="2200" dirty="0">
                <a:solidFill>
                  <a:srgbClr val="E8A300"/>
                </a:solidFill>
                <a:latin typeface="Times New Roman" panose="02020603050405020304" pitchFamily="18" charset="0"/>
                <a:cs typeface="Times New Roman" panose="02020603050405020304" pitchFamily="18" charset="0"/>
              </a:rPr>
              <a:t>Builds on Matplotlib to provide a high-level interface for drawing attractive statistical graphics.</a:t>
            </a:r>
            <a:endParaRPr lang="en-IN" sz="2200" dirty="0">
              <a:solidFill>
                <a:srgbClr val="E8A3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6957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E5E33-BC5E-09BB-5278-96B14400B72F}"/>
              </a:ext>
            </a:extLst>
          </p:cNvPr>
          <p:cNvSpPr>
            <a:spLocks noGrp="1"/>
          </p:cNvSpPr>
          <p:nvPr>
            <p:ph type="title"/>
          </p:nvPr>
        </p:nvSpPr>
        <p:spPr>
          <a:xfrm>
            <a:off x="919118" y="310055"/>
            <a:ext cx="10353761" cy="1326321"/>
          </a:xfrm>
        </p:spPr>
        <p:txBody>
          <a:bodyPr>
            <a:normAutofit/>
          </a:bodyPr>
          <a:lstStyle/>
          <a:p>
            <a:r>
              <a:rPr lang="en-IN" sz="4400" dirty="0">
                <a:solidFill>
                  <a:srgbClr val="E8A300"/>
                </a:solidFill>
                <a:effectLst/>
                <a:latin typeface="Times New Roman" panose="02020603050405020304" pitchFamily="18" charset="0"/>
                <a:cs typeface="Times New Roman" panose="02020603050405020304" pitchFamily="18" charset="0"/>
              </a:rPr>
              <a:t>Hardware and Software Requirements</a:t>
            </a:r>
          </a:p>
        </p:txBody>
      </p:sp>
      <p:sp>
        <p:nvSpPr>
          <p:cNvPr id="3" name="Content Placeholder 2">
            <a:extLst>
              <a:ext uri="{FF2B5EF4-FFF2-40B4-BE49-F238E27FC236}">
                <a16:creationId xmlns:a16="http://schemas.microsoft.com/office/drawing/2014/main" id="{9F2934D2-9FFF-9207-91A7-266FFD50E941}"/>
              </a:ext>
            </a:extLst>
          </p:cNvPr>
          <p:cNvSpPr>
            <a:spLocks noGrp="1"/>
          </p:cNvSpPr>
          <p:nvPr>
            <p:ph idx="1"/>
          </p:nvPr>
        </p:nvSpPr>
        <p:spPr>
          <a:xfrm>
            <a:off x="606902" y="1636376"/>
            <a:ext cx="10978195" cy="4591005"/>
          </a:xfrm>
        </p:spPr>
        <p:txBody>
          <a:bodyPr>
            <a:noAutofit/>
          </a:bodyPr>
          <a:lstStyle/>
          <a:p>
            <a:pPr marL="0" marR="0" lvl="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a:pPr>
            <a:r>
              <a:rPr lang="en-IN" sz="3000" b="1" kern="100" dirty="0">
                <a:solidFill>
                  <a:srgbClr val="E8A300"/>
                </a:solidFill>
                <a:effectLst/>
                <a:latin typeface="Times New Roman" panose="02020603050405020304" pitchFamily="18" charset="0"/>
                <a:ea typeface="Times New Roman" panose="02020603050405020304" pitchFamily="18" charset="0"/>
                <a:cs typeface="Times New Roman" panose="02020603050405020304" pitchFamily="18" charset="0"/>
              </a:rPr>
              <a:t>HARD</a:t>
            </a:r>
            <a:r>
              <a:rPr kumimoji="0" lang="en-IN" sz="3000" b="1" i="0" u="none" strike="noStrike" kern="100" cap="none" spc="0" normalizeH="0" baseline="0" noProof="0" dirty="0">
                <a:ln>
                  <a:noFill/>
                </a:ln>
                <a:solidFill>
                  <a:srgbClr val="E8A3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WARE REQUIREMENTS:</a:t>
            </a:r>
            <a:endParaRPr lang="en-IN" sz="2200" b="1" kern="100" dirty="0">
              <a:solidFill>
                <a:srgbClr val="E8A3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0000"/>
              </a:lnSpc>
              <a:spcAft>
                <a:spcPts val="800"/>
              </a:spcAft>
              <a:tabLst>
                <a:tab pos="457200" algn="l"/>
              </a:tabLst>
            </a:pPr>
            <a:r>
              <a:rPr lang="en-IN" sz="2200" b="1" kern="100" dirty="0">
                <a:solidFill>
                  <a:srgbClr val="E8A300"/>
                </a:solidFill>
                <a:effectLst/>
                <a:latin typeface="Times New Roman" panose="02020603050405020304" pitchFamily="18" charset="0"/>
                <a:ea typeface="Calibri" panose="020F0502020204030204" pitchFamily="34" charset="0"/>
                <a:cs typeface="Times New Roman" panose="02020603050405020304" pitchFamily="18" charset="0"/>
              </a:rPr>
              <a:t>Processor</a:t>
            </a:r>
            <a:r>
              <a:rPr lang="en-IN" sz="2200" kern="100" dirty="0">
                <a:solidFill>
                  <a:srgbClr val="E8A300"/>
                </a:solidFill>
                <a:effectLst/>
                <a:latin typeface="Times New Roman" panose="02020603050405020304" pitchFamily="18" charset="0"/>
                <a:ea typeface="Calibri" panose="020F0502020204030204" pitchFamily="34" charset="0"/>
                <a:cs typeface="Times New Roman" panose="02020603050405020304" pitchFamily="18" charset="0"/>
              </a:rPr>
              <a:t>: Intel Core i5 or equivalent (minimum), Intel Core i7 or higher (recommended)</a:t>
            </a:r>
          </a:p>
          <a:p>
            <a:pPr marL="342900" lvl="0" indent="-342900">
              <a:lnSpc>
                <a:spcPct val="100000"/>
              </a:lnSpc>
              <a:spcAft>
                <a:spcPts val="800"/>
              </a:spcAft>
              <a:tabLst>
                <a:tab pos="457200" algn="l"/>
              </a:tabLst>
            </a:pPr>
            <a:r>
              <a:rPr lang="en-IN" sz="2200" b="1" kern="100" dirty="0">
                <a:solidFill>
                  <a:srgbClr val="E8A300"/>
                </a:solidFill>
                <a:effectLst/>
                <a:latin typeface="Times New Roman" panose="02020603050405020304" pitchFamily="18" charset="0"/>
                <a:ea typeface="Calibri" panose="020F0502020204030204" pitchFamily="34" charset="0"/>
                <a:cs typeface="Times New Roman" panose="02020603050405020304" pitchFamily="18" charset="0"/>
              </a:rPr>
              <a:t>RAM</a:t>
            </a:r>
            <a:r>
              <a:rPr lang="en-IN" sz="2200" kern="100" dirty="0">
                <a:solidFill>
                  <a:srgbClr val="E8A300"/>
                </a:solidFill>
                <a:effectLst/>
                <a:latin typeface="Times New Roman" panose="02020603050405020304" pitchFamily="18" charset="0"/>
                <a:ea typeface="Calibri" panose="020F0502020204030204" pitchFamily="34" charset="0"/>
                <a:cs typeface="Times New Roman" panose="02020603050405020304" pitchFamily="18" charset="0"/>
              </a:rPr>
              <a:t>: 8 GB (minimum), 16 GB or more (recommended)</a:t>
            </a:r>
          </a:p>
          <a:p>
            <a:pPr marL="342900" lvl="0" indent="-342900">
              <a:lnSpc>
                <a:spcPct val="100000"/>
              </a:lnSpc>
              <a:spcAft>
                <a:spcPts val="800"/>
              </a:spcAft>
              <a:tabLst>
                <a:tab pos="457200" algn="l"/>
              </a:tabLst>
            </a:pPr>
            <a:r>
              <a:rPr lang="en-IN" sz="2200" b="1" kern="100" dirty="0">
                <a:solidFill>
                  <a:srgbClr val="E8A300"/>
                </a:solidFill>
                <a:effectLst/>
                <a:latin typeface="Times New Roman" panose="02020603050405020304" pitchFamily="18" charset="0"/>
                <a:ea typeface="Calibri" panose="020F0502020204030204" pitchFamily="34" charset="0"/>
                <a:cs typeface="Times New Roman" panose="02020603050405020304" pitchFamily="18" charset="0"/>
              </a:rPr>
              <a:t>Storage</a:t>
            </a:r>
            <a:r>
              <a:rPr lang="en-IN" sz="2200" kern="100" dirty="0">
                <a:solidFill>
                  <a:srgbClr val="E8A300"/>
                </a:solidFill>
                <a:effectLst/>
                <a:latin typeface="Times New Roman" panose="02020603050405020304" pitchFamily="18" charset="0"/>
                <a:ea typeface="Calibri" panose="020F0502020204030204" pitchFamily="34" charset="0"/>
                <a:cs typeface="Times New Roman" panose="02020603050405020304" pitchFamily="18" charset="0"/>
              </a:rPr>
              <a:t>: 256 GB SSD (minimum), 512 GB SSD or more (recommended)</a:t>
            </a:r>
          </a:p>
          <a:p>
            <a:pPr marL="342900" lvl="0" indent="-342900">
              <a:lnSpc>
                <a:spcPct val="100000"/>
              </a:lnSpc>
              <a:spcAft>
                <a:spcPts val="800"/>
              </a:spcAft>
              <a:tabLst>
                <a:tab pos="457200" algn="l"/>
              </a:tabLst>
            </a:pPr>
            <a:r>
              <a:rPr lang="en-IN" sz="2200" b="1" kern="100" dirty="0">
                <a:solidFill>
                  <a:srgbClr val="E8A300"/>
                </a:solidFill>
                <a:effectLst/>
                <a:latin typeface="Times New Roman" panose="02020603050405020304" pitchFamily="18" charset="0"/>
                <a:ea typeface="Calibri" panose="020F0502020204030204" pitchFamily="34" charset="0"/>
                <a:cs typeface="Times New Roman" panose="02020603050405020304" pitchFamily="18" charset="0"/>
              </a:rPr>
              <a:t>Graphics</a:t>
            </a:r>
            <a:r>
              <a:rPr lang="en-IN" sz="2200" kern="100" dirty="0">
                <a:solidFill>
                  <a:srgbClr val="E8A300"/>
                </a:solidFill>
                <a:effectLst/>
                <a:latin typeface="Times New Roman" panose="02020603050405020304" pitchFamily="18" charset="0"/>
                <a:ea typeface="Calibri" panose="020F0502020204030204" pitchFamily="34" charset="0"/>
                <a:cs typeface="Times New Roman" panose="02020603050405020304" pitchFamily="18" charset="0"/>
              </a:rPr>
              <a:t>: Integrated graphics for basic visualization, dedicated GPU for more intensive visualizations</a:t>
            </a:r>
          </a:p>
          <a:p>
            <a:pPr marL="342900" lvl="0" indent="-342900">
              <a:lnSpc>
                <a:spcPct val="100000"/>
              </a:lnSpc>
              <a:spcAft>
                <a:spcPts val="800"/>
              </a:spcAft>
              <a:tabLst>
                <a:tab pos="457200" algn="l"/>
              </a:tabLst>
            </a:pPr>
            <a:r>
              <a:rPr lang="en-IN" sz="2200" b="1" kern="100" dirty="0">
                <a:solidFill>
                  <a:srgbClr val="E8A300"/>
                </a:solidFill>
                <a:effectLst/>
                <a:latin typeface="Times New Roman" panose="02020603050405020304" pitchFamily="18" charset="0"/>
                <a:ea typeface="Calibri" panose="020F0502020204030204" pitchFamily="34" charset="0"/>
                <a:cs typeface="Times New Roman" panose="02020603050405020304" pitchFamily="18" charset="0"/>
              </a:rPr>
              <a:t>Display</a:t>
            </a:r>
            <a:r>
              <a:rPr lang="en-IN" sz="2200" kern="100" dirty="0">
                <a:solidFill>
                  <a:srgbClr val="E8A300"/>
                </a:solidFill>
                <a:effectLst/>
                <a:latin typeface="Times New Roman" panose="02020603050405020304" pitchFamily="18" charset="0"/>
                <a:ea typeface="Calibri" panose="020F0502020204030204" pitchFamily="34" charset="0"/>
                <a:cs typeface="Times New Roman" panose="02020603050405020304" pitchFamily="18" charset="0"/>
              </a:rPr>
              <a:t>: Full HD monitor (1920x1080 resolution) or higher</a:t>
            </a:r>
          </a:p>
          <a:p>
            <a:pPr marL="342900" lvl="0" indent="-342900">
              <a:lnSpc>
                <a:spcPct val="100000"/>
              </a:lnSpc>
              <a:spcAft>
                <a:spcPts val="800"/>
              </a:spcAft>
              <a:tabLst>
                <a:tab pos="457200" algn="l"/>
              </a:tabLst>
            </a:pPr>
            <a:r>
              <a:rPr lang="en-IN" sz="2200" b="1" kern="100" dirty="0">
                <a:solidFill>
                  <a:srgbClr val="E8A300"/>
                </a:solidFill>
                <a:effectLst/>
                <a:latin typeface="Times New Roman" panose="02020603050405020304" pitchFamily="18" charset="0"/>
                <a:ea typeface="Calibri" panose="020F0502020204030204" pitchFamily="34" charset="0"/>
                <a:cs typeface="Times New Roman" panose="02020603050405020304" pitchFamily="18" charset="0"/>
              </a:rPr>
              <a:t>Internet Connection</a:t>
            </a:r>
            <a:r>
              <a:rPr lang="en-IN" sz="2200" kern="100" dirty="0">
                <a:solidFill>
                  <a:srgbClr val="E8A300"/>
                </a:solidFill>
                <a:effectLst/>
                <a:latin typeface="Times New Roman" panose="02020603050405020304" pitchFamily="18" charset="0"/>
                <a:ea typeface="Calibri" panose="020F0502020204030204" pitchFamily="34" charset="0"/>
                <a:cs typeface="Times New Roman" panose="02020603050405020304" pitchFamily="18" charset="0"/>
              </a:rPr>
              <a:t>: Stable internet connection for downloading datasets and libraries</a:t>
            </a:r>
          </a:p>
          <a:p>
            <a:pPr>
              <a:lnSpc>
                <a:spcPct val="100000"/>
              </a:lnSpc>
            </a:pPr>
            <a:endParaRPr lang="en-IN" sz="2200" dirty="0">
              <a:solidFill>
                <a:srgbClr val="E8A300"/>
              </a:solidFill>
            </a:endParaRPr>
          </a:p>
        </p:txBody>
      </p:sp>
    </p:spTree>
    <p:extLst>
      <p:ext uri="{BB962C8B-B14F-4D97-AF65-F5344CB8AC3E}">
        <p14:creationId xmlns:p14="http://schemas.microsoft.com/office/powerpoint/2010/main" val="167967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D5458C-4EB1-3A6C-AF42-6C027F83490D}"/>
              </a:ext>
            </a:extLst>
          </p:cNvPr>
          <p:cNvSpPr>
            <a:spLocks noGrp="1"/>
          </p:cNvSpPr>
          <p:nvPr>
            <p:ph idx="1"/>
          </p:nvPr>
        </p:nvSpPr>
        <p:spPr>
          <a:xfrm>
            <a:off x="838200" y="1103586"/>
            <a:ext cx="10515600" cy="5073377"/>
          </a:xfrm>
        </p:spPr>
        <p:txBody>
          <a:bodyPr>
            <a:noAutofit/>
          </a:bodyPr>
          <a:lstStyle/>
          <a:p>
            <a:pPr marL="0" indent="0">
              <a:lnSpc>
                <a:spcPct val="100000"/>
              </a:lnSpc>
              <a:spcBef>
                <a:spcPts val="200"/>
              </a:spcBef>
              <a:buNone/>
            </a:pPr>
            <a:r>
              <a:rPr lang="en-IN" sz="3000" b="1" i="0" kern="100" dirty="0">
                <a:solidFill>
                  <a:srgbClr val="E8A300"/>
                </a:solidFill>
                <a:effectLst/>
                <a:latin typeface="Times New Roman" panose="02020603050405020304" pitchFamily="18" charset="0"/>
                <a:ea typeface="Times New Roman" panose="02020603050405020304" pitchFamily="18" charset="0"/>
                <a:cs typeface="Times New Roman" panose="02020603050405020304" pitchFamily="18" charset="0"/>
              </a:rPr>
              <a:t>SOFTWARE REQUIREMENTS:</a:t>
            </a:r>
          </a:p>
          <a:p>
            <a:pPr marL="0" indent="0">
              <a:lnSpc>
                <a:spcPct val="100000"/>
              </a:lnSpc>
              <a:spcBef>
                <a:spcPts val="200"/>
              </a:spcBef>
              <a:buNone/>
            </a:pPr>
            <a:endParaRPr lang="en-IN" sz="3000" b="1" kern="100" dirty="0">
              <a:solidFill>
                <a:srgbClr val="E8A3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spcBef>
                <a:spcPts val="200"/>
              </a:spcBef>
            </a:pPr>
            <a:r>
              <a:rPr lang="en-GB" sz="2200" kern="100" dirty="0">
                <a:solidFill>
                  <a:srgbClr val="E8A300"/>
                </a:solidFill>
                <a:effectLst/>
                <a:latin typeface="Times New Roman" panose="02020603050405020304" pitchFamily="18" charset="0"/>
                <a:ea typeface="Times New Roman" panose="02020603050405020304" pitchFamily="18" charset="0"/>
                <a:cs typeface="Times New Roman" panose="02020603050405020304" pitchFamily="18" charset="0"/>
              </a:rPr>
              <a:t>Operating System: Windows 10 or higher, macOS 10.14 or higher, Linux</a:t>
            </a:r>
          </a:p>
          <a:p>
            <a:pPr>
              <a:lnSpc>
                <a:spcPct val="150000"/>
              </a:lnSpc>
              <a:spcBef>
                <a:spcPts val="200"/>
              </a:spcBef>
            </a:pPr>
            <a:r>
              <a:rPr lang="en-GB" sz="2200" kern="100" dirty="0">
                <a:solidFill>
                  <a:srgbClr val="E8A300"/>
                </a:solidFill>
                <a:effectLst/>
                <a:latin typeface="Times New Roman" panose="02020603050405020304" pitchFamily="18" charset="0"/>
                <a:ea typeface="Times New Roman" panose="02020603050405020304" pitchFamily="18" charset="0"/>
                <a:cs typeface="Times New Roman" panose="02020603050405020304" pitchFamily="18" charset="0"/>
              </a:rPr>
              <a:t>Programming Languages: Python 3.6 or higher</a:t>
            </a:r>
          </a:p>
          <a:p>
            <a:pPr>
              <a:lnSpc>
                <a:spcPct val="150000"/>
              </a:lnSpc>
              <a:spcBef>
                <a:spcPts val="200"/>
              </a:spcBef>
            </a:pPr>
            <a:r>
              <a:rPr lang="en-GB" sz="2200" kern="100" dirty="0">
                <a:solidFill>
                  <a:srgbClr val="E8A300"/>
                </a:solidFill>
                <a:effectLst/>
                <a:latin typeface="Times New Roman" panose="02020603050405020304" pitchFamily="18" charset="0"/>
                <a:ea typeface="Times New Roman" panose="02020603050405020304" pitchFamily="18" charset="0"/>
                <a:cs typeface="Times New Roman" panose="02020603050405020304" pitchFamily="18" charset="0"/>
              </a:rPr>
              <a:t>IDE/Text Editor: </a:t>
            </a:r>
            <a:r>
              <a:rPr lang="en-GB" sz="2200" kern="100" dirty="0" err="1">
                <a:solidFill>
                  <a:srgbClr val="E8A300"/>
                </a:solidFill>
                <a:effectLst/>
                <a:latin typeface="Times New Roman" panose="02020603050405020304" pitchFamily="18" charset="0"/>
                <a:ea typeface="Times New Roman" panose="02020603050405020304" pitchFamily="18" charset="0"/>
                <a:cs typeface="Times New Roman" panose="02020603050405020304" pitchFamily="18" charset="0"/>
              </a:rPr>
              <a:t>Jupyter</a:t>
            </a:r>
            <a:r>
              <a:rPr lang="en-GB" sz="2200" kern="100" dirty="0">
                <a:solidFill>
                  <a:srgbClr val="E8A300"/>
                </a:solidFill>
                <a:effectLst/>
                <a:latin typeface="Times New Roman" panose="02020603050405020304" pitchFamily="18" charset="0"/>
                <a:ea typeface="Times New Roman" panose="02020603050405020304" pitchFamily="18" charset="0"/>
                <a:cs typeface="Times New Roman" panose="02020603050405020304" pitchFamily="18" charset="0"/>
              </a:rPr>
              <a:t> Notebook, Visual Studio Code, PyCharm</a:t>
            </a:r>
            <a:endParaRPr lang="en-IN" sz="2200" kern="100" dirty="0">
              <a:solidFill>
                <a:srgbClr val="E8A3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0000"/>
              </a:lnSpc>
              <a:buFont typeface="Symbol" panose="05050102010706020507" pitchFamily="18" charset="2"/>
              <a:buChar char=""/>
            </a:pPr>
            <a:endParaRPr lang="en-IN" sz="2200" kern="100" dirty="0">
              <a:solidFill>
                <a:srgbClr val="E8A3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8346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8E323-826D-5CEE-F555-BACBE935786B}"/>
              </a:ext>
            </a:extLst>
          </p:cNvPr>
          <p:cNvSpPr>
            <a:spLocks noGrp="1"/>
          </p:cNvSpPr>
          <p:nvPr>
            <p:ph type="title"/>
          </p:nvPr>
        </p:nvSpPr>
        <p:spPr/>
        <p:txBody>
          <a:bodyPr>
            <a:normAutofit/>
          </a:bodyPr>
          <a:lstStyle/>
          <a:p>
            <a:r>
              <a:rPr lang="en-IN" sz="4400" b="1" dirty="0">
                <a:solidFill>
                  <a:srgbClr val="E8A300"/>
                </a:solidFill>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690F6504-5A0E-3C0C-6021-1DC1DAF34940}"/>
              </a:ext>
            </a:extLst>
          </p:cNvPr>
          <p:cNvSpPr>
            <a:spLocks noGrp="1"/>
          </p:cNvSpPr>
          <p:nvPr>
            <p:ph idx="1"/>
          </p:nvPr>
        </p:nvSpPr>
        <p:spPr>
          <a:xfrm>
            <a:off x="789628" y="1791620"/>
            <a:ext cx="10955681" cy="3880773"/>
          </a:xfrm>
        </p:spPr>
        <p:txBody>
          <a:bodyPr>
            <a:normAutofit/>
          </a:bodyPr>
          <a:lstStyle/>
          <a:p>
            <a:pPr marL="0" indent="0" algn="just">
              <a:lnSpc>
                <a:spcPct val="150000"/>
              </a:lnSpc>
              <a:spcAft>
                <a:spcPts val="800"/>
              </a:spcAft>
              <a:buNone/>
            </a:pPr>
            <a:endParaRPr lang="en-US" sz="2200" kern="0" dirty="0">
              <a:solidFill>
                <a:srgbClr val="E8A3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GB" sz="2200" kern="0" dirty="0">
                <a:solidFill>
                  <a:srgbClr val="E8A300"/>
                </a:solidFill>
                <a:effectLst/>
                <a:latin typeface="Times New Roman" panose="02020603050405020304" pitchFamily="18" charset="0"/>
                <a:ea typeface="Times New Roman" panose="02020603050405020304" pitchFamily="18" charset="0"/>
                <a:cs typeface="Times New Roman" panose="02020603050405020304" pitchFamily="18" charset="0"/>
              </a:rPr>
              <a:t>This project </a:t>
            </a:r>
            <a:r>
              <a:rPr lang="en-GB" sz="2200" kern="0" dirty="0" err="1">
                <a:solidFill>
                  <a:srgbClr val="E8A300"/>
                </a:solidFill>
                <a:effectLst/>
                <a:latin typeface="Times New Roman" panose="02020603050405020304" pitchFamily="18" charset="0"/>
                <a:ea typeface="Times New Roman" panose="02020603050405020304" pitchFamily="18" charset="0"/>
                <a:cs typeface="Times New Roman" panose="02020603050405020304" pitchFamily="18" charset="0"/>
              </a:rPr>
              <a:t>analyzes</a:t>
            </a:r>
            <a:r>
              <a:rPr lang="en-GB" sz="2200" kern="0" dirty="0">
                <a:solidFill>
                  <a:srgbClr val="E8A300"/>
                </a:solidFill>
                <a:effectLst/>
                <a:latin typeface="Times New Roman" panose="02020603050405020304" pitchFamily="18" charset="0"/>
                <a:ea typeface="Times New Roman" panose="02020603050405020304" pitchFamily="18" charset="0"/>
                <a:cs typeface="Times New Roman" panose="02020603050405020304" pitchFamily="18" charset="0"/>
              </a:rPr>
              <a:t> the IMDb Top 1000 movies, focusing on movie popularity, genre trends, and viewer ratings. By importing and transforming the data, we created visualizations to display genre distribution, yearly trends, and average ratings. The resulting insights provide stakeholders with actionable information for making data-driven decisions in the film industry.</a:t>
            </a:r>
            <a:endParaRPr lang="en-IN" sz="2200" dirty="0">
              <a:solidFill>
                <a:srgbClr val="E8A300"/>
              </a:solidFill>
            </a:endParaRPr>
          </a:p>
        </p:txBody>
      </p:sp>
    </p:spTree>
    <p:extLst>
      <p:ext uri="{BB962C8B-B14F-4D97-AF65-F5344CB8AC3E}">
        <p14:creationId xmlns:p14="http://schemas.microsoft.com/office/powerpoint/2010/main" val="303217553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Damask">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Facet</Template>
  <TotalTime>324</TotalTime>
  <Words>500</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Bookman Old Style</vt:lpstr>
      <vt:lpstr>Rockwell</vt:lpstr>
      <vt:lpstr>Symbol</vt:lpstr>
      <vt:lpstr>Times New Roman</vt:lpstr>
      <vt:lpstr>Trebuchet MS</vt:lpstr>
      <vt:lpstr>Wingdings 3</vt:lpstr>
      <vt:lpstr>Facet</vt:lpstr>
      <vt:lpstr>Damask</vt:lpstr>
      <vt:lpstr>PowerPoint Presentation</vt:lpstr>
      <vt:lpstr>PowerPoint Presentation</vt:lpstr>
      <vt:lpstr>Why IMDb Top 1000 Analysis?</vt:lpstr>
      <vt:lpstr>Problem Statement</vt:lpstr>
      <vt:lpstr>Aim </vt:lpstr>
      <vt:lpstr>Methodology</vt:lpstr>
      <vt:lpstr>Hardware and Software Requirements</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Swathi D</dc:creator>
  <cp:lastModifiedBy>Vikas Hiremath</cp:lastModifiedBy>
  <cp:revision>15</cp:revision>
  <dcterms:created xsi:type="dcterms:W3CDTF">2024-06-03T11:03:16Z</dcterms:created>
  <dcterms:modified xsi:type="dcterms:W3CDTF">2024-06-04T14:06:17Z</dcterms:modified>
</cp:coreProperties>
</file>