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Libre Franklin"/>
      <p:regular r:id="rId30"/>
      <p:bold r:id="rId31"/>
      <p:italic r:id="rId32"/>
      <p:boldItalic r:id="rId33"/>
    </p:embeddedFont>
    <p:embeddedFont>
      <p:font typeface="Libre Baskerville"/>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E22B13-3C2C-47FF-86F1-84FA39159F10}">
  <a:tblStyle styleId="{E1E22B13-3C2C-47FF-86F1-84FA39159F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5.xml"/><Relationship Id="rId33" Type="http://schemas.openxmlformats.org/officeDocument/2006/relationships/font" Target="fonts/LibreFranklin-boldItalic.fntdata"/><Relationship Id="rId10" Type="http://schemas.openxmlformats.org/officeDocument/2006/relationships/slide" Target="slides/slide4.xml"/><Relationship Id="rId32" Type="http://schemas.openxmlformats.org/officeDocument/2006/relationships/font" Target="fonts/LibreFranklin-italic.fntdata"/><Relationship Id="rId13" Type="http://schemas.openxmlformats.org/officeDocument/2006/relationships/slide" Target="slides/slide7.xml"/><Relationship Id="rId35" Type="http://schemas.openxmlformats.org/officeDocument/2006/relationships/font" Target="fonts/LibreBaskerville-bold.fntdata"/><Relationship Id="rId12" Type="http://schemas.openxmlformats.org/officeDocument/2006/relationships/slide" Target="slides/slide6.xml"/><Relationship Id="rId34" Type="http://schemas.openxmlformats.org/officeDocument/2006/relationships/font" Target="fonts/LibreBaskerville-regular.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ibreBaskervill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f1e733bcf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f1e733bcf_1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5f1e733bcf_1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1319acbfc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1319acbfc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21319acbfc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83690653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1883690653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883690653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12b81f08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212b81f087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212b81f087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12b81f087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212b81f087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212b81f087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12b81f087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212b81f087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212b81f087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12b81f087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212b81f087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212b81f087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12b81f087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212b81f087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212b81f087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1319acbfc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21319acbf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21319acbfc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f9b1cb755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f9b1cb755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3f9b1cb755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f9b1cb755_2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f9b1cb755_2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3f9b1cb755_2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f1e733bc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f1e733bcf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5f1e733bcf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f1e733bcf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f1e733bcf_1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5f1e733bcf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f1e733bcf_1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f1e733bcf_1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5f1e733bcf_1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f1e733bcf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f1e733bcf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5f1e733bcf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838200" y="3200400"/>
            <a:ext cx="7772400" cy="3124200"/>
          </a:xfrm>
          <a:prstGeom prst="rect">
            <a:avLst/>
          </a:prstGeom>
          <a:noFill/>
          <a:ln>
            <a:noFill/>
          </a:ln>
        </p:spPr>
        <p:txBody>
          <a:bodyPr anchorCtr="0" anchor="t" bIns="45700" lIns="91425" spcFirstLastPara="1" rIns="91425" wrap="square" tIns="45700">
            <a:normAutofit fontScale="62500" lnSpcReduction="20000"/>
          </a:bodyPr>
          <a:lstStyle/>
          <a:p>
            <a:pPr indent="0" lvl="0" marL="10180" rtl="0" algn="l">
              <a:spcBef>
                <a:spcPts val="0"/>
              </a:spcBef>
              <a:spcAft>
                <a:spcPts val="0"/>
              </a:spcAft>
              <a:buClr>
                <a:schemeClr val="dk1"/>
              </a:buClr>
              <a:buSzPct val="33708"/>
              <a:buFont typeface="Arial"/>
              <a:buNone/>
            </a:pPr>
            <a:r>
              <a:rPr i="1" lang="en-US" sz="3263">
                <a:solidFill>
                  <a:schemeClr val="dk1"/>
                </a:solidFill>
                <a:latin typeface="Calibri"/>
                <a:ea typeface="Calibri"/>
                <a:cs typeface="Calibri"/>
                <a:sym typeface="Calibri"/>
              </a:rPr>
              <a:t>                                    </a:t>
            </a:r>
            <a:r>
              <a:rPr b="1" i="1" lang="en-US" sz="3263">
                <a:solidFill>
                  <a:schemeClr val="dk1"/>
                </a:solidFill>
                <a:latin typeface="Calibri"/>
                <a:ea typeface="Calibri"/>
                <a:cs typeface="Calibri"/>
                <a:sym typeface="Calibri"/>
              </a:rPr>
              <a:t>HIMANSHU CHAURASIYA(37)</a:t>
            </a:r>
            <a:endParaRPr b="1" i="1" sz="3263">
              <a:solidFill>
                <a:schemeClr val="dk1"/>
              </a:solidFill>
              <a:latin typeface="Calibri"/>
              <a:ea typeface="Calibri"/>
              <a:cs typeface="Calibri"/>
              <a:sym typeface="Calibri"/>
            </a:endParaRPr>
          </a:p>
          <a:p>
            <a:pPr indent="0" lvl="0" marL="10180" rtl="0" algn="l">
              <a:spcBef>
                <a:spcPts val="0"/>
              </a:spcBef>
              <a:spcAft>
                <a:spcPts val="0"/>
              </a:spcAft>
              <a:buClr>
                <a:schemeClr val="dk1"/>
              </a:buClr>
              <a:buSzPct val="33708"/>
              <a:buFont typeface="Arial"/>
              <a:buNone/>
            </a:pPr>
            <a:r>
              <a:rPr i="1" lang="en-US" sz="3263">
                <a:solidFill>
                  <a:schemeClr val="dk1"/>
                </a:solidFill>
                <a:latin typeface="Calibri"/>
                <a:ea typeface="Calibri"/>
                <a:cs typeface="Calibri"/>
                <a:sym typeface="Calibri"/>
              </a:rPr>
              <a:t>                                          VIKAS CHAURASIYA(38)</a:t>
            </a:r>
            <a:endParaRPr i="1" sz="3263">
              <a:solidFill>
                <a:schemeClr val="dk1"/>
              </a:solidFill>
              <a:latin typeface="Calibri"/>
              <a:ea typeface="Calibri"/>
              <a:cs typeface="Calibri"/>
              <a:sym typeface="Calibri"/>
            </a:endParaRPr>
          </a:p>
          <a:p>
            <a:pPr indent="0" lvl="0" marL="10180" rtl="0" algn="l">
              <a:spcBef>
                <a:spcPts val="0"/>
              </a:spcBef>
              <a:spcAft>
                <a:spcPts val="0"/>
              </a:spcAft>
              <a:buClr>
                <a:schemeClr val="dk1"/>
              </a:buClr>
              <a:buSzPct val="33708"/>
              <a:buFont typeface="Arial"/>
              <a:buNone/>
            </a:pPr>
            <a:r>
              <a:rPr i="1" lang="en-US" sz="3263">
                <a:solidFill>
                  <a:schemeClr val="dk1"/>
                </a:solidFill>
                <a:latin typeface="Calibri"/>
                <a:ea typeface="Calibri"/>
                <a:cs typeface="Calibri"/>
                <a:sym typeface="Calibri"/>
              </a:rPr>
              <a:t>                                            MUKESH GUPTA (39)</a:t>
            </a:r>
            <a:endParaRPr i="1" sz="3263">
              <a:solidFill>
                <a:schemeClr val="dk1"/>
              </a:solidFill>
              <a:latin typeface="Calibri"/>
              <a:ea typeface="Calibri"/>
              <a:cs typeface="Calibri"/>
              <a:sym typeface="Calibri"/>
            </a:endParaRPr>
          </a:p>
          <a:p>
            <a:pPr indent="0" lvl="0" marL="10180" rtl="0" algn="l">
              <a:spcBef>
                <a:spcPts val="0"/>
              </a:spcBef>
              <a:spcAft>
                <a:spcPts val="0"/>
              </a:spcAft>
              <a:buClr>
                <a:schemeClr val="dk1"/>
              </a:buClr>
              <a:buSzPct val="33708"/>
              <a:buFont typeface="Arial"/>
              <a:buNone/>
            </a:pPr>
            <a:r>
              <a:rPr i="1" lang="en-US" sz="3263">
                <a:solidFill>
                  <a:schemeClr val="dk1"/>
                </a:solidFill>
                <a:latin typeface="Calibri"/>
                <a:ea typeface="Calibri"/>
                <a:cs typeface="Calibri"/>
                <a:sym typeface="Calibri"/>
              </a:rPr>
              <a:t>                                                ASHLY JOHN (40)</a:t>
            </a:r>
            <a:endParaRPr i="1" sz="3263"/>
          </a:p>
          <a:p>
            <a:pPr indent="0" lvl="0" marL="0" rtl="0" algn="ctr">
              <a:spcBef>
                <a:spcPts val="580"/>
              </a:spcBef>
              <a:spcAft>
                <a:spcPts val="0"/>
              </a:spcAft>
              <a:buSzPct val="85000"/>
              <a:buNone/>
            </a:pPr>
            <a:r>
              <a:rPr lang="en-US"/>
              <a:t>Date of Presentation : 03/05/2023</a:t>
            </a:r>
            <a:endParaRPr/>
          </a:p>
          <a:p>
            <a:pPr indent="0" lvl="0" marL="0" rtl="0" algn="ctr">
              <a:spcBef>
                <a:spcPts val="580"/>
              </a:spcBef>
              <a:spcAft>
                <a:spcPts val="0"/>
              </a:spcAft>
              <a:buSzPct val="85000"/>
              <a:buNone/>
            </a:pPr>
            <a:r>
              <a:rPr lang="en-US"/>
              <a:t>Under the guidance of: </a:t>
            </a:r>
            <a:r>
              <a:rPr b="1" lang="en-US"/>
              <a:t>Ms. Alvina Alphonso</a:t>
            </a:r>
            <a:endParaRPr b="1"/>
          </a:p>
          <a:p>
            <a:pPr indent="0" lvl="0" marL="0" rtl="0" algn="ctr">
              <a:spcBef>
                <a:spcPts val="580"/>
              </a:spcBef>
              <a:spcAft>
                <a:spcPts val="0"/>
              </a:spcAft>
              <a:buSzPct val="85000"/>
              <a:buNone/>
            </a:pPr>
            <a:r>
              <a:t/>
            </a:r>
            <a:endParaRPr i="1"/>
          </a:p>
          <a:p>
            <a:pPr indent="0" lvl="0" marL="0" rtl="0" algn="ctr">
              <a:spcBef>
                <a:spcPts val="580"/>
              </a:spcBef>
              <a:spcAft>
                <a:spcPts val="0"/>
              </a:spcAft>
              <a:buSzPct val="85000"/>
              <a:buNone/>
            </a:pPr>
            <a:r>
              <a:rPr lang="en-US"/>
              <a:t> </a:t>
            </a:r>
            <a:endParaRPr/>
          </a:p>
          <a:p>
            <a:pPr indent="0" lvl="0" marL="0" rtl="0" algn="ctr">
              <a:spcBef>
                <a:spcPts val="580"/>
              </a:spcBef>
              <a:spcAft>
                <a:spcPts val="0"/>
              </a:spcAft>
              <a:buSzPct val="85000"/>
              <a:buNone/>
            </a:pPr>
            <a:r>
              <a:rPr lang="en-US"/>
              <a:t>St. Francis Institute of Technology</a:t>
            </a:r>
            <a:endParaRPr/>
          </a:p>
          <a:p>
            <a:pPr indent="0" lvl="0" marL="0" rtl="0" algn="ctr">
              <a:spcBef>
                <a:spcPts val="580"/>
              </a:spcBef>
              <a:spcAft>
                <a:spcPts val="0"/>
              </a:spcAft>
              <a:buSzPct val="85000"/>
              <a:buNone/>
            </a:pPr>
            <a:r>
              <a:rPr i="1" lang="en-US"/>
              <a:t>Department of Information Technology</a:t>
            </a:r>
            <a:endParaRPr/>
          </a:p>
          <a:p>
            <a:pPr indent="0" lvl="0" marL="0" rtl="0" algn="ctr">
              <a:spcBef>
                <a:spcPts val="580"/>
              </a:spcBef>
              <a:spcAft>
                <a:spcPts val="0"/>
              </a:spcAft>
              <a:buSzPct val="85000"/>
              <a:buNone/>
            </a:pPr>
            <a:r>
              <a:t/>
            </a:r>
            <a:endParaRPr/>
          </a:p>
        </p:txBody>
      </p:sp>
      <p:sp>
        <p:nvSpPr>
          <p:cNvPr id="107" name="Google Shape;107;p13"/>
          <p:cNvSpPr txBox="1"/>
          <p:nvPr>
            <p:ph type="ctrTitle"/>
          </p:nvPr>
        </p:nvSpPr>
        <p:spPr>
          <a:xfrm>
            <a:off x="762000" y="1600200"/>
            <a:ext cx="7772400" cy="1165225"/>
          </a:xfrm>
          <a:prstGeom prst="rect">
            <a:avLst/>
          </a:prstGeom>
          <a:noFill/>
          <a:ln>
            <a:noFill/>
          </a:ln>
        </p:spPr>
        <p:txBody>
          <a:bodyPr anchorCtr="0" anchor="ctr" bIns="91425" lIns="91425" spcFirstLastPara="1" rIns="91425" wrap="square" tIns="45700">
            <a:normAutofit fontScale="90000"/>
          </a:bodyPr>
          <a:lstStyle/>
          <a:p>
            <a:pPr indent="0" lvl="0" marL="0" rtl="0" algn="ctr">
              <a:spcBef>
                <a:spcPts val="0"/>
              </a:spcBef>
              <a:spcAft>
                <a:spcPts val="0"/>
              </a:spcAft>
              <a:buClr>
                <a:srgbClr val="FFFFFF"/>
              </a:buClr>
              <a:buSzPct val="39778"/>
              <a:buFont typeface="Libre Franklin"/>
              <a:buNone/>
            </a:pPr>
            <a:r>
              <a:rPr lang="en-US"/>
              <a:t>  </a:t>
            </a:r>
            <a:r>
              <a:rPr lang="en-US" sz="7255">
                <a:solidFill>
                  <a:srgbClr val="F3F3F3"/>
                </a:solidFill>
                <a:latin typeface="Arial"/>
                <a:ea typeface="Arial"/>
                <a:cs typeface="Arial"/>
                <a:sym typeface="Arial"/>
              </a:rPr>
              <a:t>Algorithm Visualizer</a:t>
            </a:r>
            <a:endParaRPr sz="10055">
              <a:solidFill>
                <a:srgbClr val="F3F3F3"/>
              </a:solidFill>
            </a:endParaRPr>
          </a:p>
        </p:txBody>
      </p:sp>
      <p:pic>
        <p:nvPicPr>
          <p:cNvPr id="108" name="Google Shape;108;p13"/>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914400" y="716245"/>
            <a:ext cx="7772400" cy="701400"/>
          </a:xfrm>
          <a:prstGeom prst="rect">
            <a:avLst/>
          </a:prstGeom>
        </p:spPr>
        <p:txBody>
          <a:bodyPr anchorCtr="0" anchor="b" bIns="91425" lIns="91425" spcFirstLastPara="1" rIns="91425" wrap="square" tIns="45700">
            <a:normAutofit fontScale="90000"/>
          </a:bodyPr>
          <a:lstStyle/>
          <a:p>
            <a:pPr indent="0" lvl="0" marL="0" rtl="0" algn="just">
              <a:spcBef>
                <a:spcPts val="0"/>
              </a:spcBef>
              <a:spcAft>
                <a:spcPts val="0"/>
              </a:spcAft>
              <a:buClr>
                <a:schemeClr val="dk1"/>
              </a:buClr>
              <a:buSzPct val="27500"/>
              <a:buFont typeface="Arial"/>
              <a:buNone/>
            </a:pPr>
            <a:r>
              <a:rPr lang="en-US"/>
              <a:t>Proposed Solution </a:t>
            </a:r>
            <a:endParaRPr/>
          </a:p>
        </p:txBody>
      </p:sp>
      <p:sp>
        <p:nvSpPr>
          <p:cNvPr id="189" name="Google Shape;189;p2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0" name="Google Shape;190;p22"/>
          <p:cNvSpPr txBox="1"/>
          <p:nvPr>
            <p:ph idx="1" type="body"/>
          </p:nvPr>
        </p:nvSpPr>
        <p:spPr>
          <a:xfrm>
            <a:off x="842775" y="1593625"/>
            <a:ext cx="7772400" cy="4497900"/>
          </a:xfrm>
          <a:prstGeom prst="rect">
            <a:avLst/>
          </a:prstGeom>
        </p:spPr>
        <p:txBody>
          <a:bodyPr anchorCtr="0" anchor="t" bIns="45700" lIns="91425" spcFirstLastPara="1" rIns="91425" wrap="square" tIns="45700">
            <a:normAutofit/>
          </a:bodyPr>
          <a:lstStyle/>
          <a:p>
            <a:pPr indent="0" lvl="0" marL="173831" rtl="0" algn="just">
              <a:spcBef>
                <a:spcPts val="1367"/>
              </a:spcBef>
              <a:spcAft>
                <a:spcPts val="0"/>
              </a:spcAft>
              <a:buClr>
                <a:schemeClr val="dk1"/>
              </a:buClr>
              <a:buSzPts val="1100"/>
              <a:buFont typeface="Arial"/>
              <a:buNone/>
            </a:pPr>
            <a:r>
              <a:rPr lang="en-US" sz="2200">
                <a:latin typeface="Times New Roman"/>
                <a:ea typeface="Times New Roman"/>
                <a:cs typeface="Times New Roman"/>
                <a:sym typeface="Times New Roman"/>
              </a:rPr>
              <a:t>1] The user can select the algorithm he/she wants to study.</a:t>
            </a:r>
            <a:endParaRPr sz="2200">
              <a:latin typeface="Times New Roman"/>
              <a:ea typeface="Times New Roman"/>
              <a:cs typeface="Times New Roman"/>
              <a:sym typeface="Times New Roman"/>
            </a:endParaRPr>
          </a:p>
          <a:p>
            <a:pPr indent="0" lvl="0" marL="173831" rtl="0" algn="just">
              <a:spcBef>
                <a:spcPts val="1367"/>
              </a:spcBef>
              <a:spcAft>
                <a:spcPts val="0"/>
              </a:spcAft>
              <a:buClr>
                <a:schemeClr val="dk1"/>
              </a:buClr>
              <a:buSzPts val="1100"/>
              <a:buFont typeface="Arial"/>
              <a:buNone/>
            </a:pPr>
            <a:r>
              <a:rPr lang="en-US" sz="2200">
                <a:latin typeface="Times New Roman"/>
                <a:ea typeface="Times New Roman"/>
                <a:cs typeface="Times New Roman"/>
                <a:sym typeface="Times New Roman"/>
              </a:rPr>
              <a:t>2] User can manipulate  data input.</a:t>
            </a:r>
            <a:endParaRPr sz="2200">
              <a:latin typeface="Times New Roman"/>
              <a:ea typeface="Times New Roman"/>
              <a:cs typeface="Times New Roman"/>
              <a:sym typeface="Times New Roman"/>
            </a:endParaRPr>
          </a:p>
          <a:p>
            <a:pPr indent="0" lvl="0" marL="173831" rtl="0" algn="just">
              <a:spcBef>
                <a:spcPts val="1367"/>
              </a:spcBef>
              <a:spcAft>
                <a:spcPts val="0"/>
              </a:spcAft>
              <a:buClr>
                <a:schemeClr val="dk1"/>
              </a:buClr>
              <a:buSzPts val="1100"/>
              <a:buFont typeface="Arial"/>
              <a:buNone/>
            </a:pPr>
            <a:r>
              <a:rPr lang="en-US" sz="2200">
                <a:latin typeface="Times New Roman"/>
                <a:ea typeface="Times New Roman"/>
                <a:cs typeface="Times New Roman"/>
                <a:sym typeface="Times New Roman"/>
              </a:rPr>
              <a:t>3] Control the speed of the animation.</a:t>
            </a:r>
            <a:endParaRPr sz="2200">
              <a:latin typeface="Times New Roman"/>
              <a:ea typeface="Times New Roman"/>
              <a:cs typeface="Times New Roman"/>
              <a:sym typeface="Times New Roman"/>
            </a:endParaRPr>
          </a:p>
          <a:p>
            <a:pPr indent="0" lvl="0" marL="173831" rtl="0" algn="just">
              <a:spcBef>
                <a:spcPts val="1367"/>
              </a:spcBef>
              <a:spcAft>
                <a:spcPts val="0"/>
              </a:spcAft>
              <a:buClr>
                <a:schemeClr val="dk1"/>
              </a:buClr>
              <a:buSzPts val="1100"/>
              <a:buFont typeface="Arial"/>
              <a:buNone/>
            </a:pPr>
            <a:r>
              <a:rPr lang="en-US" sz="2200">
                <a:latin typeface="Times New Roman"/>
                <a:ea typeface="Times New Roman"/>
                <a:cs typeface="Times New Roman"/>
                <a:sym typeface="Times New Roman"/>
              </a:rPr>
              <a:t>4] User can check-out the code corresponding to the animation.</a:t>
            </a:r>
            <a:endParaRPr sz="2200">
              <a:latin typeface="Times New Roman"/>
              <a:ea typeface="Times New Roman"/>
              <a:cs typeface="Times New Roman"/>
              <a:sym typeface="Times New Roman"/>
            </a:endParaRPr>
          </a:p>
          <a:p>
            <a:pPr indent="0" lvl="0" marL="173831" rtl="0" algn="just">
              <a:spcBef>
                <a:spcPts val="1367"/>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spcBef>
                <a:spcPts val="580"/>
              </a:spcBef>
              <a:spcAft>
                <a:spcPts val="0"/>
              </a:spcAft>
              <a:buNone/>
            </a:pPr>
            <a:r>
              <a:t/>
            </a:r>
            <a:endParaRPr sz="2000"/>
          </a:p>
        </p:txBody>
      </p:sp>
      <p:sp>
        <p:nvSpPr>
          <p:cNvPr id="191" name="Google Shape;191;p22"/>
          <p:cNvSpPr txBox="1"/>
          <p:nvPr/>
        </p:nvSpPr>
        <p:spPr>
          <a:xfrm>
            <a:off x="734375" y="6267500"/>
            <a:ext cx="7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SFIT- IT department                     Project Title:  Algorithm Visualizer</a:t>
            </a:r>
            <a:endParaRPr/>
          </a:p>
        </p:txBody>
      </p:sp>
      <p:pic>
        <p:nvPicPr>
          <p:cNvPr id="192" name="Google Shape;192;p2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972050" y="646220"/>
            <a:ext cx="7772400" cy="701400"/>
          </a:xfrm>
          <a:prstGeom prst="rect">
            <a:avLst/>
          </a:prstGeom>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lang="en-US"/>
              <a:t>Scope of Project</a:t>
            </a:r>
            <a:endParaRPr/>
          </a:p>
        </p:txBody>
      </p:sp>
      <p:sp>
        <p:nvSpPr>
          <p:cNvPr id="199" name="Google Shape;199;p2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0" name="Google Shape;200;p23"/>
          <p:cNvSpPr txBox="1"/>
          <p:nvPr>
            <p:ph idx="1" type="body"/>
          </p:nvPr>
        </p:nvSpPr>
        <p:spPr>
          <a:xfrm>
            <a:off x="842775" y="1593625"/>
            <a:ext cx="7772400" cy="4497900"/>
          </a:xfrm>
          <a:prstGeom prst="rect">
            <a:avLst/>
          </a:prstGeom>
        </p:spPr>
        <p:txBody>
          <a:bodyPr anchorCtr="0" anchor="t" bIns="45700" lIns="91425" spcFirstLastPara="1" rIns="91425" wrap="square" tIns="45700">
            <a:normAutofit/>
          </a:bodyPr>
          <a:lstStyle/>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Currently we are implementing algorithms like Sliding Window, Longest Common Subsequence,matrix chain multiplication and Levenshtein Distance. </a:t>
            </a:r>
            <a:endParaRPr sz="2200">
              <a:latin typeface="Times New Roman"/>
              <a:ea typeface="Times New Roman"/>
              <a:cs typeface="Times New Roman"/>
              <a:sym typeface="Times New Roman"/>
            </a:endParaRPr>
          </a:p>
          <a:p>
            <a:pPr indent="-368300" lvl="0" marL="457200" rtl="0" algn="just">
              <a:spcBef>
                <a:spcPts val="1000"/>
              </a:spcBef>
              <a:spcAft>
                <a:spcPts val="0"/>
              </a:spcAft>
              <a:buSzPts val="2200"/>
              <a:buFont typeface="Times New Roman"/>
              <a:buChar char="❏"/>
            </a:pPr>
            <a:r>
              <a:rPr lang="en-US" sz="2200">
                <a:latin typeface="Times New Roman"/>
                <a:ea typeface="Times New Roman"/>
                <a:cs typeface="Times New Roman"/>
                <a:sym typeface="Times New Roman"/>
              </a:rPr>
              <a:t>User information is not stored in our system.</a:t>
            </a:r>
            <a:endParaRPr sz="2200">
              <a:latin typeface="Times New Roman"/>
              <a:ea typeface="Times New Roman"/>
              <a:cs typeface="Times New Roman"/>
              <a:sym typeface="Times New Roman"/>
            </a:endParaRPr>
          </a:p>
          <a:p>
            <a:pPr indent="-368300" lvl="0" marL="457200" rtl="0" algn="just">
              <a:spcBef>
                <a:spcPts val="1000"/>
              </a:spcBef>
              <a:spcAft>
                <a:spcPts val="0"/>
              </a:spcAft>
              <a:buSzPts val="2200"/>
              <a:buFont typeface="Times New Roman"/>
              <a:buChar char="❏"/>
            </a:pPr>
            <a:r>
              <a:rPr lang="en-US" sz="2200">
                <a:latin typeface="Times New Roman"/>
                <a:ea typeface="Times New Roman"/>
                <a:cs typeface="Times New Roman"/>
                <a:sym typeface="Times New Roman"/>
              </a:rPr>
              <a:t>A backend database connectivity is also important to the system to keep a record of the existing users  and new ones along with providing them the feature of tracking their progress in their respective accounts.</a:t>
            </a:r>
            <a:endParaRPr sz="2200">
              <a:latin typeface="Times New Roman"/>
              <a:ea typeface="Times New Roman"/>
              <a:cs typeface="Times New Roman"/>
              <a:sym typeface="Times New Roman"/>
            </a:endParaRPr>
          </a:p>
          <a:p>
            <a:pPr indent="-368300" lvl="0" marL="457200" rtl="0" algn="just">
              <a:spcBef>
                <a:spcPts val="1000"/>
              </a:spcBef>
              <a:spcAft>
                <a:spcPts val="0"/>
              </a:spcAft>
              <a:buSzPts val="2200"/>
              <a:buFont typeface="Times New Roman"/>
              <a:buChar char="❏"/>
            </a:pPr>
            <a:r>
              <a:rPr lang="en-US" sz="2200">
                <a:latin typeface="Times New Roman"/>
                <a:ea typeface="Times New Roman"/>
                <a:cs typeface="Times New Roman"/>
                <a:sym typeface="Times New Roman"/>
              </a:rPr>
              <a:t>Our proposed system can be used to enhance the traditional classroom education and textbook for Data Structures and Basic Geometric Algorithms courses</a:t>
            </a:r>
            <a:endParaRPr sz="2000"/>
          </a:p>
        </p:txBody>
      </p:sp>
      <p:sp>
        <p:nvSpPr>
          <p:cNvPr id="201" name="Google Shape;201;p23"/>
          <p:cNvSpPr txBox="1"/>
          <p:nvPr/>
        </p:nvSpPr>
        <p:spPr>
          <a:xfrm>
            <a:off x="734375" y="6267500"/>
            <a:ext cx="7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SFIT- IT department                     Project Title:  Algorithm Visualizer</a:t>
            </a:r>
            <a:endParaRPr/>
          </a:p>
        </p:txBody>
      </p:sp>
      <p:pic>
        <p:nvPicPr>
          <p:cNvPr id="202" name="Google Shape;202;p2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03" name="Google Shape;203;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914400" y="274646"/>
            <a:ext cx="7772400" cy="7278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sz="3500"/>
              <a:t>Block Diagram</a:t>
            </a:r>
            <a:endParaRPr sz="3500"/>
          </a:p>
        </p:txBody>
      </p:sp>
      <p:sp>
        <p:nvSpPr>
          <p:cNvPr id="210" name="Google Shape;210;p24"/>
          <p:cNvSpPr txBox="1"/>
          <p:nvPr>
            <p:ph idx="11" type="ftr"/>
          </p:nvPr>
        </p:nvSpPr>
        <p:spPr>
          <a:xfrm>
            <a:off x="914400" y="6172200"/>
            <a:ext cx="6886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
        <p:nvSpPr>
          <p:cNvPr id="211" name="Google Shape;211;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12" name="Google Shape;212;p2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213" name="Google Shape;213;p24"/>
          <p:cNvPicPr preferRelativeResize="0"/>
          <p:nvPr/>
        </p:nvPicPr>
        <p:blipFill rotWithShape="1">
          <a:blip r:embed="rId4">
            <a:alphaModFix/>
          </a:blip>
          <a:srcRect b="9123" l="0" r="0" t="0"/>
          <a:stretch/>
        </p:blipFill>
        <p:spPr>
          <a:xfrm>
            <a:off x="1801675" y="1002450"/>
            <a:ext cx="4969150" cy="481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500"/>
              <a:t>Hardware &amp; Software Requirements</a:t>
            </a:r>
            <a:endParaRPr sz="3500"/>
          </a:p>
        </p:txBody>
      </p:sp>
      <p:sp>
        <p:nvSpPr>
          <p:cNvPr id="220" name="Google Shape;220;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21" name="Google Shape;221;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rPr b="1" lang="en-US" sz="2200">
                <a:latin typeface="Times New Roman"/>
                <a:ea typeface="Times New Roman"/>
                <a:cs typeface="Times New Roman"/>
                <a:sym typeface="Times New Roman"/>
              </a:rPr>
              <a:t>Software requirements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rPr lang="en-US" sz="2200">
                <a:latin typeface="Times New Roman"/>
                <a:ea typeface="Times New Roman"/>
                <a:cs typeface="Times New Roman"/>
                <a:sym typeface="Times New Roman"/>
              </a:rPr>
              <a:t>Operating System:Window 7 and above</a:t>
            </a:r>
            <a:endParaRPr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rPr lang="en-US" sz="2200">
                <a:latin typeface="Times New Roman"/>
                <a:ea typeface="Times New Roman"/>
                <a:cs typeface="Times New Roman"/>
                <a:sym typeface="Times New Roman"/>
              </a:rPr>
              <a:t>Front end:HTML, CSS ,Bootstrap,reactjs</a:t>
            </a:r>
            <a:endParaRPr sz="2200">
              <a:latin typeface="Times New Roman"/>
              <a:ea typeface="Times New Roman"/>
              <a:cs typeface="Times New Roman"/>
              <a:sym typeface="Times New Roman"/>
            </a:endParaRPr>
          </a:p>
          <a:p>
            <a:pPr indent="0" lvl="0" marL="14781" rtl="0" algn="l">
              <a:spcBef>
                <a:spcPts val="77"/>
              </a:spcBef>
              <a:spcAft>
                <a:spcPts val="0"/>
              </a:spcAft>
              <a:buSzPts val="1100"/>
              <a:buNone/>
            </a:pPr>
            <a:r>
              <a:rPr lang="en-US" sz="2200">
                <a:latin typeface="Times New Roman"/>
                <a:ea typeface="Times New Roman"/>
                <a:cs typeface="Times New Roman"/>
                <a:sym typeface="Times New Roman"/>
              </a:rPr>
              <a:t>Editor: VS code</a:t>
            </a:r>
            <a:endParaRPr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rPr b="1" lang="en-US" sz="2200">
                <a:latin typeface="Times New Roman"/>
                <a:ea typeface="Times New Roman"/>
                <a:cs typeface="Times New Roman"/>
                <a:sym typeface="Times New Roman"/>
              </a:rPr>
              <a:t>Hardware Requirements:</a:t>
            </a:r>
            <a:endParaRPr b="1"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rPr lang="en-US" sz="2200">
                <a:latin typeface="Times New Roman"/>
                <a:ea typeface="Times New Roman"/>
                <a:cs typeface="Times New Roman"/>
                <a:sym typeface="Times New Roman"/>
              </a:rPr>
              <a:t>RAM :minimum 4 GB</a:t>
            </a:r>
            <a:endParaRPr sz="2200">
              <a:latin typeface="Times New Roman"/>
              <a:ea typeface="Times New Roman"/>
              <a:cs typeface="Times New Roman"/>
              <a:sym typeface="Times New Roman"/>
            </a:endParaRPr>
          </a:p>
          <a:p>
            <a:pPr indent="0" lvl="0" marL="14781" rtl="0" algn="l">
              <a:spcBef>
                <a:spcPts val="77"/>
              </a:spcBef>
              <a:spcAft>
                <a:spcPts val="0"/>
              </a:spcAft>
              <a:buSzPts val="1100"/>
              <a:buNone/>
            </a:pPr>
            <a:r>
              <a:rPr lang="en-US" sz="2200">
                <a:latin typeface="Times New Roman"/>
                <a:ea typeface="Times New Roman"/>
                <a:cs typeface="Times New Roman"/>
                <a:sym typeface="Times New Roman"/>
              </a:rPr>
              <a:t>Hard Drive:32 GB and above</a:t>
            </a:r>
            <a:endParaRPr sz="2200">
              <a:latin typeface="Times New Roman"/>
              <a:ea typeface="Times New Roman"/>
              <a:cs typeface="Times New Roman"/>
              <a:sym typeface="Times New Roman"/>
            </a:endParaRPr>
          </a:p>
          <a:p>
            <a:pPr indent="0" lvl="0" marL="14781" rtl="0" algn="l">
              <a:spcBef>
                <a:spcPts val="77"/>
              </a:spcBef>
              <a:spcAft>
                <a:spcPts val="0"/>
              </a:spcAft>
              <a:buSzPts val="1100"/>
              <a:buNone/>
            </a:pPr>
            <a:r>
              <a:rPr lang="en-US" sz="2200">
                <a:latin typeface="Times New Roman"/>
                <a:ea typeface="Times New Roman"/>
                <a:cs typeface="Times New Roman"/>
                <a:sym typeface="Times New Roman"/>
              </a:rPr>
              <a:t>Clock speed:2.5 GHz or above</a:t>
            </a:r>
            <a:endParaRPr sz="2200">
              <a:latin typeface="Times New Roman"/>
              <a:ea typeface="Times New Roman"/>
              <a:cs typeface="Times New Roman"/>
              <a:sym typeface="Times New Roman"/>
            </a:endParaRPr>
          </a:p>
          <a:p>
            <a:pPr indent="0" lvl="0" marL="14781" rtl="0" algn="l">
              <a:spcBef>
                <a:spcPts val="77"/>
              </a:spcBef>
              <a:spcAft>
                <a:spcPts val="0"/>
              </a:spcAft>
              <a:buClr>
                <a:schemeClr val="dk1"/>
              </a:buClr>
              <a:buSzPts val="1100"/>
              <a:buFont typeface="Arial"/>
              <a:buNone/>
            </a:pPr>
            <a:r>
              <a:rPr lang="en-US" sz="2200">
                <a:latin typeface="Times New Roman"/>
                <a:ea typeface="Times New Roman"/>
                <a:cs typeface="Times New Roman"/>
                <a:sym typeface="Times New Roman"/>
              </a:rPr>
              <a:t>CPU:intel i3/ryzen 3 or above</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222" name="Google Shape;222;p2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23" name="Google Shape;223;p25"/>
          <p:cNvSpPr txBox="1"/>
          <p:nvPr>
            <p:ph idx="11" type="ftr"/>
          </p:nvPr>
        </p:nvSpPr>
        <p:spPr>
          <a:xfrm>
            <a:off x="921100" y="6205738"/>
            <a:ext cx="7067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idx="4294967295"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3600"/>
              <a:buFont typeface="Libre Franklin"/>
              <a:buNone/>
            </a:pPr>
            <a:r>
              <a:rPr lang="en-US" sz="3500"/>
              <a:t>Implementation</a:t>
            </a:r>
            <a:endParaRPr sz="3500"/>
          </a:p>
        </p:txBody>
      </p:sp>
      <p:sp>
        <p:nvSpPr>
          <p:cNvPr id="230" name="Google Shape;230;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1" name="Google Shape;231;p26"/>
          <p:cNvSpPr txBox="1"/>
          <p:nvPr>
            <p:ph idx="4294967295"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a:p>
            <a:pPr indent="-133985" lvl="0" marL="274320" rtl="0" algn="l">
              <a:spcBef>
                <a:spcPts val="0"/>
              </a:spcBef>
              <a:spcAft>
                <a:spcPts val="0"/>
              </a:spcAft>
              <a:buSzPts val="2210"/>
              <a:buNone/>
            </a:pPr>
            <a:r>
              <a:t/>
            </a:r>
            <a:endParaRPr/>
          </a:p>
        </p:txBody>
      </p:sp>
      <p:pic>
        <p:nvPicPr>
          <p:cNvPr id="232" name="Google Shape;232;p2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33" name="Google Shape;233;p26"/>
          <p:cNvSpPr txBox="1"/>
          <p:nvPr>
            <p:ph idx="11" type="ftr"/>
          </p:nvPr>
        </p:nvSpPr>
        <p:spPr>
          <a:xfrm>
            <a:off x="914400" y="6172200"/>
            <a:ext cx="71319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pic>
        <p:nvPicPr>
          <p:cNvPr id="234" name="Google Shape;234;p26"/>
          <p:cNvPicPr preferRelativeResize="0"/>
          <p:nvPr/>
        </p:nvPicPr>
        <p:blipFill>
          <a:blip r:embed="rId4">
            <a:alphaModFix/>
          </a:blip>
          <a:stretch>
            <a:fillRect/>
          </a:stretch>
        </p:blipFill>
        <p:spPr>
          <a:xfrm>
            <a:off x="266700" y="1510850"/>
            <a:ext cx="8610601" cy="3653619"/>
          </a:xfrm>
          <a:prstGeom prst="rect">
            <a:avLst/>
          </a:prstGeom>
          <a:noFill/>
          <a:ln>
            <a:noFill/>
          </a:ln>
        </p:spPr>
      </p:pic>
      <p:sp>
        <p:nvSpPr>
          <p:cNvPr id="235" name="Google Shape;235;p26"/>
          <p:cNvSpPr txBox="1"/>
          <p:nvPr/>
        </p:nvSpPr>
        <p:spPr>
          <a:xfrm>
            <a:off x="1837050" y="5257675"/>
            <a:ext cx="528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Times New Roman"/>
                <a:ea typeface="Times New Roman"/>
                <a:cs typeface="Times New Roman"/>
                <a:sym typeface="Times New Roman"/>
              </a:rPr>
              <a:t>Fig 1: User interface of Algorithm Visualizer</a:t>
            </a:r>
            <a:endParaRPr sz="19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2" name="Google Shape;242;p27"/>
          <p:cNvSpPr txBox="1"/>
          <p:nvPr>
            <p:ph idx="4294967295"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243" name="Google Shape;243;p2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44" name="Google Shape;244;p27"/>
          <p:cNvSpPr txBox="1"/>
          <p:nvPr>
            <p:ph idx="11" type="ftr"/>
          </p:nvPr>
        </p:nvSpPr>
        <p:spPr>
          <a:xfrm>
            <a:off x="914400" y="6172200"/>
            <a:ext cx="7250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pic>
        <p:nvPicPr>
          <p:cNvPr id="245" name="Google Shape;245;p27"/>
          <p:cNvPicPr preferRelativeResize="0"/>
          <p:nvPr/>
        </p:nvPicPr>
        <p:blipFill>
          <a:blip r:embed="rId4">
            <a:alphaModFix/>
          </a:blip>
          <a:stretch>
            <a:fillRect/>
          </a:stretch>
        </p:blipFill>
        <p:spPr>
          <a:xfrm>
            <a:off x="2133100" y="688775"/>
            <a:ext cx="5127725" cy="4387776"/>
          </a:xfrm>
          <a:prstGeom prst="rect">
            <a:avLst/>
          </a:prstGeom>
          <a:noFill/>
          <a:ln>
            <a:noFill/>
          </a:ln>
        </p:spPr>
      </p:pic>
      <p:sp>
        <p:nvSpPr>
          <p:cNvPr id="246" name="Google Shape;246;p27"/>
          <p:cNvSpPr txBox="1"/>
          <p:nvPr/>
        </p:nvSpPr>
        <p:spPr>
          <a:xfrm>
            <a:off x="1837050" y="5257675"/>
            <a:ext cx="528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Times New Roman"/>
                <a:ea typeface="Times New Roman"/>
                <a:cs typeface="Times New Roman"/>
                <a:sym typeface="Times New Roman"/>
              </a:rPr>
              <a:t>Fig 2: Visualization of Sliding Window   </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3" name="Google Shape;253;p28"/>
          <p:cNvSpPr txBox="1"/>
          <p:nvPr>
            <p:ph idx="4294967295"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254" name="Google Shape;254;p2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55" name="Google Shape;255;p28"/>
          <p:cNvSpPr txBox="1"/>
          <p:nvPr>
            <p:ph idx="11" type="ftr"/>
          </p:nvPr>
        </p:nvSpPr>
        <p:spPr>
          <a:xfrm>
            <a:off x="914400" y="6172200"/>
            <a:ext cx="7250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pic>
        <p:nvPicPr>
          <p:cNvPr id="256" name="Google Shape;256;p28"/>
          <p:cNvPicPr preferRelativeResize="0"/>
          <p:nvPr/>
        </p:nvPicPr>
        <p:blipFill>
          <a:blip r:embed="rId4">
            <a:alphaModFix/>
          </a:blip>
          <a:stretch>
            <a:fillRect/>
          </a:stretch>
        </p:blipFill>
        <p:spPr>
          <a:xfrm>
            <a:off x="1609552" y="635475"/>
            <a:ext cx="5924900" cy="4923424"/>
          </a:xfrm>
          <a:prstGeom prst="rect">
            <a:avLst/>
          </a:prstGeom>
          <a:noFill/>
          <a:ln>
            <a:noFill/>
          </a:ln>
        </p:spPr>
      </p:pic>
      <p:sp>
        <p:nvSpPr>
          <p:cNvPr id="257" name="Google Shape;257;p28"/>
          <p:cNvSpPr txBox="1"/>
          <p:nvPr/>
        </p:nvSpPr>
        <p:spPr>
          <a:xfrm>
            <a:off x="1609550" y="5594700"/>
            <a:ext cx="5925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latin typeface="Times New Roman"/>
                <a:ea typeface="Times New Roman"/>
                <a:cs typeface="Times New Roman"/>
                <a:sym typeface="Times New Roman"/>
              </a:rPr>
              <a:t>Fig 3: Visualization of </a:t>
            </a:r>
            <a:r>
              <a:rPr lang="en-US" sz="1900">
                <a:solidFill>
                  <a:schemeClr val="dk1"/>
                </a:solidFill>
                <a:latin typeface="Times New Roman"/>
                <a:ea typeface="Times New Roman"/>
                <a:cs typeface="Times New Roman"/>
                <a:sym typeface="Times New Roman"/>
              </a:rPr>
              <a:t>Levenshtein Distance</a:t>
            </a:r>
            <a:r>
              <a:rPr lang="en-US" sz="1900">
                <a:solidFill>
                  <a:schemeClr val="dk1"/>
                </a:solidFill>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64" name="Google Shape;264;p29"/>
          <p:cNvSpPr txBox="1"/>
          <p:nvPr>
            <p:ph idx="4294967295"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265" name="Google Shape;265;p2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66" name="Google Shape;266;p29"/>
          <p:cNvSpPr txBox="1"/>
          <p:nvPr>
            <p:ph idx="11" type="ftr"/>
          </p:nvPr>
        </p:nvSpPr>
        <p:spPr>
          <a:xfrm>
            <a:off x="914400" y="6172200"/>
            <a:ext cx="7250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pic>
        <p:nvPicPr>
          <p:cNvPr id="267" name="Google Shape;267;p29"/>
          <p:cNvPicPr preferRelativeResize="0"/>
          <p:nvPr/>
        </p:nvPicPr>
        <p:blipFill>
          <a:blip r:embed="rId4">
            <a:alphaModFix/>
          </a:blip>
          <a:stretch>
            <a:fillRect/>
          </a:stretch>
        </p:blipFill>
        <p:spPr>
          <a:xfrm>
            <a:off x="2259700" y="462400"/>
            <a:ext cx="5018200" cy="5000325"/>
          </a:xfrm>
          <a:prstGeom prst="rect">
            <a:avLst/>
          </a:prstGeom>
          <a:noFill/>
          <a:ln>
            <a:noFill/>
          </a:ln>
        </p:spPr>
      </p:pic>
      <p:sp>
        <p:nvSpPr>
          <p:cNvPr id="268" name="Google Shape;268;p29"/>
          <p:cNvSpPr txBox="1"/>
          <p:nvPr/>
        </p:nvSpPr>
        <p:spPr>
          <a:xfrm>
            <a:off x="1981350" y="5522975"/>
            <a:ext cx="5638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latin typeface="Times New Roman"/>
                <a:ea typeface="Times New Roman"/>
                <a:cs typeface="Times New Roman"/>
                <a:sym typeface="Times New Roman"/>
              </a:rPr>
              <a:t>Fig 4: Visualization of Longest Common Subsequence   </a:t>
            </a:r>
            <a:endParaRPr sz="1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p30"/>
          <p:cNvSpPr txBox="1"/>
          <p:nvPr>
            <p:ph idx="4294967295"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4781" rtl="0" algn="l">
              <a:spcBef>
                <a:spcPts val="77"/>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276" name="Google Shape;276;p3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77" name="Google Shape;277;p30"/>
          <p:cNvSpPr txBox="1"/>
          <p:nvPr>
            <p:ph idx="11" type="ftr"/>
          </p:nvPr>
        </p:nvSpPr>
        <p:spPr>
          <a:xfrm>
            <a:off x="914400" y="6172200"/>
            <a:ext cx="7250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pic>
        <p:nvPicPr>
          <p:cNvPr id="278" name="Google Shape;278;p30"/>
          <p:cNvPicPr preferRelativeResize="0"/>
          <p:nvPr/>
        </p:nvPicPr>
        <p:blipFill>
          <a:blip r:embed="rId4">
            <a:alphaModFix/>
          </a:blip>
          <a:stretch>
            <a:fillRect/>
          </a:stretch>
        </p:blipFill>
        <p:spPr>
          <a:xfrm>
            <a:off x="2041850" y="502300"/>
            <a:ext cx="5448092" cy="5223775"/>
          </a:xfrm>
          <a:prstGeom prst="rect">
            <a:avLst/>
          </a:prstGeom>
          <a:noFill/>
          <a:ln>
            <a:noFill/>
          </a:ln>
        </p:spPr>
      </p:pic>
      <p:sp>
        <p:nvSpPr>
          <p:cNvPr id="279" name="Google Shape;279;p30"/>
          <p:cNvSpPr txBox="1"/>
          <p:nvPr/>
        </p:nvSpPr>
        <p:spPr>
          <a:xfrm>
            <a:off x="1873350" y="5726075"/>
            <a:ext cx="5616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solidFill>
                  <a:schemeClr val="dk1"/>
                </a:solidFill>
                <a:latin typeface="Times New Roman"/>
                <a:ea typeface="Times New Roman"/>
                <a:cs typeface="Times New Roman"/>
                <a:sym typeface="Times New Roman"/>
              </a:rPr>
              <a:t>Fig 5: Visualization of Matrix Chain Multiplication   </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Conclusions </a:t>
            </a:r>
            <a:endParaRPr/>
          </a:p>
        </p:txBody>
      </p:sp>
      <p:sp>
        <p:nvSpPr>
          <p:cNvPr id="286" name="Google Shape;286;p31"/>
          <p:cNvSpPr txBox="1"/>
          <p:nvPr>
            <p:ph idx="11" type="ftr"/>
          </p:nvPr>
        </p:nvSpPr>
        <p:spPr>
          <a:xfrm>
            <a:off x="914400" y="6205750"/>
            <a:ext cx="7067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
        <p:nvSpPr>
          <p:cNvPr id="287" name="Google Shape;287;p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8" name="Google Shape;288;p31"/>
          <p:cNvSpPr txBox="1"/>
          <p:nvPr>
            <p:ph idx="1" type="body"/>
          </p:nvPr>
        </p:nvSpPr>
        <p:spPr>
          <a:xfrm>
            <a:off x="988825" y="1323775"/>
            <a:ext cx="7772400" cy="457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210"/>
              <a:buNone/>
            </a:pPr>
            <a:r>
              <a:rPr lang="en-US" sz="2000"/>
              <a:t>Algorithm visualization can be seen as a valuable supporting tool, used in addition to standard ways of education in the field of computer science. It has been found that it becomes easier for humans to retain the concepts when learnt through visualization than just textual or speech explanations.</a:t>
            </a:r>
            <a:endParaRPr sz="2000"/>
          </a:p>
        </p:txBody>
      </p:sp>
      <p:pic>
        <p:nvPicPr>
          <p:cNvPr id="289" name="Google Shape;289;p3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Content</a:t>
            </a:r>
            <a:endParaRPr/>
          </a:p>
        </p:txBody>
      </p:sp>
      <p:sp>
        <p:nvSpPr>
          <p:cNvPr id="115" name="Google Shape;115;p14"/>
          <p:cNvSpPr txBox="1"/>
          <p:nvPr>
            <p:ph idx="11" type="ftr"/>
          </p:nvPr>
        </p:nvSpPr>
        <p:spPr>
          <a:xfrm>
            <a:off x="914400" y="6172200"/>
            <a:ext cx="68049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
        <p:nvSpPr>
          <p:cNvPr id="116" name="Google Shape;116;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7" name="Google Shape;117;p14"/>
          <p:cNvSpPr txBox="1"/>
          <p:nvPr>
            <p:ph idx="1" type="body"/>
          </p:nvPr>
        </p:nvSpPr>
        <p:spPr>
          <a:xfrm>
            <a:off x="914400" y="1522000"/>
            <a:ext cx="7772400" cy="4650300"/>
          </a:xfrm>
          <a:prstGeom prst="rect">
            <a:avLst/>
          </a:prstGeom>
          <a:noFill/>
          <a:ln>
            <a:noFill/>
          </a:ln>
        </p:spPr>
        <p:txBody>
          <a:bodyPr anchorCtr="0" anchor="t" bIns="45700" lIns="91425" spcFirstLastPara="1" rIns="91425" wrap="square" tIns="45700">
            <a:normAutofit lnSpcReduction="20000"/>
          </a:bodyPr>
          <a:lstStyle/>
          <a:p>
            <a:pPr indent="-260984" lvl="0" marL="274320" rtl="0" algn="l">
              <a:spcBef>
                <a:spcPts val="0"/>
              </a:spcBef>
              <a:spcAft>
                <a:spcPts val="0"/>
              </a:spcAft>
              <a:buSzPts val="2000"/>
              <a:buChar char="⚫"/>
            </a:pPr>
            <a:r>
              <a:rPr lang="en-US"/>
              <a:t>I</a:t>
            </a:r>
            <a:r>
              <a:rPr lang="en-US">
                <a:latin typeface="Times New Roman"/>
                <a:ea typeface="Times New Roman"/>
                <a:cs typeface="Times New Roman"/>
                <a:sym typeface="Times New Roman"/>
              </a:rPr>
              <a:t>ntroduction </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Review of Literature</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Research Gaps Identified</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Problem Definition </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Scope of Project</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System Description</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260984" lvl="0" marL="274320" rtl="0" algn="l">
              <a:spcBef>
                <a:spcPts val="580"/>
              </a:spcBef>
              <a:spcAft>
                <a:spcPts val="0"/>
              </a:spcAft>
              <a:buSzPts val="2000"/>
              <a:buFont typeface="Times New Roman"/>
              <a:buChar char="⚫"/>
            </a:pPr>
            <a:r>
              <a:rPr lang="en-US">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pic>
        <p:nvPicPr>
          <p:cNvPr id="118" name="Google Shape;118;p1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References</a:t>
            </a:r>
            <a:endParaRPr/>
          </a:p>
        </p:txBody>
      </p:sp>
      <p:sp>
        <p:nvSpPr>
          <p:cNvPr id="296" name="Google Shape;296;p32"/>
          <p:cNvSpPr txBox="1"/>
          <p:nvPr>
            <p:ph idx="11" type="ftr"/>
          </p:nvPr>
        </p:nvSpPr>
        <p:spPr>
          <a:xfrm>
            <a:off x="914400" y="6205750"/>
            <a:ext cx="70671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
        <p:nvSpPr>
          <p:cNvPr id="297" name="Google Shape;297;p3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98" name="Google Shape;298;p32"/>
          <p:cNvSpPr txBox="1"/>
          <p:nvPr>
            <p:ph idx="1" type="body"/>
          </p:nvPr>
        </p:nvSpPr>
        <p:spPr>
          <a:xfrm>
            <a:off x="988825" y="1323775"/>
            <a:ext cx="7772400" cy="45720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Clr>
                <a:schemeClr val="dk1"/>
              </a:buClr>
              <a:buSzPts val="1100"/>
              <a:buFont typeface="Arial"/>
              <a:buNone/>
            </a:pPr>
            <a:r>
              <a:rPr lang="en-US" sz="2200">
                <a:solidFill>
                  <a:srgbClr val="222222"/>
                </a:solidFill>
                <a:latin typeface="Times New Roman"/>
                <a:ea typeface="Times New Roman"/>
                <a:cs typeface="Times New Roman"/>
                <a:sym typeface="Times New Roman"/>
              </a:rPr>
              <a:t>1.Borassi, Michele &amp; Epasto, Alessandro &amp; Lattanzi, Silvio &amp; Vassilvitskii, Sergei &amp; Zadimoghaddam, Morteza. (2020). Sliding Window Algorithms for k-Clustering Problems.</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200">
                <a:solidFill>
                  <a:srgbClr val="222222"/>
                </a:solidFill>
                <a:latin typeface="Times New Roman"/>
                <a:ea typeface="Times New Roman"/>
                <a:cs typeface="Times New Roman"/>
                <a:sym typeface="Times New Roman"/>
              </a:rPr>
              <a:t>2.Fan, Xiaodi, Angel Saldivia, Pedro Soto, and Jun Li. "Coded Matrix Chain Multiplication." In </a:t>
            </a:r>
            <a:r>
              <a:rPr i="1" lang="en-US" sz="2200">
                <a:solidFill>
                  <a:srgbClr val="222222"/>
                </a:solidFill>
                <a:latin typeface="Times New Roman"/>
                <a:ea typeface="Times New Roman"/>
                <a:cs typeface="Times New Roman"/>
                <a:sym typeface="Times New Roman"/>
              </a:rPr>
              <a:t>2021 IEEE/ACM 29th International Symposium on Quality of Service (IWQOS)</a:t>
            </a:r>
            <a:r>
              <a:rPr lang="en-US" sz="2200">
                <a:solidFill>
                  <a:srgbClr val="222222"/>
                </a:solidFill>
                <a:latin typeface="Times New Roman"/>
                <a:ea typeface="Times New Roman"/>
                <a:cs typeface="Times New Roman"/>
                <a:sym typeface="Times New Roman"/>
              </a:rPr>
              <a:t>, pp. 1-6. IEEE, 2021.</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200">
                <a:solidFill>
                  <a:srgbClr val="222222"/>
                </a:solidFill>
                <a:latin typeface="Times New Roman"/>
                <a:ea typeface="Times New Roman"/>
                <a:cs typeface="Times New Roman"/>
                <a:sym typeface="Times New Roman"/>
              </a:rPr>
              <a:t>3.Haldar, Rishin &amp; Mukhopadhyay, Debajyoti. (2011). Levenshtein Distance Technique in Dictionary Lookup Methods: An Improved Approach. Computing Research Repository - CORR.</a:t>
            </a:r>
            <a:endParaRPr sz="2000"/>
          </a:p>
        </p:txBody>
      </p:sp>
      <p:pic>
        <p:nvPicPr>
          <p:cNvPr id="299" name="Google Shape;299;p3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References</a:t>
            </a:r>
            <a:endParaRPr/>
          </a:p>
        </p:txBody>
      </p:sp>
      <p:sp>
        <p:nvSpPr>
          <p:cNvPr id="306" name="Google Shape;306;p3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7" name="Google Shape;307;p33"/>
          <p:cNvSpPr txBox="1"/>
          <p:nvPr>
            <p:ph idx="1" type="body"/>
          </p:nvPr>
        </p:nvSpPr>
        <p:spPr>
          <a:xfrm>
            <a:off x="1032825" y="1293825"/>
            <a:ext cx="7772400" cy="45720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2200">
                <a:solidFill>
                  <a:srgbClr val="222222"/>
                </a:solidFill>
                <a:latin typeface="Times New Roman"/>
                <a:ea typeface="Times New Roman"/>
                <a:cs typeface="Times New Roman"/>
                <a:sym typeface="Times New Roman"/>
              </a:rPr>
              <a:t>4.Gondree, Mark &amp; Mohassel, Payman. (2009). Longest Common Subsequence as Private Search. Proceedings of the ACM Conference on Computer and Communications Security. 81-90. 10.1145/1655188.1655200. </a:t>
            </a:r>
            <a:endParaRPr sz="2200">
              <a:solidFill>
                <a:srgbClr val="22222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rgbClr val="222222"/>
              </a:solidFill>
              <a:latin typeface="Times New Roman"/>
              <a:ea typeface="Times New Roman"/>
              <a:cs typeface="Times New Roman"/>
              <a:sym typeface="Times New Roman"/>
            </a:endParaRPr>
          </a:p>
          <a:p>
            <a:pPr indent="0" lvl="0" marL="0" rtl="0" algn="just">
              <a:spcBef>
                <a:spcPts val="655"/>
              </a:spcBef>
              <a:spcAft>
                <a:spcPts val="0"/>
              </a:spcAft>
              <a:buNone/>
            </a:pPr>
            <a:r>
              <a:rPr lang="en-US" sz="2200">
                <a:latin typeface="Times New Roman"/>
                <a:ea typeface="Times New Roman"/>
                <a:cs typeface="Times New Roman"/>
                <a:sym typeface="Times New Roman"/>
              </a:rPr>
              <a:t>5. Brian Faria "Visualizing sorting algorithms" Rhode Island College 2017.</a:t>
            </a:r>
            <a:endParaRPr sz="2200">
              <a:latin typeface="Times New Roman"/>
              <a:ea typeface="Times New Roman"/>
              <a:cs typeface="Times New Roman"/>
              <a:sym typeface="Times New Roman"/>
            </a:endParaRPr>
          </a:p>
          <a:p>
            <a:pPr indent="0" lvl="0" marL="0" rtl="0" algn="just">
              <a:spcBef>
                <a:spcPts val="655"/>
              </a:spcBef>
              <a:spcAft>
                <a:spcPts val="0"/>
              </a:spcAft>
              <a:buNone/>
            </a:pPr>
            <a:r>
              <a:t/>
            </a:r>
            <a:endParaRPr sz="2200">
              <a:latin typeface="Times New Roman"/>
              <a:ea typeface="Times New Roman"/>
              <a:cs typeface="Times New Roman"/>
              <a:sym typeface="Times New Roman"/>
            </a:endParaRPr>
          </a:p>
          <a:p>
            <a:pPr indent="0" lvl="0" marL="0" rtl="0" algn="just">
              <a:spcBef>
                <a:spcPts val="655"/>
              </a:spcBef>
              <a:spcAft>
                <a:spcPts val="0"/>
              </a:spcAft>
              <a:buNone/>
            </a:pPr>
            <a:r>
              <a:rPr lang="en-US" sz="2200">
                <a:latin typeface="Times New Roman"/>
                <a:ea typeface="Times New Roman"/>
                <a:cs typeface="Times New Roman"/>
                <a:sym typeface="Times New Roman"/>
              </a:rPr>
              <a:t>6.</a:t>
            </a:r>
            <a:r>
              <a:rPr lang="en-US" sz="2200">
                <a:latin typeface="Times New Roman"/>
                <a:ea typeface="Times New Roman"/>
                <a:cs typeface="Times New Roman"/>
                <a:sym typeface="Times New Roman"/>
              </a:rPr>
              <a:t> Pedro Moraes and Leopoldo Teixeira "Willow: A Tool for Interactive Programming Visualization to Help in the Data Structures and Algorithms Teaching-Learning Process" SBES 2019 2019.</a:t>
            </a:r>
            <a:endParaRPr sz="2200">
              <a:latin typeface="Times New Roman"/>
              <a:ea typeface="Times New Roman"/>
              <a:cs typeface="Times New Roman"/>
              <a:sym typeface="Times New Roman"/>
            </a:endParaRPr>
          </a:p>
          <a:p>
            <a:pPr indent="0" lvl="0" marL="0" rtl="0" algn="l">
              <a:spcBef>
                <a:spcPts val="655"/>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spcBef>
                <a:spcPts val="580"/>
              </a:spcBef>
              <a:spcAft>
                <a:spcPts val="0"/>
              </a:spcAft>
              <a:buNone/>
            </a:pPr>
            <a:r>
              <a:t/>
            </a:r>
            <a:endParaRPr/>
          </a:p>
        </p:txBody>
      </p:sp>
      <p:sp>
        <p:nvSpPr>
          <p:cNvPr id="308" name="Google Shape;308;p33"/>
          <p:cNvSpPr txBox="1"/>
          <p:nvPr/>
        </p:nvSpPr>
        <p:spPr>
          <a:xfrm>
            <a:off x="1032825" y="6238800"/>
            <a:ext cx="70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SFIT- IT department                     Project Title: Algorithm Visualizer                                 </a:t>
            </a:r>
            <a:endParaRPr/>
          </a:p>
        </p:txBody>
      </p:sp>
      <p:pic>
        <p:nvPicPr>
          <p:cNvPr id="309" name="Google Shape;309;p3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References</a:t>
            </a:r>
            <a:endParaRPr/>
          </a:p>
        </p:txBody>
      </p:sp>
      <p:sp>
        <p:nvSpPr>
          <p:cNvPr id="316" name="Google Shape;316;p34"/>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17" name="Google Shape;317;p34"/>
          <p:cNvSpPr txBox="1"/>
          <p:nvPr>
            <p:ph idx="1" type="body"/>
          </p:nvPr>
        </p:nvSpPr>
        <p:spPr>
          <a:xfrm>
            <a:off x="914400" y="1417650"/>
            <a:ext cx="7772400" cy="4572000"/>
          </a:xfrm>
          <a:prstGeom prst="rect">
            <a:avLst/>
          </a:prstGeom>
        </p:spPr>
        <p:txBody>
          <a:bodyPr anchorCtr="0" anchor="t" bIns="45700" lIns="91425" spcFirstLastPara="1" rIns="91425" wrap="square" tIns="45700">
            <a:normAutofit lnSpcReduction="10000"/>
          </a:bodyPr>
          <a:lstStyle/>
          <a:p>
            <a:pPr indent="0" lvl="0" marL="0" rtl="0" algn="just">
              <a:spcBef>
                <a:spcPts val="655"/>
              </a:spcBef>
              <a:spcAft>
                <a:spcPts val="0"/>
              </a:spcAft>
              <a:buClr>
                <a:schemeClr val="dk1"/>
              </a:buClr>
              <a:buSzPts val="1100"/>
              <a:buFont typeface="Arial"/>
              <a:buNone/>
            </a:pPr>
            <a:r>
              <a:rPr lang="en-US" sz="2200">
                <a:latin typeface="Times New Roman"/>
                <a:ea typeface="Times New Roman"/>
                <a:cs typeface="Times New Roman"/>
                <a:sym typeface="Times New Roman"/>
              </a:rPr>
              <a:t>7</a:t>
            </a:r>
            <a:r>
              <a:rPr lang="en-US" sz="2200">
                <a:latin typeface="Times New Roman"/>
                <a:ea typeface="Times New Roman"/>
                <a:cs typeface="Times New Roman"/>
                <a:sym typeface="Times New Roman"/>
              </a:rPr>
              <a:t>. Q. Gao and X. Xu "The analysis and research on computational complexity" The 26th Chinese Control and Decision Conference (2014 CCDC) pp. 3467-3472 2014.</a:t>
            </a:r>
            <a:endParaRPr sz="2200">
              <a:latin typeface="Times New Roman"/>
              <a:ea typeface="Times New Roman"/>
              <a:cs typeface="Times New Roman"/>
              <a:sym typeface="Times New Roman"/>
            </a:endParaRPr>
          </a:p>
          <a:p>
            <a:pPr indent="0" lvl="0" marL="0" rtl="0" algn="just">
              <a:spcBef>
                <a:spcPts val="655"/>
              </a:spcBef>
              <a:spcAft>
                <a:spcPts val="0"/>
              </a:spcAft>
              <a:buNone/>
            </a:pPr>
            <a:r>
              <a:t/>
            </a:r>
            <a:endParaRPr sz="2200">
              <a:latin typeface="Times New Roman"/>
              <a:ea typeface="Times New Roman"/>
              <a:cs typeface="Times New Roman"/>
              <a:sym typeface="Times New Roman"/>
            </a:endParaRPr>
          </a:p>
          <a:p>
            <a:pPr indent="0" lvl="0" marL="0" rtl="0" algn="just">
              <a:spcBef>
                <a:spcPts val="655"/>
              </a:spcBef>
              <a:spcAft>
                <a:spcPts val="0"/>
              </a:spcAft>
              <a:buNone/>
            </a:pPr>
            <a:r>
              <a:rPr lang="en-US" sz="2200">
                <a:latin typeface="Times New Roman"/>
                <a:ea typeface="Times New Roman"/>
                <a:cs typeface="Times New Roman"/>
                <a:sym typeface="Times New Roman"/>
              </a:rPr>
              <a:t>8</a:t>
            </a:r>
            <a:r>
              <a:rPr lang="en-US" sz="2200">
                <a:latin typeface="Times New Roman"/>
                <a:ea typeface="Times New Roman"/>
                <a:cs typeface="Times New Roman"/>
                <a:sym typeface="Times New Roman"/>
              </a:rPr>
              <a:t>. Clifford A. Shaffer Matthew L. Cooper Alexander Joel D. Alon Monika Akbar Michael Stewart Sean Ponce et al. "Algorithm Visualization: The State of the Field" ACM Transactions on Computing Education vol. 10 no. 3 2010.</a:t>
            </a:r>
            <a:endParaRPr sz="2200">
              <a:latin typeface="Times New Roman"/>
              <a:ea typeface="Times New Roman"/>
              <a:cs typeface="Times New Roman"/>
              <a:sym typeface="Times New Roman"/>
            </a:endParaRPr>
          </a:p>
          <a:p>
            <a:pPr indent="0" lvl="0" marL="0" rtl="0" algn="just">
              <a:spcBef>
                <a:spcPts val="655"/>
              </a:spcBef>
              <a:spcAft>
                <a:spcPts val="0"/>
              </a:spcAft>
              <a:buNone/>
            </a:pPr>
            <a:r>
              <a:t/>
            </a:r>
            <a:endParaRPr sz="2200">
              <a:latin typeface="Times New Roman"/>
              <a:ea typeface="Times New Roman"/>
              <a:cs typeface="Times New Roman"/>
              <a:sym typeface="Times New Roman"/>
            </a:endParaRPr>
          </a:p>
          <a:p>
            <a:pPr indent="0" lvl="0" marL="0" rtl="0" algn="just">
              <a:spcBef>
                <a:spcPts val="655"/>
              </a:spcBef>
              <a:spcAft>
                <a:spcPts val="0"/>
              </a:spcAft>
              <a:buNone/>
            </a:pPr>
            <a:r>
              <a:rPr lang="en-US" sz="2200">
                <a:latin typeface="Times New Roman"/>
                <a:ea typeface="Times New Roman"/>
                <a:cs typeface="Times New Roman"/>
                <a:sym typeface="Times New Roman"/>
              </a:rPr>
              <a:t>9. Tao Chen and T. Sobh, ”A tool for data structure visualization and user-defined algorithm animation,” 31st Annual Frontiers in Education Conference. Impact on Engineering and Science Education. Conference Proceedings, 2001, pp. TID-2.</a:t>
            </a:r>
            <a:endParaRPr sz="2200">
              <a:latin typeface="Times New Roman"/>
              <a:ea typeface="Times New Roman"/>
              <a:cs typeface="Times New Roman"/>
              <a:sym typeface="Times New Roman"/>
            </a:endParaRPr>
          </a:p>
        </p:txBody>
      </p:sp>
      <p:sp>
        <p:nvSpPr>
          <p:cNvPr id="318" name="Google Shape;318;p34"/>
          <p:cNvSpPr txBox="1"/>
          <p:nvPr/>
        </p:nvSpPr>
        <p:spPr>
          <a:xfrm>
            <a:off x="758025" y="6238800"/>
            <a:ext cx="78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SFIT- IT department                     Project Title: Algorithm Visualizer                                 </a:t>
            </a:r>
            <a:endParaRPr/>
          </a:p>
        </p:txBody>
      </p:sp>
      <p:pic>
        <p:nvPicPr>
          <p:cNvPr id="319" name="Google Shape;319;p3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Questions??</a:t>
            </a:r>
            <a:endParaRPr/>
          </a:p>
        </p:txBody>
      </p:sp>
      <p:sp>
        <p:nvSpPr>
          <p:cNvPr id="325" name="Google Shape;325;p35"/>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4590"/>
              <a:buNone/>
            </a:pPr>
            <a:r>
              <a:rPr b="1" lang="en-US" sz="5400">
                <a:latin typeface="Libre Franklin"/>
                <a:ea typeface="Libre Franklin"/>
                <a:cs typeface="Libre Franklin"/>
                <a:sym typeface="Libre Franklin"/>
              </a:rPr>
              <a:t>Thank You!</a:t>
            </a:r>
            <a:endParaRPr/>
          </a:p>
        </p:txBody>
      </p:sp>
      <p:sp>
        <p:nvSpPr>
          <p:cNvPr id="326" name="Google Shape;326;p35"/>
          <p:cNvSpPr txBox="1"/>
          <p:nvPr>
            <p:ph idx="11" type="ftr"/>
          </p:nvPr>
        </p:nvSpPr>
        <p:spPr>
          <a:xfrm>
            <a:off x="800100" y="6172200"/>
            <a:ext cx="69009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SFIT- IT department                     Project Title: Algorithm Visualizer               </a:t>
            </a:r>
            <a:endParaRPr/>
          </a:p>
        </p:txBody>
      </p:sp>
      <p:sp>
        <p:nvSpPr>
          <p:cNvPr id="327" name="Google Shape;327;p35"/>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28" name="Google Shape;328;p3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Introduction </a:t>
            </a:r>
            <a:endParaRPr/>
          </a:p>
        </p:txBody>
      </p:sp>
      <p:sp>
        <p:nvSpPr>
          <p:cNvPr id="125" name="Google Shape;125;p15"/>
          <p:cNvSpPr txBox="1"/>
          <p:nvPr>
            <p:ph idx="11" type="ftr"/>
          </p:nvPr>
        </p:nvSpPr>
        <p:spPr>
          <a:xfrm>
            <a:off x="914400" y="6172200"/>
            <a:ext cx="6543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SFIT- IT department                     Project Title:  Algorithm Visualizer</a:t>
            </a:r>
            <a:endParaRPr/>
          </a:p>
        </p:txBody>
      </p:sp>
      <p:sp>
        <p:nvSpPr>
          <p:cNvPr id="126" name="Google Shape;126;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7" name="Google Shape;127;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368300" lvl="0" marL="457200" rtl="0" algn="just">
              <a:spcBef>
                <a:spcPts val="61"/>
              </a:spcBef>
              <a:spcAft>
                <a:spcPts val="0"/>
              </a:spcAft>
              <a:buSzPts val="2200"/>
              <a:buFont typeface="Times New Roman"/>
              <a:buChar char="❏"/>
            </a:pPr>
            <a:r>
              <a:rPr lang="en-US" sz="2200">
                <a:latin typeface="Times New Roman"/>
                <a:ea typeface="Times New Roman"/>
                <a:cs typeface="Times New Roman"/>
                <a:sym typeface="Times New Roman"/>
              </a:rPr>
              <a:t>Algorithm visualization illustrates how algorithms and Advance data structure work in a graphical way. It mainly aims to simplify and deepen the understanding of algorithm operation. </a:t>
            </a:r>
            <a:endParaRPr sz="2200">
              <a:latin typeface="Times New Roman"/>
              <a:ea typeface="Times New Roman"/>
              <a:cs typeface="Times New Roman"/>
              <a:sym typeface="Times New Roman"/>
            </a:endParaRPr>
          </a:p>
          <a:p>
            <a:pPr indent="0" lvl="0" marL="457200" rtl="0" algn="just">
              <a:spcBef>
                <a:spcPts val="61"/>
              </a:spcBef>
              <a:spcAft>
                <a:spcPts val="0"/>
              </a:spcAft>
              <a:buNone/>
            </a:pPr>
            <a:r>
              <a:t/>
            </a:r>
            <a:endParaRPr sz="2200">
              <a:latin typeface="Times New Roman"/>
              <a:ea typeface="Times New Roman"/>
              <a:cs typeface="Times New Roman"/>
              <a:sym typeface="Times New Roman"/>
            </a:endParaRPr>
          </a:p>
          <a:p>
            <a:pPr indent="-368300" lvl="0" marL="457200" rtl="0" algn="just">
              <a:spcBef>
                <a:spcPts val="61"/>
              </a:spcBef>
              <a:spcAft>
                <a:spcPts val="0"/>
              </a:spcAft>
              <a:buSzPts val="2200"/>
              <a:buFont typeface="Times New Roman"/>
              <a:buChar char="❏"/>
            </a:pPr>
            <a:r>
              <a:rPr lang="en-US" sz="2200">
                <a:latin typeface="Times New Roman"/>
                <a:ea typeface="Times New Roman"/>
                <a:cs typeface="Times New Roman"/>
                <a:sym typeface="Times New Roman"/>
              </a:rPr>
              <a:t>Using professional articles of algorithms, animations, and responsive design , each algorithm can be learnt easily, Helps students identify their strengths and areas for improvement, Revisit topics multiple times and practice.</a:t>
            </a:r>
            <a:endParaRPr sz="2200">
              <a:latin typeface="Times New Roman"/>
              <a:ea typeface="Times New Roman"/>
              <a:cs typeface="Times New Roman"/>
              <a:sym typeface="Times New Roman"/>
            </a:endParaRPr>
          </a:p>
          <a:p>
            <a:pPr indent="0" lvl="0" marL="457200" rtl="0" algn="just">
              <a:spcBef>
                <a:spcPts val="61"/>
              </a:spcBef>
              <a:spcAft>
                <a:spcPts val="0"/>
              </a:spcAft>
              <a:buNone/>
            </a:pPr>
            <a:r>
              <a:t/>
            </a:r>
            <a:endParaRPr sz="2200">
              <a:latin typeface="Times New Roman"/>
              <a:ea typeface="Times New Roman"/>
              <a:cs typeface="Times New Roman"/>
              <a:sym typeface="Times New Roman"/>
            </a:endParaRPr>
          </a:p>
          <a:p>
            <a:pPr indent="-368300" lvl="0" marL="457200" rtl="0" algn="just">
              <a:spcBef>
                <a:spcPts val="61"/>
              </a:spcBef>
              <a:spcAft>
                <a:spcPts val="0"/>
              </a:spcAft>
              <a:buSzPts val="2200"/>
              <a:buFont typeface="Times New Roman"/>
              <a:buChar char="❏"/>
            </a:pPr>
            <a:r>
              <a:rPr lang="en-US" sz="2200">
                <a:latin typeface="Times New Roman"/>
                <a:ea typeface="Times New Roman"/>
                <a:cs typeface="Times New Roman"/>
                <a:sym typeface="Times New Roman"/>
              </a:rPr>
              <a:t>Every software engineer should have a good understanding of algorithms to develop efficient software. Visualizers have a good history of providing effective understanding to the users. </a:t>
            </a:r>
            <a:endParaRPr sz="2200">
              <a:latin typeface="Times New Roman"/>
              <a:ea typeface="Times New Roman"/>
              <a:cs typeface="Times New Roman"/>
              <a:sym typeface="Times New Roman"/>
            </a:endParaRPr>
          </a:p>
          <a:p>
            <a:pPr indent="-133985" lvl="0" marL="274320" rtl="0" algn="l">
              <a:spcBef>
                <a:spcPts val="0"/>
              </a:spcBef>
              <a:spcAft>
                <a:spcPts val="0"/>
              </a:spcAft>
              <a:buSzPts val="2210"/>
              <a:buNone/>
            </a:pPr>
            <a:r>
              <a:t/>
            </a:r>
            <a:endParaRPr/>
          </a:p>
        </p:txBody>
      </p:sp>
      <p:pic>
        <p:nvPicPr>
          <p:cNvPr id="128" name="Google Shape;128;p1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914400" y="274638"/>
            <a:ext cx="7772400" cy="1143000"/>
          </a:xfrm>
          <a:prstGeom prst="rect">
            <a:avLst/>
          </a:prstGeom>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ibre Franklin"/>
              <a:buNone/>
            </a:pPr>
            <a:r>
              <a:rPr lang="en-US"/>
              <a:t>Review of Literature</a:t>
            </a:r>
            <a:endParaRPr/>
          </a:p>
          <a:p>
            <a:pPr indent="0" lvl="0" marL="0" rtl="0" algn="ctr">
              <a:spcBef>
                <a:spcPts val="0"/>
              </a:spcBef>
              <a:spcAft>
                <a:spcPts val="0"/>
              </a:spcAft>
              <a:buNone/>
            </a:pPr>
            <a:r>
              <a:t/>
            </a:r>
            <a:endParaRPr/>
          </a:p>
        </p:txBody>
      </p:sp>
      <p:graphicFrame>
        <p:nvGraphicFramePr>
          <p:cNvPr id="135" name="Google Shape;135;p16"/>
          <p:cNvGraphicFramePr/>
          <p:nvPr/>
        </p:nvGraphicFramePr>
        <p:xfrm>
          <a:off x="419100" y="881381"/>
          <a:ext cx="3000000" cy="3000000"/>
        </p:xfrm>
        <a:graphic>
          <a:graphicData uri="http://schemas.openxmlformats.org/drawingml/2006/table">
            <a:tbl>
              <a:tblPr>
                <a:noFill/>
                <a:tableStyleId>{E1E22B13-3C2C-47FF-86F1-84FA39159F10}</a:tableStyleId>
              </a:tblPr>
              <a:tblGrid>
                <a:gridCol w="1549275"/>
                <a:gridCol w="1406050"/>
                <a:gridCol w="5506475"/>
              </a:tblGrid>
              <a:tr h="866225">
                <a:tc>
                  <a:txBody>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Title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Author Name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712600">
                <a:tc>
                  <a:txBody>
                    <a:bodyPr/>
                    <a:lstStyle/>
                    <a:p>
                      <a:pPr indent="0" lvl="0" marL="11992" rtl="0" algn="ctr">
                        <a:spcBef>
                          <a:spcPts val="121"/>
                        </a:spcBef>
                        <a:spcAft>
                          <a:spcPts val="0"/>
                        </a:spcAft>
                        <a:buClr>
                          <a:schemeClr val="dk1"/>
                        </a:buClr>
                        <a:buSzPts val="1100"/>
                        <a:buFont typeface="Arial"/>
                        <a:buNone/>
                      </a:pPr>
                      <a:r>
                        <a:rPr lang="en-US" sz="1900">
                          <a:solidFill>
                            <a:schemeClr val="dk1"/>
                          </a:solidFill>
                          <a:highlight>
                            <a:srgbClr val="FFFFFF"/>
                          </a:highlight>
                          <a:latin typeface="Times New Roman"/>
                          <a:ea typeface="Times New Roman"/>
                          <a:cs typeface="Times New Roman"/>
                          <a:sym typeface="Times New Roman"/>
                        </a:rPr>
                        <a:t>A Tool for Data Structure Visualization and User-defined Algorithm Animation. </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txBody>
                  <a:tcPr marT="91425" marB="91425" marR="91425" marL="91425"/>
                </a:tc>
                <a:tc>
                  <a:txBody>
                    <a:bodyPr/>
                    <a:lstStyle/>
                    <a:p>
                      <a:pPr indent="0" lvl="0" marL="11992" rtl="0" algn="ctr">
                        <a:spcBef>
                          <a:spcPts val="121"/>
                        </a:spcBef>
                        <a:spcAft>
                          <a:spcPts val="0"/>
                        </a:spcAft>
                        <a:buClr>
                          <a:schemeClr val="dk1"/>
                        </a:buClr>
                        <a:buSzPts val="1100"/>
                        <a:buFont typeface="Arial"/>
                        <a:buNone/>
                      </a:pPr>
                      <a:r>
                        <a:rPr lang="en-US" sz="1900">
                          <a:solidFill>
                            <a:srgbClr val="333333"/>
                          </a:solidFill>
                          <a:highlight>
                            <a:srgbClr val="FFFFFF"/>
                          </a:highlight>
                          <a:latin typeface="Times New Roman"/>
                          <a:ea typeface="Times New Roman"/>
                          <a:cs typeface="Times New Roman"/>
                          <a:sym typeface="Times New Roman"/>
                        </a:rPr>
                        <a:t>Chen, Tao &amp; Sobh, Tarek</a:t>
                      </a:r>
                      <a:endParaRPr sz="21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11992" rtl="0" algn="just">
                        <a:spcBef>
                          <a:spcPts val="121"/>
                        </a:spcBef>
                        <a:spcAft>
                          <a:spcPts val="0"/>
                        </a:spcAft>
                        <a:buNone/>
                      </a:pPr>
                      <a:r>
                        <a:rPr lang="en-US" sz="1900">
                          <a:solidFill>
                            <a:srgbClr val="333333"/>
                          </a:solidFill>
                          <a:highlight>
                            <a:srgbClr val="FFFFFF"/>
                          </a:highlight>
                          <a:latin typeface="Times New Roman"/>
                          <a:ea typeface="Times New Roman"/>
                          <a:cs typeface="Times New Roman"/>
                          <a:sym typeface="Times New Roman"/>
                        </a:rPr>
                        <a:t>Algorithms Visualizations contribute to improving computer science education. The method of teaching and learning algorithms is commonly complex to understand the problem. Visualization is a helpful technique for learning in any engineering course. In this report, an e-learning tool for Pathfinder, Prime Numbers, Sorting Algorithms, N Queen, Convex Hull, Binary Search Game visualization is described[9]. For example, In sorting the animation tool would represent information as a bar and once choosing a data-ordering and algorithms, the user will run an automatic animation or step through it at their own pace. </a:t>
                      </a:r>
                      <a:endParaRPr sz="1900">
                        <a:solidFill>
                          <a:srgbClr val="333333"/>
                        </a:solidFill>
                        <a:highlight>
                          <a:srgbClr val="FFFFFF"/>
                        </a:highlight>
                        <a:latin typeface="Times New Roman"/>
                        <a:ea typeface="Times New Roman"/>
                        <a:cs typeface="Times New Roman"/>
                        <a:sym typeface="Times New Roman"/>
                      </a:endParaRPr>
                    </a:p>
                    <a:p>
                      <a:pPr indent="0" lvl="0" marL="11992" rtl="0" algn="just">
                        <a:spcBef>
                          <a:spcPts val="121"/>
                        </a:spcBef>
                        <a:spcAft>
                          <a:spcPts val="0"/>
                        </a:spcAft>
                        <a:buNone/>
                      </a:pPr>
                      <a:r>
                        <a:t/>
                      </a:r>
                      <a:endParaRPr sz="1200">
                        <a:solidFill>
                          <a:srgbClr val="333333"/>
                        </a:solidFill>
                        <a:highlight>
                          <a:srgbClr val="FFFFFF"/>
                        </a:highlight>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6" name="Google Shape;136;p1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37" name="Google Shape;137;p1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914400" y="274638"/>
            <a:ext cx="7772400" cy="1143000"/>
          </a:xfrm>
          <a:prstGeom prst="rect">
            <a:avLst/>
          </a:prstGeom>
        </p:spPr>
        <p:txBody>
          <a:bodyPr anchorCtr="0" anchor="b" bIns="91425" lIns="91425" spcFirstLastPara="1" rIns="91425" wrap="square" tIns="45700">
            <a:normAutofit fontScale="90000"/>
          </a:bodyPr>
          <a:lstStyle/>
          <a:p>
            <a:pPr indent="0" lvl="0" marL="0" rtl="0" algn="ctr">
              <a:spcBef>
                <a:spcPts val="0"/>
              </a:spcBef>
              <a:spcAft>
                <a:spcPts val="0"/>
              </a:spcAft>
              <a:buNone/>
            </a:pPr>
            <a:r>
              <a:rPr lang="en-US"/>
              <a:t>Review of Literature</a:t>
            </a:r>
            <a:endParaRPr/>
          </a:p>
          <a:p>
            <a:pPr indent="0" lvl="0" marL="0" rtl="0" algn="l">
              <a:spcBef>
                <a:spcPts val="0"/>
              </a:spcBef>
              <a:spcAft>
                <a:spcPts val="0"/>
              </a:spcAft>
              <a:buNone/>
            </a:pPr>
            <a:r>
              <a:t/>
            </a:r>
            <a:endParaRPr/>
          </a:p>
        </p:txBody>
      </p:sp>
      <p:graphicFrame>
        <p:nvGraphicFramePr>
          <p:cNvPr id="144" name="Google Shape;144;p17"/>
          <p:cNvGraphicFramePr/>
          <p:nvPr/>
        </p:nvGraphicFramePr>
        <p:xfrm>
          <a:off x="419100" y="881377"/>
          <a:ext cx="3000000" cy="3000000"/>
        </p:xfrm>
        <a:graphic>
          <a:graphicData uri="http://schemas.openxmlformats.org/drawingml/2006/table">
            <a:tbl>
              <a:tblPr>
                <a:noFill/>
                <a:tableStyleId>{E1E22B13-3C2C-47FF-86F1-84FA39159F10}</a:tableStyleId>
              </a:tblPr>
              <a:tblGrid>
                <a:gridCol w="1352300"/>
                <a:gridCol w="1603025"/>
                <a:gridCol w="5506475"/>
              </a:tblGrid>
              <a:tr h="807950">
                <a:tc>
                  <a:txBody>
                    <a:bodyPr/>
                    <a:lstStyle/>
                    <a:p>
                      <a:pPr indent="0" lvl="0" marL="0" rtl="0" algn="ctr">
                        <a:spcBef>
                          <a:spcPts val="0"/>
                        </a:spcBef>
                        <a:spcAft>
                          <a:spcPts val="0"/>
                        </a:spcAft>
                        <a:buNone/>
                      </a:pPr>
                      <a:r>
                        <a:rPr lang="en-US" sz="2200">
                          <a:solidFill>
                            <a:schemeClr val="dk1"/>
                          </a:solidFill>
                          <a:latin typeface="Times New Roman"/>
                          <a:ea typeface="Times New Roman"/>
                          <a:cs typeface="Times New Roman"/>
                          <a:sym typeface="Times New Roman"/>
                        </a:rPr>
                        <a:t>Title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Author Name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635525">
                <a:tc>
                  <a:txBody>
                    <a:bodyPr/>
                    <a:lstStyle/>
                    <a:p>
                      <a:pPr indent="0" lvl="0" marL="11992" rtl="0" algn="ctr">
                        <a:spcBef>
                          <a:spcPts val="121"/>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Sliding Window Algorithms for k-Clustering Problems.</a:t>
                      </a:r>
                      <a:endParaRPr sz="2600">
                        <a:latin typeface="Times New Roman"/>
                        <a:ea typeface="Times New Roman"/>
                        <a:cs typeface="Times New Roman"/>
                        <a:sym typeface="Times New Roman"/>
                      </a:endParaRPr>
                    </a:p>
                  </a:txBody>
                  <a:tcPr marT="91425" marB="91425" marR="91425" marL="91425"/>
                </a:tc>
                <a:tc>
                  <a:txBody>
                    <a:bodyPr/>
                    <a:lstStyle/>
                    <a:p>
                      <a:pPr indent="0" lvl="0" marL="11992" rtl="0" algn="ctr">
                        <a:spcBef>
                          <a:spcPts val="121"/>
                        </a:spcBef>
                        <a:spcAft>
                          <a:spcPts val="0"/>
                        </a:spcAft>
                        <a:buNone/>
                      </a:pPr>
                      <a:r>
                        <a:rPr lang="en-US" sz="1900">
                          <a:solidFill>
                            <a:schemeClr val="dk1"/>
                          </a:solidFill>
                          <a:latin typeface="Times New Roman"/>
                          <a:ea typeface="Times New Roman"/>
                          <a:cs typeface="Times New Roman"/>
                          <a:sym typeface="Times New Roman"/>
                        </a:rPr>
                        <a:t>Borassi, Michele &amp; Epasto, Alessandro &amp; Lattanzi, Silvio &amp; Vassilvitskii, Sergei &amp; Zadimoghaddam, Morteza</a:t>
                      </a:r>
                      <a:endParaRPr sz="28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11992" rtl="0" algn="just">
                        <a:spcBef>
                          <a:spcPts val="121"/>
                        </a:spcBef>
                        <a:spcAft>
                          <a:spcPts val="0"/>
                        </a:spcAft>
                        <a:buNone/>
                      </a:pPr>
                      <a:r>
                        <a:rPr lang="en-US" sz="1900">
                          <a:solidFill>
                            <a:srgbClr val="333333"/>
                          </a:solidFill>
                          <a:latin typeface="Times New Roman"/>
                          <a:ea typeface="Times New Roman"/>
                          <a:cs typeface="Times New Roman"/>
                          <a:sym typeface="Times New Roman"/>
                        </a:rPr>
                        <a:t>This paper[1] we can understand that they have implemented a k-clustering problem by using Sliding Window technique for grouping data into k clusters so that elements within the same cluster are similar to each other that were related to the unsupervised machine learning algorithms. They have presented the first algorithms for the k-clustering problem on sliding windows with space linear in k. Empirically they have  observed that the algorithm performs much better than the analytic bounds, and it allows to store only a small fraction of the input. A natural avenue for future work is to give a tighter analysis, and reduce this gap between theory and practice.</a:t>
                      </a:r>
                      <a:endParaRPr sz="1900">
                        <a:solidFill>
                          <a:srgbClr val="333333"/>
                        </a:solidFill>
                        <a:latin typeface="Times New Roman"/>
                        <a:ea typeface="Times New Roman"/>
                        <a:cs typeface="Times New Roman"/>
                        <a:sym typeface="Times New Roman"/>
                      </a:endParaRPr>
                    </a:p>
                    <a:p>
                      <a:pPr indent="0" lvl="0" marL="11992" rtl="0" algn="just">
                        <a:spcBef>
                          <a:spcPts val="121"/>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0" lvl="0" marL="11992" rtl="0" algn="just">
                        <a:spcBef>
                          <a:spcPts val="121"/>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5" name="Google Shape;145;p17"/>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46" name="Google Shape;146;p1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914400" y="274638"/>
            <a:ext cx="7772400" cy="1143000"/>
          </a:xfrm>
          <a:prstGeom prst="rect">
            <a:avLst/>
          </a:prstGeom>
        </p:spPr>
        <p:txBody>
          <a:bodyPr anchorCtr="0" anchor="b" bIns="91425" lIns="91425" spcFirstLastPara="1" rIns="91425" wrap="square" tIns="45700">
            <a:normAutofit fontScale="90000"/>
          </a:bodyPr>
          <a:lstStyle/>
          <a:p>
            <a:pPr indent="0" lvl="0" marL="0" rtl="0" algn="ctr">
              <a:spcBef>
                <a:spcPts val="0"/>
              </a:spcBef>
              <a:spcAft>
                <a:spcPts val="0"/>
              </a:spcAft>
              <a:buNone/>
            </a:pPr>
            <a:r>
              <a:rPr lang="en-US"/>
              <a:t>Review of Literature</a:t>
            </a:r>
            <a:endParaRPr/>
          </a:p>
          <a:p>
            <a:pPr indent="0" lvl="0" marL="0" rtl="0" algn="l">
              <a:spcBef>
                <a:spcPts val="0"/>
              </a:spcBef>
              <a:spcAft>
                <a:spcPts val="0"/>
              </a:spcAft>
              <a:buNone/>
            </a:pPr>
            <a:r>
              <a:t/>
            </a:r>
            <a:endParaRPr/>
          </a:p>
        </p:txBody>
      </p:sp>
      <p:graphicFrame>
        <p:nvGraphicFramePr>
          <p:cNvPr id="153" name="Google Shape;153;p18"/>
          <p:cNvGraphicFramePr/>
          <p:nvPr/>
        </p:nvGraphicFramePr>
        <p:xfrm>
          <a:off x="419100" y="881377"/>
          <a:ext cx="3000000" cy="3000000"/>
        </p:xfrm>
        <a:graphic>
          <a:graphicData uri="http://schemas.openxmlformats.org/drawingml/2006/table">
            <a:tbl>
              <a:tblPr>
                <a:noFill/>
                <a:tableStyleId>{E1E22B13-3C2C-47FF-86F1-84FA39159F10}</a:tableStyleId>
              </a:tblPr>
              <a:tblGrid>
                <a:gridCol w="1352300"/>
                <a:gridCol w="1603025"/>
                <a:gridCol w="5506475"/>
              </a:tblGrid>
              <a:tr h="807950">
                <a:tc>
                  <a:txBody>
                    <a:bodyPr/>
                    <a:lstStyle/>
                    <a:p>
                      <a:pPr indent="0" lvl="0" marL="0" rtl="0" algn="ctr">
                        <a:spcBef>
                          <a:spcPts val="0"/>
                        </a:spcBef>
                        <a:spcAft>
                          <a:spcPts val="0"/>
                        </a:spcAft>
                        <a:buNone/>
                      </a:pPr>
                      <a:r>
                        <a:rPr lang="en-US" sz="2200">
                          <a:solidFill>
                            <a:schemeClr val="dk1"/>
                          </a:solidFill>
                          <a:latin typeface="Times New Roman"/>
                          <a:ea typeface="Times New Roman"/>
                          <a:cs typeface="Times New Roman"/>
                          <a:sym typeface="Times New Roman"/>
                        </a:rPr>
                        <a:t>Title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Author Name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877275">
                <a:tc>
                  <a:txBody>
                    <a:bodyPr/>
                    <a:lstStyle/>
                    <a:p>
                      <a:pPr indent="0" lvl="0" marL="11992" rtl="0" algn="ctr">
                        <a:spcBef>
                          <a:spcPts val="121"/>
                        </a:spcBef>
                        <a:spcAft>
                          <a:spcPts val="0"/>
                        </a:spcAft>
                        <a:buNone/>
                      </a:pPr>
                      <a:r>
                        <a:rPr lang="en-US" sz="1900">
                          <a:solidFill>
                            <a:schemeClr val="dk1"/>
                          </a:solidFill>
                          <a:latin typeface="Times New Roman"/>
                          <a:ea typeface="Times New Roman"/>
                          <a:cs typeface="Times New Roman"/>
                          <a:sym typeface="Times New Roman"/>
                        </a:rPr>
                        <a:t>Coded Matrix Chain Multiplication</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US" sz="1900">
                          <a:solidFill>
                            <a:srgbClr val="222222"/>
                          </a:solidFill>
                          <a:latin typeface="Times New Roman"/>
                          <a:ea typeface="Times New Roman"/>
                          <a:cs typeface="Times New Roman"/>
                          <a:sym typeface="Times New Roman"/>
                        </a:rPr>
                        <a:t>Fan, Xiaodi, Angel Saldivia, Pedro Soto, and Jun Li</a:t>
                      </a:r>
                      <a:endParaRPr sz="19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In this research paper we can see the computation requirements for matrix chain multiplication. Matrix chain multiplication usually takes multiple rounds to be completed but in the paper a  coding scheme was introduced that completes the chain multiplication in one single round. As computation of matrix takes multiple rounds it puts load on the server be it any server cloud or physical. Server working slow is a straggler. To mitigate the issue of straggler two methods can be used one is replication of task and coded based method[2]. They had successfully coded the method on Microsoft azure by which we could understand that the coding scheme significantly saves the time of the distributed matrix chain multiplication .</a:t>
                      </a:r>
                      <a:endParaRPr sz="1900">
                        <a:solidFill>
                          <a:srgbClr val="33333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4" name="Google Shape;154;p1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914400" y="274638"/>
            <a:ext cx="7772400" cy="1143000"/>
          </a:xfrm>
          <a:prstGeom prst="rect">
            <a:avLst/>
          </a:prstGeom>
        </p:spPr>
        <p:txBody>
          <a:bodyPr anchorCtr="0" anchor="b" bIns="91425" lIns="91425" spcFirstLastPara="1" rIns="91425" wrap="square" tIns="45700">
            <a:normAutofit fontScale="90000"/>
          </a:bodyPr>
          <a:lstStyle/>
          <a:p>
            <a:pPr indent="0" lvl="0" marL="0" rtl="0" algn="ctr">
              <a:spcBef>
                <a:spcPts val="0"/>
              </a:spcBef>
              <a:spcAft>
                <a:spcPts val="0"/>
              </a:spcAft>
              <a:buNone/>
            </a:pPr>
            <a:r>
              <a:rPr lang="en-US"/>
              <a:t>Review of Literature</a:t>
            </a:r>
            <a:endParaRPr/>
          </a:p>
          <a:p>
            <a:pPr indent="0" lvl="0" marL="0" rtl="0" algn="l">
              <a:spcBef>
                <a:spcPts val="0"/>
              </a:spcBef>
              <a:spcAft>
                <a:spcPts val="0"/>
              </a:spcAft>
              <a:buNone/>
            </a:pPr>
            <a:r>
              <a:t/>
            </a:r>
            <a:endParaRPr/>
          </a:p>
        </p:txBody>
      </p:sp>
      <p:graphicFrame>
        <p:nvGraphicFramePr>
          <p:cNvPr id="161" name="Google Shape;161;p19"/>
          <p:cNvGraphicFramePr/>
          <p:nvPr/>
        </p:nvGraphicFramePr>
        <p:xfrm>
          <a:off x="419100" y="881377"/>
          <a:ext cx="3000000" cy="3000000"/>
        </p:xfrm>
        <a:graphic>
          <a:graphicData uri="http://schemas.openxmlformats.org/drawingml/2006/table">
            <a:tbl>
              <a:tblPr>
                <a:noFill/>
                <a:tableStyleId>{E1E22B13-3C2C-47FF-86F1-84FA39159F10}</a:tableStyleId>
              </a:tblPr>
              <a:tblGrid>
                <a:gridCol w="1352300"/>
                <a:gridCol w="1603025"/>
                <a:gridCol w="5506475"/>
              </a:tblGrid>
              <a:tr h="807950">
                <a:tc>
                  <a:txBody>
                    <a:bodyPr/>
                    <a:lstStyle/>
                    <a:p>
                      <a:pPr indent="0" lvl="0" marL="0" rtl="0" algn="ctr">
                        <a:spcBef>
                          <a:spcPts val="0"/>
                        </a:spcBef>
                        <a:spcAft>
                          <a:spcPts val="0"/>
                        </a:spcAft>
                        <a:buNone/>
                      </a:pPr>
                      <a:r>
                        <a:rPr lang="en-US" sz="2200">
                          <a:solidFill>
                            <a:schemeClr val="dk1"/>
                          </a:solidFill>
                          <a:latin typeface="Times New Roman"/>
                          <a:ea typeface="Times New Roman"/>
                          <a:cs typeface="Times New Roman"/>
                          <a:sym typeface="Times New Roman"/>
                        </a:rPr>
                        <a:t>Title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Author Name</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635525">
                <a:tc>
                  <a:txBody>
                    <a:bodyPr/>
                    <a:lstStyle/>
                    <a:p>
                      <a:pPr indent="0" lvl="0" marL="11992" rtl="0" algn="ctr">
                        <a:spcBef>
                          <a:spcPts val="121"/>
                        </a:spcBef>
                        <a:spcAft>
                          <a:spcPts val="0"/>
                        </a:spcAft>
                        <a:buNone/>
                      </a:pPr>
                      <a:r>
                        <a:rPr lang="en-US" sz="1900">
                          <a:solidFill>
                            <a:srgbClr val="222222"/>
                          </a:solidFill>
                          <a:latin typeface="Times New Roman"/>
                          <a:ea typeface="Times New Roman"/>
                          <a:cs typeface="Times New Roman"/>
                          <a:sym typeface="Times New Roman"/>
                        </a:rPr>
                        <a:t>Longest Common Subsequence as Private Search.</a:t>
                      </a:r>
                      <a:endParaRPr sz="1900">
                        <a:solidFill>
                          <a:srgbClr val="222222"/>
                        </a:solidFill>
                        <a:latin typeface="Times New Roman"/>
                        <a:ea typeface="Times New Roman"/>
                        <a:cs typeface="Times New Roman"/>
                        <a:sym typeface="Times New Roman"/>
                      </a:endParaRPr>
                    </a:p>
                  </a:txBody>
                  <a:tcPr marT="91425" marB="91425" marR="91425" marL="91425"/>
                </a:tc>
                <a:tc>
                  <a:txBody>
                    <a:bodyPr/>
                    <a:lstStyle/>
                    <a:p>
                      <a:pPr indent="0" lvl="0" marL="11992" rtl="0" algn="ctr">
                        <a:spcBef>
                          <a:spcPts val="121"/>
                        </a:spcBef>
                        <a:spcAft>
                          <a:spcPts val="0"/>
                        </a:spcAft>
                        <a:buNone/>
                      </a:pPr>
                      <a:r>
                        <a:rPr lang="en-US" sz="1900">
                          <a:solidFill>
                            <a:srgbClr val="222222"/>
                          </a:solidFill>
                          <a:latin typeface="Times New Roman"/>
                          <a:ea typeface="Times New Roman"/>
                          <a:cs typeface="Times New Roman"/>
                          <a:sym typeface="Times New Roman"/>
                        </a:rPr>
                        <a:t>Gondree, Mark &amp; Mohassel, Payman</a:t>
                      </a:r>
                      <a:endParaRPr sz="1900">
                        <a:solidFill>
                          <a:srgbClr val="222222"/>
                        </a:solidFill>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11992" rtl="0" algn="just">
                        <a:spcBef>
                          <a:spcPts val="121"/>
                        </a:spcBef>
                        <a:spcAft>
                          <a:spcPts val="0"/>
                        </a:spcAft>
                        <a:buNone/>
                      </a:pPr>
                      <a:r>
                        <a:rPr lang="en-US" sz="1900">
                          <a:solidFill>
                            <a:srgbClr val="222222"/>
                          </a:solidFill>
                          <a:latin typeface="Times New Roman"/>
                          <a:ea typeface="Times New Roman"/>
                          <a:cs typeface="Times New Roman"/>
                          <a:sym typeface="Times New Roman"/>
                        </a:rPr>
                        <a:t>The paper provides information about how the researchers have considered the longest common subsequence LCS problem as a private search problem, where the task is to ﬁnd a string of (or embedding corresponding to) an LCS[4]. They have shown that deterministic selection strategies do not meet the privacy guarantees considered for private search problems and, in fact, may “leak” an amount of information proportional to the entire input.</a:t>
                      </a:r>
                      <a:endParaRPr b="1" sz="1900">
                        <a:solidFill>
                          <a:srgbClr val="222222"/>
                        </a:solidFill>
                        <a:latin typeface="Times New Roman"/>
                        <a:ea typeface="Times New Roman"/>
                        <a:cs typeface="Times New Roman"/>
                        <a:sym typeface="Times New Roman"/>
                      </a:endParaRPr>
                    </a:p>
                    <a:p>
                      <a:pPr indent="0" lvl="0" marL="11992" rtl="0" algn="just">
                        <a:spcBef>
                          <a:spcPts val="121"/>
                        </a:spcBef>
                        <a:spcAft>
                          <a:spcPts val="0"/>
                        </a:spcAft>
                        <a:buNone/>
                      </a:pPr>
                      <a:r>
                        <a:t/>
                      </a:r>
                      <a:endParaRPr sz="1900">
                        <a:solidFill>
                          <a:srgbClr val="222222"/>
                        </a:solidFill>
                        <a:latin typeface="Times New Roman"/>
                        <a:ea typeface="Times New Roman"/>
                        <a:cs typeface="Times New Roman"/>
                        <a:sym typeface="Times New Roman"/>
                      </a:endParaRPr>
                    </a:p>
                    <a:p>
                      <a:pPr indent="0" lvl="0" marL="11992" rtl="0" algn="just">
                        <a:spcBef>
                          <a:spcPts val="121"/>
                        </a:spcBef>
                        <a:spcAft>
                          <a:spcPts val="0"/>
                        </a:spcAft>
                        <a:buNone/>
                      </a:pPr>
                      <a:r>
                        <a:t/>
                      </a:r>
                      <a:endParaRPr sz="1900">
                        <a:solidFill>
                          <a:srgbClr val="222222"/>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2" name="Google Shape;162;p19"/>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63" name="Google Shape;163;p1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Research Gaps Identified</a:t>
            </a:r>
            <a:endParaRPr/>
          </a:p>
        </p:txBody>
      </p:sp>
      <p:sp>
        <p:nvSpPr>
          <p:cNvPr id="169" name="Google Shape;169;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70" name="Google Shape;170;p20"/>
          <p:cNvSpPr txBox="1"/>
          <p:nvPr>
            <p:ph idx="1" type="body"/>
          </p:nvPr>
        </p:nvSpPr>
        <p:spPr>
          <a:xfrm>
            <a:off x="914400" y="1417650"/>
            <a:ext cx="7772400" cy="4572000"/>
          </a:xfrm>
          <a:prstGeom prst="rect">
            <a:avLst/>
          </a:prstGeom>
          <a:noFill/>
          <a:ln>
            <a:noFill/>
          </a:ln>
        </p:spPr>
        <p:txBody>
          <a:bodyPr anchorCtr="0" anchor="t" bIns="45700" lIns="91425" spcFirstLastPara="1" rIns="91425" wrap="square" tIns="45700">
            <a:noAutofit/>
          </a:bodyPr>
          <a:lstStyle/>
          <a:p>
            <a:pPr indent="-361950" lvl="0" marL="457200" rtl="0" algn="just">
              <a:lnSpc>
                <a:spcPct val="115000"/>
              </a:lnSpc>
              <a:spcBef>
                <a:spcPts val="1000"/>
              </a:spcBef>
              <a:spcAft>
                <a:spcPts val="0"/>
              </a:spcAft>
              <a:buClr>
                <a:srgbClr val="333333"/>
              </a:buClr>
              <a:buSzPts val="2100"/>
              <a:buFont typeface="Times New Roman"/>
              <a:buChar char="❏"/>
            </a:pPr>
            <a:r>
              <a:rPr lang="en-US" sz="2100">
                <a:solidFill>
                  <a:srgbClr val="333333"/>
                </a:solidFill>
                <a:highlight>
                  <a:srgbClr val="FFFFFF"/>
                </a:highlight>
                <a:latin typeface="Times New Roman"/>
                <a:ea typeface="Times New Roman"/>
                <a:cs typeface="Times New Roman"/>
                <a:sym typeface="Times New Roman"/>
              </a:rPr>
              <a:t>[1]While these existing research results and developed websites paved the foundation to build an effective and intelligent AV system, there are still many limitations associated with these AV websites which cannot meet the pedagogy, usability and accessibility needs of students: the existing web pages do not have a consistent interface.</a:t>
            </a:r>
            <a:endParaRPr sz="2100">
              <a:solidFill>
                <a:srgbClr val="333333"/>
              </a:solidFill>
              <a:highlight>
                <a:srgbClr val="FFFFFF"/>
              </a:highlight>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333333"/>
              </a:buClr>
              <a:buSzPts val="2100"/>
              <a:buFont typeface="Times New Roman"/>
              <a:buChar char="❏"/>
            </a:pPr>
            <a:r>
              <a:rPr lang="en-US" sz="2100">
                <a:solidFill>
                  <a:srgbClr val="333333"/>
                </a:solidFill>
                <a:highlight>
                  <a:schemeClr val="lt1"/>
                </a:highlight>
                <a:latin typeface="Times New Roman"/>
                <a:ea typeface="Times New Roman"/>
                <a:cs typeface="Times New Roman"/>
                <a:sym typeface="Times New Roman"/>
              </a:rPr>
              <a:t>[1]</a:t>
            </a:r>
            <a:r>
              <a:rPr lang="en-US" sz="2100">
                <a:solidFill>
                  <a:srgbClr val="333333"/>
                </a:solidFill>
                <a:highlight>
                  <a:schemeClr val="lt1"/>
                </a:highlight>
                <a:latin typeface="Times New Roman"/>
                <a:ea typeface="Times New Roman"/>
                <a:cs typeface="Times New Roman"/>
                <a:sym typeface="Times New Roman"/>
              </a:rPr>
              <a:t>Most AV systems provided promising results with their potential in demonstrating the algorithm and data structure step by step in animation in terms of changing values in the variables. However, the logic behind an algorithm cannot be revealed.</a:t>
            </a:r>
            <a:endParaRPr sz="2100">
              <a:solidFill>
                <a:srgbClr val="333333"/>
              </a:solidFill>
              <a:highlight>
                <a:srgbClr val="FFFFFF"/>
              </a:highlight>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333333"/>
              </a:buClr>
              <a:buSzPts val="2100"/>
              <a:buFont typeface="Times New Roman"/>
              <a:buChar char="❏"/>
            </a:pPr>
            <a:r>
              <a:rPr lang="en-US" sz="2100">
                <a:solidFill>
                  <a:srgbClr val="333333"/>
                </a:solidFill>
                <a:highlight>
                  <a:srgbClr val="FFFFFF"/>
                </a:highlight>
                <a:latin typeface="Times New Roman"/>
                <a:ea typeface="Times New Roman"/>
                <a:cs typeface="Times New Roman"/>
                <a:sym typeface="Times New Roman"/>
              </a:rPr>
              <a:t>[2][3][4] We also found out that the </a:t>
            </a:r>
            <a:r>
              <a:rPr lang="en-US" sz="2100">
                <a:solidFill>
                  <a:srgbClr val="333333"/>
                </a:solidFill>
                <a:highlight>
                  <a:srgbClr val="FFFFFF"/>
                </a:highlight>
                <a:latin typeface="Times New Roman"/>
                <a:ea typeface="Times New Roman"/>
                <a:cs typeface="Times New Roman"/>
                <a:sym typeface="Times New Roman"/>
              </a:rPr>
              <a:t>algorithm</a:t>
            </a:r>
            <a:r>
              <a:rPr lang="en-US" sz="2100">
                <a:solidFill>
                  <a:srgbClr val="333333"/>
                </a:solidFill>
                <a:highlight>
                  <a:srgbClr val="FFFFFF"/>
                </a:highlight>
                <a:latin typeface="Times New Roman"/>
                <a:ea typeface="Times New Roman"/>
                <a:cs typeface="Times New Roman"/>
                <a:sym typeface="Times New Roman"/>
              </a:rPr>
              <a:t> which we are going to implemented is not visualized yet.</a:t>
            </a:r>
            <a:endParaRPr sz="2100">
              <a:solidFill>
                <a:srgbClr val="333333"/>
              </a:solidFill>
              <a:highlight>
                <a:srgbClr val="FFFFFF"/>
              </a:highlight>
              <a:latin typeface="Times New Roman"/>
              <a:ea typeface="Times New Roman"/>
              <a:cs typeface="Times New Roman"/>
              <a:sym typeface="Times New Roman"/>
            </a:endParaRPr>
          </a:p>
          <a:p>
            <a:pPr indent="0" lvl="0" marL="914400" rtl="0" algn="just">
              <a:lnSpc>
                <a:spcPct val="115000"/>
              </a:lnSpc>
              <a:spcBef>
                <a:spcPts val="1000"/>
              </a:spcBef>
              <a:spcAft>
                <a:spcPts val="0"/>
              </a:spcAft>
              <a:buNone/>
            </a:pPr>
            <a:r>
              <a:t/>
            </a:r>
            <a:endParaRPr>
              <a:latin typeface="Times New Roman"/>
              <a:ea typeface="Times New Roman"/>
              <a:cs typeface="Times New Roman"/>
              <a:sym typeface="Times New Roman"/>
            </a:endParaRPr>
          </a:p>
        </p:txBody>
      </p:sp>
      <p:sp>
        <p:nvSpPr>
          <p:cNvPr id="171" name="Google Shape;171;p20"/>
          <p:cNvSpPr txBox="1"/>
          <p:nvPr/>
        </p:nvSpPr>
        <p:spPr>
          <a:xfrm>
            <a:off x="914400" y="6238800"/>
            <a:ext cx="67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SFIT- IT department                     Project Title:  Algorithm Visualizer</a:t>
            </a:r>
            <a:endParaRPr/>
          </a:p>
        </p:txBody>
      </p:sp>
      <p:pic>
        <p:nvPicPr>
          <p:cNvPr id="172" name="Google Shape;172;p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Problem Definition</a:t>
            </a:r>
            <a:endParaRPr/>
          </a:p>
        </p:txBody>
      </p:sp>
      <p:sp>
        <p:nvSpPr>
          <p:cNvPr id="179" name="Google Shape;179;p21"/>
          <p:cNvSpPr txBox="1"/>
          <p:nvPr>
            <p:ph idx="11" type="ftr"/>
          </p:nvPr>
        </p:nvSpPr>
        <p:spPr>
          <a:xfrm>
            <a:off x="914400" y="6172200"/>
            <a:ext cx="68862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Algorithm Visualizer                                 </a:t>
            </a:r>
            <a:endParaRPr/>
          </a:p>
        </p:txBody>
      </p:sp>
      <p:sp>
        <p:nvSpPr>
          <p:cNvPr id="180" name="Google Shape;180;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81" name="Google Shape;181;p21"/>
          <p:cNvSpPr txBox="1"/>
          <p:nvPr>
            <p:ph idx="1" type="body"/>
          </p:nvPr>
        </p:nvSpPr>
        <p:spPr>
          <a:xfrm>
            <a:off x="914400" y="1143000"/>
            <a:ext cx="7772400" cy="45720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spcBef>
                <a:spcPts val="121"/>
              </a:spcBef>
              <a:spcAft>
                <a:spcPts val="0"/>
              </a:spcAft>
              <a:buNone/>
            </a:pPr>
            <a:r>
              <a:t/>
            </a:r>
            <a:endParaRPr sz="8080">
              <a:latin typeface="Calibri"/>
              <a:ea typeface="Calibri"/>
              <a:cs typeface="Calibri"/>
              <a:sym typeface="Calibri"/>
            </a:endParaRPr>
          </a:p>
          <a:p>
            <a:pPr indent="0" lvl="0" marL="457200" rtl="0" algn="just">
              <a:spcBef>
                <a:spcPts val="121"/>
              </a:spcBef>
              <a:spcAft>
                <a:spcPts val="0"/>
              </a:spcAft>
              <a:buNone/>
            </a:pPr>
            <a:r>
              <a:t/>
            </a:r>
            <a:endParaRPr sz="8080">
              <a:latin typeface="Calibri"/>
              <a:ea typeface="Calibri"/>
              <a:cs typeface="Calibri"/>
              <a:sym typeface="Calibri"/>
            </a:endParaRPr>
          </a:p>
          <a:p>
            <a:pPr indent="-433851" lvl="0" marL="457200" rtl="0" algn="just">
              <a:spcBef>
                <a:spcPts val="121"/>
              </a:spcBef>
              <a:spcAft>
                <a:spcPts val="0"/>
              </a:spcAft>
              <a:buClr>
                <a:srgbClr val="333333"/>
              </a:buClr>
              <a:buSzPct val="100000"/>
              <a:buFont typeface="Times New Roman"/>
              <a:buChar char="❏"/>
            </a:pPr>
            <a:r>
              <a:rPr lang="en-US" sz="8080">
                <a:solidFill>
                  <a:srgbClr val="333333"/>
                </a:solidFill>
                <a:highlight>
                  <a:srgbClr val="FFFFFF"/>
                </a:highlight>
                <a:latin typeface="Times New Roman"/>
                <a:ea typeface="Times New Roman"/>
                <a:cs typeface="Times New Roman"/>
                <a:sym typeface="Times New Roman"/>
              </a:rPr>
              <a:t>To build a visualization tool which intend to facilitate the understanding of advance algorithm concepts by means of animation and visualization. . </a:t>
            </a:r>
            <a:endParaRPr sz="8080">
              <a:solidFill>
                <a:srgbClr val="333333"/>
              </a:solidFill>
              <a:highlight>
                <a:srgbClr val="FFFFFF"/>
              </a:highlight>
              <a:latin typeface="Times New Roman"/>
              <a:ea typeface="Times New Roman"/>
              <a:cs typeface="Times New Roman"/>
              <a:sym typeface="Times New Roman"/>
            </a:endParaRPr>
          </a:p>
          <a:p>
            <a:pPr indent="0" lvl="0" marL="457200" rtl="0" algn="just">
              <a:spcBef>
                <a:spcPts val="121"/>
              </a:spcBef>
              <a:spcAft>
                <a:spcPts val="0"/>
              </a:spcAft>
              <a:buNone/>
            </a:pPr>
            <a:r>
              <a:t/>
            </a:r>
            <a:endParaRPr sz="8080">
              <a:solidFill>
                <a:srgbClr val="333333"/>
              </a:solidFill>
              <a:highlight>
                <a:srgbClr val="FFFFFF"/>
              </a:highlight>
              <a:latin typeface="Calibri"/>
              <a:ea typeface="Calibri"/>
              <a:cs typeface="Calibri"/>
              <a:sym typeface="Calibri"/>
            </a:endParaRPr>
          </a:p>
          <a:p>
            <a:pPr indent="0" lvl="0" marL="457200" rtl="0" algn="just">
              <a:spcBef>
                <a:spcPts val="121"/>
              </a:spcBef>
              <a:spcAft>
                <a:spcPts val="0"/>
              </a:spcAft>
              <a:buNone/>
            </a:pPr>
            <a:r>
              <a:t/>
            </a:r>
            <a:endParaRPr sz="8080">
              <a:solidFill>
                <a:srgbClr val="333333"/>
              </a:solidFill>
              <a:highlight>
                <a:srgbClr val="FFFFFF"/>
              </a:highlight>
              <a:latin typeface="Calibri"/>
              <a:ea typeface="Calibri"/>
              <a:cs typeface="Calibri"/>
              <a:sym typeface="Calibri"/>
            </a:endParaRPr>
          </a:p>
          <a:p>
            <a:pPr indent="0" lvl="0" marL="0" rtl="0" algn="just">
              <a:spcBef>
                <a:spcPts val="121"/>
              </a:spcBef>
              <a:spcAft>
                <a:spcPts val="0"/>
              </a:spcAft>
              <a:buClr>
                <a:schemeClr val="dk1"/>
              </a:buClr>
              <a:buSzPts val="440"/>
              <a:buFont typeface="Arial"/>
              <a:buNone/>
            </a:pPr>
            <a:r>
              <a:t/>
            </a:r>
            <a:endParaRPr sz="8080">
              <a:solidFill>
                <a:srgbClr val="333333"/>
              </a:solidFill>
              <a:highlight>
                <a:srgbClr val="FFFFFF"/>
              </a:highlight>
              <a:latin typeface="Calibri"/>
              <a:ea typeface="Calibri"/>
              <a:cs typeface="Calibri"/>
              <a:sym typeface="Calibri"/>
            </a:endParaRPr>
          </a:p>
          <a:p>
            <a:pPr indent="0" lvl="0" marL="5020" rtl="0" algn="just">
              <a:spcBef>
                <a:spcPts val="121"/>
              </a:spcBef>
              <a:spcAft>
                <a:spcPts val="0"/>
              </a:spcAft>
              <a:buClr>
                <a:schemeClr val="dk1"/>
              </a:buClr>
              <a:buSzPts val="440"/>
              <a:buFont typeface="Arial"/>
              <a:buNone/>
            </a:pPr>
            <a:r>
              <a:t/>
            </a:r>
            <a:endParaRPr sz="8080">
              <a:solidFill>
                <a:srgbClr val="333333"/>
              </a:solidFill>
              <a:highlight>
                <a:srgbClr val="FFFFFF"/>
              </a:highlight>
              <a:latin typeface="Calibri"/>
              <a:ea typeface="Calibri"/>
              <a:cs typeface="Calibri"/>
              <a:sym typeface="Calibri"/>
            </a:endParaRPr>
          </a:p>
          <a:p>
            <a:pPr indent="-1658" lvl="0" marL="13121" marR="3934" rtl="0" algn="l">
              <a:lnSpc>
                <a:spcPct val="95585"/>
              </a:lnSpc>
              <a:spcBef>
                <a:spcPts val="1008"/>
              </a:spcBef>
              <a:spcAft>
                <a:spcPts val="0"/>
              </a:spcAft>
              <a:buClr>
                <a:schemeClr val="dk1"/>
              </a:buClr>
              <a:buSzPct val="91666"/>
              <a:buFont typeface="Arial"/>
              <a:buNone/>
            </a:pPr>
            <a:r>
              <a:t/>
            </a:r>
            <a:endParaRPr b="1" sz="1200">
              <a:latin typeface="Calibri"/>
              <a:ea typeface="Calibri"/>
              <a:cs typeface="Calibri"/>
              <a:sym typeface="Calibri"/>
            </a:endParaRPr>
          </a:p>
          <a:p>
            <a:pPr indent="-133985" lvl="0" marL="274320" rtl="0" algn="l">
              <a:spcBef>
                <a:spcPts val="0"/>
              </a:spcBef>
              <a:spcAft>
                <a:spcPts val="0"/>
              </a:spcAft>
              <a:buSzPct val="85000"/>
              <a:buNone/>
            </a:pPr>
            <a:r>
              <a:t/>
            </a:r>
            <a:endParaRPr/>
          </a:p>
        </p:txBody>
      </p:sp>
      <p:pic>
        <p:nvPicPr>
          <p:cNvPr id="182" name="Google Shape;182;p2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