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57" name="Google Shape;5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ieeexplore.ieee.org/document/9498448" TargetMode="External"/><Relationship Id="rId4" Type="http://schemas.openxmlformats.org/officeDocument/2006/relationships/hyperlink" Target="https://archive.ics.uci.edu/ml/datasets/forest+fires" TargetMode="External"/><Relationship Id="rId5" Type="http://schemas.openxmlformats.org/officeDocument/2006/relationships/hyperlink" Target="https://www.analyticsvidhya.com/blog/2021/10/forest-fire-prediction-using-machine-learning/" TargetMode="External"/><Relationship Id="rId6" Type="http://schemas.openxmlformats.org/officeDocument/2006/relationships/hyperlink" Target="https://www.researchgate.net/publication/261272818_Artificial_intelligence_for_forest_fire_prediction" TargetMode="External"/><Relationship Id="rId7" Type="http://schemas.openxmlformats.org/officeDocument/2006/relationships/hyperlink" Target="https://fireecology.springeropen.com/articles/10.4996/fireecology.1101106#:~:text=The%20main%20objective%20was%20the,the%20amount%20of%20burned%20are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807218" y="2173550"/>
            <a:ext cx="7772400" cy="10890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sz="5400">
                <a:latin typeface="Times New Roman"/>
                <a:ea typeface="Times New Roman"/>
                <a:cs typeface="Times New Roman"/>
                <a:sym typeface="Times New Roman"/>
              </a:rPr>
              <a:t>Forest Fire Prediction </a:t>
            </a:r>
            <a:br>
              <a:rPr b="1" lang="en-US" sz="5400">
                <a:latin typeface="Times New Roman"/>
                <a:ea typeface="Times New Roman"/>
                <a:cs typeface="Times New Roman"/>
                <a:sym typeface="Times New Roman"/>
              </a:rPr>
            </a:br>
            <a:r>
              <a:rPr b="1" lang="en-US">
                <a:latin typeface="Times New Roman"/>
                <a:ea typeface="Times New Roman"/>
                <a:cs typeface="Times New Roman"/>
                <a:sym typeface="Times New Roman"/>
              </a:rPr>
              <a:t>TE-A_Batch-3  </a:t>
            </a:r>
            <a:endParaRPr b="1">
              <a:latin typeface="Times New Roman"/>
              <a:ea typeface="Times New Roman"/>
              <a:cs typeface="Times New Roman"/>
              <a:sym typeface="Times New Roman"/>
            </a:endParaRPr>
          </a:p>
        </p:txBody>
      </p:sp>
      <p:sp>
        <p:nvSpPr>
          <p:cNvPr id="65" name="Google Shape;65;p14"/>
          <p:cNvSpPr txBox="1"/>
          <p:nvPr>
            <p:ph idx="1" type="subTitle"/>
          </p:nvPr>
        </p:nvSpPr>
        <p:spPr>
          <a:xfrm>
            <a:off x="2299316" y="3595025"/>
            <a:ext cx="4869300" cy="16092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888888"/>
              </a:buClr>
              <a:buSzPts val="2918"/>
              <a:buNone/>
            </a:pPr>
            <a:r>
              <a:rPr lang="en-US" sz="2670">
                <a:solidFill>
                  <a:schemeClr val="dk1"/>
                </a:solidFill>
                <a:latin typeface="Times New Roman"/>
                <a:ea typeface="Times New Roman"/>
                <a:cs typeface="Times New Roman"/>
                <a:sym typeface="Times New Roman"/>
              </a:rPr>
              <a:t>HIMANSHU CHAURASIYA 45 </a:t>
            </a:r>
            <a:r>
              <a:rPr lang="en-US" sz="2670">
                <a:solidFill>
                  <a:schemeClr val="dk1"/>
                </a:solidFill>
                <a:latin typeface="Times New Roman"/>
                <a:ea typeface="Times New Roman"/>
                <a:cs typeface="Times New Roman"/>
                <a:sym typeface="Times New Roman"/>
              </a:rPr>
              <a:t>        VIKAS CHAURASIYA          46       MUKESH GUPTA                  47</a:t>
            </a:r>
            <a:endParaRPr sz="2670"/>
          </a:p>
          <a:p>
            <a:pPr indent="0" lvl="0" marL="0" rtl="0" algn="l">
              <a:lnSpc>
                <a:spcPct val="80000"/>
              </a:lnSpc>
              <a:spcBef>
                <a:spcPts val="0"/>
              </a:spcBef>
              <a:spcAft>
                <a:spcPts val="0"/>
              </a:spcAft>
              <a:buClr>
                <a:srgbClr val="888888"/>
              </a:buClr>
              <a:buSzPts val="2918"/>
              <a:buNone/>
            </a:pPr>
            <a:r>
              <a:rPr lang="en-US" sz="2670">
                <a:solidFill>
                  <a:schemeClr val="dk1"/>
                </a:solidFill>
                <a:latin typeface="Times New Roman"/>
                <a:ea typeface="Times New Roman"/>
                <a:cs typeface="Times New Roman"/>
                <a:sym typeface="Times New Roman"/>
              </a:rPr>
              <a:t>ASHLY JOHN                         48</a:t>
            </a:r>
            <a:endParaRPr sz="2670"/>
          </a:p>
          <a:p>
            <a:pPr indent="0" lvl="0" marL="0" rtl="0" algn="ctr">
              <a:lnSpc>
                <a:spcPct val="80000"/>
              </a:lnSpc>
              <a:spcBef>
                <a:spcPts val="640"/>
              </a:spcBef>
              <a:spcAft>
                <a:spcPts val="0"/>
              </a:spcAft>
              <a:buClr>
                <a:srgbClr val="888888"/>
              </a:buClr>
              <a:buSzPts val="2918"/>
              <a:buNone/>
            </a:pPr>
            <a:r>
              <a:t/>
            </a:r>
            <a:endParaRPr sz="2170">
              <a:latin typeface="Times New Roman"/>
              <a:ea typeface="Times New Roman"/>
              <a:cs typeface="Times New Roman"/>
              <a:sym typeface="Times New Roman"/>
            </a:endParaRPr>
          </a:p>
        </p:txBody>
      </p:sp>
      <p:sp>
        <p:nvSpPr>
          <p:cNvPr id="66" name="Google Shape;66;p14"/>
          <p:cNvSpPr txBox="1"/>
          <p:nvPr/>
        </p:nvSpPr>
        <p:spPr>
          <a:xfrm>
            <a:off x="1371600" y="609600"/>
            <a:ext cx="7315200" cy="1231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St. Francis Institute of Technology</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Department of Information Technology</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Mini Project – 2B Web Based on ML (ITM 601)</a:t>
            </a:r>
            <a:endParaRPr b="0" i="0" sz="1800" u="none" cap="none" strike="noStrike">
              <a:solidFill>
                <a:schemeClr val="dk1"/>
              </a:solidFill>
              <a:latin typeface="Times New Roman"/>
              <a:ea typeface="Times New Roman"/>
              <a:cs typeface="Times New Roman"/>
              <a:sym typeface="Times New Roman"/>
            </a:endParaRPr>
          </a:p>
        </p:txBody>
      </p:sp>
      <p:sp>
        <p:nvSpPr>
          <p:cNvPr id="67" name="Google Shape;67;p14"/>
          <p:cNvSpPr txBox="1"/>
          <p:nvPr/>
        </p:nvSpPr>
        <p:spPr>
          <a:xfrm>
            <a:off x="1947538" y="5204103"/>
            <a:ext cx="5573100" cy="892800"/>
          </a:xfrm>
          <a:prstGeom prst="rect">
            <a:avLst/>
          </a:prstGeom>
          <a:noFill/>
          <a:ln>
            <a:noFill/>
          </a:ln>
        </p:spPr>
        <p:txBody>
          <a:bodyPr anchorCtr="0" anchor="t" bIns="45700" lIns="91425" spcFirstLastPara="1" rIns="91425" wrap="square" tIns="45700">
            <a:spAutoFit/>
          </a:bodyPr>
          <a:lstStyle/>
          <a:p>
            <a:pPr indent="0" lvl="0" marL="1260475" marR="1255395" rtl="0" algn="ctr">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Mentor:</a:t>
            </a:r>
            <a:endParaRPr b="1" sz="2000"/>
          </a:p>
          <a:p>
            <a:pPr indent="0" lvl="0" marL="1260475" marR="1255395" rtl="0" algn="ctr">
              <a:lnSpc>
                <a:spcPct val="100000"/>
              </a:lnSpc>
              <a:spcBef>
                <a:spcPts val="0"/>
              </a:spcBef>
              <a:spcAft>
                <a:spcPts val="0"/>
              </a:spcAft>
              <a:buNone/>
            </a:pPr>
            <a:r>
              <a:rPr b="1" i="0" lang="en-US" sz="2600" u="none" cap="none" strike="noStrike">
                <a:solidFill>
                  <a:srgbClr val="000000"/>
                </a:solidFill>
                <a:latin typeface="Times New Roman"/>
                <a:ea typeface="Times New Roman"/>
                <a:cs typeface="Times New Roman"/>
                <a:sym typeface="Times New Roman"/>
              </a:rPr>
              <a:t>Dr. Vaishali Jadhav</a:t>
            </a:r>
            <a:endParaRPr b="1" i="0" sz="2600" u="none" cap="none" strike="noStrike">
              <a:solidFill>
                <a:srgbClr val="000000"/>
              </a:solidFill>
              <a:latin typeface="Times New Roman"/>
              <a:ea typeface="Times New Roman"/>
              <a:cs typeface="Times New Roman"/>
              <a:sym typeface="Times New Roman"/>
            </a:endParaRPr>
          </a:p>
        </p:txBody>
      </p:sp>
      <p:pic>
        <p:nvPicPr>
          <p:cNvPr id="68" name="Google Shape;68;p14"/>
          <p:cNvPicPr preferRelativeResize="0"/>
          <p:nvPr/>
        </p:nvPicPr>
        <p:blipFill>
          <a:blip r:embed="rId3">
            <a:alphaModFix/>
          </a:blip>
          <a:stretch>
            <a:fillRect/>
          </a:stretch>
        </p:blipFill>
        <p:spPr>
          <a:xfrm>
            <a:off x="641150" y="609600"/>
            <a:ext cx="1242445" cy="123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71428"/>
              <a:buNone/>
            </a:pPr>
            <a:br>
              <a:rPr b="1" lang="en-US" u="sng">
                <a:latin typeface="Times New Roman"/>
                <a:ea typeface="Times New Roman"/>
                <a:cs typeface="Times New Roman"/>
                <a:sym typeface="Times New Roman"/>
              </a:rPr>
            </a:br>
            <a:r>
              <a:rPr b="1" lang="en-US" u="sng">
                <a:latin typeface="Times New Roman"/>
                <a:ea typeface="Times New Roman"/>
                <a:cs typeface="Times New Roman"/>
                <a:sym typeface="Times New Roman"/>
              </a:rPr>
              <a:t>References</a:t>
            </a:r>
            <a:br>
              <a:rPr lang="en-US">
                <a:latin typeface="Times New Roman"/>
                <a:ea typeface="Times New Roman"/>
                <a:cs typeface="Times New Roman"/>
                <a:sym typeface="Times New Roman"/>
              </a:rPr>
            </a:br>
            <a:endParaRPr/>
          </a:p>
        </p:txBody>
      </p:sp>
      <p:sp>
        <p:nvSpPr>
          <p:cNvPr id="122" name="Google Shape;12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2400" u="sng">
                <a:solidFill>
                  <a:schemeClr val="hlink"/>
                </a:solidFill>
                <a:latin typeface="Times New Roman"/>
                <a:ea typeface="Times New Roman"/>
                <a:cs typeface="Times New Roman"/>
                <a:sym typeface="Times New Roman"/>
                <a:hlinkClick r:id="rId3"/>
              </a:rPr>
              <a:t>https://ieeexplore.ieee.org/document/9498448</a:t>
            </a:r>
            <a:endParaRPr sz="2400" u="sng">
              <a:solidFill>
                <a:srgbClr val="0000FF"/>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400" u="sng">
                <a:solidFill>
                  <a:schemeClr val="hlink"/>
                </a:solidFill>
                <a:latin typeface="Times New Roman"/>
                <a:ea typeface="Times New Roman"/>
                <a:cs typeface="Times New Roman"/>
                <a:sym typeface="Times New Roman"/>
                <a:hlinkClick r:id="rId4"/>
              </a:rPr>
              <a:t>https://archive.ics.uci.edu/ml/datasets/forest+fires</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400" u="sng">
                <a:solidFill>
                  <a:schemeClr val="hlink"/>
                </a:solidFill>
                <a:latin typeface="Times New Roman"/>
                <a:ea typeface="Times New Roman"/>
                <a:cs typeface="Times New Roman"/>
                <a:sym typeface="Times New Roman"/>
                <a:hlinkClick r:id="rId5"/>
              </a:rPr>
              <a:t>https://www.analyticsvidhya.com/blog/2021/10/forest-fire-prediction-using-machine-learning/</a:t>
            </a:r>
            <a:endParaRPr sz="2400" u="sng">
              <a:solidFill>
                <a:srgbClr val="0000FF"/>
              </a:solidFill>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400" u="sng">
                <a:solidFill>
                  <a:schemeClr val="hlink"/>
                </a:solidFill>
                <a:latin typeface="Times New Roman"/>
                <a:ea typeface="Times New Roman"/>
                <a:cs typeface="Times New Roman"/>
                <a:sym typeface="Times New Roman"/>
                <a:hlinkClick r:id="rId6"/>
              </a:rPr>
              <a:t>https://www.researchgate.net/publication/261272818_Artificial_intelligence_for_forest_fire_prediction</a:t>
            </a:r>
            <a:endParaRPr sz="24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400" u="sng">
                <a:solidFill>
                  <a:schemeClr val="hlink"/>
                </a:solidFill>
                <a:latin typeface="Times New Roman"/>
                <a:ea typeface="Times New Roman"/>
                <a:cs typeface="Times New Roman"/>
                <a:sym typeface="Times New Roman"/>
                <a:hlinkClick r:id="rId7"/>
              </a:rPr>
              <a:t>https://fireecology.springeropen.com/articles/10.4996/fireecology.1101106#:~:text=The%20main%20objective%20was%20the,the%20amount%20of%20burned%20area.</a:t>
            </a:r>
            <a:endParaRPr sz="24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800"/>
              <a:buNone/>
            </a:pPr>
            <a:r>
              <a:rPr b="1" lang="en-US" sz="4800">
                <a:latin typeface="Times New Roman"/>
                <a:ea typeface="Times New Roman"/>
                <a:cs typeface="Times New Roman"/>
                <a:sym typeface="Times New Roman"/>
              </a:rPr>
              <a:t>Overview</a:t>
            </a:r>
            <a:endParaRPr sz="4800">
              <a:latin typeface="Times New Roman"/>
              <a:ea typeface="Times New Roman"/>
              <a:cs typeface="Times New Roman"/>
              <a:sym typeface="Times New Roman"/>
            </a:endParaRPr>
          </a:p>
        </p:txBody>
      </p:sp>
      <p:sp>
        <p:nvSpPr>
          <p:cNvPr id="74" name="Google Shape;74;p15"/>
          <p:cNvSpPr txBox="1"/>
          <p:nvPr>
            <p:ph idx="1" type="body"/>
          </p:nvPr>
        </p:nvSpPr>
        <p:spPr>
          <a:xfrm>
            <a:off x="457200" y="1600200"/>
            <a:ext cx="8229600" cy="3833037"/>
          </a:xfrm>
          <a:prstGeom prst="rect">
            <a:avLst/>
          </a:prstGeom>
          <a:noFill/>
          <a:ln>
            <a:noFill/>
          </a:ln>
        </p:spPr>
        <p:txBody>
          <a:bodyPr anchorCtr="0" anchor="t" bIns="45700" lIns="91425" spcFirstLastPara="1" rIns="91425" wrap="square" tIns="45700">
            <a:normAutofit fontScale="25000" lnSpcReduction="20000"/>
          </a:bodyPr>
          <a:lstStyle/>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Introduction </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Problem Statement</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Objectives </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Method/Approach </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Success Criteria </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Resources</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Risks and Dependencies with remarks</a:t>
            </a:r>
            <a:endParaRPr sz="12000">
              <a:solidFill>
                <a:schemeClr val="dk1"/>
              </a:solidFill>
              <a:latin typeface="Times New Roman"/>
              <a:ea typeface="Times New Roman"/>
              <a:cs typeface="Times New Roman"/>
              <a:sym typeface="Times New Roman"/>
            </a:endParaRPr>
          </a:p>
          <a:p>
            <a:pPr indent="-419100" lvl="0" marL="457200" rtl="0" algn="l">
              <a:lnSpc>
                <a:spcPct val="100000"/>
              </a:lnSpc>
              <a:spcBef>
                <a:spcPts val="360"/>
              </a:spcBef>
              <a:spcAft>
                <a:spcPts val="0"/>
              </a:spcAft>
              <a:buSzPct val="100000"/>
              <a:buFont typeface="Times New Roman"/>
              <a:buChar char="•"/>
            </a:pPr>
            <a:r>
              <a:rPr lang="en-US" sz="12000">
                <a:solidFill>
                  <a:schemeClr val="dk1"/>
                </a:solidFill>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ct val="117647"/>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u="sng">
                <a:latin typeface="Times New Roman"/>
                <a:ea typeface="Times New Roman"/>
                <a:cs typeface="Times New Roman"/>
                <a:sym typeface="Times New Roman"/>
              </a:rPr>
              <a:t>Introduction</a:t>
            </a:r>
            <a:endParaRPr b="1" u="sng">
              <a:latin typeface="Times New Roman"/>
              <a:ea typeface="Times New Roman"/>
              <a:cs typeface="Times New Roman"/>
              <a:sym typeface="Times New Roman"/>
            </a:endParaRPr>
          </a:p>
        </p:txBody>
      </p:sp>
      <p:sp>
        <p:nvSpPr>
          <p:cNvPr id="80" name="Google Shape;8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Char char="•"/>
            </a:pPr>
            <a:r>
              <a:rPr lang="en-US" sz="2800">
                <a:latin typeface="Times New Roman"/>
                <a:ea typeface="Times New Roman"/>
                <a:cs typeface="Times New Roman"/>
                <a:sym typeface="Times New Roman"/>
              </a:rPr>
              <a:t>Forest fires are a typical occurrence in the natural world.The prediction and detection of fire movement is important for fire prevention, organization of preventive measures and optimal storage of firefighting resources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114300" rtl="0" algn="just">
              <a:lnSpc>
                <a:spcPct val="100000"/>
              </a:lnSpc>
              <a:spcBef>
                <a:spcPts val="36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u="sng">
                <a:latin typeface="Times New Roman"/>
                <a:ea typeface="Times New Roman"/>
                <a:cs typeface="Times New Roman"/>
                <a:sym typeface="Times New Roman"/>
              </a:rPr>
              <a:t>Problem Statement </a:t>
            </a:r>
            <a:endParaRPr b="1" u="sng">
              <a:latin typeface="Times New Roman"/>
              <a:ea typeface="Times New Roman"/>
              <a:cs typeface="Times New Roman"/>
              <a:sym typeface="Times New Roman"/>
            </a:endParaRPr>
          </a:p>
        </p:txBody>
      </p:sp>
      <p:sp>
        <p:nvSpPr>
          <p:cNvPr id="86" name="Google Shape;8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114300" rtl="0" algn="just">
              <a:lnSpc>
                <a:spcPct val="100000"/>
              </a:lnSpc>
              <a:spcBef>
                <a:spcPts val="360"/>
              </a:spcBef>
              <a:spcAft>
                <a:spcPts val="0"/>
              </a:spcAft>
              <a:buSzPts val="1800"/>
              <a:buNone/>
            </a:pPr>
            <a:r>
              <a:rPr lang="en-US" sz="2600">
                <a:latin typeface="Times New Roman"/>
                <a:ea typeface="Times New Roman"/>
                <a:cs typeface="Times New Roman"/>
                <a:sym typeface="Times New Roman"/>
              </a:rPr>
              <a:t>To prevent major environmental problem that creates ecological destruction of natural resources that disrupts the stability of the ecosystem .Forest fire endanger not only the forest's wealth, but also the entire ecosystem's animals and vegetation, causing major disruption of a region's biodiversity, ecology, and environment. The prediction and detection of fire movement is important for fire prevention. Predicting the source and spread of forest fires could have benefits for human health and life as well as economy and the environment.</a:t>
            </a:r>
            <a:endParaRPr>
              <a:latin typeface="Times New Roman"/>
              <a:ea typeface="Times New Roman"/>
              <a:cs typeface="Times New Roman"/>
              <a:sym typeface="Times New Roman"/>
            </a:endParaRPr>
          </a:p>
          <a:p>
            <a:pPr indent="-228600" lvl="0" marL="457200" rtl="0" algn="just">
              <a:lnSpc>
                <a:spcPct val="100000"/>
              </a:lnSpc>
              <a:spcBef>
                <a:spcPts val="36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u="sng">
                <a:latin typeface="Times New Roman"/>
                <a:ea typeface="Times New Roman"/>
                <a:cs typeface="Times New Roman"/>
                <a:sym typeface="Times New Roman"/>
              </a:rPr>
              <a:t>Objectives</a:t>
            </a:r>
            <a:endParaRPr b="1" u="sng">
              <a:latin typeface="Times New Roman"/>
              <a:ea typeface="Times New Roman"/>
              <a:cs typeface="Times New Roman"/>
              <a:sym typeface="Times New Roman"/>
            </a:endParaRPr>
          </a:p>
        </p:txBody>
      </p:sp>
      <p:sp>
        <p:nvSpPr>
          <p:cNvPr id="92" name="Google Shape;9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To create a fire prediction system that uses minimal data to predict fire occurrence .</a:t>
            </a:r>
            <a:endParaRPr>
              <a:latin typeface="Times New Roman"/>
              <a:ea typeface="Times New Roman"/>
              <a:cs typeface="Times New Roman"/>
              <a:sym typeface="Times New Roman"/>
            </a:endParaRPr>
          </a:p>
          <a:p>
            <a:pPr indent="-342900" lvl="0" marL="457200" rtl="0" algn="just">
              <a:lnSpc>
                <a:spcPct val="100000"/>
              </a:lnSpc>
              <a:spcBef>
                <a:spcPts val="360"/>
              </a:spcBef>
              <a:spcAft>
                <a:spcPts val="0"/>
              </a:spcAft>
              <a:buSzPts val="1800"/>
              <a:buFont typeface="Times New Roman"/>
              <a:buChar char="⮚"/>
            </a:pPr>
            <a:r>
              <a:rPr lang="en-US" sz="2800">
                <a:solidFill>
                  <a:srgbClr val="000000"/>
                </a:solidFill>
                <a:latin typeface="Times New Roman"/>
                <a:ea typeface="Times New Roman"/>
                <a:cs typeface="Times New Roman"/>
                <a:sym typeface="Times New Roman"/>
              </a:rPr>
              <a:t>To reduce the impact of forest fire in  future.</a:t>
            </a:r>
            <a:endParaRPr sz="2800">
              <a:latin typeface="Times New Roman"/>
              <a:ea typeface="Times New Roman"/>
              <a:cs typeface="Times New Roman"/>
              <a:sym typeface="Times New Roman"/>
            </a:endParaRPr>
          </a:p>
          <a:p>
            <a:pPr indent="-342900" lvl="0" marL="457200" rtl="0" algn="just">
              <a:lnSpc>
                <a:spcPct val="100000"/>
              </a:lnSpc>
              <a:spcBef>
                <a:spcPts val="360"/>
              </a:spcBef>
              <a:spcAft>
                <a:spcPts val="0"/>
              </a:spcAft>
              <a:buSzPts val="1800"/>
              <a:buFont typeface="Noto Sans Symbols"/>
              <a:buChar char="⮚"/>
            </a:pPr>
            <a:r>
              <a:rPr lang="en-US" sz="2800">
                <a:solidFill>
                  <a:srgbClr val="000000"/>
                </a:solidFill>
                <a:latin typeface="Times New Roman"/>
                <a:ea typeface="Times New Roman"/>
                <a:cs typeface="Times New Roman"/>
                <a:sym typeface="Times New Roman"/>
              </a:rPr>
              <a:t>The proposed system would help to minimize the forest fire by predicting the fire occurrence by calculating the temperature, oxygen and humidity of an area.</a:t>
            </a:r>
            <a:endParaRPr sz="28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u="sng"/>
              <a:t>Method and Approach </a:t>
            </a:r>
            <a:endParaRPr u="sng"/>
          </a:p>
        </p:txBody>
      </p:sp>
      <p:sp>
        <p:nvSpPr>
          <p:cNvPr id="98" name="Google Shape;9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487680" lvl="0" marL="457200" rtl="0" algn="just">
              <a:spcBef>
                <a:spcPts val="360"/>
              </a:spcBef>
              <a:spcAft>
                <a:spcPts val="0"/>
              </a:spcAft>
              <a:buSzPct val="100000"/>
              <a:buFont typeface="Noto Sans Symbols"/>
              <a:buChar char="❑"/>
            </a:pPr>
            <a:r>
              <a:rPr lang="en-US" sz="4800">
                <a:latin typeface="Times New Roman"/>
                <a:ea typeface="Times New Roman"/>
                <a:cs typeface="Times New Roman"/>
                <a:sym typeface="Times New Roman"/>
              </a:rPr>
              <a:t>Collect of data.</a:t>
            </a:r>
            <a:endParaRPr sz="4800">
              <a:latin typeface="Times New Roman"/>
              <a:ea typeface="Times New Roman"/>
              <a:cs typeface="Times New Roman"/>
              <a:sym typeface="Times New Roman"/>
            </a:endParaRPr>
          </a:p>
          <a:p>
            <a:pPr indent="-487680" lvl="0" marL="457200" rtl="0" algn="just">
              <a:spcBef>
                <a:spcPts val="360"/>
              </a:spcBef>
              <a:spcAft>
                <a:spcPts val="0"/>
              </a:spcAft>
              <a:buSzPct val="100000"/>
              <a:buFont typeface="Times New Roman"/>
              <a:buChar char="❑"/>
            </a:pPr>
            <a:r>
              <a:rPr lang="en-US" sz="4800">
                <a:latin typeface="Times New Roman"/>
                <a:ea typeface="Times New Roman"/>
                <a:cs typeface="Times New Roman"/>
                <a:sym typeface="Times New Roman"/>
              </a:rPr>
              <a:t>Dataset preprocessing.</a:t>
            </a:r>
            <a:endParaRPr sz="4800">
              <a:latin typeface="Times New Roman"/>
              <a:ea typeface="Times New Roman"/>
              <a:cs typeface="Times New Roman"/>
              <a:sym typeface="Times New Roman"/>
            </a:endParaRPr>
          </a:p>
          <a:p>
            <a:pPr indent="-487680" lvl="0" marL="457200" rtl="0" algn="just">
              <a:spcBef>
                <a:spcPts val="360"/>
              </a:spcBef>
              <a:spcAft>
                <a:spcPts val="0"/>
              </a:spcAft>
              <a:buSzPct val="100000"/>
              <a:buFont typeface="Times New Roman"/>
              <a:buChar char="❑"/>
            </a:pPr>
            <a:r>
              <a:rPr lang="en-US" sz="4800">
                <a:latin typeface="Times New Roman"/>
                <a:ea typeface="Times New Roman"/>
                <a:cs typeface="Times New Roman"/>
                <a:sym typeface="Times New Roman"/>
              </a:rPr>
              <a:t>Apply logistic regression/k-nearest neighbors (KNN).</a:t>
            </a:r>
            <a:endParaRPr sz="4800">
              <a:latin typeface="Times New Roman"/>
              <a:ea typeface="Times New Roman"/>
              <a:cs typeface="Times New Roman"/>
              <a:sym typeface="Times New Roman"/>
            </a:endParaRPr>
          </a:p>
          <a:p>
            <a:pPr indent="-487680" lvl="0" marL="457200" rtl="0" algn="l">
              <a:spcBef>
                <a:spcPts val="360"/>
              </a:spcBef>
              <a:spcAft>
                <a:spcPts val="0"/>
              </a:spcAft>
              <a:buSzPct val="100000"/>
              <a:buFont typeface="Times New Roman"/>
              <a:buChar char="❑"/>
            </a:pPr>
            <a:r>
              <a:rPr lang="en-US" sz="4800">
                <a:latin typeface="Times New Roman"/>
                <a:ea typeface="Times New Roman"/>
                <a:cs typeface="Times New Roman"/>
                <a:sym typeface="Times New Roman"/>
              </a:rPr>
              <a:t>Testing and evaluation with performance.</a:t>
            </a:r>
            <a:endParaRPr sz="4800">
              <a:latin typeface="Times New Roman"/>
              <a:ea typeface="Times New Roman"/>
              <a:cs typeface="Times New Roman"/>
              <a:sym typeface="Times New Roman"/>
            </a:endParaRPr>
          </a:p>
          <a:p>
            <a:pPr indent="-487680" lvl="0" marL="457200" rtl="0" algn="just">
              <a:spcBef>
                <a:spcPts val="360"/>
              </a:spcBef>
              <a:spcAft>
                <a:spcPts val="0"/>
              </a:spcAft>
              <a:buSzPct val="100000"/>
              <a:buFont typeface="Noto Sans Symbols"/>
              <a:buChar char="❑"/>
            </a:pPr>
            <a:r>
              <a:rPr lang="en-US" sz="4800">
                <a:latin typeface="Times New Roman"/>
                <a:ea typeface="Times New Roman"/>
                <a:cs typeface="Times New Roman"/>
                <a:sym typeface="Times New Roman"/>
              </a:rPr>
              <a:t>Forest Fire Prediction.</a:t>
            </a:r>
            <a:endParaRPr sz="4800">
              <a:latin typeface="Times New Roman"/>
              <a:ea typeface="Times New Roman"/>
              <a:cs typeface="Times New Roman"/>
              <a:sym typeface="Times New Roman"/>
            </a:endParaRPr>
          </a:p>
          <a:p>
            <a:pPr indent="0" lvl="0" marL="457200" rtl="0" algn="l">
              <a:spcBef>
                <a:spcPts val="360"/>
              </a:spcBef>
              <a:spcAft>
                <a:spcPts val="0"/>
              </a:spcAft>
              <a:buNone/>
            </a:pPr>
            <a:r>
              <a:t/>
            </a:r>
            <a:endParaRPr>
              <a:latin typeface="Times New Roman"/>
              <a:ea typeface="Times New Roman"/>
              <a:cs typeface="Times New Roman"/>
              <a:sym typeface="Times New Roman"/>
            </a:endParaRPr>
          </a:p>
          <a:p>
            <a:pPr indent="0" lvl="0" marL="114300" rtl="0" algn="l">
              <a:lnSpc>
                <a:spcPct val="100000"/>
              </a:lnSpc>
              <a:spcBef>
                <a:spcPts val="360"/>
              </a:spcBef>
              <a:spcAft>
                <a:spcPts val="0"/>
              </a:spcAft>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57200" y="274638"/>
            <a:ext cx="8229600" cy="147973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50000"/>
              <a:buNone/>
            </a:pPr>
            <a:r>
              <a:rPr b="1" lang="en-US" sz="4000" u="sng">
                <a:latin typeface="Times New Roman"/>
                <a:ea typeface="Times New Roman"/>
                <a:cs typeface="Times New Roman"/>
                <a:sym typeface="Times New Roman"/>
              </a:rPr>
              <a:t>Success Criteria (Advantages / Performance Metrics)</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04" name="Google Shape;10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Times New Roman"/>
              <a:buChar char="⮚"/>
            </a:pPr>
            <a:r>
              <a:rPr lang="en-US" sz="2800">
                <a:solidFill>
                  <a:srgbClr val="202124"/>
                </a:solidFill>
                <a:latin typeface="Times New Roman"/>
                <a:ea typeface="Times New Roman"/>
                <a:cs typeface="Times New Roman"/>
                <a:sym typeface="Times New Roman"/>
              </a:rPr>
              <a:t>Predicting the source and spread of forest fires could have benefits for human health and life, the economy and the environment</a:t>
            </a:r>
            <a:endParaRPr>
              <a:latin typeface="Times New Roman"/>
              <a:ea typeface="Times New Roman"/>
              <a:cs typeface="Times New Roman"/>
              <a:sym typeface="Times New Roman"/>
            </a:endParaRPr>
          </a:p>
          <a:p>
            <a:pPr indent="0" lvl="0" marL="0" rtl="0" algn="l">
              <a:lnSpc>
                <a:spcPct val="100000"/>
              </a:lnSpc>
              <a:spcBef>
                <a:spcPts val="360"/>
              </a:spcBef>
              <a:spcAft>
                <a:spcPts val="0"/>
              </a:spcAft>
              <a:buNone/>
            </a:pPr>
            <a:r>
              <a:rPr lang="en-US" sz="2800">
                <a:solidFill>
                  <a:srgbClr val="202124"/>
                </a:solidFill>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u="sng">
                <a:latin typeface="Times New Roman"/>
                <a:ea typeface="Times New Roman"/>
                <a:cs typeface="Times New Roman"/>
                <a:sym typeface="Times New Roman"/>
              </a:rPr>
              <a:t>Resources</a:t>
            </a:r>
            <a:endParaRPr b="1" u="sng">
              <a:latin typeface="Times New Roman"/>
              <a:ea typeface="Times New Roman"/>
              <a:cs typeface="Times New Roman"/>
              <a:sym typeface="Times New Roman"/>
            </a:endParaRPr>
          </a:p>
        </p:txBody>
      </p:sp>
      <p:sp>
        <p:nvSpPr>
          <p:cNvPr id="110" name="Google Shape;110;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Front-End Design: HTML, CSS, JS</a:t>
            </a:r>
            <a:endParaRPr sz="2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Editor Tools: VS Code/Pycharm</a:t>
            </a:r>
            <a:endParaRPr sz="2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Brower: Google Chrome</a:t>
            </a:r>
            <a:endParaRPr sz="2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Dataset: Kaggle, Github and Data.gov</a:t>
            </a:r>
            <a:endParaRPr>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Times New Roman"/>
              <a:buChar char="❑"/>
            </a:pPr>
            <a:r>
              <a:rPr lang="en-US" sz="2800">
                <a:latin typeface="Times New Roman"/>
                <a:ea typeface="Times New Roman"/>
                <a:cs typeface="Times New Roman"/>
                <a:sym typeface="Times New Roman"/>
              </a:rPr>
              <a:t>Hardware Requirements: Min 4gb ram,500Gb storage, Windows 10. </a:t>
            </a:r>
            <a:endParaRPr sz="2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b="1" lang="en-US" sz="3600" u="sng">
                <a:latin typeface="Times New Roman"/>
                <a:ea typeface="Times New Roman"/>
                <a:cs typeface="Times New Roman"/>
                <a:sym typeface="Times New Roman"/>
              </a:rPr>
              <a:t>Risks and Dependencies with remarks</a:t>
            </a:r>
            <a:endParaRPr b="1" sz="3600" u="sng"/>
          </a:p>
        </p:txBody>
      </p:sp>
      <p:sp>
        <p:nvSpPr>
          <p:cNvPr id="116" name="Google Shape;116;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360"/>
              </a:spcBef>
              <a:spcAft>
                <a:spcPts val="0"/>
              </a:spcAft>
              <a:buSzPts val="1800"/>
              <a:buFont typeface="Noto Sans Symbols"/>
              <a:buChar char="❑"/>
            </a:pPr>
            <a:r>
              <a:rPr lang="en-US" sz="2800">
                <a:solidFill>
                  <a:srgbClr val="202124"/>
                </a:solidFill>
                <a:latin typeface="Times New Roman"/>
                <a:ea typeface="Times New Roman"/>
                <a:cs typeface="Times New Roman"/>
                <a:sym typeface="Times New Roman"/>
              </a:rPr>
              <a:t>Wrong Dataset.</a:t>
            </a:r>
            <a:endParaRPr/>
          </a:p>
          <a:p>
            <a:pPr indent="-342900" lvl="0" marL="457200" rtl="0" algn="l">
              <a:lnSpc>
                <a:spcPct val="100000"/>
              </a:lnSpc>
              <a:spcBef>
                <a:spcPts val="360"/>
              </a:spcBef>
              <a:spcAft>
                <a:spcPts val="0"/>
              </a:spcAft>
              <a:buSzPts val="1800"/>
              <a:buFont typeface="Noto Sans Symbols"/>
              <a:buChar char="❑"/>
            </a:pPr>
            <a:r>
              <a:rPr lang="en-US" sz="2800">
                <a:solidFill>
                  <a:srgbClr val="202124"/>
                </a:solidFill>
                <a:latin typeface="Times New Roman"/>
                <a:ea typeface="Times New Roman"/>
                <a:cs typeface="Times New Roman"/>
                <a:sym typeface="Times New Roman"/>
              </a:rPr>
              <a:t>Human interference.</a:t>
            </a:r>
            <a:endParaRPr sz="2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800">
                <a:solidFill>
                  <a:srgbClr val="202124"/>
                </a:solidFill>
                <a:latin typeface="Times New Roman"/>
                <a:ea typeface="Times New Roman"/>
                <a:cs typeface="Times New Roman"/>
                <a:sym typeface="Times New Roman"/>
              </a:rPr>
              <a:t>Sudden change in weather.</a:t>
            </a:r>
            <a:endParaRPr sz="2800">
              <a:latin typeface="Times New Roman"/>
              <a:ea typeface="Times New Roman"/>
              <a:cs typeface="Times New Roman"/>
              <a:sym typeface="Times New Roman"/>
            </a:endParaRPr>
          </a:p>
          <a:p>
            <a:pPr indent="-342900" lvl="0" marL="457200" rtl="0" algn="l">
              <a:lnSpc>
                <a:spcPct val="100000"/>
              </a:lnSpc>
              <a:spcBef>
                <a:spcPts val="360"/>
              </a:spcBef>
              <a:spcAft>
                <a:spcPts val="0"/>
              </a:spcAft>
              <a:buSzPts val="1800"/>
              <a:buFont typeface="Noto Sans Symbols"/>
              <a:buChar char="❑"/>
            </a:pPr>
            <a:r>
              <a:rPr lang="en-US" sz="2800">
                <a:solidFill>
                  <a:srgbClr val="202124"/>
                </a:solidFill>
                <a:latin typeface="Times New Roman"/>
                <a:ea typeface="Times New Roman"/>
                <a:cs typeface="Times New Roman"/>
                <a:sym typeface="Times New Roman"/>
              </a:rPr>
              <a:t>It's not always possible to predict the precise trigger or spark for a wildfire event.</a:t>
            </a:r>
            <a:endParaRPr sz="2800">
              <a:latin typeface="Times New Roman"/>
              <a:ea typeface="Times New Roman"/>
              <a:cs typeface="Times New Roman"/>
              <a:sym typeface="Times New Roman"/>
            </a:endParaRPr>
          </a:p>
          <a:p>
            <a:pPr indent="-228600" lvl="0" marL="457200" rtl="0" algn="l">
              <a:lnSpc>
                <a:spcPct val="100000"/>
              </a:lnSpc>
              <a:spcBef>
                <a:spcPts val="360"/>
              </a:spcBef>
              <a:spcAft>
                <a:spcPts val="0"/>
              </a:spcAft>
              <a:buClr>
                <a:schemeClr val="dk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