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AE1D-8816-AC16-DC3F-6E2891444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C3548-E653-18F3-F82C-81ED478CB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2B070-D6C4-5A93-07B3-9B89B1F8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2F17-EFA4-1D49-A587-C767CEA20FD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75D02-7371-CE90-9964-9E5B65D9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90FD8-8DBF-2166-B3D3-BDE1D62B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2AAC-E371-BE49-8822-019BC59C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68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9525-7FB7-0E83-4D6C-77AB127B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D1164-A53C-1F18-1E1B-174BECF66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1658A-8FBB-8789-4DF3-3C31E091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2F17-EFA4-1D49-A587-C767CEA20FD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D934-2F43-CE92-71F6-AAC18B21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9CADC-A7F2-B51D-D85D-2ADBAF32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2AAC-E371-BE49-8822-019BC59C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D2007-6DCD-C0E9-F593-7F0C1AE861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9E079-0764-CBE1-587C-105CC04B4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6744-F2CF-4A59-9CC6-8FE9F5648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2F17-EFA4-1D49-A587-C767CEA20FD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13478-0198-742C-D7BE-CD2489A4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7E6E7-2C59-D54F-16FC-F6273CFE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2AAC-E371-BE49-8822-019BC59C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792B-3797-73DC-314E-B7EF6421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EE6D-7D8E-C1E4-7B7E-DC23C436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7A071-86C8-8852-1168-EA95ED28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2F17-EFA4-1D49-A587-C767CEA20FD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BF477-72C8-376D-73CE-1A07C615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53666-1657-A3DB-2D6B-CB34150F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2AAC-E371-BE49-8822-019BC59C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7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9EC0-6D3C-2477-D25A-A59273632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C31BA-10CC-9A2E-B55E-3CFC25EFF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DF139-EB5B-6600-E723-B41D5B62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2F17-EFA4-1D49-A587-C767CEA20FD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90E13-4DAC-02AC-1C36-EC2723A0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B2C75-E122-94CB-64F3-7B03023A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2AAC-E371-BE49-8822-019BC59C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9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EDAC-970A-594F-30E8-7BBB0525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F5773-3F09-C379-F278-46514EBA8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DFA00-E51A-CAAA-0836-4966B6A9B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437FF-B1F8-0746-F034-00A01E65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2F17-EFA4-1D49-A587-C767CEA20FD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80835-8619-C2DD-0509-EDB79239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9C09D-83F5-8AF0-116C-F4AD6465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2AAC-E371-BE49-8822-019BC59C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9F0D-19B5-D31E-0B64-3CA4624A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5A6BC-A112-19C6-875C-8FD5DB5F3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80D3A-49F5-4FFF-C5F1-27602FB5F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6F305-DB6D-10FD-E433-824F3CD65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7017B-FAAB-D0F0-EF50-BBBD93A38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DC8AE-AE5B-562F-F97C-7A64E0AD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2F17-EFA4-1D49-A587-C767CEA20FD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60844-39A0-C4AD-9483-0295A4BA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98FAF-E84B-BF1D-275D-9F84249E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2AAC-E371-BE49-8822-019BC59C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60A5-6C0F-EE27-42EE-61DCA2DE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E361D-99E0-B7E2-074F-7F5BFC68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2F17-EFA4-1D49-A587-C767CEA20FD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2B487-E94A-DC32-99E0-1A360A1F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4A3ED-09AB-0888-F84C-C3400B7D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2AAC-E371-BE49-8822-019BC59C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6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D67B9-EAF1-F055-3984-530728AA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2F17-EFA4-1D49-A587-C767CEA20FD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03E59-5803-DE51-B16C-BC1C73E7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70563-2F81-FC29-0D9E-6DC15090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2AAC-E371-BE49-8822-019BC59C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3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26CD7-59BA-BCA0-95D0-242302045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8D1B-919B-EF5F-36E4-DFD8503D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BD51B-693B-926C-1022-02E01D31D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08F2A-A414-C091-8FE7-4F9D75C8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2F17-EFA4-1D49-A587-C767CEA20FD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D7C5A-8716-D561-1C17-007328A6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1E290-13D3-FF18-6BB9-AE6148CE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2AAC-E371-BE49-8822-019BC59C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5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B774-2EF3-DA6E-7846-948F1F83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254C5-448B-A629-4E82-612EF2B37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87E4C-5298-620D-5FDB-C55FE9AE0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22188-1693-25BD-926C-D4AB2A09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2F17-EFA4-1D49-A587-C767CEA20FD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08D00-F8AB-F7C9-A882-A972A464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B3183-ED9F-A20E-E02C-4544F57D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32AAC-E371-BE49-8822-019BC59C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CACB58-FE91-0587-2E1C-9F2EE797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FB868-090C-0432-633A-5F293F958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42FF6-6800-5AF2-13F1-559B5D3EF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262F17-EFA4-1D49-A587-C767CEA20FDB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27396-7FFD-1AF0-C1FF-50A48327E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55FC6-A05D-4F52-2CD5-AA24309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32AAC-E371-BE49-8822-019BC59CC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9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BB9C30-918A-D96C-AA9E-3C88F4D1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664" y="216511"/>
            <a:ext cx="3169228" cy="613064"/>
          </a:xfrm>
        </p:spPr>
        <p:txBody>
          <a:bodyPr>
            <a:noAutofit/>
          </a:bodyPr>
          <a:lstStyle/>
          <a:p>
            <a:r>
              <a:rPr lang="en-US" sz="2800" dirty="0"/>
              <a:t>Mapping Process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ED646D3-D2BD-BA9F-7054-5995317AFB8A}"/>
              </a:ext>
            </a:extLst>
          </p:cNvPr>
          <p:cNvSpPr/>
          <p:nvPr/>
        </p:nvSpPr>
        <p:spPr>
          <a:xfrm>
            <a:off x="383490" y="1680516"/>
            <a:ext cx="1560928" cy="7564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NIST 800-53 Catalog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FB6AC03-1288-CDEB-FD45-73F32213DC08}"/>
              </a:ext>
            </a:extLst>
          </p:cNvPr>
          <p:cNvSpPr/>
          <p:nvPr/>
        </p:nvSpPr>
        <p:spPr>
          <a:xfrm>
            <a:off x="2813502" y="1680516"/>
            <a:ext cx="2102069" cy="75646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Harmonized Profile/Catalog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C25EC5-6195-4AEB-9798-0475D659EA4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944418" y="2058747"/>
            <a:ext cx="869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4BF8960-FD1D-1ABA-CEA6-1A61F569C9F1}"/>
              </a:ext>
            </a:extLst>
          </p:cNvPr>
          <p:cNvSpPr/>
          <p:nvPr/>
        </p:nvSpPr>
        <p:spPr>
          <a:xfrm>
            <a:off x="6892935" y="935278"/>
            <a:ext cx="2261426" cy="97667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Component Definition for NIST 800-53 using NIST Controls (with specific  rules)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ABECED-3B0F-622E-2711-E5085E9430AF}"/>
              </a:ext>
            </a:extLst>
          </p:cNvPr>
          <p:cNvSpPr/>
          <p:nvPr/>
        </p:nvSpPr>
        <p:spPr>
          <a:xfrm>
            <a:off x="2813500" y="3286894"/>
            <a:ext cx="3694081" cy="20540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en-US" sz="1200" dirty="0"/>
              <a:t>Map PCI controls to Harmonized controls</a:t>
            </a:r>
          </a:p>
          <a:p>
            <a:pPr marL="228600" indent="-228600">
              <a:buAutoNum type="arabicPeriod"/>
            </a:pPr>
            <a:r>
              <a:rPr lang="en-US" sz="1200" dirty="0"/>
              <a:t>Identify controls fully, partially, not covered</a:t>
            </a:r>
          </a:p>
          <a:p>
            <a:pPr marL="228600" indent="-228600">
              <a:buAutoNum type="arabicPeriod"/>
            </a:pPr>
            <a:r>
              <a:rPr lang="en-US" sz="1200" dirty="0"/>
              <a:t>Add partially and not covered controls to Harmonized list to generate Harmonized  V2</a:t>
            </a:r>
          </a:p>
          <a:p>
            <a:pPr marL="228600" indent="-228600">
              <a:buAutoNum type="arabicPeriod"/>
            </a:pPr>
            <a:r>
              <a:rPr lang="en-US" sz="1200" dirty="0"/>
              <a:t>Create control mapping from PCI to V2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Identify new rules for controls added to V2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For covered PCI controls in V1, identify if  new PCI specific rules are needed. Then generate Harmonized Component Definition V2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Identify existing rules that are not needed for PCI and generate PCI component definition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20301D4-ADDA-33D1-BB26-521FEA1E7447}"/>
              </a:ext>
            </a:extLst>
          </p:cNvPr>
          <p:cNvSpPr/>
          <p:nvPr/>
        </p:nvSpPr>
        <p:spPr>
          <a:xfrm>
            <a:off x="339226" y="3959978"/>
            <a:ext cx="1560928" cy="7564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PCI Catalog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AB650D-F450-3654-57D6-99118FB7591C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1900154" y="4313915"/>
            <a:ext cx="913346" cy="24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EAD3E8-FB74-FA0F-683C-B309E8EBDD00}"/>
              </a:ext>
            </a:extLst>
          </p:cNvPr>
          <p:cNvSpPr txBox="1"/>
          <p:nvPr/>
        </p:nvSpPr>
        <p:spPr>
          <a:xfrm>
            <a:off x="1847167" y="4052305"/>
            <a:ext cx="964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</a:t>
            </a:r>
          </a:p>
          <a:p>
            <a:r>
              <a:rPr lang="en-US" sz="1400" dirty="0"/>
              <a:t>regulation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4D610A-09D0-2A66-299C-FF381A136570}"/>
              </a:ext>
            </a:extLst>
          </p:cNvPr>
          <p:cNvSpPr txBox="1"/>
          <p:nvPr/>
        </p:nvSpPr>
        <p:spPr>
          <a:xfrm>
            <a:off x="2662044" y="5458117"/>
            <a:ext cx="1510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Mapping Process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7B7538-98FB-C940-8F50-6D584C48F825}"/>
              </a:ext>
            </a:extLst>
          </p:cNvPr>
          <p:cNvCxnSpPr>
            <a:stCxn id="7" idx="2"/>
          </p:cNvCxnSpPr>
          <p:nvPr/>
        </p:nvCxnSpPr>
        <p:spPr>
          <a:xfrm flipH="1">
            <a:off x="3864536" y="2436977"/>
            <a:ext cx="1" cy="849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D93378C-3C94-CCB0-346E-CBB9A302D1EB}"/>
              </a:ext>
            </a:extLst>
          </p:cNvPr>
          <p:cNvSpPr/>
          <p:nvPr/>
        </p:nvSpPr>
        <p:spPr>
          <a:xfrm>
            <a:off x="7420927" y="5065606"/>
            <a:ext cx="2261426" cy="109021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Component Definition for PCI using PCI controls (with specific rules)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8011B9C0-FBBB-A372-3E10-F3507981A350}"/>
              </a:ext>
            </a:extLst>
          </p:cNvPr>
          <p:cNvCxnSpPr>
            <a:cxnSpLocks/>
            <a:stCxn id="16" idx="2"/>
            <a:endCxn id="43" idx="1"/>
          </p:cNvCxnSpPr>
          <p:nvPr/>
        </p:nvCxnSpPr>
        <p:spPr>
          <a:xfrm rot="16200000" flipH="1">
            <a:off x="5905845" y="4095632"/>
            <a:ext cx="269778" cy="27603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9693397-DF28-784A-64AF-4703C16ACB82}"/>
              </a:ext>
            </a:extLst>
          </p:cNvPr>
          <p:cNvSpPr/>
          <p:nvPr/>
        </p:nvSpPr>
        <p:spPr>
          <a:xfrm>
            <a:off x="4213654" y="564237"/>
            <a:ext cx="2102069" cy="75646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 Mapping NIST 800-53 to Harmonized V1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C91EAE67-0B23-0B39-27DB-DD60DB7ABB9C}"/>
              </a:ext>
            </a:extLst>
          </p:cNvPr>
          <p:cNvCxnSpPr>
            <a:stCxn id="7" idx="0"/>
            <a:endCxn id="46" idx="1"/>
          </p:cNvCxnSpPr>
          <p:nvPr/>
        </p:nvCxnSpPr>
        <p:spPr>
          <a:xfrm rot="5400000" flipH="1" flipV="1">
            <a:off x="3670071" y="1136934"/>
            <a:ext cx="738048" cy="3491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20232F8-09F0-C3ED-FABE-E9C545742445}"/>
              </a:ext>
            </a:extLst>
          </p:cNvPr>
          <p:cNvSpPr/>
          <p:nvPr/>
        </p:nvSpPr>
        <p:spPr>
          <a:xfrm>
            <a:off x="1289504" y="5810039"/>
            <a:ext cx="2102069" cy="75646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 Mapping PCI to Harmonized V2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31E3BAED-A309-5D48-19A7-595F780FE891}"/>
              </a:ext>
            </a:extLst>
          </p:cNvPr>
          <p:cNvCxnSpPr>
            <a:cxnSpLocks/>
            <a:endCxn id="49" idx="3"/>
          </p:cNvCxnSpPr>
          <p:nvPr/>
        </p:nvCxnSpPr>
        <p:spPr>
          <a:xfrm rot="5400000">
            <a:off x="3378947" y="5353562"/>
            <a:ext cx="847335" cy="8220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6813247-1772-2BD9-42EF-B2302902BA65}"/>
              </a:ext>
            </a:extLst>
          </p:cNvPr>
          <p:cNvCxnSpPr/>
          <p:nvPr/>
        </p:nvCxnSpPr>
        <p:spPr>
          <a:xfrm flipV="1">
            <a:off x="234778" y="2878268"/>
            <a:ext cx="11119022" cy="4672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3F77697-3358-574B-31FD-5FB144EC0C8B}"/>
              </a:ext>
            </a:extLst>
          </p:cNvPr>
          <p:cNvSpPr txBox="1"/>
          <p:nvPr/>
        </p:nvSpPr>
        <p:spPr>
          <a:xfrm>
            <a:off x="162085" y="1165600"/>
            <a:ext cx="671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161BC6-4F5A-F28E-FB0D-017FDDCD8AD4}"/>
              </a:ext>
            </a:extLst>
          </p:cNvPr>
          <p:cNvSpPr txBox="1"/>
          <p:nvPr/>
        </p:nvSpPr>
        <p:spPr>
          <a:xfrm>
            <a:off x="162085" y="3019956"/>
            <a:ext cx="671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 2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98D4C19-0622-CBDC-455F-A9B5EF558838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10087564" y="2785055"/>
            <a:ext cx="4648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BDA3A72-835F-F4C3-5F13-F6ACDBB69A39}"/>
              </a:ext>
            </a:extLst>
          </p:cNvPr>
          <p:cNvSpPr txBox="1"/>
          <p:nvPr/>
        </p:nvSpPr>
        <p:spPr>
          <a:xfrm>
            <a:off x="10617179" y="2570491"/>
            <a:ext cx="70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deploy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125BBF81-3920-2657-ED7E-F7464EF0334E}"/>
              </a:ext>
            </a:extLst>
          </p:cNvPr>
          <p:cNvCxnSpPr>
            <a:stCxn id="11" idx="0"/>
            <a:endCxn id="46" idx="3"/>
          </p:cNvCxnSpPr>
          <p:nvPr/>
        </p:nvCxnSpPr>
        <p:spPr>
          <a:xfrm rot="16200000" flipH="1" flipV="1">
            <a:off x="7166091" y="84910"/>
            <a:ext cx="7190" cy="1707925"/>
          </a:xfrm>
          <a:prstGeom prst="bentConnector4">
            <a:avLst>
              <a:gd name="adj1" fmla="val -3179416"/>
              <a:gd name="adj2" fmla="val 83102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546D01A0-23E6-4A8B-129C-1E3A1CEC72D1}"/>
              </a:ext>
            </a:extLst>
          </p:cNvPr>
          <p:cNvSpPr txBox="1"/>
          <p:nvPr/>
        </p:nvSpPr>
        <p:spPr>
          <a:xfrm>
            <a:off x="6664841" y="427155"/>
            <a:ext cx="975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C383F9B3-EE42-4FCC-5E52-7FDCD0C818AF}"/>
              </a:ext>
            </a:extLst>
          </p:cNvPr>
          <p:cNvCxnSpPr>
            <a:cxnSpLocks/>
            <a:stCxn id="43" idx="2"/>
          </p:cNvCxnSpPr>
          <p:nvPr/>
        </p:nvCxnSpPr>
        <p:spPr>
          <a:xfrm rot="5400000">
            <a:off x="5823567" y="3723829"/>
            <a:ext cx="296081" cy="5160067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D29707B-B34A-7866-2116-21316D26B1C3}"/>
              </a:ext>
            </a:extLst>
          </p:cNvPr>
          <p:cNvSpPr txBox="1"/>
          <p:nvPr/>
        </p:nvSpPr>
        <p:spPr>
          <a:xfrm>
            <a:off x="5812224" y="6144126"/>
            <a:ext cx="975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B9A0992-74DB-D1C4-F8A2-528717847543}"/>
              </a:ext>
            </a:extLst>
          </p:cNvPr>
          <p:cNvCxnSpPr>
            <a:cxnSpLocks/>
          </p:cNvCxnSpPr>
          <p:nvPr/>
        </p:nvCxnSpPr>
        <p:spPr>
          <a:xfrm flipV="1">
            <a:off x="4482346" y="2436977"/>
            <a:ext cx="7621" cy="849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52E5090-4A5F-CCBB-799A-3385393D8EBF}"/>
              </a:ext>
            </a:extLst>
          </p:cNvPr>
          <p:cNvSpPr txBox="1"/>
          <p:nvPr/>
        </p:nvSpPr>
        <p:spPr>
          <a:xfrm>
            <a:off x="4470573" y="2868442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835F792-C16E-8105-252D-B64F116B0A32}"/>
              </a:ext>
            </a:extLst>
          </p:cNvPr>
          <p:cNvSpPr txBox="1"/>
          <p:nvPr/>
        </p:nvSpPr>
        <p:spPr>
          <a:xfrm>
            <a:off x="3489666" y="288561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V1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8C891B47-E1ED-D5D4-49A8-68C158060AD4}"/>
              </a:ext>
            </a:extLst>
          </p:cNvPr>
          <p:cNvSpPr/>
          <p:nvPr/>
        </p:nvSpPr>
        <p:spPr>
          <a:xfrm>
            <a:off x="7826138" y="2360096"/>
            <a:ext cx="2261426" cy="849918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Harmonized Component Definition (with all rules)</a:t>
            </a:r>
          </a:p>
        </p:txBody>
      </p: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AD53E448-A48B-4170-6481-6C835ABBC21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915571" y="1423615"/>
            <a:ext cx="1977364" cy="6351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83CD65EC-BF3D-4587-590A-E9EFF3DB3DBC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4915571" y="2259724"/>
            <a:ext cx="2910567" cy="52533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0B18A619-0813-42DA-A095-27DD1B9A5DF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07584" y="3046743"/>
            <a:ext cx="1318555" cy="6318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87A5282F-0024-740A-0B6D-5C1718CA3DFE}"/>
              </a:ext>
            </a:extLst>
          </p:cNvPr>
          <p:cNvCxnSpPr>
            <a:stCxn id="16" idx="3"/>
            <a:endCxn id="94" idx="2"/>
          </p:cNvCxnSpPr>
          <p:nvPr/>
        </p:nvCxnSpPr>
        <p:spPr>
          <a:xfrm flipV="1">
            <a:off x="6507581" y="3210014"/>
            <a:ext cx="2449270" cy="11039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3E145FC5-E536-C70E-3A9C-4612A20AD90D}"/>
              </a:ext>
            </a:extLst>
          </p:cNvPr>
          <p:cNvCxnSpPr>
            <a:cxnSpLocks/>
            <a:stCxn id="11" idx="2"/>
            <a:endCxn id="94" idx="0"/>
          </p:cNvCxnSpPr>
          <p:nvPr/>
        </p:nvCxnSpPr>
        <p:spPr>
          <a:xfrm rot="16200000" flipH="1">
            <a:off x="8266177" y="1669421"/>
            <a:ext cx="448145" cy="933203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EE624A-D5F9-397C-81AC-6FD576292E92}"/>
              </a:ext>
            </a:extLst>
          </p:cNvPr>
          <p:cNvSpPr txBox="1"/>
          <p:nvPr/>
        </p:nvSpPr>
        <p:spPr>
          <a:xfrm>
            <a:off x="8080595" y="1894119"/>
            <a:ext cx="975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173D8145-E133-D4C9-CA71-0A2D1100198F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9682353" y="3210014"/>
            <a:ext cx="187844" cy="2400700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AD938B4-3FDC-3CD1-08FE-DF1062A27428}"/>
              </a:ext>
            </a:extLst>
          </p:cNvPr>
          <p:cNvSpPr txBox="1"/>
          <p:nvPr/>
        </p:nvSpPr>
        <p:spPr>
          <a:xfrm>
            <a:off x="9832469" y="4614905"/>
            <a:ext cx="975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60717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150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Mapping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AGARWAL</dc:creator>
  <cp:lastModifiedBy>VIKAS AGARWAL</cp:lastModifiedBy>
  <cp:revision>12</cp:revision>
  <dcterms:created xsi:type="dcterms:W3CDTF">2025-03-13T04:13:31Z</dcterms:created>
  <dcterms:modified xsi:type="dcterms:W3CDTF">2025-04-14T13:55:02Z</dcterms:modified>
</cp:coreProperties>
</file>