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59" r:id="rId6"/>
    <p:sldId id="260" r:id="rId7"/>
    <p:sldId id="266" r:id="rId8"/>
    <p:sldId id="262" r:id="rId9"/>
    <p:sldId id="267" r:id="rId10"/>
    <p:sldId id="264" r:id="rId11"/>
    <p:sldId id="265" r:id="rId12"/>
    <p:sldId id="268" r:id="rId13"/>
    <p:sldId id="269" r:id="rId14"/>
    <p:sldId id="270" r:id="rId15"/>
    <p:sldId id="274" r:id="rId16"/>
    <p:sldId id="273" r:id="rId17"/>
    <p:sldId id="275" r:id="rId18"/>
    <p:sldId id="271" r:id="rId19"/>
    <p:sldId id="272" r:id="rId20"/>
    <p:sldId id="276" r:id="rId21"/>
    <p:sldId id="277" r:id="rId22"/>
    <p:sldId id="281" r:id="rId23"/>
    <p:sldId id="278" r:id="rId24"/>
    <p:sldId id="279" r:id="rId25"/>
    <p:sldId id="280" r:id="rId26"/>
    <p:sldId id="28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24"/>
    <p:restoredTop sz="94694"/>
  </p:normalViewPr>
  <p:slideViewPr>
    <p:cSldViewPr snapToGrid="0" snapToObjects="1">
      <p:cViewPr varScale="1">
        <p:scale>
          <a:sx n="128" d="100"/>
          <a:sy n="128" d="100"/>
        </p:scale>
        <p:origin x="9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BB510-A874-4BC5-937A-33538F62802D}" type="doc">
      <dgm:prSet loTypeId="urn:microsoft.com/office/officeart/2005/8/layout/process4" loCatId="process" qsTypeId="urn:microsoft.com/office/officeart/2005/8/quickstyle/simple2" qsCatId="simple" csTypeId="urn:microsoft.com/office/officeart/2005/8/colors/accent0_3" csCatId="mainScheme" phldr="1"/>
      <dgm:spPr/>
      <dgm:t>
        <a:bodyPr/>
        <a:lstStyle/>
        <a:p>
          <a:endParaRPr lang="en-US"/>
        </a:p>
      </dgm:t>
    </dgm:pt>
    <dgm:pt modelId="{9A3B7DCC-1557-4D1C-A7D8-4A72FDAFC905}">
      <dgm:prSet/>
      <dgm:spPr>
        <a:blipFill dpi="0" rotWithShape="0">
          <a:blip xmlns:r="http://schemas.openxmlformats.org/officeDocument/2006/relationships" r:embed="rId1">
            <a:alphaModFix amt="0"/>
          </a:blip>
          <a:srcRect/>
          <a:tile tx="0" ty="0" sx="100000" sy="100000" flip="none" algn="tl"/>
        </a:blipFill>
      </dgm:spPr>
      <dgm:t>
        <a:bodyPr/>
        <a:lstStyle/>
        <a:p>
          <a:r>
            <a:rPr lang="en-US" dirty="0"/>
            <a:t>Object detection is a computer vision technique which allows the computer algorithms to identify an object of a certain class and locate that object within given visual data such as image or video.</a:t>
          </a:r>
        </a:p>
      </dgm:t>
    </dgm:pt>
    <dgm:pt modelId="{DD69377A-9718-45BC-902D-089120BFBB3C}" type="parTrans" cxnId="{A890D17F-0A07-45DB-87C3-C62C42637FDC}">
      <dgm:prSet/>
      <dgm:spPr/>
      <dgm:t>
        <a:bodyPr/>
        <a:lstStyle/>
        <a:p>
          <a:endParaRPr lang="en-US"/>
        </a:p>
      </dgm:t>
    </dgm:pt>
    <dgm:pt modelId="{8A968F9C-0BC8-42FA-A08B-944D61629DE7}" type="sibTrans" cxnId="{A890D17F-0A07-45DB-87C3-C62C42637FDC}">
      <dgm:prSet/>
      <dgm:spPr/>
      <dgm:t>
        <a:bodyPr/>
        <a:lstStyle/>
        <a:p>
          <a:endParaRPr lang="en-US"/>
        </a:p>
      </dgm:t>
    </dgm:pt>
    <dgm:pt modelId="{FDBD7B18-3CD0-416E-98E5-D1953EBE2542}">
      <dgm:prSet/>
      <dgm:spPr/>
      <dgm:t>
        <a:bodyPr/>
        <a:lstStyle/>
        <a:p>
          <a:r>
            <a:rPr lang="en-US" dirty="0"/>
            <a:t>The Process of object detection can be further divided into three separate subtasks :</a:t>
          </a:r>
        </a:p>
      </dgm:t>
    </dgm:pt>
    <dgm:pt modelId="{598BC30A-701A-4D3E-B49A-1D55B79C9E22}" type="parTrans" cxnId="{371269FC-3BBE-49FF-ADD2-271F86D3AE08}">
      <dgm:prSet/>
      <dgm:spPr/>
      <dgm:t>
        <a:bodyPr/>
        <a:lstStyle/>
        <a:p>
          <a:endParaRPr lang="en-US"/>
        </a:p>
      </dgm:t>
    </dgm:pt>
    <dgm:pt modelId="{03AA7C64-F28B-423C-B9ED-761BF3EFF2D4}" type="sibTrans" cxnId="{371269FC-3BBE-49FF-ADD2-271F86D3AE08}">
      <dgm:prSet/>
      <dgm:spPr/>
      <dgm:t>
        <a:bodyPr/>
        <a:lstStyle/>
        <a:p>
          <a:endParaRPr lang="en-US"/>
        </a:p>
      </dgm:t>
    </dgm:pt>
    <dgm:pt modelId="{2E4A3A8D-5DD1-48B8-8C4B-93BCB55FF13B}">
      <dgm:prSet/>
      <dgm:spPr/>
      <dgm:t>
        <a:bodyPr/>
        <a:lstStyle/>
        <a:p>
          <a:r>
            <a:rPr lang="en-US" b="1" dirty="0"/>
            <a:t>Object recognition </a:t>
          </a:r>
          <a:r>
            <a:rPr lang="en-US" dirty="0"/>
            <a:t>(identification of presence of any object in visual media)</a:t>
          </a:r>
        </a:p>
      </dgm:t>
    </dgm:pt>
    <dgm:pt modelId="{BB19F6B1-4453-447C-B331-0A6B134C985D}" type="parTrans" cxnId="{DF7F27F1-F256-40BB-B10D-CBA6D34EA7E7}">
      <dgm:prSet/>
      <dgm:spPr/>
      <dgm:t>
        <a:bodyPr/>
        <a:lstStyle/>
        <a:p>
          <a:endParaRPr lang="en-US"/>
        </a:p>
      </dgm:t>
    </dgm:pt>
    <dgm:pt modelId="{58619F3F-A992-48CD-A4A0-B47A81AC8CEB}" type="sibTrans" cxnId="{DF7F27F1-F256-40BB-B10D-CBA6D34EA7E7}">
      <dgm:prSet/>
      <dgm:spPr/>
      <dgm:t>
        <a:bodyPr/>
        <a:lstStyle/>
        <a:p>
          <a:endParaRPr lang="en-US"/>
        </a:p>
      </dgm:t>
    </dgm:pt>
    <dgm:pt modelId="{C99D92BE-C878-4436-B44E-0597C26349EF}">
      <dgm:prSet/>
      <dgm:spPr/>
      <dgm:t>
        <a:bodyPr/>
        <a:lstStyle/>
        <a:p>
          <a:r>
            <a:rPr lang="en-US" b="1" dirty="0"/>
            <a:t>Object classification </a:t>
          </a:r>
          <a:r>
            <a:rPr lang="en-US" dirty="0"/>
            <a:t>(classifying recognized object among given classes or categories)</a:t>
          </a:r>
        </a:p>
      </dgm:t>
    </dgm:pt>
    <dgm:pt modelId="{EBDDCA28-25DA-4B48-86C4-2A04030D4D99}" type="parTrans" cxnId="{A2C48B10-668E-4598-9A5C-A28E73CBEA67}">
      <dgm:prSet/>
      <dgm:spPr/>
      <dgm:t>
        <a:bodyPr/>
        <a:lstStyle/>
        <a:p>
          <a:endParaRPr lang="en-US"/>
        </a:p>
      </dgm:t>
    </dgm:pt>
    <dgm:pt modelId="{560864C9-03AB-4FD1-BE8A-2AEC2E0F0847}" type="sibTrans" cxnId="{A2C48B10-668E-4598-9A5C-A28E73CBEA67}">
      <dgm:prSet/>
      <dgm:spPr/>
      <dgm:t>
        <a:bodyPr/>
        <a:lstStyle/>
        <a:p>
          <a:endParaRPr lang="en-US"/>
        </a:p>
      </dgm:t>
    </dgm:pt>
    <dgm:pt modelId="{8AC2CBD7-C199-4CB4-BE0D-933E18116B1E}">
      <dgm:prSet/>
      <dgm:spPr/>
      <dgm:t>
        <a:bodyPr/>
        <a:lstStyle/>
        <a:p>
          <a:r>
            <a:rPr lang="en-US" b="1" dirty="0"/>
            <a:t>Object localization </a:t>
          </a:r>
          <a:r>
            <a:rPr lang="en-US" dirty="0"/>
            <a:t>(locating the position of object within the visual media)</a:t>
          </a:r>
        </a:p>
      </dgm:t>
    </dgm:pt>
    <dgm:pt modelId="{A3BB5AF6-1476-45A3-B8E5-D32B6AEE8916}" type="parTrans" cxnId="{BD74E3F4-5354-4A48-99B3-55527D527CDA}">
      <dgm:prSet/>
      <dgm:spPr/>
      <dgm:t>
        <a:bodyPr/>
        <a:lstStyle/>
        <a:p>
          <a:endParaRPr lang="en-US"/>
        </a:p>
      </dgm:t>
    </dgm:pt>
    <dgm:pt modelId="{58567980-106E-47B7-AE54-A26B2D218C46}" type="sibTrans" cxnId="{BD74E3F4-5354-4A48-99B3-55527D527CDA}">
      <dgm:prSet/>
      <dgm:spPr/>
      <dgm:t>
        <a:bodyPr/>
        <a:lstStyle/>
        <a:p>
          <a:endParaRPr lang="en-US"/>
        </a:p>
      </dgm:t>
    </dgm:pt>
    <dgm:pt modelId="{766652EC-CA74-0E4D-A531-5E77F94CA5C4}" type="pres">
      <dgm:prSet presAssocID="{779BB510-A874-4BC5-937A-33538F62802D}" presName="Name0" presStyleCnt="0">
        <dgm:presLayoutVars>
          <dgm:dir/>
          <dgm:animLvl val="lvl"/>
          <dgm:resizeHandles val="exact"/>
        </dgm:presLayoutVars>
      </dgm:prSet>
      <dgm:spPr/>
    </dgm:pt>
    <dgm:pt modelId="{8E497F31-61ED-4F48-BBD9-DE104B27B3E1}" type="pres">
      <dgm:prSet presAssocID="{FDBD7B18-3CD0-416E-98E5-D1953EBE2542}" presName="boxAndChildren" presStyleCnt="0"/>
      <dgm:spPr/>
    </dgm:pt>
    <dgm:pt modelId="{309A7D91-8F63-7E48-8941-BAC4D9752A4B}" type="pres">
      <dgm:prSet presAssocID="{FDBD7B18-3CD0-416E-98E5-D1953EBE2542}" presName="parentTextBox" presStyleLbl="node1" presStyleIdx="0" presStyleCnt="2"/>
      <dgm:spPr/>
    </dgm:pt>
    <dgm:pt modelId="{54E6982B-D34F-0A41-B0BE-8716AFEC9863}" type="pres">
      <dgm:prSet presAssocID="{FDBD7B18-3CD0-416E-98E5-D1953EBE2542}" presName="entireBox" presStyleLbl="node1" presStyleIdx="0" presStyleCnt="2"/>
      <dgm:spPr/>
    </dgm:pt>
    <dgm:pt modelId="{8CD9C79C-A6E9-5348-AFA0-15C2967E4360}" type="pres">
      <dgm:prSet presAssocID="{FDBD7B18-3CD0-416E-98E5-D1953EBE2542}" presName="descendantBox" presStyleCnt="0"/>
      <dgm:spPr/>
    </dgm:pt>
    <dgm:pt modelId="{9BC6EC1F-4380-B04D-B9D3-FCF0401CCF71}" type="pres">
      <dgm:prSet presAssocID="{2E4A3A8D-5DD1-48B8-8C4B-93BCB55FF13B}" presName="childTextBox" presStyleLbl="fgAccFollowNode1" presStyleIdx="0" presStyleCnt="3">
        <dgm:presLayoutVars>
          <dgm:bulletEnabled val="1"/>
        </dgm:presLayoutVars>
      </dgm:prSet>
      <dgm:spPr/>
    </dgm:pt>
    <dgm:pt modelId="{2BC47F63-1184-E340-8D67-073F7B9131F4}" type="pres">
      <dgm:prSet presAssocID="{C99D92BE-C878-4436-B44E-0597C26349EF}" presName="childTextBox" presStyleLbl="fgAccFollowNode1" presStyleIdx="1" presStyleCnt="3">
        <dgm:presLayoutVars>
          <dgm:bulletEnabled val="1"/>
        </dgm:presLayoutVars>
      </dgm:prSet>
      <dgm:spPr/>
    </dgm:pt>
    <dgm:pt modelId="{1D32FFFC-5A19-4841-8EFD-B7B9DB30FF67}" type="pres">
      <dgm:prSet presAssocID="{8AC2CBD7-C199-4CB4-BE0D-933E18116B1E}" presName="childTextBox" presStyleLbl="fgAccFollowNode1" presStyleIdx="2" presStyleCnt="3" custLinFactNeighborX="11086" custLinFactNeighborY="-1318">
        <dgm:presLayoutVars>
          <dgm:bulletEnabled val="1"/>
        </dgm:presLayoutVars>
      </dgm:prSet>
      <dgm:spPr/>
    </dgm:pt>
    <dgm:pt modelId="{80484367-4928-1243-B4D5-15C7E159A1EA}" type="pres">
      <dgm:prSet presAssocID="{8A968F9C-0BC8-42FA-A08B-944D61629DE7}" presName="sp" presStyleCnt="0"/>
      <dgm:spPr/>
    </dgm:pt>
    <dgm:pt modelId="{170F66B1-5DCB-1D42-B9C7-99563C01140D}" type="pres">
      <dgm:prSet presAssocID="{9A3B7DCC-1557-4D1C-A7D8-4A72FDAFC905}" presName="arrowAndChildren" presStyleCnt="0"/>
      <dgm:spPr/>
    </dgm:pt>
    <dgm:pt modelId="{91FD4C8C-DFD8-AF42-BCC1-2D4B9910102A}" type="pres">
      <dgm:prSet presAssocID="{9A3B7DCC-1557-4D1C-A7D8-4A72FDAFC905}" presName="parentTextArrow" presStyleLbl="node1" presStyleIdx="1" presStyleCnt="2"/>
      <dgm:spPr/>
    </dgm:pt>
  </dgm:ptLst>
  <dgm:cxnLst>
    <dgm:cxn modelId="{A2C48B10-668E-4598-9A5C-A28E73CBEA67}" srcId="{FDBD7B18-3CD0-416E-98E5-D1953EBE2542}" destId="{C99D92BE-C878-4436-B44E-0597C26349EF}" srcOrd="1" destOrd="0" parTransId="{EBDDCA28-25DA-4B48-86C4-2A04030D4D99}" sibTransId="{560864C9-03AB-4FD1-BE8A-2AEC2E0F0847}"/>
    <dgm:cxn modelId="{9448C127-913A-F041-8F52-A301F8ECC5D3}" type="presOf" srcId="{779BB510-A874-4BC5-937A-33538F62802D}" destId="{766652EC-CA74-0E4D-A531-5E77F94CA5C4}" srcOrd="0" destOrd="0" presId="urn:microsoft.com/office/officeart/2005/8/layout/process4"/>
    <dgm:cxn modelId="{CD13F02C-4F11-4840-854C-13532D774BC7}" type="presOf" srcId="{8AC2CBD7-C199-4CB4-BE0D-933E18116B1E}" destId="{1D32FFFC-5A19-4841-8EFD-B7B9DB30FF67}" srcOrd="0" destOrd="0" presId="urn:microsoft.com/office/officeart/2005/8/layout/process4"/>
    <dgm:cxn modelId="{DC146E64-F376-154F-9D21-5976ECA4CF52}" type="presOf" srcId="{9A3B7DCC-1557-4D1C-A7D8-4A72FDAFC905}" destId="{91FD4C8C-DFD8-AF42-BCC1-2D4B9910102A}" srcOrd="0" destOrd="0" presId="urn:microsoft.com/office/officeart/2005/8/layout/process4"/>
    <dgm:cxn modelId="{D400227C-33C5-6A44-AFBA-68628901CEA8}" type="presOf" srcId="{FDBD7B18-3CD0-416E-98E5-D1953EBE2542}" destId="{54E6982B-D34F-0A41-B0BE-8716AFEC9863}" srcOrd="1" destOrd="0" presId="urn:microsoft.com/office/officeart/2005/8/layout/process4"/>
    <dgm:cxn modelId="{A890D17F-0A07-45DB-87C3-C62C42637FDC}" srcId="{779BB510-A874-4BC5-937A-33538F62802D}" destId="{9A3B7DCC-1557-4D1C-A7D8-4A72FDAFC905}" srcOrd="0" destOrd="0" parTransId="{DD69377A-9718-45BC-902D-089120BFBB3C}" sibTransId="{8A968F9C-0BC8-42FA-A08B-944D61629DE7}"/>
    <dgm:cxn modelId="{DFB94981-C573-9540-B9EE-A5410526F538}" type="presOf" srcId="{C99D92BE-C878-4436-B44E-0597C26349EF}" destId="{2BC47F63-1184-E340-8D67-073F7B9131F4}" srcOrd="0" destOrd="0" presId="urn:microsoft.com/office/officeart/2005/8/layout/process4"/>
    <dgm:cxn modelId="{7F90E3BC-F3ED-9C41-BC47-C6650F6A4799}" type="presOf" srcId="{FDBD7B18-3CD0-416E-98E5-D1953EBE2542}" destId="{309A7D91-8F63-7E48-8941-BAC4D9752A4B}" srcOrd="0" destOrd="0" presId="urn:microsoft.com/office/officeart/2005/8/layout/process4"/>
    <dgm:cxn modelId="{3C57BECA-BCB9-9C4B-A79C-5973B64BC036}" type="presOf" srcId="{2E4A3A8D-5DD1-48B8-8C4B-93BCB55FF13B}" destId="{9BC6EC1F-4380-B04D-B9D3-FCF0401CCF71}" srcOrd="0" destOrd="0" presId="urn:microsoft.com/office/officeart/2005/8/layout/process4"/>
    <dgm:cxn modelId="{DF7F27F1-F256-40BB-B10D-CBA6D34EA7E7}" srcId="{FDBD7B18-3CD0-416E-98E5-D1953EBE2542}" destId="{2E4A3A8D-5DD1-48B8-8C4B-93BCB55FF13B}" srcOrd="0" destOrd="0" parTransId="{BB19F6B1-4453-447C-B331-0A6B134C985D}" sibTransId="{58619F3F-A992-48CD-A4A0-B47A81AC8CEB}"/>
    <dgm:cxn modelId="{BD74E3F4-5354-4A48-99B3-55527D527CDA}" srcId="{FDBD7B18-3CD0-416E-98E5-D1953EBE2542}" destId="{8AC2CBD7-C199-4CB4-BE0D-933E18116B1E}" srcOrd="2" destOrd="0" parTransId="{A3BB5AF6-1476-45A3-B8E5-D32B6AEE8916}" sibTransId="{58567980-106E-47B7-AE54-A26B2D218C46}"/>
    <dgm:cxn modelId="{371269FC-3BBE-49FF-ADD2-271F86D3AE08}" srcId="{779BB510-A874-4BC5-937A-33538F62802D}" destId="{FDBD7B18-3CD0-416E-98E5-D1953EBE2542}" srcOrd="1" destOrd="0" parTransId="{598BC30A-701A-4D3E-B49A-1D55B79C9E22}" sibTransId="{03AA7C64-F28B-423C-B9ED-761BF3EFF2D4}"/>
    <dgm:cxn modelId="{BA129BA0-C63E-464B-AECB-47363A6EB540}" type="presParOf" srcId="{766652EC-CA74-0E4D-A531-5E77F94CA5C4}" destId="{8E497F31-61ED-4F48-BBD9-DE104B27B3E1}" srcOrd="0" destOrd="0" presId="urn:microsoft.com/office/officeart/2005/8/layout/process4"/>
    <dgm:cxn modelId="{E39C128B-0527-5F40-9C72-BBFB3DDD5090}" type="presParOf" srcId="{8E497F31-61ED-4F48-BBD9-DE104B27B3E1}" destId="{309A7D91-8F63-7E48-8941-BAC4D9752A4B}" srcOrd="0" destOrd="0" presId="urn:microsoft.com/office/officeart/2005/8/layout/process4"/>
    <dgm:cxn modelId="{EBD11CCC-7EC7-AF49-8CC1-36840B9CCBEF}" type="presParOf" srcId="{8E497F31-61ED-4F48-BBD9-DE104B27B3E1}" destId="{54E6982B-D34F-0A41-B0BE-8716AFEC9863}" srcOrd="1" destOrd="0" presId="urn:microsoft.com/office/officeart/2005/8/layout/process4"/>
    <dgm:cxn modelId="{0B40394F-490A-4B4E-93C1-352F7D469A0B}" type="presParOf" srcId="{8E497F31-61ED-4F48-BBD9-DE104B27B3E1}" destId="{8CD9C79C-A6E9-5348-AFA0-15C2967E4360}" srcOrd="2" destOrd="0" presId="urn:microsoft.com/office/officeart/2005/8/layout/process4"/>
    <dgm:cxn modelId="{C023A797-F980-B343-9B88-CC2199CA6C05}" type="presParOf" srcId="{8CD9C79C-A6E9-5348-AFA0-15C2967E4360}" destId="{9BC6EC1F-4380-B04D-B9D3-FCF0401CCF71}" srcOrd="0" destOrd="0" presId="urn:microsoft.com/office/officeart/2005/8/layout/process4"/>
    <dgm:cxn modelId="{F3143301-6B80-7C4A-A739-EB4AEF8633AD}" type="presParOf" srcId="{8CD9C79C-A6E9-5348-AFA0-15C2967E4360}" destId="{2BC47F63-1184-E340-8D67-073F7B9131F4}" srcOrd="1" destOrd="0" presId="urn:microsoft.com/office/officeart/2005/8/layout/process4"/>
    <dgm:cxn modelId="{15C86873-BEBE-0C4D-BD17-43AF4D3F3629}" type="presParOf" srcId="{8CD9C79C-A6E9-5348-AFA0-15C2967E4360}" destId="{1D32FFFC-5A19-4841-8EFD-B7B9DB30FF67}" srcOrd="2" destOrd="0" presId="urn:microsoft.com/office/officeart/2005/8/layout/process4"/>
    <dgm:cxn modelId="{976859C5-DCC1-A444-80F4-F0882BCA5A89}" type="presParOf" srcId="{766652EC-CA74-0E4D-A531-5E77F94CA5C4}" destId="{80484367-4928-1243-B4D5-15C7E159A1EA}" srcOrd="1" destOrd="0" presId="urn:microsoft.com/office/officeart/2005/8/layout/process4"/>
    <dgm:cxn modelId="{A7C8BC92-1FFA-CF4B-941E-890AC0169CDC}" type="presParOf" srcId="{766652EC-CA74-0E4D-A531-5E77F94CA5C4}" destId="{170F66B1-5DCB-1D42-B9C7-99563C01140D}" srcOrd="2" destOrd="0" presId="urn:microsoft.com/office/officeart/2005/8/layout/process4"/>
    <dgm:cxn modelId="{DA50D1F2-081C-0442-9FE0-C6F35C755C0D}" type="presParOf" srcId="{170F66B1-5DCB-1D42-B9C7-99563C01140D}" destId="{91FD4C8C-DFD8-AF42-BCC1-2D4B9910102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B3B431-EBD3-4E19-9907-A1F71B2429DB}"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BAC52087-C433-4BD1-BC78-F846F3F1954B}">
      <dgm:prSet/>
      <dgm:spPr/>
      <dgm:t>
        <a:bodyPr/>
        <a:lstStyle/>
        <a:p>
          <a:r>
            <a:rPr lang="en-US" b="1" dirty="0"/>
            <a:t>Single Class Single Label </a:t>
          </a:r>
          <a:r>
            <a:rPr lang="en-US" dirty="0"/>
            <a:t>(An Algorithm that can detect and locate only one type of object category and label it In the given image for example an algorithm which can only identify cats in given images)</a:t>
          </a:r>
        </a:p>
      </dgm:t>
    </dgm:pt>
    <dgm:pt modelId="{6C52A38D-4AD4-4469-83EB-D19E2C83CC2F}" type="parTrans" cxnId="{13D9CA6E-A105-425E-B97E-CA07400828CA}">
      <dgm:prSet/>
      <dgm:spPr/>
      <dgm:t>
        <a:bodyPr/>
        <a:lstStyle/>
        <a:p>
          <a:endParaRPr lang="en-US"/>
        </a:p>
      </dgm:t>
    </dgm:pt>
    <dgm:pt modelId="{A7F937DD-2EAF-45C1-BE39-10CCE05DE771}" type="sibTrans" cxnId="{13D9CA6E-A105-425E-B97E-CA07400828CA}">
      <dgm:prSet/>
      <dgm:spPr/>
      <dgm:t>
        <a:bodyPr/>
        <a:lstStyle/>
        <a:p>
          <a:endParaRPr lang="en-US"/>
        </a:p>
      </dgm:t>
    </dgm:pt>
    <dgm:pt modelId="{BDD2E733-6BD9-487E-BAD2-193DE146B230}">
      <dgm:prSet/>
      <dgm:spPr/>
      <dgm:t>
        <a:bodyPr/>
        <a:lstStyle/>
        <a:p>
          <a:r>
            <a:rPr lang="en-US" b="1" dirty="0"/>
            <a:t>Multi Class Single Label </a:t>
          </a:r>
          <a:r>
            <a:rPr lang="en-US" dirty="0"/>
            <a:t>(An Algorithm that can detect and locate multiple types of object categories such as dogs, cats, birds </a:t>
          </a:r>
          <a:r>
            <a:rPr lang="en-US" dirty="0" err="1"/>
            <a:t>etc</a:t>
          </a:r>
          <a:r>
            <a:rPr lang="en-US" dirty="0"/>
            <a:t> but it labels only one category at one time in a given image)</a:t>
          </a:r>
        </a:p>
      </dgm:t>
    </dgm:pt>
    <dgm:pt modelId="{46893CCD-42AF-4565-B3F9-C38F433E53CC}" type="parTrans" cxnId="{02CEC8F0-FEF7-4955-ABDA-734A80994BDA}">
      <dgm:prSet/>
      <dgm:spPr/>
      <dgm:t>
        <a:bodyPr/>
        <a:lstStyle/>
        <a:p>
          <a:endParaRPr lang="en-US"/>
        </a:p>
      </dgm:t>
    </dgm:pt>
    <dgm:pt modelId="{74C25699-E501-4581-AEA4-184EFB198245}" type="sibTrans" cxnId="{02CEC8F0-FEF7-4955-ABDA-734A80994BDA}">
      <dgm:prSet/>
      <dgm:spPr/>
      <dgm:t>
        <a:bodyPr/>
        <a:lstStyle/>
        <a:p>
          <a:endParaRPr lang="en-US"/>
        </a:p>
      </dgm:t>
    </dgm:pt>
    <dgm:pt modelId="{32527780-F50A-45ED-B75D-57D1B0FCAC8B}">
      <dgm:prSet/>
      <dgm:spPr/>
      <dgm:t>
        <a:bodyPr/>
        <a:lstStyle/>
        <a:p>
          <a:r>
            <a:rPr lang="en-US" b="1" dirty="0"/>
            <a:t>Multi class Multi Label </a:t>
          </a:r>
          <a:r>
            <a:rPr lang="en-US" dirty="0"/>
            <a:t>(An Algorithm that can detect and locate multiple types of object categories such as dogs, cats, birds and can also label multiple classes of identified objects at one time in a given image)</a:t>
          </a:r>
        </a:p>
      </dgm:t>
    </dgm:pt>
    <dgm:pt modelId="{1D5CF139-D93D-4929-A749-3EC8428B4A42}" type="parTrans" cxnId="{8046483B-176E-4403-8E50-38DB209418B1}">
      <dgm:prSet/>
      <dgm:spPr/>
      <dgm:t>
        <a:bodyPr/>
        <a:lstStyle/>
        <a:p>
          <a:endParaRPr lang="en-US"/>
        </a:p>
      </dgm:t>
    </dgm:pt>
    <dgm:pt modelId="{56C6F8F6-AB0E-42B3-9CAB-56DA78979567}" type="sibTrans" cxnId="{8046483B-176E-4403-8E50-38DB209418B1}">
      <dgm:prSet/>
      <dgm:spPr/>
      <dgm:t>
        <a:bodyPr/>
        <a:lstStyle/>
        <a:p>
          <a:endParaRPr lang="en-US"/>
        </a:p>
      </dgm:t>
    </dgm:pt>
    <dgm:pt modelId="{5074EDFF-BDE9-604C-A768-05E3C7627275}" type="pres">
      <dgm:prSet presAssocID="{D7B3B431-EBD3-4E19-9907-A1F71B2429DB}" presName="hierChild1" presStyleCnt="0">
        <dgm:presLayoutVars>
          <dgm:chPref val="1"/>
          <dgm:dir/>
          <dgm:animOne val="branch"/>
          <dgm:animLvl val="lvl"/>
          <dgm:resizeHandles/>
        </dgm:presLayoutVars>
      </dgm:prSet>
      <dgm:spPr/>
    </dgm:pt>
    <dgm:pt modelId="{74C17ACA-AB3A-2F4D-84F9-16BB06FABEC5}" type="pres">
      <dgm:prSet presAssocID="{BAC52087-C433-4BD1-BC78-F846F3F1954B}" presName="hierRoot1" presStyleCnt="0"/>
      <dgm:spPr/>
    </dgm:pt>
    <dgm:pt modelId="{A3E6E602-B77A-FF47-B376-24D3FFAC7A51}" type="pres">
      <dgm:prSet presAssocID="{BAC52087-C433-4BD1-BC78-F846F3F1954B}" presName="composite" presStyleCnt="0"/>
      <dgm:spPr/>
    </dgm:pt>
    <dgm:pt modelId="{64073A36-3887-0C47-A787-A7B43272DBFE}" type="pres">
      <dgm:prSet presAssocID="{BAC52087-C433-4BD1-BC78-F846F3F1954B}" presName="background" presStyleLbl="node0" presStyleIdx="0" presStyleCnt="3"/>
      <dgm:spPr/>
    </dgm:pt>
    <dgm:pt modelId="{1C91C692-3AA6-BA42-9D37-4A18F2BDBD65}" type="pres">
      <dgm:prSet presAssocID="{BAC52087-C433-4BD1-BC78-F846F3F1954B}" presName="text" presStyleLbl="fgAcc0" presStyleIdx="0" presStyleCnt="3">
        <dgm:presLayoutVars>
          <dgm:chPref val="3"/>
        </dgm:presLayoutVars>
      </dgm:prSet>
      <dgm:spPr/>
    </dgm:pt>
    <dgm:pt modelId="{C4215BF0-A8B9-7D47-BBE1-747B784B0718}" type="pres">
      <dgm:prSet presAssocID="{BAC52087-C433-4BD1-BC78-F846F3F1954B}" presName="hierChild2" presStyleCnt="0"/>
      <dgm:spPr/>
    </dgm:pt>
    <dgm:pt modelId="{A625C9BA-33A1-794B-AFBB-7ED444DD94F0}" type="pres">
      <dgm:prSet presAssocID="{BDD2E733-6BD9-487E-BAD2-193DE146B230}" presName="hierRoot1" presStyleCnt="0"/>
      <dgm:spPr/>
    </dgm:pt>
    <dgm:pt modelId="{D90A316E-C2F0-EF4F-A8A2-FA2B5FBCB379}" type="pres">
      <dgm:prSet presAssocID="{BDD2E733-6BD9-487E-BAD2-193DE146B230}" presName="composite" presStyleCnt="0"/>
      <dgm:spPr/>
    </dgm:pt>
    <dgm:pt modelId="{FF531B31-7216-8448-9373-EE5D5D584057}" type="pres">
      <dgm:prSet presAssocID="{BDD2E733-6BD9-487E-BAD2-193DE146B230}" presName="background" presStyleLbl="node0" presStyleIdx="1" presStyleCnt="3"/>
      <dgm:spPr/>
    </dgm:pt>
    <dgm:pt modelId="{574C2C72-5739-0243-A3F5-DD320131ECED}" type="pres">
      <dgm:prSet presAssocID="{BDD2E733-6BD9-487E-BAD2-193DE146B230}" presName="text" presStyleLbl="fgAcc0" presStyleIdx="1" presStyleCnt="3">
        <dgm:presLayoutVars>
          <dgm:chPref val="3"/>
        </dgm:presLayoutVars>
      </dgm:prSet>
      <dgm:spPr/>
    </dgm:pt>
    <dgm:pt modelId="{D00E89C2-907B-514B-9864-21E2A72A67BC}" type="pres">
      <dgm:prSet presAssocID="{BDD2E733-6BD9-487E-BAD2-193DE146B230}" presName="hierChild2" presStyleCnt="0"/>
      <dgm:spPr/>
    </dgm:pt>
    <dgm:pt modelId="{D436BEB2-4243-FD47-A059-40E80A091498}" type="pres">
      <dgm:prSet presAssocID="{32527780-F50A-45ED-B75D-57D1B0FCAC8B}" presName="hierRoot1" presStyleCnt="0"/>
      <dgm:spPr/>
    </dgm:pt>
    <dgm:pt modelId="{359731E1-E357-0243-B39C-E322A1B4B4AF}" type="pres">
      <dgm:prSet presAssocID="{32527780-F50A-45ED-B75D-57D1B0FCAC8B}" presName="composite" presStyleCnt="0"/>
      <dgm:spPr/>
    </dgm:pt>
    <dgm:pt modelId="{EB8EAD08-20B7-EA44-ADB3-740326EB2D4A}" type="pres">
      <dgm:prSet presAssocID="{32527780-F50A-45ED-B75D-57D1B0FCAC8B}" presName="background" presStyleLbl="node0" presStyleIdx="2" presStyleCnt="3"/>
      <dgm:spPr/>
    </dgm:pt>
    <dgm:pt modelId="{41EC7A2D-10CF-BB4E-A1A6-019388F8091E}" type="pres">
      <dgm:prSet presAssocID="{32527780-F50A-45ED-B75D-57D1B0FCAC8B}" presName="text" presStyleLbl="fgAcc0" presStyleIdx="2" presStyleCnt="3">
        <dgm:presLayoutVars>
          <dgm:chPref val="3"/>
        </dgm:presLayoutVars>
      </dgm:prSet>
      <dgm:spPr/>
    </dgm:pt>
    <dgm:pt modelId="{E116B491-91D4-6E4C-B055-C635A69AA32D}" type="pres">
      <dgm:prSet presAssocID="{32527780-F50A-45ED-B75D-57D1B0FCAC8B}" presName="hierChild2" presStyleCnt="0"/>
      <dgm:spPr/>
    </dgm:pt>
  </dgm:ptLst>
  <dgm:cxnLst>
    <dgm:cxn modelId="{8046483B-176E-4403-8E50-38DB209418B1}" srcId="{D7B3B431-EBD3-4E19-9907-A1F71B2429DB}" destId="{32527780-F50A-45ED-B75D-57D1B0FCAC8B}" srcOrd="2" destOrd="0" parTransId="{1D5CF139-D93D-4929-A749-3EC8428B4A42}" sibTransId="{56C6F8F6-AB0E-42B3-9CAB-56DA78979567}"/>
    <dgm:cxn modelId="{EEC25851-CF47-424B-A2DD-5770778E091B}" type="presOf" srcId="{D7B3B431-EBD3-4E19-9907-A1F71B2429DB}" destId="{5074EDFF-BDE9-604C-A768-05E3C7627275}" srcOrd="0" destOrd="0" presId="urn:microsoft.com/office/officeart/2005/8/layout/hierarchy1"/>
    <dgm:cxn modelId="{13D9CA6E-A105-425E-B97E-CA07400828CA}" srcId="{D7B3B431-EBD3-4E19-9907-A1F71B2429DB}" destId="{BAC52087-C433-4BD1-BC78-F846F3F1954B}" srcOrd="0" destOrd="0" parTransId="{6C52A38D-4AD4-4469-83EB-D19E2C83CC2F}" sibTransId="{A7F937DD-2EAF-45C1-BE39-10CCE05DE771}"/>
    <dgm:cxn modelId="{D0D996B7-9CFC-5B4D-AB50-5F5CD19607F7}" type="presOf" srcId="{BDD2E733-6BD9-487E-BAD2-193DE146B230}" destId="{574C2C72-5739-0243-A3F5-DD320131ECED}" srcOrd="0" destOrd="0" presId="urn:microsoft.com/office/officeart/2005/8/layout/hierarchy1"/>
    <dgm:cxn modelId="{2C9B69C7-6777-DB43-AD7C-E2D4579611F5}" type="presOf" srcId="{32527780-F50A-45ED-B75D-57D1B0FCAC8B}" destId="{41EC7A2D-10CF-BB4E-A1A6-019388F8091E}" srcOrd="0" destOrd="0" presId="urn:microsoft.com/office/officeart/2005/8/layout/hierarchy1"/>
    <dgm:cxn modelId="{02CEC8F0-FEF7-4955-ABDA-734A80994BDA}" srcId="{D7B3B431-EBD3-4E19-9907-A1F71B2429DB}" destId="{BDD2E733-6BD9-487E-BAD2-193DE146B230}" srcOrd="1" destOrd="0" parTransId="{46893CCD-42AF-4565-B3F9-C38F433E53CC}" sibTransId="{74C25699-E501-4581-AEA4-184EFB198245}"/>
    <dgm:cxn modelId="{5694C7F7-7858-D94C-8BBD-05820A2620AB}" type="presOf" srcId="{BAC52087-C433-4BD1-BC78-F846F3F1954B}" destId="{1C91C692-3AA6-BA42-9D37-4A18F2BDBD65}" srcOrd="0" destOrd="0" presId="urn:microsoft.com/office/officeart/2005/8/layout/hierarchy1"/>
    <dgm:cxn modelId="{9383ECE0-B402-704E-9DF7-461C6FCD5DD8}" type="presParOf" srcId="{5074EDFF-BDE9-604C-A768-05E3C7627275}" destId="{74C17ACA-AB3A-2F4D-84F9-16BB06FABEC5}" srcOrd="0" destOrd="0" presId="urn:microsoft.com/office/officeart/2005/8/layout/hierarchy1"/>
    <dgm:cxn modelId="{C96B7D8B-934F-AD43-B7FA-281EB3C4F256}" type="presParOf" srcId="{74C17ACA-AB3A-2F4D-84F9-16BB06FABEC5}" destId="{A3E6E602-B77A-FF47-B376-24D3FFAC7A51}" srcOrd="0" destOrd="0" presId="urn:microsoft.com/office/officeart/2005/8/layout/hierarchy1"/>
    <dgm:cxn modelId="{CC37348E-FE72-304A-B1EF-AE51916DA856}" type="presParOf" srcId="{A3E6E602-B77A-FF47-B376-24D3FFAC7A51}" destId="{64073A36-3887-0C47-A787-A7B43272DBFE}" srcOrd="0" destOrd="0" presId="urn:microsoft.com/office/officeart/2005/8/layout/hierarchy1"/>
    <dgm:cxn modelId="{E0CFC63E-CFB2-0843-ACA2-5B0800FA88F9}" type="presParOf" srcId="{A3E6E602-B77A-FF47-B376-24D3FFAC7A51}" destId="{1C91C692-3AA6-BA42-9D37-4A18F2BDBD65}" srcOrd="1" destOrd="0" presId="urn:microsoft.com/office/officeart/2005/8/layout/hierarchy1"/>
    <dgm:cxn modelId="{B9094210-AA45-CE44-A1E9-5774DCCD7C46}" type="presParOf" srcId="{74C17ACA-AB3A-2F4D-84F9-16BB06FABEC5}" destId="{C4215BF0-A8B9-7D47-BBE1-747B784B0718}" srcOrd="1" destOrd="0" presId="urn:microsoft.com/office/officeart/2005/8/layout/hierarchy1"/>
    <dgm:cxn modelId="{DE718160-3FD0-4545-A6B2-E479C5A29974}" type="presParOf" srcId="{5074EDFF-BDE9-604C-A768-05E3C7627275}" destId="{A625C9BA-33A1-794B-AFBB-7ED444DD94F0}" srcOrd="1" destOrd="0" presId="urn:microsoft.com/office/officeart/2005/8/layout/hierarchy1"/>
    <dgm:cxn modelId="{FADE99B2-B211-9748-89C8-40AB4C531C8E}" type="presParOf" srcId="{A625C9BA-33A1-794B-AFBB-7ED444DD94F0}" destId="{D90A316E-C2F0-EF4F-A8A2-FA2B5FBCB379}" srcOrd="0" destOrd="0" presId="urn:microsoft.com/office/officeart/2005/8/layout/hierarchy1"/>
    <dgm:cxn modelId="{35AED493-E261-E743-9AEA-A28EFAFE736C}" type="presParOf" srcId="{D90A316E-C2F0-EF4F-A8A2-FA2B5FBCB379}" destId="{FF531B31-7216-8448-9373-EE5D5D584057}" srcOrd="0" destOrd="0" presId="urn:microsoft.com/office/officeart/2005/8/layout/hierarchy1"/>
    <dgm:cxn modelId="{28684AD9-9DEB-B940-904B-B7B9ED5FE0DF}" type="presParOf" srcId="{D90A316E-C2F0-EF4F-A8A2-FA2B5FBCB379}" destId="{574C2C72-5739-0243-A3F5-DD320131ECED}" srcOrd="1" destOrd="0" presId="urn:microsoft.com/office/officeart/2005/8/layout/hierarchy1"/>
    <dgm:cxn modelId="{362C339D-3561-C446-9519-9C635DFB1A0A}" type="presParOf" srcId="{A625C9BA-33A1-794B-AFBB-7ED444DD94F0}" destId="{D00E89C2-907B-514B-9864-21E2A72A67BC}" srcOrd="1" destOrd="0" presId="urn:microsoft.com/office/officeart/2005/8/layout/hierarchy1"/>
    <dgm:cxn modelId="{805E41B6-8B0C-5C46-ABE8-713A59C8976F}" type="presParOf" srcId="{5074EDFF-BDE9-604C-A768-05E3C7627275}" destId="{D436BEB2-4243-FD47-A059-40E80A091498}" srcOrd="2" destOrd="0" presId="urn:microsoft.com/office/officeart/2005/8/layout/hierarchy1"/>
    <dgm:cxn modelId="{934A30B5-E28D-7446-91AA-1A46CF7410EE}" type="presParOf" srcId="{D436BEB2-4243-FD47-A059-40E80A091498}" destId="{359731E1-E357-0243-B39C-E322A1B4B4AF}" srcOrd="0" destOrd="0" presId="urn:microsoft.com/office/officeart/2005/8/layout/hierarchy1"/>
    <dgm:cxn modelId="{A86A24B4-BEB3-6F45-89C5-740795D01359}" type="presParOf" srcId="{359731E1-E357-0243-B39C-E322A1B4B4AF}" destId="{EB8EAD08-20B7-EA44-ADB3-740326EB2D4A}" srcOrd="0" destOrd="0" presId="urn:microsoft.com/office/officeart/2005/8/layout/hierarchy1"/>
    <dgm:cxn modelId="{1CEDF4AA-55BD-4D43-9677-F896C7C765E3}" type="presParOf" srcId="{359731E1-E357-0243-B39C-E322A1B4B4AF}" destId="{41EC7A2D-10CF-BB4E-A1A6-019388F8091E}" srcOrd="1" destOrd="0" presId="urn:microsoft.com/office/officeart/2005/8/layout/hierarchy1"/>
    <dgm:cxn modelId="{8DCBF7EA-2C0B-224E-A85B-EAB615C0C907}" type="presParOf" srcId="{D436BEB2-4243-FD47-A059-40E80A091498}" destId="{E116B491-91D4-6E4C-B055-C635A69AA32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D52D9-02D1-4542-825F-707081C0530C}"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811884CD-0AE2-45B6-884B-7C0229748966}">
      <dgm:prSet/>
      <dgm:spPr/>
      <dgm:t>
        <a:bodyPr/>
        <a:lstStyle/>
        <a:p>
          <a:r>
            <a:rPr lang="en-US"/>
            <a:t>Pros :</a:t>
          </a:r>
        </a:p>
      </dgm:t>
    </dgm:pt>
    <dgm:pt modelId="{0652554D-2401-427B-912B-55674CA105B3}" type="parTrans" cxnId="{758F0AD3-F928-4AB5-A613-A75F7DCC9419}">
      <dgm:prSet/>
      <dgm:spPr/>
      <dgm:t>
        <a:bodyPr/>
        <a:lstStyle/>
        <a:p>
          <a:endParaRPr lang="en-US"/>
        </a:p>
      </dgm:t>
    </dgm:pt>
    <dgm:pt modelId="{3ADA0C4E-259F-4DB1-AB7E-52F76C4F923B}" type="sibTrans" cxnId="{758F0AD3-F928-4AB5-A613-A75F7DCC9419}">
      <dgm:prSet/>
      <dgm:spPr/>
      <dgm:t>
        <a:bodyPr/>
        <a:lstStyle/>
        <a:p>
          <a:endParaRPr lang="en-US"/>
        </a:p>
      </dgm:t>
    </dgm:pt>
    <dgm:pt modelId="{72F703FC-324E-4D81-951F-8FEC15BDE8AC}">
      <dgm:prSet/>
      <dgm:spPr/>
      <dgm:t>
        <a:bodyPr/>
        <a:lstStyle/>
        <a:p>
          <a:r>
            <a:rPr lang="en-US" dirty="0"/>
            <a:t>1) Produce good results if feature engineering is done correctly.</a:t>
          </a:r>
        </a:p>
      </dgm:t>
    </dgm:pt>
    <dgm:pt modelId="{B25D4923-AF85-461A-85C7-13458BA0A195}" type="parTrans" cxnId="{659B618B-613A-4820-BB58-92F91328A22C}">
      <dgm:prSet/>
      <dgm:spPr/>
      <dgm:t>
        <a:bodyPr/>
        <a:lstStyle/>
        <a:p>
          <a:endParaRPr lang="en-US"/>
        </a:p>
      </dgm:t>
    </dgm:pt>
    <dgm:pt modelId="{A8D3C72E-67A3-4D9C-BB22-59DECCEEF7CC}" type="sibTrans" cxnId="{659B618B-613A-4820-BB58-92F91328A22C}">
      <dgm:prSet/>
      <dgm:spPr/>
      <dgm:t>
        <a:bodyPr/>
        <a:lstStyle/>
        <a:p>
          <a:endParaRPr lang="en-US"/>
        </a:p>
      </dgm:t>
    </dgm:pt>
    <dgm:pt modelId="{68B8B594-6F57-4F0C-909A-F8DA83FFF50E}">
      <dgm:prSet/>
      <dgm:spPr/>
      <dgm:t>
        <a:bodyPr/>
        <a:lstStyle/>
        <a:p>
          <a:r>
            <a:rPr lang="en-US" dirty="0"/>
            <a:t>2) Require less reference data for training</a:t>
          </a:r>
        </a:p>
      </dgm:t>
    </dgm:pt>
    <dgm:pt modelId="{B033F79F-E171-46BD-9962-AEC5DACF8B56}" type="parTrans" cxnId="{B60F177F-CCEC-4AA0-B0C0-B73C598FD725}">
      <dgm:prSet/>
      <dgm:spPr/>
      <dgm:t>
        <a:bodyPr/>
        <a:lstStyle/>
        <a:p>
          <a:endParaRPr lang="en-US"/>
        </a:p>
      </dgm:t>
    </dgm:pt>
    <dgm:pt modelId="{DEBAE360-1A2A-4BE2-9B63-BE244C6FD70B}" type="sibTrans" cxnId="{B60F177F-CCEC-4AA0-B0C0-B73C598FD725}">
      <dgm:prSet/>
      <dgm:spPr/>
      <dgm:t>
        <a:bodyPr/>
        <a:lstStyle/>
        <a:p>
          <a:endParaRPr lang="en-US"/>
        </a:p>
      </dgm:t>
    </dgm:pt>
    <dgm:pt modelId="{803AA99E-2E82-4C21-85A2-57D4783928CE}">
      <dgm:prSet/>
      <dgm:spPr/>
      <dgm:t>
        <a:bodyPr/>
        <a:lstStyle/>
        <a:p>
          <a:r>
            <a:rPr lang="en-US"/>
            <a:t>Cons</a:t>
          </a:r>
        </a:p>
      </dgm:t>
    </dgm:pt>
    <dgm:pt modelId="{5DF6D9F5-C2E0-476C-B30F-A46E2DC8B7CF}" type="parTrans" cxnId="{8CB91B0D-F557-45FD-8158-4F2AC5B51B1F}">
      <dgm:prSet/>
      <dgm:spPr/>
      <dgm:t>
        <a:bodyPr/>
        <a:lstStyle/>
        <a:p>
          <a:endParaRPr lang="en-US"/>
        </a:p>
      </dgm:t>
    </dgm:pt>
    <dgm:pt modelId="{91C20339-DA05-4731-82DD-EA93B4250DC0}" type="sibTrans" cxnId="{8CB91B0D-F557-45FD-8158-4F2AC5B51B1F}">
      <dgm:prSet/>
      <dgm:spPr/>
      <dgm:t>
        <a:bodyPr/>
        <a:lstStyle/>
        <a:p>
          <a:endParaRPr lang="en-US"/>
        </a:p>
      </dgm:t>
    </dgm:pt>
    <dgm:pt modelId="{B3BA628E-49C9-47EB-92FF-22E5F9595E5A}">
      <dgm:prSet/>
      <dgm:spPr/>
      <dgm:t>
        <a:bodyPr/>
        <a:lstStyle/>
        <a:p>
          <a:r>
            <a:rPr lang="en-US"/>
            <a:t>1) Feature extraction for preparation fo data sets is done by human intelligence</a:t>
          </a:r>
        </a:p>
      </dgm:t>
    </dgm:pt>
    <dgm:pt modelId="{5E828BD2-8E51-49CD-9C1D-8C0B8B78A0DD}" type="parTrans" cxnId="{34912EFA-C081-479D-8993-E7777063AEDE}">
      <dgm:prSet/>
      <dgm:spPr/>
      <dgm:t>
        <a:bodyPr/>
        <a:lstStyle/>
        <a:p>
          <a:endParaRPr lang="en-US"/>
        </a:p>
      </dgm:t>
    </dgm:pt>
    <dgm:pt modelId="{CD4FC3BF-4660-43DB-8CE5-28DAE50F24A9}" type="sibTrans" cxnId="{34912EFA-C081-479D-8993-E7777063AEDE}">
      <dgm:prSet/>
      <dgm:spPr/>
      <dgm:t>
        <a:bodyPr/>
        <a:lstStyle/>
        <a:p>
          <a:endParaRPr lang="en-US"/>
        </a:p>
      </dgm:t>
    </dgm:pt>
    <dgm:pt modelId="{7F4AD88B-6467-4AA5-86F7-AF3340BDF5AB}">
      <dgm:prSet/>
      <dgm:spPr/>
      <dgm:t>
        <a:bodyPr/>
        <a:lstStyle/>
        <a:p>
          <a:r>
            <a:rPr lang="en-US"/>
            <a:t>2) data preparation is time taking</a:t>
          </a:r>
        </a:p>
      </dgm:t>
    </dgm:pt>
    <dgm:pt modelId="{36CF7B0B-0F89-4814-932D-68C84DC34B6B}" type="parTrans" cxnId="{FD35A907-01BE-4737-BE50-DA0056999419}">
      <dgm:prSet/>
      <dgm:spPr/>
      <dgm:t>
        <a:bodyPr/>
        <a:lstStyle/>
        <a:p>
          <a:endParaRPr lang="en-US"/>
        </a:p>
      </dgm:t>
    </dgm:pt>
    <dgm:pt modelId="{9868CF96-9998-4E69-8D79-88B75AD05820}" type="sibTrans" cxnId="{FD35A907-01BE-4737-BE50-DA0056999419}">
      <dgm:prSet/>
      <dgm:spPr/>
      <dgm:t>
        <a:bodyPr/>
        <a:lstStyle/>
        <a:p>
          <a:endParaRPr lang="en-US"/>
        </a:p>
      </dgm:t>
    </dgm:pt>
    <dgm:pt modelId="{80E36A0C-09DB-4B47-990C-93BB53657E61}" type="pres">
      <dgm:prSet presAssocID="{9BFD52D9-02D1-4542-825F-707081C0530C}" presName="diagram" presStyleCnt="0">
        <dgm:presLayoutVars>
          <dgm:dir/>
          <dgm:resizeHandles val="exact"/>
        </dgm:presLayoutVars>
      </dgm:prSet>
      <dgm:spPr/>
    </dgm:pt>
    <dgm:pt modelId="{C40F6962-0A79-7047-AE2F-D54E171A0F90}" type="pres">
      <dgm:prSet presAssocID="{811884CD-0AE2-45B6-884B-7C0229748966}" presName="node" presStyleLbl="node1" presStyleIdx="0" presStyleCnt="6">
        <dgm:presLayoutVars>
          <dgm:bulletEnabled val="1"/>
        </dgm:presLayoutVars>
      </dgm:prSet>
      <dgm:spPr/>
    </dgm:pt>
    <dgm:pt modelId="{AE73BC12-426D-A940-867F-581458095B79}" type="pres">
      <dgm:prSet presAssocID="{3ADA0C4E-259F-4DB1-AB7E-52F76C4F923B}" presName="sibTrans" presStyleCnt="0"/>
      <dgm:spPr/>
    </dgm:pt>
    <dgm:pt modelId="{978AE0C9-4F8C-1C4E-8F41-C70FD0B17304}" type="pres">
      <dgm:prSet presAssocID="{72F703FC-324E-4D81-951F-8FEC15BDE8AC}" presName="node" presStyleLbl="node1" presStyleIdx="1" presStyleCnt="6">
        <dgm:presLayoutVars>
          <dgm:bulletEnabled val="1"/>
        </dgm:presLayoutVars>
      </dgm:prSet>
      <dgm:spPr/>
    </dgm:pt>
    <dgm:pt modelId="{AC5E28F9-4A10-3E48-A568-B8FB4203EF4F}" type="pres">
      <dgm:prSet presAssocID="{A8D3C72E-67A3-4D9C-BB22-59DECCEEF7CC}" presName="sibTrans" presStyleCnt="0"/>
      <dgm:spPr/>
    </dgm:pt>
    <dgm:pt modelId="{936542C9-6FF1-E344-8113-FC1B3A419DD0}" type="pres">
      <dgm:prSet presAssocID="{68B8B594-6F57-4F0C-909A-F8DA83FFF50E}" presName="node" presStyleLbl="node1" presStyleIdx="2" presStyleCnt="6">
        <dgm:presLayoutVars>
          <dgm:bulletEnabled val="1"/>
        </dgm:presLayoutVars>
      </dgm:prSet>
      <dgm:spPr/>
    </dgm:pt>
    <dgm:pt modelId="{124CA444-B8D9-FD40-9BD4-5608EAE3EDFC}" type="pres">
      <dgm:prSet presAssocID="{DEBAE360-1A2A-4BE2-9B63-BE244C6FD70B}" presName="sibTrans" presStyleCnt="0"/>
      <dgm:spPr/>
    </dgm:pt>
    <dgm:pt modelId="{C51A9A17-29E3-BE44-BF0A-CE4A47631F68}" type="pres">
      <dgm:prSet presAssocID="{803AA99E-2E82-4C21-85A2-57D4783928CE}" presName="node" presStyleLbl="node1" presStyleIdx="3" presStyleCnt="6">
        <dgm:presLayoutVars>
          <dgm:bulletEnabled val="1"/>
        </dgm:presLayoutVars>
      </dgm:prSet>
      <dgm:spPr/>
    </dgm:pt>
    <dgm:pt modelId="{7F4759D6-B5B3-1D47-B247-E2F69ECC146C}" type="pres">
      <dgm:prSet presAssocID="{91C20339-DA05-4731-82DD-EA93B4250DC0}" presName="sibTrans" presStyleCnt="0"/>
      <dgm:spPr/>
    </dgm:pt>
    <dgm:pt modelId="{AB71774D-C349-3642-B5F5-781E1E51E3EE}" type="pres">
      <dgm:prSet presAssocID="{B3BA628E-49C9-47EB-92FF-22E5F9595E5A}" presName="node" presStyleLbl="node1" presStyleIdx="4" presStyleCnt="6">
        <dgm:presLayoutVars>
          <dgm:bulletEnabled val="1"/>
        </dgm:presLayoutVars>
      </dgm:prSet>
      <dgm:spPr/>
    </dgm:pt>
    <dgm:pt modelId="{4383B781-528E-3143-B535-3EB43E4124D7}" type="pres">
      <dgm:prSet presAssocID="{CD4FC3BF-4660-43DB-8CE5-28DAE50F24A9}" presName="sibTrans" presStyleCnt="0"/>
      <dgm:spPr/>
    </dgm:pt>
    <dgm:pt modelId="{555C9AD5-C935-A74F-81AC-8473FAA37B0F}" type="pres">
      <dgm:prSet presAssocID="{7F4AD88B-6467-4AA5-86F7-AF3340BDF5AB}" presName="node" presStyleLbl="node1" presStyleIdx="5" presStyleCnt="6">
        <dgm:presLayoutVars>
          <dgm:bulletEnabled val="1"/>
        </dgm:presLayoutVars>
      </dgm:prSet>
      <dgm:spPr/>
    </dgm:pt>
  </dgm:ptLst>
  <dgm:cxnLst>
    <dgm:cxn modelId="{FD35A907-01BE-4737-BE50-DA0056999419}" srcId="{9BFD52D9-02D1-4542-825F-707081C0530C}" destId="{7F4AD88B-6467-4AA5-86F7-AF3340BDF5AB}" srcOrd="5" destOrd="0" parTransId="{36CF7B0B-0F89-4814-932D-68C84DC34B6B}" sibTransId="{9868CF96-9998-4E69-8D79-88B75AD05820}"/>
    <dgm:cxn modelId="{4D76B40A-6EC6-7E4C-A0DE-C5C9070CFBB2}" type="presOf" srcId="{B3BA628E-49C9-47EB-92FF-22E5F9595E5A}" destId="{AB71774D-C349-3642-B5F5-781E1E51E3EE}" srcOrd="0" destOrd="0" presId="urn:microsoft.com/office/officeart/2005/8/layout/default"/>
    <dgm:cxn modelId="{8CB91B0D-F557-45FD-8158-4F2AC5B51B1F}" srcId="{9BFD52D9-02D1-4542-825F-707081C0530C}" destId="{803AA99E-2E82-4C21-85A2-57D4783928CE}" srcOrd="3" destOrd="0" parTransId="{5DF6D9F5-C2E0-476C-B30F-A46E2DC8B7CF}" sibTransId="{91C20339-DA05-4731-82DD-EA93B4250DC0}"/>
    <dgm:cxn modelId="{32180535-C423-534D-BB75-A7D1CA48AB98}" type="presOf" srcId="{7F4AD88B-6467-4AA5-86F7-AF3340BDF5AB}" destId="{555C9AD5-C935-A74F-81AC-8473FAA37B0F}" srcOrd="0" destOrd="0" presId="urn:microsoft.com/office/officeart/2005/8/layout/default"/>
    <dgm:cxn modelId="{B60F177F-CCEC-4AA0-B0C0-B73C598FD725}" srcId="{9BFD52D9-02D1-4542-825F-707081C0530C}" destId="{68B8B594-6F57-4F0C-909A-F8DA83FFF50E}" srcOrd="2" destOrd="0" parTransId="{B033F79F-E171-46BD-9962-AEC5DACF8B56}" sibTransId="{DEBAE360-1A2A-4BE2-9B63-BE244C6FD70B}"/>
    <dgm:cxn modelId="{659B618B-613A-4820-BB58-92F91328A22C}" srcId="{9BFD52D9-02D1-4542-825F-707081C0530C}" destId="{72F703FC-324E-4D81-951F-8FEC15BDE8AC}" srcOrd="1" destOrd="0" parTransId="{B25D4923-AF85-461A-85C7-13458BA0A195}" sibTransId="{A8D3C72E-67A3-4D9C-BB22-59DECCEEF7CC}"/>
    <dgm:cxn modelId="{8E231DA6-7A66-9A42-B775-1BCD87E5270B}" type="presOf" srcId="{811884CD-0AE2-45B6-884B-7C0229748966}" destId="{C40F6962-0A79-7047-AE2F-D54E171A0F90}" srcOrd="0" destOrd="0" presId="urn:microsoft.com/office/officeart/2005/8/layout/default"/>
    <dgm:cxn modelId="{AD96BABF-0905-CE40-B76C-5F15E1EA8463}" type="presOf" srcId="{68B8B594-6F57-4F0C-909A-F8DA83FFF50E}" destId="{936542C9-6FF1-E344-8113-FC1B3A419DD0}" srcOrd="0" destOrd="0" presId="urn:microsoft.com/office/officeart/2005/8/layout/default"/>
    <dgm:cxn modelId="{9457C6C4-B4E3-7741-987A-8931906F773B}" type="presOf" srcId="{9BFD52D9-02D1-4542-825F-707081C0530C}" destId="{80E36A0C-09DB-4B47-990C-93BB53657E61}" srcOrd="0" destOrd="0" presId="urn:microsoft.com/office/officeart/2005/8/layout/default"/>
    <dgm:cxn modelId="{758F0AD3-F928-4AB5-A613-A75F7DCC9419}" srcId="{9BFD52D9-02D1-4542-825F-707081C0530C}" destId="{811884CD-0AE2-45B6-884B-7C0229748966}" srcOrd="0" destOrd="0" parTransId="{0652554D-2401-427B-912B-55674CA105B3}" sibTransId="{3ADA0C4E-259F-4DB1-AB7E-52F76C4F923B}"/>
    <dgm:cxn modelId="{3E7BD0D6-8CA5-7342-92E0-7E29FBB0E77D}" type="presOf" srcId="{803AA99E-2E82-4C21-85A2-57D4783928CE}" destId="{C51A9A17-29E3-BE44-BF0A-CE4A47631F68}" srcOrd="0" destOrd="0" presId="urn:microsoft.com/office/officeart/2005/8/layout/default"/>
    <dgm:cxn modelId="{CD49BBF5-17FF-F140-A7C5-33BFFA8E0A29}" type="presOf" srcId="{72F703FC-324E-4D81-951F-8FEC15BDE8AC}" destId="{978AE0C9-4F8C-1C4E-8F41-C70FD0B17304}" srcOrd="0" destOrd="0" presId="urn:microsoft.com/office/officeart/2005/8/layout/default"/>
    <dgm:cxn modelId="{34912EFA-C081-479D-8993-E7777063AEDE}" srcId="{9BFD52D9-02D1-4542-825F-707081C0530C}" destId="{B3BA628E-49C9-47EB-92FF-22E5F9595E5A}" srcOrd="4" destOrd="0" parTransId="{5E828BD2-8E51-49CD-9C1D-8C0B8B78A0DD}" sibTransId="{CD4FC3BF-4660-43DB-8CE5-28DAE50F24A9}"/>
    <dgm:cxn modelId="{8F219077-66C8-F240-A1AB-77678DF262FD}" type="presParOf" srcId="{80E36A0C-09DB-4B47-990C-93BB53657E61}" destId="{C40F6962-0A79-7047-AE2F-D54E171A0F90}" srcOrd="0" destOrd="0" presId="urn:microsoft.com/office/officeart/2005/8/layout/default"/>
    <dgm:cxn modelId="{2B22E13E-87C6-C845-8651-AC05702F6265}" type="presParOf" srcId="{80E36A0C-09DB-4B47-990C-93BB53657E61}" destId="{AE73BC12-426D-A940-867F-581458095B79}" srcOrd="1" destOrd="0" presId="urn:microsoft.com/office/officeart/2005/8/layout/default"/>
    <dgm:cxn modelId="{EA5CE9BB-D616-8148-A8F3-63E29FADEC4D}" type="presParOf" srcId="{80E36A0C-09DB-4B47-990C-93BB53657E61}" destId="{978AE0C9-4F8C-1C4E-8F41-C70FD0B17304}" srcOrd="2" destOrd="0" presId="urn:microsoft.com/office/officeart/2005/8/layout/default"/>
    <dgm:cxn modelId="{CE0B9002-A4D7-5A4D-B4E9-59D3EFBAD5E9}" type="presParOf" srcId="{80E36A0C-09DB-4B47-990C-93BB53657E61}" destId="{AC5E28F9-4A10-3E48-A568-B8FB4203EF4F}" srcOrd="3" destOrd="0" presId="urn:microsoft.com/office/officeart/2005/8/layout/default"/>
    <dgm:cxn modelId="{73636C25-DE35-B041-851A-3DCB4662F21C}" type="presParOf" srcId="{80E36A0C-09DB-4B47-990C-93BB53657E61}" destId="{936542C9-6FF1-E344-8113-FC1B3A419DD0}" srcOrd="4" destOrd="0" presId="urn:microsoft.com/office/officeart/2005/8/layout/default"/>
    <dgm:cxn modelId="{456A4060-8161-CA49-A1CD-A8B863C0E7D4}" type="presParOf" srcId="{80E36A0C-09DB-4B47-990C-93BB53657E61}" destId="{124CA444-B8D9-FD40-9BD4-5608EAE3EDFC}" srcOrd="5" destOrd="0" presId="urn:microsoft.com/office/officeart/2005/8/layout/default"/>
    <dgm:cxn modelId="{00867082-CA01-A943-B23B-848BB4ADB948}" type="presParOf" srcId="{80E36A0C-09DB-4B47-990C-93BB53657E61}" destId="{C51A9A17-29E3-BE44-BF0A-CE4A47631F68}" srcOrd="6" destOrd="0" presId="urn:microsoft.com/office/officeart/2005/8/layout/default"/>
    <dgm:cxn modelId="{0C340CE8-3A62-1E48-A697-3FC92A7A5ADF}" type="presParOf" srcId="{80E36A0C-09DB-4B47-990C-93BB53657E61}" destId="{7F4759D6-B5B3-1D47-B247-E2F69ECC146C}" srcOrd="7" destOrd="0" presId="urn:microsoft.com/office/officeart/2005/8/layout/default"/>
    <dgm:cxn modelId="{00C49070-8888-BE47-844D-8547FF5F3B92}" type="presParOf" srcId="{80E36A0C-09DB-4B47-990C-93BB53657E61}" destId="{AB71774D-C349-3642-B5F5-781E1E51E3EE}" srcOrd="8" destOrd="0" presId="urn:microsoft.com/office/officeart/2005/8/layout/default"/>
    <dgm:cxn modelId="{2950BCB9-4040-FD43-A557-835B124DCA41}" type="presParOf" srcId="{80E36A0C-09DB-4B47-990C-93BB53657E61}" destId="{4383B781-528E-3143-B535-3EB43E4124D7}" srcOrd="9" destOrd="0" presId="urn:microsoft.com/office/officeart/2005/8/layout/default"/>
    <dgm:cxn modelId="{1BDA063D-6231-DB41-BB90-FB0223408B23}" type="presParOf" srcId="{80E36A0C-09DB-4B47-990C-93BB53657E61}" destId="{555C9AD5-C935-A74F-81AC-8473FAA37B0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FD52D9-02D1-4542-825F-707081C0530C}"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811884CD-0AE2-45B6-884B-7C0229748966}">
      <dgm:prSet/>
      <dgm:spPr/>
      <dgm:t>
        <a:bodyPr/>
        <a:lstStyle/>
        <a:p>
          <a:r>
            <a:rPr lang="en-US" dirty="0"/>
            <a:t>Pros :</a:t>
          </a:r>
        </a:p>
      </dgm:t>
    </dgm:pt>
    <dgm:pt modelId="{0652554D-2401-427B-912B-55674CA105B3}" type="parTrans" cxnId="{758F0AD3-F928-4AB5-A613-A75F7DCC9419}">
      <dgm:prSet/>
      <dgm:spPr/>
      <dgm:t>
        <a:bodyPr/>
        <a:lstStyle/>
        <a:p>
          <a:endParaRPr lang="en-US"/>
        </a:p>
      </dgm:t>
    </dgm:pt>
    <dgm:pt modelId="{3ADA0C4E-259F-4DB1-AB7E-52F76C4F923B}" type="sibTrans" cxnId="{758F0AD3-F928-4AB5-A613-A75F7DCC9419}">
      <dgm:prSet/>
      <dgm:spPr/>
      <dgm:t>
        <a:bodyPr/>
        <a:lstStyle/>
        <a:p>
          <a:endParaRPr lang="en-US"/>
        </a:p>
      </dgm:t>
    </dgm:pt>
    <dgm:pt modelId="{72F703FC-324E-4D81-951F-8FEC15BDE8AC}">
      <dgm:prSet/>
      <dgm:spPr/>
      <dgm:t>
        <a:bodyPr/>
        <a:lstStyle/>
        <a:p>
          <a:r>
            <a:rPr lang="en-US" dirty="0"/>
            <a:t>1)  Proved to be accurate</a:t>
          </a:r>
        </a:p>
      </dgm:t>
    </dgm:pt>
    <dgm:pt modelId="{B25D4923-AF85-461A-85C7-13458BA0A195}" type="parTrans" cxnId="{659B618B-613A-4820-BB58-92F91328A22C}">
      <dgm:prSet/>
      <dgm:spPr/>
      <dgm:t>
        <a:bodyPr/>
        <a:lstStyle/>
        <a:p>
          <a:endParaRPr lang="en-US"/>
        </a:p>
      </dgm:t>
    </dgm:pt>
    <dgm:pt modelId="{A8D3C72E-67A3-4D9C-BB22-59DECCEEF7CC}" type="sibTrans" cxnId="{659B618B-613A-4820-BB58-92F91328A22C}">
      <dgm:prSet/>
      <dgm:spPr/>
      <dgm:t>
        <a:bodyPr/>
        <a:lstStyle/>
        <a:p>
          <a:endParaRPr lang="en-US"/>
        </a:p>
      </dgm:t>
    </dgm:pt>
    <dgm:pt modelId="{68B8B594-6F57-4F0C-909A-F8DA83FFF50E}">
      <dgm:prSet/>
      <dgm:spPr/>
      <dgm:t>
        <a:bodyPr/>
        <a:lstStyle/>
        <a:p>
          <a:r>
            <a:rPr lang="en-US" dirty="0"/>
            <a:t>2) Can do feature extraction by itself</a:t>
          </a:r>
        </a:p>
      </dgm:t>
    </dgm:pt>
    <dgm:pt modelId="{B033F79F-E171-46BD-9962-AEC5DACF8B56}" type="parTrans" cxnId="{B60F177F-CCEC-4AA0-B0C0-B73C598FD725}">
      <dgm:prSet/>
      <dgm:spPr/>
      <dgm:t>
        <a:bodyPr/>
        <a:lstStyle/>
        <a:p>
          <a:endParaRPr lang="en-US"/>
        </a:p>
      </dgm:t>
    </dgm:pt>
    <dgm:pt modelId="{DEBAE360-1A2A-4BE2-9B63-BE244C6FD70B}" type="sibTrans" cxnId="{B60F177F-CCEC-4AA0-B0C0-B73C598FD725}">
      <dgm:prSet/>
      <dgm:spPr/>
      <dgm:t>
        <a:bodyPr/>
        <a:lstStyle/>
        <a:p>
          <a:endParaRPr lang="en-US"/>
        </a:p>
      </dgm:t>
    </dgm:pt>
    <dgm:pt modelId="{803AA99E-2E82-4C21-85A2-57D4783928CE}">
      <dgm:prSet/>
      <dgm:spPr/>
      <dgm:t>
        <a:bodyPr/>
        <a:lstStyle/>
        <a:p>
          <a:r>
            <a:rPr lang="en-US" dirty="0"/>
            <a:t>Cons</a:t>
          </a:r>
        </a:p>
      </dgm:t>
    </dgm:pt>
    <dgm:pt modelId="{5DF6D9F5-C2E0-476C-B30F-A46E2DC8B7CF}" type="parTrans" cxnId="{8CB91B0D-F557-45FD-8158-4F2AC5B51B1F}">
      <dgm:prSet/>
      <dgm:spPr/>
      <dgm:t>
        <a:bodyPr/>
        <a:lstStyle/>
        <a:p>
          <a:endParaRPr lang="en-US"/>
        </a:p>
      </dgm:t>
    </dgm:pt>
    <dgm:pt modelId="{91C20339-DA05-4731-82DD-EA93B4250DC0}" type="sibTrans" cxnId="{8CB91B0D-F557-45FD-8158-4F2AC5B51B1F}">
      <dgm:prSet/>
      <dgm:spPr/>
      <dgm:t>
        <a:bodyPr/>
        <a:lstStyle/>
        <a:p>
          <a:endParaRPr lang="en-US"/>
        </a:p>
      </dgm:t>
    </dgm:pt>
    <dgm:pt modelId="{B3BA628E-49C9-47EB-92FF-22E5F9595E5A}">
      <dgm:prSet/>
      <dgm:spPr/>
      <dgm:t>
        <a:bodyPr/>
        <a:lstStyle/>
        <a:p>
          <a:r>
            <a:rPr lang="en-US" dirty="0"/>
            <a:t>1)Needs large volume of data for training</a:t>
          </a:r>
        </a:p>
      </dgm:t>
    </dgm:pt>
    <dgm:pt modelId="{5E828BD2-8E51-49CD-9C1D-8C0B8B78A0DD}" type="parTrans" cxnId="{34912EFA-C081-479D-8993-E7777063AEDE}">
      <dgm:prSet/>
      <dgm:spPr/>
      <dgm:t>
        <a:bodyPr/>
        <a:lstStyle/>
        <a:p>
          <a:endParaRPr lang="en-US"/>
        </a:p>
      </dgm:t>
    </dgm:pt>
    <dgm:pt modelId="{CD4FC3BF-4660-43DB-8CE5-28DAE50F24A9}" type="sibTrans" cxnId="{34912EFA-C081-479D-8993-E7777063AEDE}">
      <dgm:prSet/>
      <dgm:spPr/>
      <dgm:t>
        <a:bodyPr/>
        <a:lstStyle/>
        <a:p>
          <a:endParaRPr lang="en-US"/>
        </a:p>
      </dgm:t>
    </dgm:pt>
    <dgm:pt modelId="{7F4AD88B-6467-4AA5-86F7-AF3340BDF5AB}">
      <dgm:prSet/>
      <dgm:spPr/>
      <dgm:t>
        <a:bodyPr/>
        <a:lstStyle/>
        <a:p>
          <a:r>
            <a:rPr lang="en-US" dirty="0"/>
            <a:t>2) data preparation is time taking</a:t>
          </a:r>
        </a:p>
      </dgm:t>
    </dgm:pt>
    <dgm:pt modelId="{36CF7B0B-0F89-4814-932D-68C84DC34B6B}" type="parTrans" cxnId="{FD35A907-01BE-4737-BE50-DA0056999419}">
      <dgm:prSet/>
      <dgm:spPr/>
      <dgm:t>
        <a:bodyPr/>
        <a:lstStyle/>
        <a:p>
          <a:endParaRPr lang="en-US"/>
        </a:p>
      </dgm:t>
    </dgm:pt>
    <dgm:pt modelId="{9868CF96-9998-4E69-8D79-88B75AD05820}" type="sibTrans" cxnId="{FD35A907-01BE-4737-BE50-DA0056999419}">
      <dgm:prSet/>
      <dgm:spPr/>
      <dgm:t>
        <a:bodyPr/>
        <a:lstStyle/>
        <a:p>
          <a:endParaRPr lang="en-US"/>
        </a:p>
      </dgm:t>
    </dgm:pt>
    <dgm:pt modelId="{1C8612C7-A3E8-A346-8D7C-BFE33A3B7973}">
      <dgm:prSet/>
      <dgm:spPr/>
      <dgm:t>
        <a:bodyPr/>
        <a:lstStyle/>
        <a:p>
          <a:r>
            <a:rPr lang="en-US" dirty="0"/>
            <a:t>3)Data annotation is required for object localization training</a:t>
          </a:r>
        </a:p>
      </dgm:t>
    </dgm:pt>
    <dgm:pt modelId="{7DC34342-9CB6-6840-938A-25C7F9CBFFD9}" type="parTrans" cxnId="{387B6C78-9F21-994A-8924-06E12A6497DD}">
      <dgm:prSet/>
      <dgm:spPr/>
      <dgm:t>
        <a:bodyPr/>
        <a:lstStyle/>
        <a:p>
          <a:endParaRPr lang="en-US"/>
        </a:p>
      </dgm:t>
    </dgm:pt>
    <dgm:pt modelId="{4132A647-3140-A545-80BD-739BE4137E8D}" type="sibTrans" cxnId="{387B6C78-9F21-994A-8924-06E12A6497DD}">
      <dgm:prSet/>
      <dgm:spPr/>
      <dgm:t>
        <a:bodyPr/>
        <a:lstStyle/>
        <a:p>
          <a:endParaRPr lang="en-US"/>
        </a:p>
      </dgm:t>
    </dgm:pt>
    <dgm:pt modelId="{501B310E-AC64-7640-84DE-CFD27654D330}">
      <dgm:prSet/>
      <dgm:spPr/>
      <dgm:t>
        <a:bodyPr/>
        <a:lstStyle/>
        <a:p>
          <a:r>
            <a:rPr lang="en-US" dirty="0"/>
            <a:t>3) </a:t>
          </a:r>
          <a:r>
            <a:rPr lang="en-US" dirty="0" err="1"/>
            <a:t>Traininig</a:t>
          </a:r>
          <a:r>
            <a:rPr lang="en-US" dirty="0"/>
            <a:t> Time is more </a:t>
          </a:r>
        </a:p>
      </dgm:t>
    </dgm:pt>
    <dgm:pt modelId="{28FBE294-834A-1C4B-8A98-78B071C811CA}" type="parTrans" cxnId="{434D98B3-3585-6A4D-9486-72D46293E4D2}">
      <dgm:prSet/>
      <dgm:spPr/>
      <dgm:t>
        <a:bodyPr/>
        <a:lstStyle/>
        <a:p>
          <a:endParaRPr lang="en-US"/>
        </a:p>
      </dgm:t>
    </dgm:pt>
    <dgm:pt modelId="{215CFE16-6602-5F4C-B532-58D26D2FBA3B}" type="sibTrans" cxnId="{434D98B3-3585-6A4D-9486-72D46293E4D2}">
      <dgm:prSet/>
      <dgm:spPr/>
      <dgm:t>
        <a:bodyPr/>
        <a:lstStyle/>
        <a:p>
          <a:endParaRPr lang="en-US"/>
        </a:p>
      </dgm:t>
    </dgm:pt>
    <dgm:pt modelId="{F63BD268-34C6-0D46-9056-272F64C4D1DE}">
      <dgm:prSet/>
      <dgm:spPr/>
      <dgm:t>
        <a:bodyPr/>
        <a:lstStyle/>
        <a:p>
          <a:r>
            <a:rPr lang="en-US" dirty="0"/>
            <a:t>3) Requires more processing power for training</a:t>
          </a:r>
        </a:p>
      </dgm:t>
    </dgm:pt>
    <dgm:pt modelId="{1064F9BA-C0B0-D741-AEFD-51AB45BC36B9}" type="parTrans" cxnId="{3BB1BEEA-B364-6745-A335-D602EE7B95A9}">
      <dgm:prSet/>
      <dgm:spPr/>
      <dgm:t>
        <a:bodyPr/>
        <a:lstStyle/>
        <a:p>
          <a:endParaRPr lang="en-US"/>
        </a:p>
      </dgm:t>
    </dgm:pt>
    <dgm:pt modelId="{63E38C3B-7B6F-254B-A631-039B6226A53A}" type="sibTrans" cxnId="{3BB1BEEA-B364-6745-A335-D602EE7B95A9}">
      <dgm:prSet/>
      <dgm:spPr/>
      <dgm:t>
        <a:bodyPr/>
        <a:lstStyle/>
        <a:p>
          <a:endParaRPr lang="en-US"/>
        </a:p>
      </dgm:t>
    </dgm:pt>
    <dgm:pt modelId="{F02F5952-8ADA-844E-898B-DA8C8DB83B41}" type="pres">
      <dgm:prSet presAssocID="{9BFD52D9-02D1-4542-825F-707081C0530C}" presName="Name0" presStyleCnt="0">
        <dgm:presLayoutVars>
          <dgm:dir/>
          <dgm:animLvl val="lvl"/>
          <dgm:resizeHandles val="exact"/>
        </dgm:presLayoutVars>
      </dgm:prSet>
      <dgm:spPr/>
    </dgm:pt>
    <dgm:pt modelId="{54BA7247-2B61-D041-A146-9BDDD9E34D26}" type="pres">
      <dgm:prSet presAssocID="{811884CD-0AE2-45B6-884B-7C0229748966}" presName="linNode" presStyleCnt="0"/>
      <dgm:spPr/>
    </dgm:pt>
    <dgm:pt modelId="{9C2FFA96-57E6-2143-BEF7-79800C0D00D4}" type="pres">
      <dgm:prSet presAssocID="{811884CD-0AE2-45B6-884B-7C0229748966}" presName="parentText" presStyleLbl="node1" presStyleIdx="0" presStyleCnt="9" custLinFactNeighborX="-89130">
        <dgm:presLayoutVars>
          <dgm:chMax val="1"/>
          <dgm:bulletEnabled val="1"/>
        </dgm:presLayoutVars>
      </dgm:prSet>
      <dgm:spPr/>
    </dgm:pt>
    <dgm:pt modelId="{97937D92-C360-9D44-8A91-41B45C07A710}" type="pres">
      <dgm:prSet presAssocID="{3ADA0C4E-259F-4DB1-AB7E-52F76C4F923B}" presName="sp" presStyleCnt="0"/>
      <dgm:spPr/>
    </dgm:pt>
    <dgm:pt modelId="{40FFF9F3-C2AD-B247-AEAB-78CE9D7653C7}" type="pres">
      <dgm:prSet presAssocID="{72F703FC-324E-4D81-951F-8FEC15BDE8AC}" presName="linNode" presStyleCnt="0"/>
      <dgm:spPr/>
    </dgm:pt>
    <dgm:pt modelId="{568E0966-9D23-DA41-A7D3-9FCDE376F9DF}" type="pres">
      <dgm:prSet presAssocID="{72F703FC-324E-4D81-951F-8FEC15BDE8AC}" presName="parentText" presStyleLbl="node1" presStyleIdx="1" presStyleCnt="9" custLinFactNeighborX="-89130" custLinFactNeighborY="6932">
        <dgm:presLayoutVars>
          <dgm:chMax val="1"/>
          <dgm:bulletEnabled val="1"/>
        </dgm:presLayoutVars>
      </dgm:prSet>
      <dgm:spPr/>
    </dgm:pt>
    <dgm:pt modelId="{A18A0331-5711-5645-98D9-C8DB75ADE3E2}" type="pres">
      <dgm:prSet presAssocID="{A8D3C72E-67A3-4D9C-BB22-59DECCEEF7CC}" presName="sp" presStyleCnt="0"/>
      <dgm:spPr/>
    </dgm:pt>
    <dgm:pt modelId="{4C3C727F-7464-484A-B4A5-3C6624B74013}" type="pres">
      <dgm:prSet presAssocID="{68B8B594-6F57-4F0C-909A-F8DA83FFF50E}" presName="linNode" presStyleCnt="0"/>
      <dgm:spPr/>
    </dgm:pt>
    <dgm:pt modelId="{8B0AD0FA-FD3A-2342-9082-DCB8AA3F4E03}" type="pres">
      <dgm:prSet presAssocID="{68B8B594-6F57-4F0C-909A-F8DA83FFF50E}" presName="parentText" presStyleLbl="node1" presStyleIdx="2" presStyleCnt="9" custLinFactNeighborX="-89130" custLinFactNeighborY="13989">
        <dgm:presLayoutVars>
          <dgm:chMax val="1"/>
          <dgm:bulletEnabled val="1"/>
        </dgm:presLayoutVars>
      </dgm:prSet>
      <dgm:spPr/>
    </dgm:pt>
    <dgm:pt modelId="{BF88B628-815C-5847-8FF5-189FD60B87B7}" type="pres">
      <dgm:prSet presAssocID="{DEBAE360-1A2A-4BE2-9B63-BE244C6FD70B}" presName="sp" presStyleCnt="0"/>
      <dgm:spPr/>
    </dgm:pt>
    <dgm:pt modelId="{D99F5507-B40F-0644-8AF6-E3AD07B7D56A}" type="pres">
      <dgm:prSet presAssocID="{803AA99E-2E82-4C21-85A2-57D4783928CE}" presName="linNode" presStyleCnt="0"/>
      <dgm:spPr/>
    </dgm:pt>
    <dgm:pt modelId="{2AB8B6B7-1A52-6D40-B1F8-65654D7964A4}" type="pres">
      <dgm:prSet presAssocID="{803AA99E-2E82-4C21-85A2-57D4783928CE}" presName="parentText" presStyleLbl="node1" presStyleIdx="3" presStyleCnt="9" custLinFactY="-109324" custLinFactNeighborX="74968" custLinFactNeighborY="-200000">
        <dgm:presLayoutVars>
          <dgm:chMax val="1"/>
          <dgm:bulletEnabled val="1"/>
        </dgm:presLayoutVars>
      </dgm:prSet>
      <dgm:spPr/>
    </dgm:pt>
    <dgm:pt modelId="{ED381C94-04A7-B843-9F03-D1B40854CC4B}" type="pres">
      <dgm:prSet presAssocID="{91C20339-DA05-4731-82DD-EA93B4250DC0}" presName="sp" presStyleCnt="0"/>
      <dgm:spPr/>
    </dgm:pt>
    <dgm:pt modelId="{0023B8E0-D989-BE48-81EB-29ED2C52E412}" type="pres">
      <dgm:prSet presAssocID="{B3BA628E-49C9-47EB-92FF-22E5F9595E5A}" presName="linNode" presStyleCnt="0"/>
      <dgm:spPr/>
    </dgm:pt>
    <dgm:pt modelId="{2D8CE719-8ACD-164C-A450-0CE7B60A32EE}" type="pres">
      <dgm:prSet presAssocID="{B3BA628E-49C9-47EB-92FF-22E5F9595E5A}" presName="parentText" presStyleLbl="node1" presStyleIdx="4" presStyleCnt="9" custLinFactY="-108068" custLinFactNeighborX="75506" custLinFactNeighborY="-200000">
        <dgm:presLayoutVars>
          <dgm:chMax val="1"/>
          <dgm:bulletEnabled val="1"/>
        </dgm:presLayoutVars>
      </dgm:prSet>
      <dgm:spPr/>
    </dgm:pt>
    <dgm:pt modelId="{6CCCA2D7-AE73-294E-A519-86F0EE81767A}" type="pres">
      <dgm:prSet presAssocID="{CD4FC3BF-4660-43DB-8CE5-28DAE50F24A9}" presName="sp" presStyleCnt="0"/>
      <dgm:spPr/>
    </dgm:pt>
    <dgm:pt modelId="{CB06598A-36A7-B140-937C-82E4E5C1BA71}" type="pres">
      <dgm:prSet presAssocID="{7F4AD88B-6467-4AA5-86F7-AF3340BDF5AB}" presName="linNode" presStyleCnt="0"/>
      <dgm:spPr/>
    </dgm:pt>
    <dgm:pt modelId="{D00FD335-6430-BD4C-AA34-10BF828B94B5}" type="pres">
      <dgm:prSet presAssocID="{7F4AD88B-6467-4AA5-86F7-AF3340BDF5AB}" presName="parentText" presStyleLbl="node1" presStyleIdx="5" presStyleCnt="9" custLinFactY="-101552" custLinFactNeighborX="75034" custLinFactNeighborY="-200000">
        <dgm:presLayoutVars>
          <dgm:chMax val="1"/>
          <dgm:bulletEnabled val="1"/>
        </dgm:presLayoutVars>
      </dgm:prSet>
      <dgm:spPr/>
    </dgm:pt>
    <dgm:pt modelId="{C08DBAE8-F913-D440-BACA-BD9DABE475A2}" type="pres">
      <dgm:prSet presAssocID="{9868CF96-9998-4E69-8D79-88B75AD05820}" presName="sp" presStyleCnt="0"/>
      <dgm:spPr/>
    </dgm:pt>
    <dgm:pt modelId="{AEFECE29-CA49-A741-ADBC-0A19541FF912}" type="pres">
      <dgm:prSet presAssocID="{1C8612C7-A3E8-A346-8D7C-BFE33A3B7973}" presName="linNode" presStyleCnt="0"/>
      <dgm:spPr/>
    </dgm:pt>
    <dgm:pt modelId="{1BBE83EE-9997-8E41-AF7C-96292BF13ECC}" type="pres">
      <dgm:prSet presAssocID="{1C8612C7-A3E8-A346-8D7C-BFE33A3B7973}" presName="parentText" presStyleLbl="node1" presStyleIdx="6" presStyleCnt="9" custLinFactY="-102542" custLinFactNeighborX="74798" custLinFactNeighborY="-200000">
        <dgm:presLayoutVars>
          <dgm:chMax val="1"/>
          <dgm:bulletEnabled val="1"/>
        </dgm:presLayoutVars>
      </dgm:prSet>
      <dgm:spPr/>
    </dgm:pt>
    <dgm:pt modelId="{17B3C566-B315-AA46-AF32-947A3B0A7A43}" type="pres">
      <dgm:prSet presAssocID="{4132A647-3140-A545-80BD-739BE4137E8D}" presName="sp" presStyleCnt="0"/>
      <dgm:spPr/>
    </dgm:pt>
    <dgm:pt modelId="{406E29F0-C311-2149-8136-AC3108D71D47}" type="pres">
      <dgm:prSet presAssocID="{501B310E-AC64-7640-84DE-CFD27654D330}" presName="linNode" presStyleCnt="0"/>
      <dgm:spPr/>
    </dgm:pt>
    <dgm:pt modelId="{CF2A5DF0-62BF-4A4E-9587-9F2EE108BF63}" type="pres">
      <dgm:prSet presAssocID="{501B310E-AC64-7640-84DE-CFD27654D330}" presName="parentText" presStyleLbl="node1" presStyleIdx="7" presStyleCnt="9" custLinFactY="-102542" custLinFactNeighborX="74798" custLinFactNeighborY="-200000">
        <dgm:presLayoutVars>
          <dgm:chMax val="1"/>
          <dgm:bulletEnabled val="1"/>
        </dgm:presLayoutVars>
      </dgm:prSet>
      <dgm:spPr/>
    </dgm:pt>
    <dgm:pt modelId="{0A2A7A92-C58F-B64C-971C-37486C114ADF}" type="pres">
      <dgm:prSet presAssocID="{215CFE16-6602-5F4C-B532-58D26D2FBA3B}" presName="sp" presStyleCnt="0"/>
      <dgm:spPr/>
    </dgm:pt>
    <dgm:pt modelId="{471C49D0-0D6A-8B40-ABE1-67A71FADCC9C}" type="pres">
      <dgm:prSet presAssocID="{F63BD268-34C6-0D46-9056-272F64C4D1DE}" presName="linNode" presStyleCnt="0"/>
      <dgm:spPr/>
    </dgm:pt>
    <dgm:pt modelId="{7546337F-C73A-C645-9E5C-05BE381049F7}" type="pres">
      <dgm:prSet presAssocID="{F63BD268-34C6-0D46-9056-272F64C4D1DE}" presName="parentText" presStyleLbl="node1" presStyleIdx="8" presStyleCnt="9" custLinFactY="-102542" custLinFactNeighborX="74798" custLinFactNeighborY="-200000">
        <dgm:presLayoutVars>
          <dgm:chMax val="1"/>
          <dgm:bulletEnabled val="1"/>
        </dgm:presLayoutVars>
      </dgm:prSet>
      <dgm:spPr/>
    </dgm:pt>
  </dgm:ptLst>
  <dgm:cxnLst>
    <dgm:cxn modelId="{FD35A907-01BE-4737-BE50-DA0056999419}" srcId="{9BFD52D9-02D1-4542-825F-707081C0530C}" destId="{7F4AD88B-6467-4AA5-86F7-AF3340BDF5AB}" srcOrd="5" destOrd="0" parTransId="{36CF7B0B-0F89-4814-932D-68C84DC34B6B}" sibTransId="{9868CF96-9998-4E69-8D79-88B75AD05820}"/>
    <dgm:cxn modelId="{8CB91B0D-F557-45FD-8158-4F2AC5B51B1F}" srcId="{9BFD52D9-02D1-4542-825F-707081C0530C}" destId="{803AA99E-2E82-4C21-85A2-57D4783928CE}" srcOrd="3" destOrd="0" parTransId="{5DF6D9F5-C2E0-476C-B30F-A46E2DC8B7CF}" sibTransId="{91C20339-DA05-4731-82DD-EA93B4250DC0}"/>
    <dgm:cxn modelId="{C027482B-EA82-864B-8F8E-E79E678D141D}" type="presOf" srcId="{803AA99E-2E82-4C21-85A2-57D4783928CE}" destId="{2AB8B6B7-1A52-6D40-B1F8-65654D7964A4}" srcOrd="0" destOrd="0" presId="urn:microsoft.com/office/officeart/2005/8/layout/vList5"/>
    <dgm:cxn modelId="{4435CC2E-4712-1F47-A738-09CC8C9E5EAB}" type="presOf" srcId="{9BFD52D9-02D1-4542-825F-707081C0530C}" destId="{F02F5952-8ADA-844E-898B-DA8C8DB83B41}" srcOrd="0" destOrd="0" presId="urn:microsoft.com/office/officeart/2005/8/layout/vList5"/>
    <dgm:cxn modelId="{9459F43A-9546-224E-A6CF-75FEE89848A3}" type="presOf" srcId="{1C8612C7-A3E8-A346-8D7C-BFE33A3B7973}" destId="{1BBE83EE-9997-8E41-AF7C-96292BF13ECC}" srcOrd="0" destOrd="0" presId="urn:microsoft.com/office/officeart/2005/8/layout/vList5"/>
    <dgm:cxn modelId="{0E925151-15C9-6648-B60E-675F9C2E294A}" type="presOf" srcId="{72F703FC-324E-4D81-951F-8FEC15BDE8AC}" destId="{568E0966-9D23-DA41-A7D3-9FCDE376F9DF}" srcOrd="0" destOrd="0" presId="urn:microsoft.com/office/officeart/2005/8/layout/vList5"/>
    <dgm:cxn modelId="{568BCB67-8CEC-1546-AA61-6868D94FFC81}" type="presOf" srcId="{501B310E-AC64-7640-84DE-CFD27654D330}" destId="{CF2A5DF0-62BF-4A4E-9587-9F2EE108BF63}" srcOrd="0" destOrd="0" presId="urn:microsoft.com/office/officeart/2005/8/layout/vList5"/>
    <dgm:cxn modelId="{5E1E046F-4A24-8F4A-A29D-D211615F341D}" type="presOf" srcId="{B3BA628E-49C9-47EB-92FF-22E5F9595E5A}" destId="{2D8CE719-8ACD-164C-A450-0CE7B60A32EE}" srcOrd="0" destOrd="0" presId="urn:microsoft.com/office/officeart/2005/8/layout/vList5"/>
    <dgm:cxn modelId="{387B6C78-9F21-994A-8924-06E12A6497DD}" srcId="{9BFD52D9-02D1-4542-825F-707081C0530C}" destId="{1C8612C7-A3E8-A346-8D7C-BFE33A3B7973}" srcOrd="6" destOrd="0" parTransId="{7DC34342-9CB6-6840-938A-25C7F9CBFFD9}" sibTransId="{4132A647-3140-A545-80BD-739BE4137E8D}"/>
    <dgm:cxn modelId="{B60F177F-CCEC-4AA0-B0C0-B73C598FD725}" srcId="{9BFD52D9-02D1-4542-825F-707081C0530C}" destId="{68B8B594-6F57-4F0C-909A-F8DA83FFF50E}" srcOrd="2" destOrd="0" parTransId="{B033F79F-E171-46BD-9962-AEC5DACF8B56}" sibTransId="{DEBAE360-1A2A-4BE2-9B63-BE244C6FD70B}"/>
    <dgm:cxn modelId="{9240A687-0473-0149-91BE-CBCBA4AADF4D}" type="presOf" srcId="{7F4AD88B-6467-4AA5-86F7-AF3340BDF5AB}" destId="{D00FD335-6430-BD4C-AA34-10BF828B94B5}" srcOrd="0" destOrd="0" presId="urn:microsoft.com/office/officeart/2005/8/layout/vList5"/>
    <dgm:cxn modelId="{659B618B-613A-4820-BB58-92F91328A22C}" srcId="{9BFD52D9-02D1-4542-825F-707081C0530C}" destId="{72F703FC-324E-4D81-951F-8FEC15BDE8AC}" srcOrd="1" destOrd="0" parTransId="{B25D4923-AF85-461A-85C7-13458BA0A195}" sibTransId="{A8D3C72E-67A3-4D9C-BB22-59DECCEEF7CC}"/>
    <dgm:cxn modelId="{434D98B3-3585-6A4D-9486-72D46293E4D2}" srcId="{9BFD52D9-02D1-4542-825F-707081C0530C}" destId="{501B310E-AC64-7640-84DE-CFD27654D330}" srcOrd="7" destOrd="0" parTransId="{28FBE294-834A-1C4B-8A98-78B071C811CA}" sibTransId="{215CFE16-6602-5F4C-B532-58D26D2FBA3B}"/>
    <dgm:cxn modelId="{9D956AD2-4F2E-0F48-80D2-196796082385}" type="presOf" srcId="{68B8B594-6F57-4F0C-909A-F8DA83FFF50E}" destId="{8B0AD0FA-FD3A-2342-9082-DCB8AA3F4E03}" srcOrd="0" destOrd="0" presId="urn:microsoft.com/office/officeart/2005/8/layout/vList5"/>
    <dgm:cxn modelId="{758F0AD3-F928-4AB5-A613-A75F7DCC9419}" srcId="{9BFD52D9-02D1-4542-825F-707081C0530C}" destId="{811884CD-0AE2-45B6-884B-7C0229748966}" srcOrd="0" destOrd="0" parTransId="{0652554D-2401-427B-912B-55674CA105B3}" sibTransId="{3ADA0C4E-259F-4DB1-AB7E-52F76C4F923B}"/>
    <dgm:cxn modelId="{5C8F80DC-77D2-9945-AEBC-2978FC29B570}" type="presOf" srcId="{F63BD268-34C6-0D46-9056-272F64C4D1DE}" destId="{7546337F-C73A-C645-9E5C-05BE381049F7}" srcOrd="0" destOrd="0" presId="urn:microsoft.com/office/officeart/2005/8/layout/vList5"/>
    <dgm:cxn modelId="{3BB1BEEA-B364-6745-A335-D602EE7B95A9}" srcId="{9BFD52D9-02D1-4542-825F-707081C0530C}" destId="{F63BD268-34C6-0D46-9056-272F64C4D1DE}" srcOrd="8" destOrd="0" parTransId="{1064F9BA-C0B0-D741-AEFD-51AB45BC36B9}" sibTransId="{63E38C3B-7B6F-254B-A631-039B6226A53A}"/>
    <dgm:cxn modelId="{34912EFA-C081-479D-8993-E7777063AEDE}" srcId="{9BFD52D9-02D1-4542-825F-707081C0530C}" destId="{B3BA628E-49C9-47EB-92FF-22E5F9595E5A}" srcOrd="4" destOrd="0" parTransId="{5E828BD2-8E51-49CD-9C1D-8C0B8B78A0DD}" sibTransId="{CD4FC3BF-4660-43DB-8CE5-28DAE50F24A9}"/>
    <dgm:cxn modelId="{874264FF-050A-D34D-9A73-9DF0E9F58CC6}" type="presOf" srcId="{811884CD-0AE2-45B6-884B-7C0229748966}" destId="{9C2FFA96-57E6-2143-BEF7-79800C0D00D4}" srcOrd="0" destOrd="0" presId="urn:microsoft.com/office/officeart/2005/8/layout/vList5"/>
    <dgm:cxn modelId="{5E67801A-00EF-5244-A114-E7961435E4D6}" type="presParOf" srcId="{F02F5952-8ADA-844E-898B-DA8C8DB83B41}" destId="{54BA7247-2B61-D041-A146-9BDDD9E34D26}" srcOrd="0" destOrd="0" presId="urn:microsoft.com/office/officeart/2005/8/layout/vList5"/>
    <dgm:cxn modelId="{5807DFEF-0819-0849-B7CA-B5BE476BE6F7}" type="presParOf" srcId="{54BA7247-2B61-D041-A146-9BDDD9E34D26}" destId="{9C2FFA96-57E6-2143-BEF7-79800C0D00D4}" srcOrd="0" destOrd="0" presId="urn:microsoft.com/office/officeart/2005/8/layout/vList5"/>
    <dgm:cxn modelId="{D5EBC392-09C1-1244-BA9B-61CEB74CA767}" type="presParOf" srcId="{F02F5952-8ADA-844E-898B-DA8C8DB83B41}" destId="{97937D92-C360-9D44-8A91-41B45C07A710}" srcOrd="1" destOrd="0" presId="urn:microsoft.com/office/officeart/2005/8/layout/vList5"/>
    <dgm:cxn modelId="{68C637B2-AE30-5946-A62F-B47FF03BFFF2}" type="presParOf" srcId="{F02F5952-8ADA-844E-898B-DA8C8DB83B41}" destId="{40FFF9F3-C2AD-B247-AEAB-78CE9D7653C7}" srcOrd="2" destOrd="0" presId="urn:microsoft.com/office/officeart/2005/8/layout/vList5"/>
    <dgm:cxn modelId="{F198A5B2-AD45-0C49-975E-562179AC0E71}" type="presParOf" srcId="{40FFF9F3-C2AD-B247-AEAB-78CE9D7653C7}" destId="{568E0966-9D23-DA41-A7D3-9FCDE376F9DF}" srcOrd="0" destOrd="0" presId="urn:microsoft.com/office/officeart/2005/8/layout/vList5"/>
    <dgm:cxn modelId="{A68308EC-F917-E141-9EB1-794C92590DD9}" type="presParOf" srcId="{F02F5952-8ADA-844E-898B-DA8C8DB83B41}" destId="{A18A0331-5711-5645-98D9-C8DB75ADE3E2}" srcOrd="3" destOrd="0" presId="urn:microsoft.com/office/officeart/2005/8/layout/vList5"/>
    <dgm:cxn modelId="{57219CAC-FB0E-D64F-BB33-0A4B4CD95D42}" type="presParOf" srcId="{F02F5952-8ADA-844E-898B-DA8C8DB83B41}" destId="{4C3C727F-7464-484A-B4A5-3C6624B74013}" srcOrd="4" destOrd="0" presId="urn:microsoft.com/office/officeart/2005/8/layout/vList5"/>
    <dgm:cxn modelId="{DBCA1C13-8731-ED4C-847B-8803DEE3EC39}" type="presParOf" srcId="{4C3C727F-7464-484A-B4A5-3C6624B74013}" destId="{8B0AD0FA-FD3A-2342-9082-DCB8AA3F4E03}" srcOrd="0" destOrd="0" presId="urn:microsoft.com/office/officeart/2005/8/layout/vList5"/>
    <dgm:cxn modelId="{BB100439-6D62-3141-A3CD-08919D0E88EA}" type="presParOf" srcId="{F02F5952-8ADA-844E-898B-DA8C8DB83B41}" destId="{BF88B628-815C-5847-8FF5-189FD60B87B7}" srcOrd="5" destOrd="0" presId="urn:microsoft.com/office/officeart/2005/8/layout/vList5"/>
    <dgm:cxn modelId="{7C447DE5-9244-8D46-81D1-DB7314DF9CA4}" type="presParOf" srcId="{F02F5952-8ADA-844E-898B-DA8C8DB83B41}" destId="{D99F5507-B40F-0644-8AF6-E3AD07B7D56A}" srcOrd="6" destOrd="0" presId="urn:microsoft.com/office/officeart/2005/8/layout/vList5"/>
    <dgm:cxn modelId="{B75E1684-46F2-FC42-8DC7-536124340554}" type="presParOf" srcId="{D99F5507-B40F-0644-8AF6-E3AD07B7D56A}" destId="{2AB8B6B7-1A52-6D40-B1F8-65654D7964A4}" srcOrd="0" destOrd="0" presId="urn:microsoft.com/office/officeart/2005/8/layout/vList5"/>
    <dgm:cxn modelId="{19D14ED9-E977-AF4A-80C2-D8285A40ADFF}" type="presParOf" srcId="{F02F5952-8ADA-844E-898B-DA8C8DB83B41}" destId="{ED381C94-04A7-B843-9F03-D1B40854CC4B}" srcOrd="7" destOrd="0" presId="urn:microsoft.com/office/officeart/2005/8/layout/vList5"/>
    <dgm:cxn modelId="{0DBF2E3C-BDD6-2C40-8283-70FD16643DE3}" type="presParOf" srcId="{F02F5952-8ADA-844E-898B-DA8C8DB83B41}" destId="{0023B8E0-D989-BE48-81EB-29ED2C52E412}" srcOrd="8" destOrd="0" presId="urn:microsoft.com/office/officeart/2005/8/layout/vList5"/>
    <dgm:cxn modelId="{C8A71BCA-C6A3-B948-9645-7DF94401D0AD}" type="presParOf" srcId="{0023B8E0-D989-BE48-81EB-29ED2C52E412}" destId="{2D8CE719-8ACD-164C-A450-0CE7B60A32EE}" srcOrd="0" destOrd="0" presId="urn:microsoft.com/office/officeart/2005/8/layout/vList5"/>
    <dgm:cxn modelId="{72B9DC8A-2FC7-974E-95A9-26BEF25DFF35}" type="presParOf" srcId="{F02F5952-8ADA-844E-898B-DA8C8DB83B41}" destId="{6CCCA2D7-AE73-294E-A519-86F0EE81767A}" srcOrd="9" destOrd="0" presId="urn:microsoft.com/office/officeart/2005/8/layout/vList5"/>
    <dgm:cxn modelId="{5D3BFF30-CFE0-D04F-973A-A5CCA91F2130}" type="presParOf" srcId="{F02F5952-8ADA-844E-898B-DA8C8DB83B41}" destId="{CB06598A-36A7-B140-937C-82E4E5C1BA71}" srcOrd="10" destOrd="0" presId="urn:microsoft.com/office/officeart/2005/8/layout/vList5"/>
    <dgm:cxn modelId="{7F8DBCD5-2F4B-234D-A2E3-CE6353AC1ED4}" type="presParOf" srcId="{CB06598A-36A7-B140-937C-82E4E5C1BA71}" destId="{D00FD335-6430-BD4C-AA34-10BF828B94B5}" srcOrd="0" destOrd="0" presId="urn:microsoft.com/office/officeart/2005/8/layout/vList5"/>
    <dgm:cxn modelId="{9B9CC3B8-D328-0944-8E1A-A81129784E37}" type="presParOf" srcId="{F02F5952-8ADA-844E-898B-DA8C8DB83B41}" destId="{C08DBAE8-F913-D440-BACA-BD9DABE475A2}" srcOrd="11" destOrd="0" presId="urn:microsoft.com/office/officeart/2005/8/layout/vList5"/>
    <dgm:cxn modelId="{8F836B49-D311-2042-BC2D-099B956BBA59}" type="presParOf" srcId="{F02F5952-8ADA-844E-898B-DA8C8DB83B41}" destId="{AEFECE29-CA49-A741-ADBC-0A19541FF912}" srcOrd="12" destOrd="0" presId="urn:microsoft.com/office/officeart/2005/8/layout/vList5"/>
    <dgm:cxn modelId="{B056721F-5C69-7948-BB2A-E0A52C8A9711}" type="presParOf" srcId="{AEFECE29-CA49-A741-ADBC-0A19541FF912}" destId="{1BBE83EE-9997-8E41-AF7C-96292BF13ECC}" srcOrd="0" destOrd="0" presId="urn:microsoft.com/office/officeart/2005/8/layout/vList5"/>
    <dgm:cxn modelId="{164E64B5-B966-3A43-95E7-A36CF8E45232}" type="presParOf" srcId="{F02F5952-8ADA-844E-898B-DA8C8DB83B41}" destId="{17B3C566-B315-AA46-AF32-947A3B0A7A43}" srcOrd="13" destOrd="0" presId="urn:microsoft.com/office/officeart/2005/8/layout/vList5"/>
    <dgm:cxn modelId="{6B4671DB-F7A5-0945-BB83-78337A4D6224}" type="presParOf" srcId="{F02F5952-8ADA-844E-898B-DA8C8DB83B41}" destId="{406E29F0-C311-2149-8136-AC3108D71D47}" srcOrd="14" destOrd="0" presId="urn:microsoft.com/office/officeart/2005/8/layout/vList5"/>
    <dgm:cxn modelId="{4A701739-4B0F-1C48-BEE6-3CCDB9987DD9}" type="presParOf" srcId="{406E29F0-C311-2149-8136-AC3108D71D47}" destId="{CF2A5DF0-62BF-4A4E-9587-9F2EE108BF63}" srcOrd="0" destOrd="0" presId="urn:microsoft.com/office/officeart/2005/8/layout/vList5"/>
    <dgm:cxn modelId="{7DA75521-0533-274B-8A9C-F0796B5D0A79}" type="presParOf" srcId="{F02F5952-8ADA-844E-898B-DA8C8DB83B41}" destId="{0A2A7A92-C58F-B64C-971C-37486C114ADF}" srcOrd="15" destOrd="0" presId="urn:microsoft.com/office/officeart/2005/8/layout/vList5"/>
    <dgm:cxn modelId="{29BF4CF9-B5AB-214A-9605-06D896A8C96A}" type="presParOf" srcId="{F02F5952-8ADA-844E-898B-DA8C8DB83B41}" destId="{471C49D0-0D6A-8B40-ABE1-67A71FADCC9C}" srcOrd="16" destOrd="0" presId="urn:microsoft.com/office/officeart/2005/8/layout/vList5"/>
    <dgm:cxn modelId="{4C757131-4AF6-AE46-95E1-78175EFCF4D7}" type="presParOf" srcId="{471C49D0-0D6A-8B40-ABE1-67A71FADCC9C}" destId="{7546337F-C73A-C645-9E5C-05BE381049F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6982B-D34F-0A41-B0BE-8716AFEC9863}">
      <dsp:nvSpPr>
        <dsp:cNvPr id="0" name=""/>
        <dsp:cNvSpPr/>
      </dsp:nvSpPr>
      <dsp:spPr>
        <a:xfrm>
          <a:off x="0" y="1998252"/>
          <a:ext cx="10553700" cy="1311070"/>
        </a:xfrm>
        <a:prstGeom prst="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The Process of object detection can be further divided into three separate subtasks :</a:t>
          </a:r>
        </a:p>
      </dsp:txBody>
      <dsp:txXfrm>
        <a:off x="0" y="1998252"/>
        <a:ext cx="10553700" cy="707977"/>
      </dsp:txXfrm>
    </dsp:sp>
    <dsp:sp modelId="{9BC6EC1F-4380-B04D-B9D3-FCF0401CCF71}">
      <dsp:nvSpPr>
        <dsp:cNvPr id="0" name=""/>
        <dsp:cNvSpPr/>
      </dsp:nvSpPr>
      <dsp:spPr>
        <a:xfrm>
          <a:off x="5153" y="2680009"/>
          <a:ext cx="3514464" cy="603092"/>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Object recognition </a:t>
          </a:r>
          <a:r>
            <a:rPr lang="en-US" sz="1300" kern="1200" dirty="0"/>
            <a:t>(identification of presence of any object in visual media)</a:t>
          </a:r>
        </a:p>
      </dsp:txBody>
      <dsp:txXfrm>
        <a:off x="5153" y="2680009"/>
        <a:ext cx="3514464" cy="603092"/>
      </dsp:txXfrm>
    </dsp:sp>
    <dsp:sp modelId="{2BC47F63-1184-E340-8D67-073F7B9131F4}">
      <dsp:nvSpPr>
        <dsp:cNvPr id="0" name=""/>
        <dsp:cNvSpPr/>
      </dsp:nvSpPr>
      <dsp:spPr>
        <a:xfrm>
          <a:off x="3519617" y="2680009"/>
          <a:ext cx="3514464" cy="603092"/>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Object classification </a:t>
          </a:r>
          <a:r>
            <a:rPr lang="en-US" sz="1300" kern="1200" dirty="0"/>
            <a:t>(classifying recognized object among given classes or categories)</a:t>
          </a:r>
        </a:p>
      </dsp:txBody>
      <dsp:txXfrm>
        <a:off x="3519617" y="2680009"/>
        <a:ext cx="3514464" cy="603092"/>
      </dsp:txXfrm>
    </dsp:sp>
    <dsp:sp modelId="{1D32FFFC-5A19-4841-8EFD-B7B9DB30FF67}">
      <dsp:nvSpPr>
        <dsp:cNvPr id="0" name=""/>
        <dsp:cNvSpPr/>
      </dsp:nvSpPr>
      <dsp:spPr>
        <a:xfrm>
          <a:off x="7039235" y="2672060"/>
          <a:ext cx="3514464" cy="603092"/>
        </a:xfrm>
        <a:prstGeom prst="rect">
          <a:avLst/>
        </a:prstGeom>
        <a:solidFill>
          <a:schemeClr val="dk2">
            <a:alpha val="90000"/>
            <a:tint val="40000"/>
            <a:hueOff val="0"/>
            <a:satOff val="0"/>
            <a:lumOff val="0"/>
            <a:alphaOff val="0"/>
          </a:schemeClr>
        </a:solidFill>
        <a:ln w="15875"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Object localization </a:t>
          </a:r>
          <a:r>
            <a:rPr lang="en-US" sz="1300" kern="1200" dirty="0"/>
            <a:t>(locating the position of object within the visual media)</a:t>
          </a:r>
        </a:p>
      </dsp:txBody>
      <dsp:txXfrm>
        <a:off x="7039235" y="2672060"/>
        <a:ext cx="3514464" cy="603092"/>
      </dsp:txXfrm>
    </dsp:sp>
    <dsp:sp modelId="{91FD4C8C-DFD8-AF42-BCC1-2D4B9910102A}">
      <dsp:nvSpPr>
        <dsp:cNvPr id="0" name=""/>
        <dsp:cNvSpPr/>
      </dsp:nvSpPr>
      <dsp:spPr>
        <a:xfrm rot="10800000">
          <a:off x="0" y="1492"/>
          <a:ext cx="10553700" cy="2016425"/>
        </a:xfrm>
        <a:prstGeom prst="upArrowCallout">
          <a:avLst/>
        </a:prstGeom>
        <a:blipFill dpi="0" rotWithShape="0">
          <a:blip xmlns:r="http://schemas.openxmlformats.org/officeDocument/2006/relationships" r:embed="rId1">
            <a:alphaModFix amt="0"/>
          </a:blip>
          <a:srcRect/>
          <a:tile tx="0" ty="0" sx="100000" sy="100000" flip="none" algn="tl"/>
        </a:blipFill>
        <a:ln w="25400"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Object detection is a computer vision technique which allows the computer algorithms to identify an object of a certain class and locate that object within given visual data such as image or video.</a:t>
          </a:r>
        </a:p>
      </dsp:txBody>
      <dsp:txXfrm rot="10800000">
        <a:off x="0" y="1492"/>
        <a:ext cx="10553700" cy="1310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73A36-3887-0C47-A787-A7B43272DBFE}">
      <dsp:nvSpPr>
        <dsp:cNvPr id="0" name=""/>
        <dsp:cNvSpPr/>
      </dsp:nvSpPr>
      <dsp:spPr>
        <a:xfrm>
          <a:off x="0" y="556339"/>
          <a:ext cx="2968228" cy="188482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91C692-3AA6-BA42-9D37-4A18F2BDBD65}">
      <dsp:nvSpPr>
        <dsp:cNvPr id="0" name=""/>
        <dsp:cNvSpPr/>
      </dsp:nvSpPr>
      <dsp:spPr>
        <a:xfrm>
          <a:off x="329803" y="869652"/>
          <a:ext cx="2968228" cy="188482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Single Class Single Label </a:t>
          </a:r>
          <a:r>
            <a:rPr lang="en-US" sz="1400" kern="1200" dirty="0"/>
            <a:t>(An Algorithm that can detect and locate only one type of object category and label it In the given image for example an algorithm which can only identify cats in given images)</a:t>
          </a:r>
        </a:p>
      </dsp:txBody>
      <dsp:txXfrm>
        <a:off x="385008" y="924857"/>
        <a:ext cx="2857818" cy="1774414"/>
      </dsp:txXfrm>
    </dsp:sp>
    <dsp:sp modelId="{FF531B31-7216-8448-9373-EE5D5D584057}">
      <dsp:nvSpPr>
        <dsp:cNvPr id="0" name=""/>
        <dsp:cNvSpPr/>
      </dsp:nvSpPr>
      <dsp:spPr>
        <a:xfrm>
          <a:off x="3627834" y="556339"/>
          <a:ext cx="2968228" cy="188482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74C2C72-5739-0243-A3F5-DD320131ECED}">
      <dsp:nvSpPr>
        <dsp:cNvPr id="0" name=""/>
        <dsp:cNvSpPr/>
      </dsp:nvSpPr>
      <dsp:spPr>
        <a:xfrm>
          <a:off x="3957637" y="869652"/>
          <a:ext cx="2968228" cy="188482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Multi Class Single Label </a:t>
          </a:r>
          <a:r>
            <a:rPr lang="en-US" sz="1400" kern="1200" dirty="0"/>
            <a:t>(An Algorithm that can detect and locate multiple types of object categories such as dogs, cats, birds </a:t>
          </a:r>
          <a:r>
            <a:rPr lang="en-US" sz="1400" kern="1200" dirty="0" err="1"/>
            <a:t>etc</a:t>
          </a:r>
          <a:r>
            <a:rPr lang="en-US" sz="1400" kern="1200" dirty="0"/>
            <a:t> but it labels only one category at one time in a given image)</a:t>
          </a:r>
        </a:p>
      </dsp:txBody>
      <dsp:txXfrm>
        <a:off x="4012842" y="924857"/>
        <a:ext cx="2857818" cy="1774414"/>
      </dsp:txXfrm>
    </dsp:sp>
    <dsp:sp modelId="{EB8EAD08-20B7-EA44-ADB3-740326EB2D4A}">
      <dsp:nvSpPr>
        <dsp:cNvPr id="0" name=""/>
        <dsp:cNvSpPr/>
      </dsp:nvSpPr>
      <dsp:spPr>
        <a:xfrm>
          <a:off x="7255668" y="556339"/>
          <a:ext cx="2968228" cy="188482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1EC7A2D-10CF-BB4E-A1A6-019388F8091E}">
      <dsp:nvSpPr>
        <dsp:cNvPr id="0" name=""/>
        <dsp:cNvSpPr/>
      </dsp:nvSpPr>
      <dsp:spPr>
        <a:xfrm>
          <a:off x="7585471" y="869652"/>
          <a:ext cx="2968228" cy="188482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Multi class Multi Label </a:t>
          </a:r>
          <a:r>
            <a:rPr lang="en-US" sz="1400" kern="1200" dirty="0"/>
            <a:t>(An Algorithm that can detect and locate multiple types of object categories such as dogs, cats, birds and can also label multiple classes of identified objects at one time in a given image)</a:t>
          </a:r>
        </a:p>
      </dsp:txBody>
      <dsp:txXfrm>
        <a:off x="7640676" y="924857"/>
        <a:ext cx="2857818" cy="1774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F6962-0A79-7047-AE2F-D54E171A0F90}">
      <dsp:nvSpPr>
        <dsp:cNvPr id="0" name=""/>
        <dsp:cNvSpPr/>
      </dsp:nvSpPr>
      <dsp:spPr>
        <a:xfrm>
          <a:off x="1137820" y="889"/>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Pros :</a:t>
          </a:r>
        </a:p>
      </dsp:txBody>
      <dsp:txXfrm>
        <a:off x="1137820" y="889"/>
        <a:ext cx="2586893" cy="1552135"/>
      </dsp:txXfrm>
    </dsp:sp>
    <dsp:sp modelId="{978AE0C9-4F8C-1C4E-8F41-C70FD0B17304}">
      <dsp:nvSpPr>
        <dsp:cNvPr id="0" name=""/>
        <dsp:cNvSpPr/>
      </dsp:nvSpPr>
      <dsp:spPr>
        <a:xfrm>
          <a:off x="3983403" y="889"/>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Produce good results if feature engineering is done correctly.</a:t>
          </a:r>
        </a:p>
      </dsp:txBody>
      <dsp:txXfrm>
        <a:off x="3983403" y="889"/>
        <a:ext cx="2586893" cy="1552135"/>
      </dsp:txXfrm>
    </dsp:sp>
    <dsp:sp modelId="{936542C9-6FF1-E344-8113-FC1B3A419DD0}">
      <dsp:nvSpPr>
        <dsp:cNvPr id="0" name=""/>
        <dsp:cNvSpPr/>
      </dsp:nvSpPr>
      <dsp:spPr>
        <a:xfrm>
          <a:off x="6828985" y="889"/>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Require less reference data for training</a:t>
          </a:r>
        </a:p>
      </dsp:txBody>
      <dsp:txXfrm>
        <a:off x="6828985" y="889"/>
        <a:ext cx="2586893" cy="1552135"/>
      </dsp:txXfrm>
    </dsp:sp>
    <dsp:sp modelId="{C51A9A17-29E3-BE44-BF0A-CE4A47631F68}">
      <dsp:nvSpPr>
        <dsp:cNvPr id="0" name=""/>
        <dsp:cNvSpPr/>
      </dsp:nvSpPr>
      <dsp:spPr>
        <a:xfrm>
          <a:off x="1137820" y="1811715"/>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Cons</a:t>
          </a:r>
        </a:p>
      </dsp:txBody>
      <dsp:txXfrm>
        <a:off x="1137820" y="1811715"/>
        <a:ext cx="2586893" cy="1552135"/>
      </dsp:txXfrm>
    </dsp:sp>
    <dsp:sp modelId="{AB71774D-C349-3642-B5F5-781E1E51E3EE}">
      <dsp:nvSpPr>
        <dsp:cNvPr id="0" name=""/>
        <dsp:cNvSpPr/>
      </dsp:nvSpPr>
      <dsp:spPr>
        <a:xfrm>
          <a:off x="3983403" y="1811715"/>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 Feature extraction for preparation fo data sets is done by human intelligence</a:t>
          </a:r>
        </a:p>
      </dsp:txBody>
      <dsp:txXfrm>
        <a:off x="3983403" y="1811715"/>
        <a:ext cx="2586893" cy="1552135"/>
      </dsp:txXfrm>
    </dsp:sp>
    <dsp:sp modelId="{555C9AD5-C935-A74F-81AC-8473FAA37B0F}">
      <dsp:nvSpPr>
        <dsp:cNvPr id="0" name=""/>
        <dsp:cNvSpPr/>
      </dsp:nvSpPr>
      <dsp:spPr>
        <a:xfrm>
          <a:off x="6828985" y="1811715"/>
          <a:ext cx="2586893" cy="1552135"/>
        </a:xfrm>
        <a:prstGeom prst="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2) data preparation is time taking</a:t>
          </a:r>
        </a:p>
      </dsp:txBody>
      <dsp:txXfrm>
        <a:off x="6828985" y="1811715"/>
        <a:ext cx="2586893" cy="15521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FFA96-57E6-2143-BEF7-79800C0D00D4}">
      <dsp:nvSpPr>
        <dsp:cNvPr id="0" name=""/>
        <dsp:cNvSpPr/>
      </dsp:nvSpPr>
      <dsp:spPr>
        <a:xfrm>
          <a:off x="0" y="1182"/>
          <a:ext cx="3799332" cy="447714"/>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Pros :</a:t>
          </a:r>
        </a:p>
      </dsp:txBody>
      <dsp:txXfrm>
        <a:off x="21856" y="23038"/>
        <a:ext cx="3755620" cy="404002"/>
      </dsp:txXfrm>
    </dsp:sp>
    <dsp:sp modelId="{568E0966-9D23-DA41-A7D3-9FCDE376F9DF}">
      <dsp:nvSpPr>
        <dsp:cNvPr id="0" name=""/>
        <dsp:cNvSpPr/>
      </dsp:nvSpPr>
      <dsp:spPr>
        <a:xfrm>
          <a:off x="0" y="502317"/>
          <a:ext cx="3799332" cy="447714"/>
        </a:xfrm>
        <a:prstGeom prst="roundRect">
          <a:avLst/>
        </a:prstGeom>
        <a:blipFill rotWithShape="1">
          <a:blip xmlns:r="http://schemas.openxmlformats.org/officeDocument/2006/relationships" r:embed="rId1">
            <a:duotone>
              <a:schemeClr val="accent2">
                <a:hueOff val="-484797"/>
                <a:satOff val="-1096"/>
                <a:lumOff val="-711"/>
                <a:alphaOff val="0"/>
                <a:tint val="98000"/>
                <a:lumMod val="102000"/>
              </a:schemeClr>
              <a:schemeClr val="accent2">
                <a:hueOff val="-484797"/>
                <a:satOff val="-1096"/>
                <a:lumOff val="-711"/>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1)  Proved to be accurate</a:t>
          </a:r>
        </a:p>
      </dsp:txBody>
      <dsp:txXfrm>
        <a:off x="21856" y="524173"/>
        <a:ext cx="3755620" cy="404002"/>
      </dsp:txXfrm>
    </dsp:sp>
    <dsp:sp modelId="{8B0AD0FA-FD3A-2342-9082-DCB8AA3F4E03}">
      <dsp:nvSpPr>
        <dsp:cNvPr id="0" name=""/>
        <dsp:cNvSpPr/>
      </dsp:nvSpPr>
      <dsp:spPr>
        <a:xfrm>
          <a:off x="0" y="1004012"/>
          <a:ext cx="3799332" cy="447714"/>
        </a:xfrm>
        <a:prstGeom prst="roundRect">
          <a:avLst/>
        </a:prstGeom>
        <a:blipFill rotWithShape="1">
          <a:blip xmlns:r="http://schemas.openxmlformats.org/officeDocument/2006/relationships" r:embed="rId1">
            <a:duotone>
              <a:schemeClr val="accent2">
                <a:hueOff val="-969594"/>
                <a:satOff val="-2193"/>
                <a:lumOff val="-1422"/>
                <a:alphaOff val="0"/>
                <a:tint val="98000"/>
                <a:lumMod val="102000"/>
              </a:schemeClr>
              <a:schemeClr val="accent2">
                <a:hueOff val="-969594"/>
                <a:satOff val="-2193"/>
                <a:lumOff val="-1422"/>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2) Can do feature extraction by itself</a:t>
          </a:r>
        </a:p>
      </dsp:txBody>
      <dsp:txXfrm>
        <a:off x="21856" y="1025868"/>
        <a:ext cx="3755620" cy="404002"/>
      </dsp:txXfrm>
    </dsp:sp>
    <dsp:sp modelId="{2AB8B6B7-1A52-6D40-B1F8-65654D7964A4}">
      <dsp:nvSpPr>
        <dsp:cNvPr id="0" name=""/>
        <dsp:cNvSpPr/>
      </dsp:nvSpPr>
      <dsp:spPr>
        <a:xfrm>
          <a:off x="6225467" y="26594"/>
          <a:ext cx="3799332" cy="447714"/>
        </a:xfrm>
        <a:prstGeom prst="roundRect">
          <a:avLst/>
        </a:prstGeom>
        <a:blipFill rotWithShape="1">
          <a:blip xmlns:r="http://schemas.openxmlformats.org/officeDocument/2006/relationships" r:embed="rId1">
            <a:duotone>
              <a:schemeClr val="accent2">
                <a:hueOff val="-1454391"/>
                <a:satOff val="-3289"/>
                <a:lumOff val="-2132"/>
                <a:alphaOff val="0"/>
                <a:tint val="98000"/>
                <a:lumMod val="102000"/>
              </a:schemeClr>
              <a:schemeClr val="accent2">
                <a:hueOff val="-1454391"/>
                <a:satOff val="-3289"/>
                <a:lumOff val="-2132"/>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Cons</a:t>
          </a:r>
        </a:p>
      </dsp:txBody>
      <dsp:txXfrm>
        <a:off x="6247323" y="48450"/>
        <a:ext cx="3755620" cy="404002"/>
      </dsp:txXfrm>
    </dsp:sp>
    <dsp:sp modelId="{2D8CE719-8ACD-164C-A450-0CE7B60A32EE}">
      <dsp:nvSpPr>
        <dsp:cNvPr id="0" name=""/>
        <dsp:cNvSpPr/>
      </dsp:nvSpPr>
      <dsp:spPr>
        <a:xfrm>
          <a:off x="6245907" y="502317"/>
          <a:ext cx="3799332" cy="447714"/>
        </a:xfrm>
        <a:prstGeom prst="roundRect">
          <a:avLst/>
        </a:prstGeom>
        <a:blipFill rotWithShape="1">
          <a:blip xmlns:r="http://schemas.openxmlformats.org/officeDocument/2006/relationships" r:embed="rId1">
            <a:duotone>
              <a:schemeClr val="accent2">
                <a:hueOff val="-1939188"/>
                <a:satOff val="-4386"/>
                <a:lumOff val="-2843"/>
                <a:alphaOff val="0"/>
                <a:tint val="98000"/>
                <a:lumMod val="102000"/>
              </a:schemeClr>
              <a:schemeClr val="accent2">
                <a:hueOff val="-1939188"/>
                <a:satOff val="-4386"/>
                <a:lumOff val="-2843"/>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1)Needs large volume of data for training</a:t>
          </a:r>
        </a:p>
      </dsp:txBody>
      <dsp:txXfrm>
        <a:off x="6267763" y="524173"/>
        <a:ext cx="3755620" cy="404002"/>
      </dsp:txXfrm>
    </dsp:sp>
    <dsp:sp modelId="{D00FD335-6430-BD4C-AA34-10BF828B94B5}">
      <dsp:nvSpPr>
        <dsp:cNvPr id="0" name=""/>
        <dsp:cNvSpPr/>
      </dsp:nvSpPr>
      <dsp:spPr>
        <a:xfrm>
          <a:off x="6227974" y="1001590"/>
          <a:ext cx="3799332" cy="447714"/>
        </a:xfrm>
        <a:prstGeom prst="roundRect">
          <a:avLst/>
        </a:prstGeom>
        <a:blipFill rotWithShape="1">
          <a:blip xmlns:r="http://schemas.openxmlformats.org/officeDocument/2006/relationships" r:embed="rId1">
            <a:duotone>
              <a:schemeClr val="accent2">
                <a:hueOff val="-2423985"/>
                <a:satOff val="-5482"/>
                <a:lumOff val="-3554"/>
                <a:alphaOff val="0"/>
                <a:tint val="98000"/>
                <a:lumMod val="102000"/>
              </a:schemeClr>
              <a:schemeClr val="accent2">
                <a:hueOff val="-2423985"/>
                <a:satOff val="-5482"/>
                <a:lumOff val="-3554"/>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2) data preparation is time taking</a:t>
          </a:r>
        </a:p>
      </dsp:txBody>
      <dsp:txXfrm>
        <a:off x="6249830" y="1023446"/>
        <a:ext cx="3755620" cy="404002"/>
      </dsp:txXfrm>
    </dsp:sp>
    <dsp:sp modelId="{1BBE83EE-9997-8E41-AF7C-96292BF13ECC}">
      <dsp:nvSpPr>
        <dsp:cNvPr id="0" name=""/>
        <dsp:cNvSpPr/>
      </dsp:nvSpPr>
      <dsp:spPr>
        <a:xfrm>
          <a:off x="6219008" y="1467258"/>
          <a:ext cx="3799332" cy="447714"/>
        </a:xfrm>
        <a:prstGeom prst="roundRect">
          <a:avLst/>
        </a:prstGeom>
        <a:blipFill rotWithShape="1">
          <a:blip xmlns:r="http://schemas.openxmlformats.org/officeDocument/2006/relationships" r:embed="rId1">
            <a:duotone>
              <a:schemeClr val="accent2">
                <a:hueOff val="-2908781"/>
                <a:satOff val="-6578"/>
                <a:lumOff val="-4265"/>
                <a:alphaOff val="0"/>
                <a:tint val="98000"/>
                <a:lumMod val="102000"/>
              </a:schemeClr>
              <a:schemeClr val="accent2">
                <a:hueOff val="-2908781"/>
                <a:satOff val="-6578"/>
                <a:lumOff val="-4265"/>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3)Data annotation is required for object localization training</a:t>
          </a:r>
        </a:p>
      </dsp:txBody>
      <dsp:txXfrm>
        <a:off x="6240864" y="1489114"/>
        <a:ext cx="3755620" cy="404002"/>
      </dsp:txXfrm>
    </dsp:sp>
    <dsp:sp modelId="{CF2A5DF0-62BF-4A4E-9587-9F2EE108BF63}">
      <dsp:nvSpPr>
        <dsp:cNvPr id="0" name=""/>
        <dsp:cNvSpPr/>
      </dsp:nvSpPr>
      <dsp:spPr>
        <a:xfrm>
          <a:off x="6219008" y="1937358"/>
          <a:ext cx="3799332" cy="447714"/>
        </a:xfrm>
        <a:prstGeom prst="roundRect">
          <a:avLst/>
        </a:prstGeom>
        <a:blipFill rotWithShape="1">
          <a:blip xmlns:r="http://schemas.openxmlformats.org/officeDocument/2006/relationships" r:embed="rId1">
            <a:duotone>
              <a:schemeClr val="accent2">
                <a:hueOff val="-3393578"/>
                <a:satOff val="-7675"/>
                <a:lumOff val="-4975"/>
                <a:alphaOff val="0"/>
                <a:tint val="98000"/>
                <a:lumMod val="102000"/>
              </a:schemeClr>
              <a:schemeClr val="accent2">
                <a:hueOff val="-3393578"/>
                <a:satOff val="-7675"/>
                <a:lumOff val="-4975"/>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3) </a:t>
          </a:r>
          <a:r>
            <a:rPr lang="en-US" sz="1200" kern="1200" dirty="0" err="1"/>
            <a:t>Traininig</a:t>
          </a:r>
          <a:r>
            <a:rPr lang="en-US" sz="1200" kern="1200" dirty="0"/>
            <a:t> Time is more </a:t>
          </a:r>
        </a:p>
      </dsp:txBody>
      <dsp:txXfrm>
        <a:off x="6240864" y="1959214"/>
        <a:ext cx="3755620" cy="404002"/>
      </dsp:txXfrm>
    </dsp:sp>
    <dsp:sp modelId="{7546337F-C73A-C645-9E5C-05BE381049F7}">
      <dsp:nvSpPr>
        <dsp:cNvPr id="0" name=""/>
        <dsp:cNvSpPr/>
      </dsp:nvSpPr>
      <dsp:spPr>
        <a:xfrm>
          <a:off x="6219008" y="2407458"/>
          <a:ext cx="3799332" cy="447714"/>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3) Requires more processing power for training</a:t>
          </a:r>
        </a:p>
      </dsp:txBody>
      <dsp:txXfrm>
        <a:off x="6240864" y="2429314"/>
        <a:ext cx="3755620" cy="4040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4/29/20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4/29/20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2F7B-F982-5442-AD55-6CD5E264AFEB}"/>
              </a:ext>
            </a:extLst>
          </p:cNvPr>
          <p:cNvSpPr>
            <a:spLocks noGrp="1"/>
          </p:cNvSpPr>
          <p:nvPr>
            <p:ph type="ctrTitle"/>
          </p:nvPr>
        </p:nvSpPr>
        <p:spPr>
          <a:xfrm>
            <a:off x="74504" y="69575"/>
            <a:ext cx="11951843" cy="4631634"/>
          </a:xfrm>
        </p:spPr>
        <p:txBody>
          <a:bodyPr/>
          <a:lstStyle/>
          <a:p>
            <a:br>
              <a:rPr lang="en-US" sz="4800" dirty="0"/>
            </a:br>
            <a:r>
              <a:rPr lang="en-US" sz="4000" dirty="0"/>
              <a:t>Project Demo : Object Detection </a:t>
            </a:r>
            <a:r>
              <a:rPr lang="en-US" sz="2000" dirty="0"/>
              <a:t>(classification &amp; localization)</a:t>
            </a:r>
            <a:br>
              <a:rPr lang="en-US" sz="4000" dirty="0"/>
            </a:br>
            <a:r>
              <a:rPr lang="en-US" sz="4000" dirty="0"/>
              <a:t>(Using Weakly Supervised Learning) </a:t>
            </a:r>
            <a:br>
              <a:rPr lang="en-US" sz="4000" dirty="0"/>
            </a:br>
            <a:br>
              <a:rPr lang="en-US" sz="4000" dirty="0"/>
            </a:br>
            <a:r>
              <a:rPr lang="en-US" sz="4000" dirty="0"/>
              <a:t>Pattern Recognition (EEL6825) – Dr. </a:t>
            </a:r>
            <a:r>
              <a:rPr lang="en-US" sz="4000" dirty="0" err="1"/>
              <a:t>Dapeng</a:t>
            </a:r>
            <a:r>
              <a:rPr lang="en-US" sz="4000" dirty="0"/>
              <a:t> Wu</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0B31D5CE-BA4B-514B-859A-C7008FD9D578}"/>
              </a:ext>
            </a:extLst>
          </p:cNvPr>
          <p:cNvSpPr>
            <a:spLocks noGrp="1"/>
          </p:cNvSpPr>
          <p:nvPr>
            <p:ph type="subTitle" idx="1"/>
          </p:nvPr>
        </p:nvSpPr>
        <p:spPr>
          <a:xfrm>
            <a:off x="163958" y="5088835"/>
            <a:ext cx="10572000" cy="1570383"/>
          </a:xfrm>
        </p:spPr>
        <p:txBody>
          <a:bodyPr>
            <a:normAutofit fontScale="92500" lnSpcReduction="20000"/>
          </a:bodyPr>
          <a:lstStyle/>
          <a:p>
            <a:r>
              <a:rPr lang="en-US" dirty="0"/>
              <a:t>Submission By :</a:t>
            </a:r>
          </a:p>
          <a:p>
            <a:pPr>
              <a:lnSpc>
                <a:spcPct val="120000"/>
              </a:lnSpc>
            </a:pPr>
            <a:r>
              <a:rPr lang="en-US" dirty="0"/>
              <a:t>Vikas </a:t>
            </a:r>
            <a:r>
              <a:rPr lang="en-US" dirty="0" err="1"/>
              <a:t>Chaubey</a:t>
            </a:r>
            <a:br>
              <a:rPr lang="en-US" dirty="0"/>
            </a:br>
            <a:r>
              <a:rPr lang="en-US" dirty="0"/>
              <a:t>Email : </a:t>
            </a:r>
            <a:r>
              <a:rPr lang="en-US" dirty="0" err="1"/>
              <a:t>vikas.chaubey@ufl.edu</a:t>
            </a:r>
            <a:r>
              <a:rPr lang="en-US" dirty="0"/>
              <a:t>  , UFID : 3511 5826</a:t>
            </a:r>
            <a:br>
              <a:rPr lang="en-US" dirty="0"/>
            </a:br>
            <a:r>
              <a:rPr lang="en-US" i="1" dirty="0"/>
              <a:t>Department of Computer and Information Science and Engineering ,University of Florida </a:t>
            </a:r>
            <a:r>
              <a:rPr lang="en-US" dirty="0"/>
              <a:t>Gainesville, USA </a:t>
            </a:r>
          </a:p>
          <a:p>
            <a:endParaRPr lang="en-US" dirty="0"/>
          </a:p>
        </p:txBody>
      </p:sp>
    </p:spTree>
    <p:extLst>
      <p:ext uri="{BB962C8B-B14F-4D97-AF65-F5344CB8AC3E}">
        <p14:creationId xmlns:p14="http://schemas.microsoft.com/office/powerpoint/2010/main" val="271688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63F8CB-EEE2-9042-A832-A2E242B60DDE}"/>
              </a:ext>
            </a:extLst>
          </p:cNvPr>
          <p:cNvSpPr>
            <a:spLocks noGrp="1"/>
          </p:cNvSpPr>
          <p:nvPr>
            <p:ph type="title"/>
          </p:nvPr>
        </p:nvSpPr>
        <p:spPr>
          <a:xfrm>
            <a:off x="810000" y="447188"/>
            <a:ext cx="10571998" cy="970450"/>
          </a:xfrm>
        </p:spPr>
        <p:txBody>
          <a:bodyPr>
            <a:normAutofit/>
          </a:bodyPr>
          <a:lstStyle/>
          <a:p>
            <a:pPr>
              <a:lnSpc>
                <a:spcPct val="90000"/>
              </a:lnSpc>
            </a:pPr>
            <a:r>
              <a:rPr lang="en-US" sz="3100" dirty="0"/>
              <a:t>Pros and Cons of Deep learning  based  object detection algorithms:</a:t>
            </a:r>
          </a:p>
        </p:txBody>
      </p:sp>
      <p:graphicFrame>
        <p:nvGraphicFramePr>
          <p:cNvPr id="5" name="Content Placeholder 2">
            <a:extLst>
              <a:ext uri="{FF2B5EF4-FFF2-40B4-BE49-F238E27FC236}">
                <a16:creationId xmlns:a16="http://schemas.microsoft.com/office/drawing/2014/main" id="{26738C0A-2104-443F-A860-A62D79280FCE}"/>
              </a:ext>
            </a:extLst>
          </p:cNvPr>
          <p:cNvGraphicFramePr>
            <a:graphicFrameLocks noGrp="1"/>
          </p:cNvGraphicFramePr>
          <p:nvPr>
            <p:ph idx="1"/>
            <p:extLst>
              <p:ext uri="{D42A27DB-BD31-4B8C-83A1-F6EECF244321}">
                <p14:modId xmlns:p14="http://schemas.microsoft.com/office/powerpoint/2010/main" val="3788814175"/>
              </p:ext>
            </p:extLst>
          </p:nvPr>
        </p:nvGraphicFramePr>
        <p:xfrm>
          <a:off x="819150" y="2494722"/>
          <a:ext cx="10553700" cy="4210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8343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1920-22B2-824A-9DAB-16BB2D90A567}"/>
              </a:ext>
            </a:extLst>
          </p:cNvPr>
          <p:cNvSpPr>
            <a:spLocks noGrp="1"/>
          </p:cNvSpPr>
          <p:nvPr>
            <p:ph type="title"/>
          </p:nvPr>
        </p:nvSpPr>
        <p:spPr/>
        <p:txBody>
          <a:bodyPr/>
          <a:lstStyle/>
          <a:p>
            <a:r>
              <a:rPr lang="en-US" dirty="0"/>
              <a:t>Object detection using Weakly Supervised Learning</a:t>
            </a:r>
          </a:p>
        </p:txBody>
      </p:sp>
      <p:sp>
        <p:nvSpPr>
          <p:cNvPr id="3" name="Content Placeholder 2">
            <a:extLst>
              <a:ext uri="{FF2B5EF4-FFF2-40B4-BE49-F238E27FC236}">
                <a16:creationId xmlns:a16="http://schemas.microsoft.com/office/drawing/2014/main" id="{039455AA-5E0B-7340-A4C1-34DF857D2FCE}"/>
              </a:ext>
            </a:extLst>
          </p:cNvPr>
          <p:cNvSpPr>
            <a:spLocks noGrp="1"/>
          </p:cNvSpPr>
          <p:nvPr>
            <p:ph idx="1"/>
          </p:nvPr>
        </p:nvSpPr>
        <p:spPr>
          <a:xfrm>
            <a:off x="118002" y="2125572"/>
            <a:ext cx="11955994" cy="4644505"/>
          </a:xfrm>
        </p:spPr>
        <p:txBody>
          <a:bodyPr>
            <a:normAutofit lnSpcReduction="10000"/>
          </a:bodyPr>
          <a:lstStyle/>
          <a:p>
            <a:endParaRPr lang="en-US" dirty="0"/>
          </a:p>
          <a:p>
            <a:endParaRPr lang="en-US" dirty="0"/>
          </a:p>
          <a:p>
            <a:r>
              <a:rPr lang="en-US" dirty="0"/>
              <a:t>This project implements multi class single label object detection algorithm using convolution neural network with weakly supervised learning </a:t>
            </a:r>
          </a:p>
          <a:p>
            <a:r>
              <a:rPr lang="en-US" dirty="0"/>
              <a:t>In order to train neural networks for the task of object detection(classification and localization) the training data set must be prepared in a certain way for  :</a:t>
            </a:r>
          </a:p>
          <a:p>
            <a:pPr marL="0" indent="0">
              <a:buNone/>
            </a:pPr>
            <a:r>
              <a:rPr lang="en-US" dirty="0"/>
              <a:t>         1) classification : training data set must be labelled(class or category names)</a:t>
            </a:r>
          </a:p>
          <a:p>
            <a:pPr marL="0" indent="0">
              <a:buNone/>
            </a:pPr>
            <a:r>
              <a:rPr lang="en-US" dirty="0"/>
              <a:t>         2) localization  : training  data set should be annotated with bounding box </a:t>
            </a:r>
          </a:p>
          <a:p>
            <a:pPr marL="0" indent="0">
              <a:buNone/>
            </a:pPr>
            <a:r>
              <a:rPr lang="en-US" dirty="0"/>
              <a:t>        This could be an expensive and time taking process if the datasets are large.</a:t>
            </a:r>
          </a:p>
          <a:p>
            <a:r>
              <a:rPr lang="en-US" dirty="0"/>
              <a:t>What is weakly supervised learning ? </a:t>
            </a:r>
            <a:r>
              <a:rPr lang="en-US" b="1" dirty="0"/>
              <a:t>Weakly supervised learning</a:t>
            </a:r>
            <a:r>
              <a:rPr lang="en-US" dirty="0"/>
              <a:t> is a machine learning technique where the neural network model is trained using data samples that are only partially annotated or labeled. </a:t>
            </a:r>
          </a:p>
          <a:p>
            <a:r>
              <a:rPr lang="en-US" dirty="0"/>
              <a:t>Weakly Supervised Learning could be used to reduce data preparation efforts for object detection.</a:t>
            </a:r>
          </a:p>
        </p:txBody>
      </p:sp>
    </p:spTree>
    <p:extLst>
      <p:ext uri="{BB962C8B-B14F-4D97-AF65-F5344CB8AC3E}">
        <p14:creationId xmlns:p14="http://schemas.microsoft.com/office/powerpoint/2010/main" val="400261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DF4F-3389-134E-A60C-E0CAF374EFA0}"/>
              </a:ext>
            </a:extLst>
          </p:cNvPr>
          <p:cNvSpPr>
            <a:spLocks noGrp="1"/>
          </p:cNvSpPr>
          <p:nvPr>
            <p:ph type="title"/>
          </p:nvPr>
        </p:nvSpPr>
        <p:spPr/>
        <p:txBody>
          <a:bodyPr/>
          <a:lstStyle/>
          <a:p>
            <a:r>
              <a:rPr lang="en-US" dirty="0"/>
              <a:t>Weakly Supervised Learning</a:t>
            </a:r>
          </a:p>
        </p:txBody>
      </p:sp>
      <p:sp>
        <p:nvSpPr>
          <p:cNvPr id="3" name="Content Placeholder 2">
            <a:extLst>
              <a:ext uri="{FF2B5EF4-FFF2-40B4-BE49-F238E27FC236}">
                <a16:creationId xmlns:a16="http://schemas.microsoft.com/office/drawing/2014/main" id="{B0732162-AFA6-1245-BA24-785EAE48DC06}"/>
              </a:ext>
            </a:extLst>
          </p:cNvPr>
          <p:cNvSpPr>
            <a:spLocks noGrp="1"/>
          </p:cNvSpPr>
          <p:nvPr>
            <p:ph idx="1"/>
          </p:nvPr>
        </p:nvSpPr>
        <p:spPr/>
        <p:txBody>
          <a:bodyPr>
            <a:normAutofit/>
          </a:bodyPr>
          <a:lstStyle/>
          <a:p>
            <a:r>
              <a:rPr lang="en-US" dirty="0"/>
              <a:t>With Weakly supervised learning the neural network can be trained using only labelled data.</a:t>
            </a:r>
          </a:p>
          <a:p>
            <a:r>
              <a:rPr lang="en-US" dirty="0"/>
              <a:t>With Weakly supervised learning neural network training does not require data to be annotated with bounding boxes.</a:t>
            </a:r>
          </a:p>
          <a:p>
            <a:r>
              <a:rPr lang="en-US" dirty="0"/>
              <a:t>Big Question ?</a:t>
            </a:r>
          </a:p>
          <a:p>
            <a:pPr marL="800100" lvl="1" indent="-342900">
              <a:buAutoNum type="arabicParenR"/>
            </a:pPr>
            <a:r>
              <a:rPr lang="en-US" dirty="0"/>
              <a:t>If Labelled data(class or category names) </a:t>
            </a:r>
            <a:r>
              <a:rPr lang="en-US" dirty="0">
                <a:sym typeface="Wingdings" pitchFamily="2" charset="2"/>
              </a:rPr>
              <a:t> can only train a neural network for task of classification </a:t>
            </a:r>
            <a:r>
              <a:rPr lang="en-US" dirty="0"/>
              <a:t>and </a:t>
            </a:r>
            <a:r>
              <a:rPr lang="en-US" dirty="0">
                <a:sym typeface="Wingdings" pitchFamily="2" charset="2"/>
              </a:rPr>
              <a:t>bounding Boxed annotated training data is required for localization, t</a:t>
            </a:r>
            <a:r>
              <a:rPr lang="en-US" dirty="0"/>
              <a:t>hen if data is only labelled then how will neural network be trained for the task of localization.</a:t>
            </a:r>
          </a:p>
          <a:p>
            <a:pPr marL="457200" lvl="1" indent="0">
              <a:buNone/>
            </a:pPr>
            <a:r>
              <a:rPr lang="en-US" dirty="0"/>
              <a:t>Answer : Gradient Weighted Class Activation Mapping (Grad- Cam Algorithm) can be used to localize object without explicitly training a model for the task of localization.</a:t>
            </a:r>
          </a:p>
          <a:p>
            <a:endParaRPr lang="en-US" dirty="0"/>
          </a:p>
        </p:txBody>
      </p:sp>
    </p:spTree>
    <p:extLst>
      <p:ext uri="{BB962C8B-B14F-4D97-AF65-F5344CB8AC3E}">
        <p14:creationId xmlns:p14="http://schemas.microsoft.com/office/powerpoint/2010/main" val="1028902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FB40-3A35-6D46-B2D2-9FAD6D84AA4C}"/>
              </a:ext>
            </a:extLst>
          </p:cNvPr>
          <p:cNvSpPr>
            <a:spLocks noGrp="1"/>
          </p:cNvSpPr>
          <p:nvPr>
            <p:ph type="title"/>
          </p:nvPr>
        </p:nvSpPr>
        <p:spPr/>
        <p:txBody>
          <a:bodyPr/>
          <a:lstStyle/>
          <a:p>
            <a:r>
              <a:rPr lang="en-US" dirty="0"/>
              <a:t>Weakly Supervised Object detection using CNN and Grad-Cam Algorithm</a:t>
            </a:r>
          </a:p>
        </p:txBody>
      </p:sp>
      <p:sp>
        <p:nvSpPr>
          <p:cNvPr id="3" name="Content Placeholder 2">
            <a:extLst>
              <a:ext uri="{FF2B5EF4-FFF2-40B4-BE49-F238E27FC236}">
                <a16:creationId xmlns:a16="http://schemas.microsoft.com/office/drawing/2014/main" id="{D93286DB-AF69-3B42-A4F5-7D69B3BBAFD1}"/>
              </a:ext>
            </a:extLst>
          </p:cNvPr>
          <p:cNvSpPr>
            <a:spLocks noGrp="1"/>
          </p:cNvSpPr>
          <p:nvPr>
            <p:ph idx="1"/>
          </p:nvPr>
        </p:nvSpPr>
        <p:spPr>
          <a:xfrm>
            <a:off x="818712" y="2222288"/>
            <a:ext cx="10554574" cy="3590116"/>
          </a:xfrm>
        </p:spPr>
        <p:txBody>
          <a:bodyPr/>
          <a:lstStyle/>
          <a:p>
            <a:r>
              <a:rPr lang="en-US" dirty="0"/>
              <a:t>The concept of  weakly supervised learning for object detection is implemented ion following manner:</a:t>
            </a:r>
          </a:p>
          <a:p>
            <a:pPr marL="400050" lvl="1" indent="0">
              <a:buNone/>
            </a:pPr>
            <a:r>
              <a:rPr lang="en-US" dirty="0"/>
              <a:t>1) Prepare only Labelled data set with class category names</a:t>
            </a:r>
          </a:p>
          <a:p>
            <a:pPr marL="400050" lvl="1" indent="0">
              <a:buNone/>
            </a:pPr>
            <a:r>
              <a:rPr lang="en-US" dirty="0"/>
              <a:t>2) Train a convolution neural network with this labeled data for task of classification</a:t>
            </a:r>
          </a:p>
          <a:p>
            <a:pPr marL="400050" lvl="1" indent="0" algn="just">
              <a:buNone/>
            </a:pPr>
            <a:r>
              <a:rPr lang="en-US" dirty="0"/>
              <a:t>3) Use gradient weighted class activation Mapping algorithm to do localization : 			    Grad- Cam algorithm can do localization by utilizing the outcomes obtained from the last convolution layer of Convolution neural network This eliminates the requirement to train the neural network separately for task of localization.</a:t>
            </a:r>
          </a:p>
        </p:txBody>
      </p:sp>
    </p:spTree>
    <p:extLst>
      <p:ext uri="{BB962C8B-B14F-4D97-AF65-F5344CB8AC3E}">
        <p14:creationId xmlns:p14="http://schemas.microsoft.com/office/powerpoint/2010/main" val="215472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AB7F-10D6-3A4F-B984-0B0C0EDD26CF}"/>
              </a:ext>
            </a:extLst>
          </p:cNvPr>
          <p:cNvSpPr>
            <a:spLocks noGrp="1"/>
          </p:cNvSpPr>
          <p:nvPr>
            <p:ph type="title"/>
          </p:nvPr>
        </p:nvSpPr>
        <p:spPr/>
        <p:txBody>
          <a:bodyPr/>
          <a:lstStyle/>
          <a:p>
            <a:r>
              <a:rPr lang="en-US" dirty="0"/>
              <a:t>Convolution Neural Network (CNN)</a:t>
            </a:r>
          </a:p>
        </p:txBody>
      </p:sp>
      <p:sp>
        <p:nvSpPr>
          <p:cNvPr id="3" name="Content Placeholder 2">
            <a:extLst>
              <a:ext uri="{FF2B5EF4-FFF2-40B4-BE49-F238E27FC236}">
                <a16:creationId xmlns:a16="http://schemas.microsoft.com/office/drawing/2014/main" id="{E81174D0-3CA0-BA4C-B7E8-5D326ED9F8AB}"/>
              </a:ext>
            </a:extLst>
          </p:cNvPr>
          <p:cNvSpPr>
            <a:spLocks noGrp="1"/>
          </p:cNvSpPr>
          <p:nvPr>
            <p:ph idx="1"/>
          </p:nvPr>
        </p:nvSpPr>
        <p:spPr/>
        <p:txBody>
          <a:bodyPr>
            <a:normAutofit lnSpcReduction="10000"/>
          </a:bodyPr>
          <a:lstStyle/>
          <a:p>
            <a:r>
              <a:rPr lang="en-US" dirty="0"/>
              <a:t>The convolution neural network is a special type of neural network , these networks are called convolution neural nets because they perform the operation of convolution in convolution layers, these networks perform very well on visual image data to extract image features.</a:t>
            </a:r>
          </a:p>
          <a:p>
            <a:r>
              <a:rPr lang="en-US" dirty="0"/>
              <a:t>Why Convolution neural networks are preferred over general neural networks for object detection?</a:t>
            </a:r>
          </a:p>
          <a:p>
            <a:pPr marL="400050" lvl="1" indent="0">
              <a:buNone/>
            </a:pPr>
            <a:r>
              <a:rPr lang="en-US" dirty="0"/>
              <a:t>Unlike general neural networks Convolution neural network imitates the vision functionality of human brain hence CNNs are very efficient at processing visual data that’s is why CNNs are preferred over general neural networks for object detection tasks.</a:t>
            </a:r>
          </a:p>
          <a:p>
            <a:pPr marL="400050" lvl="1" indent="0">
              <a:buNone/>
            </a:pPr>
            <a:endParaRPr lang="en-US" dirty="0"/>
          </a:p>
          <a:p>
            <a:r>
              <a:rPr lang="en-US" dirty="0"/>
              <a:t>In this project Implementation the CNN architecture which is used is VGG-16 which is a standard architecture used in various object detection algorithms.</a:t>
            </a:r>
          </a:p>
        </p:txBody>
      </p:sp>
    </p:spTree>
    <p:extLst>
      <p:ext uri="{BB962C8B-B14F-4D97-AF65-F5344CB8AC3E}">
        <p14:creationId xmlns:p14="http://schemas.microsoft.com/office/powerpoint/2010/main" val="196720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9059-2CC8-FC4A-B9C8-C5E14C91A4E2}"/>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CNN and Human Brain (visual Cortex)</a:t>
            </a:r>
          </a:p>
        </p:txBody>
      </p:sp>
      <p:sp>
        <p:nvSpPr>
          <p:cNvPr id="6" name="TextBox 5">
            <a:extLst>
              <a:ext uri="{FF2B5EF4-FFF2-40B4-BE49-F238E27FC236}">
                <a16:creationId xmlns:a16="http://schemas.microsoft.com/office/drawing/2014/main" id="{00978C31-475E-6B42-8765-3B580D84E457}"/>
              </a:ext>
            </a:extLst>
          </p:cNvPr>
          <p:cNvSpPr txBox="1"/>
          <p:nvPr/>
        </p:nvSpPr>
        <p:spPr>
          <a:xfrm>
            <a:off x="818713" y="2413000"/>
            <a:ext cx="4711649" cy="363220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1200" dirty="0"/>
              <a:t>  Visual cortex is the part of human brain which is responsible to process visual imagery seen by human eyes.</a:t>
            </a:r>
          </a:p>
          <a:p>
            <a:pPr>
              <a:lnSpc>
                <a:spcPct val="90000"/>
              </a:lnSpc>
              <a:spcBef>
                <a:spcPct val="20000"/>
              </a:spcBef>
              <a:spcAft>
                <a:spcPts val="600"/>
              </a:spcAft>
              <a:buClr>
                <a:schemeClr val="accent1"/>
              </a:buClr>
              <a:buFont typeface="Wingdings 2" charset="2"/>
              <a:buChar char=""/>
            </a:pPr>
            <a:endParaRPr lang="en-US" sz="1200" dirty="0"/>
          </a:p>
          <a:p>
            <a:pPr>
              <a:lnSpc>
                <a:spcPct val="90000"/>
              </a:lnSpc>
              <a:spcBef>
                <a:spcPct val="20000"/>
              </a:spcBef>
              <a:spcAft>
                <a:spcPts val="600"/>
              </a:spcAft>
              <a:buClr>
                <a:schemeClr val="accent1"/>
              </a:buClr>
              <a:buFont typeface="Wingdings 2" charset="2"/>
              <a:buChar char=""/>
            </a:pPr>
            <a:r>
              <a:rPr lang="en-US" sz="1200" dirty="0"/>
              <a:t>The visual cortex is comprised of different layers</a:t>
            </a:r>
          </a:p>
          <a:p>
            <a:pPr>
              <a:lnSpc>
                <a:spcPct val="90000"/>
              </a:lnSpc>
              <a:spcBef>
                <a:spcPct val="20000"/>
              </a:spcBef>
              <a:spcAft>
                <a:spcPts val="600"/>
              </a:spcAft>
              <a:buClr>
                <a:schemeClr val="accent1"/>
              </a:buClr>
              <a:buFont typeface="Wingdings 2" charset="2"/>
              <a:buChar char=""/>
            </a:pPr>
            <a:endParaRPr lang="en-US" sz="1200" dirty="0"/>
          </a:p>
          <a:p>
            <a:pPr>
              <a:lnSpc>
                <a:spcPct val="90000"/>
              </a:lnSpc>
              <a:spcBef>
                <a:spcPct val="20000"/>
              </a:spcBef>
              <a:spcAft>
                <a:spcPts val="600"/>
              </a:spcAft>
              <a:buClr>
                <a:schemeClr val="accent1"/>
              </a:buClr>
              <a:buFont typeface="Wingdings 2" charset="2"/>
              <a:buChar char=""/>
            </a:pPr>
            <a:r>
              <a:rPr lang="en-US" sz="1200" dirty="0"/>
              <a:t> The visual data seen by eyes is processed in those layers sequentially , for example initial layers identify the basic features of visuals such as shapes , edges </a:t>
            </a:r>
            <a:r>
              <a:rPr lang="en-US" sz="1200" dirty="0" err="1"/>
              <a:t>etc</a:t>
            </a:r>
            <a:r>
              <a:rPr lang="en-US" sz="1200" dirty="0"/>
              <a:t> and last layers are responsible to extract detailed information such as context from the visual data.</a:t>
            </a:r>
          </a:p>
          <a:p>
            <a:pPr>
              <a:lnSpc>
                <a:spcPct val="90000"/>
              </a:lnSpc>
              <a:spcBef>
                <a:spcPct val="20000"/>
              </a:spcBef>
              <a:spcAft>
                <a:spcPts val="600"/>
              </a:spcAft>
              <a:buClr>
                <a:schemeClr val="accent1"/>
              </a:buClr>
              <a:buFont typeface="Wingdings 2" charset="2"/>
              <a:buChar char=""/>
            </a:pPr>
            <a:endParaRPr lang="en-US" sz="1200" dirty="0"/>
          </a:p>
          <a:p>
            <a:pPr>
              <a:lnSpc>
                <a:spcPct val="90000"/>
              </a:lnSpc>
              <a:spcBef>
                <a:spcPct val="20000"/>
              </a:spcBef>
              <a:spcAft>
                <a:spcPts val="600"/>
              </a:spcAft>
              <a:buClr>
                <a:schemeClr val="accent1"/>
              </a:buClr>
              <a:buFont typeface="Wingdings 2" charset="2"/>
              <a:buChar char=""/>
            </a:pPr>
            <a:r>
              <a:rPr lang="en-US" sz="1200" dirty="0"/>
              <a:t> For visual imagery seen by eyes only this portion of brain is activated not the other parts of the brain.(i.e. only certain neurons react to the visual stimulus, loose coupling of neurons)</a:t>
            </a:r>
          </a:p>
        </p:txBody>
      </p:sp>
      <p:pic>
        <p:nvPicPr>
          <p:cNvPr id="5" name="Content Placeholder 4" descr="A picture containing table, sitting, man&#10;&#10;Description automatically generated">
            <a:extLst>
              <a:ext uri="{FF2B5EF4-FFF2-40B4-BE49-F238E27FC236}">
                <a16:creationId xmlns:a16="http://schemas.microsoft.com/office/drawing/2014/main" id="{BACCDABD-4751-5442-8F1D-86525E8BCECC}"/>
              </a:ext>
            </a:extLst>
          </p:cNvPr>
          <p:cNvPicPr>
            <a:picLocks noGrp="1" noChangeAspect="1"/>
          </p:cNvPicPr>
          <p:nvPr>
            <p:ph idx="1"/>
          </p:nvPr>
        </p:nvPicPr>
        <p:blipFill>
          <a:blip r:embed="rId2"/>
          <a:stretch>
            <a:fillRect/>
          </a:stretch>
        </p:blipFill>
        <p:spPr>
          <a:xfrm>
            <a:off x="5686341" y="2413000"/>
            <a:ext cx="5108369"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8604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F7156D-AE9F-8940-B71A-D6E1078A476E}"/>
              </a:ext>
            </a:extLst>
          </p:cNvPr>
          <p:cNvSpPr>
            <a:spLocks noGrp="1"/>
          </p:cNvSpPr>
          <p:nvPr>
            <p:ph type="title"/>
          </p:nvPr>
        </p:nvSpPr>
        <p:spPr>
          <a:xfrm>
            <a:off x="357554" y="447188"/>
            <a:ext cx="3675318" cy="5468700"/>
          </a:xfrm>
        </p:spPr>
        <p:txBody>
          <a:bodyPr anchor="ctr">
            <a:normAutofit/>
          </a:bodyPr>
          <a:lstStyle/>
          <a:p>
            <a:r>
              <a:rPr lang="en-US" sz="3200" dirty="0"/>
              <a:t>The Design of Convolution Neural Network</a:t>
            </a:r>
          </a:p>
        </p:txBody>
      </p:sp>
      <p:sp>
        <p:nvSpPr>
          <p:cNvPr id="3" name="Content Placeholder 2">
            <a:extLst>
              <a:ext uri="{FF2B5EF4-FFF2-40B4-BE49-F238E27FC236}">
                <a16:creationId xmlns:a16="http://schemas.microsoft.com/office/drawing/2014/main" id="{6F253E52-2650-3443-8336-808DA1EA48EE}"/>
              </a:ext>
            </a:extLst>
          </p:cNvPr>
          <p:cNvSpPr>
            <a:spLocks noGrp="1"/>
          </p:cNvSpPr>
          <p:nvPr>
            <p:ph idx="1"/>
          </p:nvPr>
        </p:nvSpPr>
        <p:spPr>
          <a:xfrm>
            <a:off x="4989143" y="447188"/>
            <a:ext cx="6585235" cy="3395469"/>
          </a:xfrm>
          <a:effectLst/>
        </p:spPr>
        <p:txBody>
          <a:bodyPr>
            <a:normAutofit/>
          </a:bodyPr>
          <a:lstStyle/>
          <a:p>
            <a:r>
              <a:rPr lang="en-US" sz="1600" dirty="0"/>
              <a:t>Convolution Neural networks are designed to function and imitate the functionality of visual cortex of human brain</a:t>
            </a:r>
          </a:p>
          <a:p>
            <a:pPr marL="457200" lvl="1" indent="0">
              <a:buNone/>
            </a:pPr>
            <a:r>
              <a:rPr lang="en-US" sz="1400" dirty="0"/>
              <a:t>1) like Visual cortex Convolution neural networks also have various layers which process data sequentially some layers are convolution layer, Max Pooling , dense layers etc.</a:t>
            </a:r>
          </a:p>
          <a:p>
            <a:pPr marL="457200" lvl="1" indent="0">
              <a:buNone/>
            </a:pPr>
            <a:r>
              <a:rPr lang="en-US" sz="1400" dirty="0"/>
              <a:t>2)Like visual cortex convolution neural network have loose coupling of neurons i.e. neuron units are not densely connected with every single other neuron in different layers. This type of architecture reduces the computation of model parameters hence CNNs can work faster.</a:t>
            </a:r>
          </a:p>
        </p:txBody>
      </p:sp>
      <p:pic>
        <p:nvPicPr>
          <p:cNvPr id="5" name="Picture 4" descr="A screenshot of a computer screen&#10;&#10;Description automatically generated">
            <a:extLst>
              <a:ext uri="{FF2B5EF4-FFF2-40B4-BE49-F238E27FC236}">
                <a16:creationId xmlns:a16="http://schemas.microsoft.com/office/drawing/2014/main" id="{C0C760B1-433A-194F-A67B-5C0A90926517}"/>
              </a:ext>
            </a:extLst>
          </p:cNvPr>
          <p:cNvPicPr>
            <a:picLocks noChangeAspect="1"/>
          </p:cNvPicPr>
          <p:nvPr/>
        </p:nvPicPr>
        <p:blipFill>
          <a:blip r:embed="rId2"/>
          <a:stretch>
            <a:fillRect/>
          </a:stretch>
        </p:blipFill>
        <p:spPr>
          <a:xfrm>
            <a:off x="4989143" y="4400710"/>
            <a:ext cx="6845303"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3002039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0F31AD-3F03-4D46-B27F-5008881F46EF}"/>
              </a:ext>
            </a:extLst>
          </p:cNvPr>
          <p:cNvSpPr>
            <a:spLocks noGrp="1"/>
          </p:cNvSpPr>
          <p:nvPr>
            <p:ph type="title"/>
          </p:nvPr>
        </p:nvSpPr>
        <p:spPr>
          <a:xfrm>
            <a:off x="451515" y="447188"/>
            <a:ext cx="3675318" cy="5468700"/>
          </a:xfrm>
        </p:spPr>
        <p:txBody>
          <a:bodyPr anchor="ctr">
            <a:normAutofit/>
          </a:bodyPr>
          <a:lstStyle/>
          <a:p>
            <a:r>
              <a:rPr lang="en-US" sz="3200" dirty="0"/>
              <a:t>Layers and Functionality of A convolution Neural network</a:t>
            </a:r>
          </a:p>
        </p:txBody>
      </p:sp>
      <p:sp>
        <p:nvSpPr>
          <p:cNvPr id="3" name="Content Placeholder 2">
            <a:extLst>
              <a:ext uri="{FF2B5EF4-FFF2-40B4-BE49-F238E27FC236}">
                <a16:creationId xmlns:a16="http://schemas.microsoft.com/office/drawing/2014/main" id="{19441915-D351-B241-81D2-45AFFB6233B0}"/>
              </a:ext>
            </a:extLst>
          </p:cNvPr>
          <p:cNvSpPr>
            <a:spLocks noGrp="1"/>
          </p:cNvSpPr>
          <p:nvPr>
            <p:ph idx="1"/>
          </p:nvPr>
        </p:nvSpPr>
        <p:spPr>
          <a:xfrm>
            <a:off x="4989143" y="447188"/>
            <a:ext cx="6585235" cy="3395469"/>
          </a:xfrm>
          <a:effectLst/>
        </p:spPr>
        <p:txBody>
          <a:bodyPr>
            <a:normAutofit/>
          </a:bodyPr>
          <a:lstStyle/>
          <a:p>
            <a:pPr marL="0" indent="0">
              <a:lnSpc>
                <a:spcPct val="90000"/>
              </a:lnSpc>
              <a:buNone/>
            </a:pPr>
            <a:r>
              <a:rPr lang="en-US" sz="1200" dirty="0"/>
              <a:t>Architecture of convolution neural network mainly comprised of following layers: </a:t>
            </a:r>
          </a:p>
          <a:p>
            <a:pPr marL="0" indent="0">
              <a:lnSpc>
                <a:spcPct val="90000"/>
              </a:lnSpc>
              <a:buNone/>
            </a:pPr>
            <a:r>
              <a:rPr lang="en-US" sz="1200" dirty="0"/>
              <a:t>1) </a:t>
            </a:r>
            <a:r>
              <a:rPr lang="en-US" sz="1200" b="1" dirty="0"/>
              <a:t>Convolution Layer: </a:t>
            </a:r>
            <a:r>
              <a:rPr lang="en-US" sz="1200" dirty="0"/>
              <a:t>The convolution layer is comprised of many filters also called as kernels of certain dimensions, in this layer these filters are convolved with image input and class activation maps are generated. number of class activation maps depend upon the number of filters present in this layer. with the help of those class activation maps the convolution layers learn the features of visual data. </a:t>
            </a:r>
          </a:p>
          <a:p>
            <a:pPr marL="0" indent="0">
              <a:lnSpc>
                <a:spcPct val="90000"/>
              </a:lnSpc>
              <a:buNone/>
            </a:pPr>
            <a:r>
              <a:rPr lang="en-US" sz="1200" dirty="0"/>
              <a:t>2) </a:t>
            </a:r>
            <a:r>
              <a:rPr lang="en-US" sz="1200" b="1" dirty="0"/>
              <a:t>Pooling Layers : </a:t>
            </a:r>
            <a:r>
              <a:rPr lang="en-US" sz="1200" dirty="0"/>
              <a:t>The class activation maps generated in the convolution layer are fed to the pooling layers. This layer performs the function of max pooling, down sampling and sub sampling. For example in max pooling sampling is done in such a way that in these layers Only the locations on the image that showed the strongest correlation to each feature are preserved, and other values are ignored. Subsequently the outcomes of this layer are fed to the next convolution layer. </a:t>
            </a:r>
          </a:p>
          <a:p>
            <a:pPr marL="0" indent="0">
              <a:lnSpc>
                <a:spcPct val="90000"/>
              </a:lnSpc>
              <a:buNone/>
            </a:pPr>
            <a:r>
              <a:rPr lang="en-US" sz="1200" dirty="0"/>
              <a:t>3) </a:t>
            </a:r>
            <a:r>
              <a:rPr lang="en-US" sz="1200" b="1" dirty="0"/>
              <a:t>Dense layers (Fully connected layers) : </a:t>
            </a:r>
            <a:r>
              <a:rPr lang="en-US" sz="1200" dirty="0"/>
              <a:t>final outcomes or stacked class activation maps are finally fed to the feed forward network which is fully connected, and this network performs the classification by using the data and an activation function. </a:t>
            </a:r>
          </a:p>
          <a:p>
            <a:pPr>
              <a:lnSpc>
                <a:spcPct val="90000"/>
              </a:lnSpc>
            </a:pPr>
            <a:endParaRPr lang="en-US" sz="1200" dirty="0"/>
          </a:p>
        </p:txBody>
      </p:sp>
      <p:pic>
        <p:nvPicPr>
          <p:cNvPr id="5" name="Picture 4" descr="A screenshot of a computer screen&#10;&#10;Description automatically generated">
            <a:extLst>
              <a:ext uri="{FF2B5EF4-FFF2-40B4-BE49-F238E27FC236}">
                <a16:creationId xmlns:a16="http://schemas.microsoft.com/office/drawing/2014/main" id="{A79D796E-B48E-074E-BF8B-D90740830A31}"/>
              </a:ext>
            </a:extLst>
          </p:cNvPr>
          <p:cNvPicPr>
            <a:picLocks noChangeAspect="1"/>
          </p:cNvPicPr>
          <p:nvPr/>
        </p:nvPicPr>
        <p:blipFill>
          <a:blip r:embed="rId2"/>
          <a:stretch>
            <a:fillRect/>
          </a:stretch>
        </p:blipFill>
        <p:spPr>
          <a:xfrm>
            <a:off x="4989142" y="4079388"/>
            <a:ext cx="7012357"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7406255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AB8E02-A4C7-D440-899C-6586797DE8A8}"/>
              </a:ext>
            </a:extLst>
          </p:cNvPr>
          <p:cNvSpPr>
            <a:spLocks noGrp="1"/>
          </p:cNvSpPr>
          <p:nvPr>
            <p:ph type="title"/>
          </p:nvPr>
        </p:nvSpPr>
        <p:spPr>
          <a:xfrm>
            <a:off x="8164749" y="457201"/>
            <a:ext cx="3575737" cy="1332688"/>
          </a:xfrm>
        </p:spPr>
        <p:txBody>
          <a:bodyPr anchor="b">
            <a:normAutofit/>
          </a:bodyPr>
          <a:lstStyle/>
          <a:p>
            <a:pPr algn="ctr"/>
            <a:r>
              <a:rPr lang="en-US" sz="3200">
                <a:solidFill>
                  <a:srgbClr val="FFFFFF"/>
                </a:solidFill>
              </a:rPr>
              <a:t>Architecture of VGG-16 : </a:t>
            </a:r>
          </a:p>
        </p:txBody>
      </p:sp>
      <p:pic>
        <p:nvPicPr>
          <p:cNvPr id="5" name="Picture 4" descr="A close up of a piece of paper&#10;&#10;Description automatically generated">
            <a:extLst>
              <a:ext uri="{FF2B5EF4-FFF2-40B4-BE49-F238E27FC236}">
                <a16:creationId xmlns:a16="http://schemas.microsoft.com/office/drawing/2014/main" id="{C1FE4264-D3DB-7841-BCDF-DB28BABC07D8}"/>
              </a:ext>
            </a:extLst>
          </p:cNvPr>
          <p:cNvPicPr>
            <a:picLocks noChangeAspect="1"/>
          </p:cNvPicPr>
          <p:nvPr/>
        </p:nvPicPr>
        <p:blipFill>
          <a:blip r:embed="rId2"/>
          <a:stretch>
            <a:fillRect/>
          </a:stretch>
        </p:blipFill>
        <p:spPr>
          <a:xfrm>
            <a:off x="463961" y="1794453"/>
            <a:ext cx="6612856" cy="290965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25488D5-E2C5-E542-8B68-E5B280621012}"/>
              </a:ext>
            </a:extLst>
          </p:cNvPr>
          <p:cNvSpPr>
            <a:spLocks noGrp="1"/>
          </p:cNvSpPr>
          <p:nvPr>
            <p:ph idx="1"/>
          </p:nvPr>
        </p:nvSpPr>
        <p:spPr>
          <a:xfrm>
            <a:off x="8164749" y="2024743"/>
            <a:ext cx="3575737" cy="4016619"/>
          </a:xfrm>
        </p:spPr>
        <p:txBody>
          <a:bodyPr>
            <a:normAutofit/>
          </a:bodyPr>
          <a:lstStyle/>
          <a:p>
            <a:pPr>
              <a:lnSpc>
                <a:spcPct val="90000"/>
              </a:lnSpc>
            </a:pPr>
            <a:r>
              <a:rPr lang="en-US" sz="1200" dirty="0">
                <a:solidFill>
                  <a:srgbClr val="FFFFFF"/>
                </a:solidFill>
              </a:rPr>
              <a:t>This project uses the convolution neural network - VGG-16 architecture which is very popular for tasks related to computer vision because of its high accuracy. </a:t>
            </a:r>
          </a:p>
          <a:p>
            <a:pPr>
              <a:lnSpc>
                <a:spcPct val="90000"/>
              </a:lnSpc>
            </a:pPr>
            <a:r>
              <a:rPr lang="en-US" sz="1200" dirty="0">
                <a:solidFill>
                  <a:srgbClr val="FFFFFF"/>
                </a:solidFill>
              </a:rPr>
              <a:t>VGG-16 architecture comprised of :</a:t>
            </a:r>
          </a:p>
          <a:p>
            <a:pPr marL="457200" lvl="1" indent="0">
              <a:lnSpc>
                <a:spcPct val="90000"/>
              </a:lnSpc>
              <a:buNone/>
            </a:pPr>
            <a:r>
              <a:rPr lang="en-US" sz="1200" dirty="0">
                <a:solidFill>
                  <a:srgbClr val="FFFFFF"/>
                </a:solidFill>
              </a:rPr>
              <a:t>1) 13 convolution layers which perform convolution operation</a:t>
            </a:r>
          </a:p>
          <a:p>
            <a:pPr marL="457200" lvl="1" indent="0">
              <a:lnSpc>
                <a:spcPct val="90000"/>
              </a:lnSpc>
              <a:buNone/>
            </a:pPr>
            <a:r>
              <a:rPr lang="en-US" sz="1200" dirty="0">
                <a:solidFill>
                  <a:srgbClr val="FFFFFF"/>
                </a:solidFill>
              </a:rPr>
              <a:t>2) 5 Max Pooling layers which perform max pooling(Operations like down sampling, max pooling etc.)</a:t>
            </a:r>
          </a:p>
          <a:p>
            <a:pPr marL="457200" lvl="1" indent="0">
              <a:lnSpc>
                <a:spcPct val="90000"/>
              </a:lnSpc>
              <a:buNone/>
            </a:pPr>
            <a:r>
              <a:rPr lang="en-US" sz="1200" dirty="0">
                <a:solidFill>
                  <a:srgbClr val="FFFFFF"/>
                </a:solidFill>
              </a:rPr>
              <a:t>3) 3 Dense layers which are responsible to generate final classification output.</a:t>
            </a:r>
          </a:p>
          <a:p>
            <a:pPr>
              <a:lnSpc>
                <a:spcPct val="90000"/>
              </a:lnSpc>
            </a:pPr>
            <a:r>
              <a:rPr lang="en-US" sz="1200" dirty="0">
                <a:solidFill>
                  <a:srgbClr val="FFFFFF"/>
                </a:solidFill>
              </a:rPr>
              <a:t>Hence the convolution neural networks consist of total 21 layers out of which only 16 layers are weighted. </a:t>
            </a:r>
          </a:p>
          <a:p>
            <a:pPr>
              <a:lnSpc>
                <a:spcPct val="90000"/>
              </a:lnSpc>
            </a:pPr>
            <a:endParaRPr lang="en-US" sz="1200" dirty="0">
              <a:solidFill>
                <a:srgbClr val="FFFFFF"/>
              </a:solidFill>
            </a:endParaRPr>
          </a:p>
        </p:txBody>
      </p:sp>
    </p:spTree>
    <p:extLst>
      <p:ext uri="{BB962C8B-B14F-4D97-AF65-F5344CB8AC3E}">
        <p14:creationId xmlns:p14="http://schemas.microsoft.com/office/powerpoint/2010/main" val="349471903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2B86-B29C-FB4E-8ABB-26CF8B07DC56}"/>
              </a:ext>
            </a:extLst>
          </p:cNvPr>
          <p:cNvSpPr>
            <a:spLocks noGrp="1"/>
          </p:cNvSpPr>
          <p:nvPr>
            <p:ph type="title"/>
          </p:nvPr>
        </p:nvSpPr>
        <p:spPr/>
        <p:txBody>
          <a:bodyPr/>
          <a:lstStyle/>
          <a:p>
            <a:r>
              <a:rPr lang="en-US" dirty="0"/>
              <a:t>Gradient Weighted Class Activation Mapping(Grad Cam Algorithm)</a:t>
            </a:r>
          </a:p>
        </p:txBody>
      </p:sp>
      <p:sp>
        <p:nvSpPr>
          <p:cNvPr id="3" name="Content Placeholder 2">
            <a:extLst>
              <a:ext uri="{FF2B5EF4-FFF2-40B4-BE49-F238E27FC236}">
                <a16:creationId xmlns:a16="http://schemas.microsoft.com/office/drawing/2014/main" id="{DF915EA5-1A09-8448-A63B-6882E84E0180}"/>
              </a:ext>
            </a:extLst>
          </p:cNvPr>
          <p:cNvSpPr>
            <a:spLocks noGrp="1"/>
          </p:cNvSpPr>
          <p:nvPr>
            <p:ph idx="1"/>
          </p:nvPr>
        </p:nvSpPr>
        <p:spPr/>
        <p:txBody>
          <a:bodyPr/>
          <a:lstStyle/>
          <a:p>
            <a:r>
              <a:rPr lang="en-US" dirty="0"/>
              <a:t>What are class activation Maps?</a:t>
            </a:r>
            <a:r>
              <a:rPr lang="en-US" b="1" dirty="0"/>
              <a:t> </a:t>
            </a:r>
            <a:r>
              <a:rPr lang="en-US" dirty="0"/>
              <a:t>Class activation maps are the descriptive regions used by convolution neural network in the convolution layers in order to identify the class or category of the image input.</a:t>
            </a:r>
          </a:p>
          <a:p>
            <a:r>
              <a:rPr lang="en-US" dirty="0"/>
              <a:t>Grad- Cam Algorithm for localization : Grad Cam algorithm makes use of outcomes obtained from the last convolution layer which are stacked weighted feature maps and feed those feature maps to an activation function in order top produce heatmaps which in turn are used for generation of heat maps </a:t>
            </a:r>
            <a:r>
              <a:rPr lang="en-US"/>
              <a:t>for localization. </a:t>
            </a:r>
            <a:endParaRPr lang="en-US" dirty="0"/>
          </a:p>
        </p:txBody>
      </p:sp>
    </p:spTree>
    <p:extLst>
      <p:ext uri="{BB962C8B-B14F-4D97-AF65-F5344CB8AC3E}">
        <p14:creationId xmlns:p14="http://schemas.microsoft.com/office/powerpoint/2010/main" val="167365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CD29-A01C-C04E-AF45-CDFAB432935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6396BC8-65DD-B843-8885-9B0E0CC8174D}"/>
              </a:ext>
            </a:extLst>
          </p:cNvPr>
          <p:cNvSpPr>
            <a:spLocks noGrp="1"/>
          </p:cNvSpPr>
          <p:nvPr>
            <p:ph idx="1"/>
          </p:nvPr>
        </p:nvSpPr>
        <p:spPr>
          <a:xfrm>
            <a:off x="271593" y="2520564"/>
            <a:ext cx="10554574" cy="3831216"/>
          </a:xfrm>
        </p:spPr>
        <p:txBody>
          <a:bodyPr>
            <a:normAutofit fontScale="85000" lnSpcReduction="20000"/>
          </a:bodyPr>
          <a:lstStyle/>
          <a:p>
            <a:r>
              <a:rPr lang="en-US" dirty="0"/>
              <a:t>What is Object Detection?</a:t>
            </a:r>
          </a:p>
          <a:p>
            <a:r>
              <a:rPr lang="en-US" dirty="0"/>
              <a:t>Types of Object Detection Scenarios</a:t>
            </a:r>
          </a:p>
          <a:p>
            <a:r>
              <a:rPr lang="en-US" dirty="0"/>
              <a:t>Existing Object Detection Techniques</a:t>
            </a:r>
          </a:p>
          <a:p>
            <a:r>
              <a:rPr lang="en-US" dirty="0"/>
              <a:t>Traditional Object Detection Techniques  using Machine Learning and their Pros and Cons</a:t>
            </a:r>
          </a:p>
          <a:p>
            <a:r>
              <a:rPr lang="en-US" dirty="0"/>
              <a:t>Deep learning-based Object Detection Techniques  and their Pros and Cons</a:t>
            </a:r>
          </a:p>
          <a:p>
            <a:r>
              <a:rPr lang="en-US" dirty="0"/>
              <a:t>Object detection using Weakly Supervised Learning</a:t>
            </a:r>
          </a:p>
          <a:p>
            <a:r>
              <a:rPr lang="en-US" dirty="0"/>
              <a:t>Convolution neural networks</a:t>
            </a:r>
          </a:p>
          <a:p>
            <a:r>
              <a:rPr lang="en-US" dirty="0"/>
              <a:t>Gradient weighted Class activation mapping (Grad-Cam Algorithm)</a:t>
            </a:r>
          </a:p>
          <a:p>
            <a:r>
              <a:rPr lang="en-US" dirty="0"/>
              <a:t>Project Architecture and workflow</a:t>
            </a:r>
          </a:p>
          <a:p>
            <a:r>
              <a:rPr lang="en-US" dirty="0"/>
              <a:t>Project demo</a:t>
            </a:r>
          </a:p>
          <a:p>
            <a:r>
              <a:rPr lang="en-US" dirty="0"/>
              <a:t>Performance Evaluation</a:t>
            </a:r>
          </a:p>
          <a:p>
            <a:r>
              <a:rPr lang="en-US" dirty="0"/>
              <a:t>Conclusion</a:t>
            </a:r>
          </a:p>
          <a:p>
            <a:endParaRPr lang="en-US" dirty="0"/>
          </a:p>
        </p:txBody>
      </p:sp>
    </p:spTree>
    <p:extLst>
      <p:ext uri="{BB962C8B-B14F-4D97-AF65-F5344CB8AC3E}">
        <p14:creationId xmlns:p14="http://schemas.microsoft.com/office/powerpoint/2010/main" val="152181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9941-9EF6-C74F-9B4A-DBADD34C2EF6}"/>
              </a:ext>
            </a:extLst>
          </p:cNvPr>
          <p:cNvSpPr>
            <a:spLocks noGrp="1"/>
          </p:cNvSpPr>
          <p:nvPr>
            <p:ph type="title"/>
          </p:nvPr>
        </p:nvSpPr>
        <p:spPr/>
        <p:txBody>
          <a:bodyPr/>
          <a:lstStyle/>
          <a:p>
            <a:r>
              <a:rPr lang="en-US" dirty="0"/>
              <a:t>Gradient Weighted Class Activation Mapping(Grad Cam Algorithm)</a:t>
            </a:r>
          </a:p>
        </p:txBody>
      </p:sp>
      <p:pic>
        <p:nvPicPr>
          <p:cNvPr id="5" name="Content Placeholder 4" descr="A close up of a device&#10;&#10;Description automatically generated">
            <a:extLst>
              <a:ext uri="{FF2B5EF4-FFF2-40B4-BE49-F238E27FC236}">
                <a16:creationId xmlns:a16="http://schemas.microsoft.com/office/drawing/2014/main" id="{8D17DB73-9B25-654F-B805-B71D3B817EE9}"/>
              </a:ext>
            </a:extLst>
          </p:cNvPr>
          <p:cNvPicPr>
            <a:picLocks noGrp="1" noChangeAspect="1"/>
          </p:cNvPicPr>
          <p:nvPr>
            <p:ph idx="1"/>
          </p:nvPr>
        </p:nvPicPr>
        <p:blipFill>
          <a:blip r:embed="rId2"/>
          <a:stretch>
            <a:fillRect/>
          </a:stretch>
        </p:blipFill>
        <p:spPr>
          <a:xfrm>
            <a:off x="365543" y="2196124"/>
            <a:ext cx="5824242" cy="4214688"/>
          </a:xfrm>
        </p:spPr>
      </p:pic>
      <p:sp>
        <p:nvSpPr>
          <p:cNvPr id="6" name="TextBox 5">
            <a:extLst>
              <a:ext uri="{FF2B5EF4-FFF2-40B4-BE49-F238E27FC236}">
                <a16:creationId xmlns:a16="http://schemas.microsoft.com/office/drawing/2014/main" id="{399B1E4A-0776-2847-B36D-C45CF696E2AA}"/>
              </a:ext>
            </a:extLst>
          </p:cNvPr>
          <p:cNvSpPr txBox="1"/>
          <p:nvPr/>
        </p:nvSpPr>
        <p:spPr>
          <a:xfrm>
            <a:off x="6559062" y="2196124"/>
            <a:ext cx="5380892" cy="3139321"/>
          </a:xfrm>
          <a:prstGeom prst="rect">
            <a:avLst/>
          </a:prstGeom>
          <a:noFill/>
        </p:spPr>
        <p:txBody>
          <a:bodyPr wrap="square" rtlCol="0">
            <a:spAutoFit/>
          </a:bodyPr>
          <a:lstStyle/>
          <a:p>
            <a:pPr algn="just"/>
            <a:r>
              <a:rPr lang="en-US" dirty="0"/>
              <a:t>To obtain the class-discriminative localization map, </a:t>
            </a:r>
            <a:r>
              <a:rPr lang="en-US" b="1" dirty="0"/>
              <a:t>Grad-CAM</a:t>
            </a:r>
            <a:r>
              <a:rPr lang="en-US" dirty="0"/>
              <a:t> computes the gradient of (</a:t>
            </a:r>
            <a:r>
              <a:rPr lang="en-US" b="1" dirty="0" err="1"/>
              <a:t>yc</a:t>
            </a:r>
            <a:r>
              <a:rPr lang="en-US" b="1" dirty="0"/>
              <a:t>) </a:t>
            </a:r>
            <a:r>
              <a:rPr lang="en-US" dirty="0"/>
              <a:t>(score for class c) with respect to feature maps </a:t>
            </a:r>
            <a:r>
              <a:rPr lang="en-US" b="1" dirty="0"/>
              <a:t>A </a:t>
            </a:r>
            <a:r>
              <a:rPr lang="en-US" dirty="0"/>
              <a:t>of a convolutional layer.</a:t>
            </a:r>
          </a:p>
          <a:p>
            <a:endParaRPr lang="en-US" dirty="0"/>
          </a:p>
          <a:p>
            <a:pPr algn="just"/>
            <a:r>
              <a:rPr lang="en-US" dirty="0"/>
              <a:t>Grad-CAM heat-map is a weighted combination of feature maps but followed by a Rectified linear unit activation function.</a:t>
            </a:r>
          </a:p>
          <a:p>
            <a:pPr algn="just"/>
            <a:endParaRPr lang="en-US" dirty="0"/>
          </a:p>
          <a:p>
            <a:pPr algn="just"/>
            <a:r>
              <a:rPr lang="en-US" dirty="0" err="1"/>
              <a:t>Utlizing</a:t>
            </a:r>
            <a:r>
              <a:rPr lang="en-US" dirty="0"/>
              <a:t> this information Objects could be localized within the image.</a:t>
            </a:r>
          </a:p>
        </p:txBody>
      </p:sp>
    </p:spTree>
    <p:extLst>
      <p:ext uri="{BB962C8B-B14F-4D97-AF65-F5344CB8AC3E}">
        <p14:creationId xmlns:p14="http://schemas.microsoft.com/office/powerpoint/2010/main" val="325564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F437-BDAF-0A4B-BCE4-861CB593A3A5}"/>
              </a:ext>
            </a:extLst>
          </p:cNvPr>
          <p:cNvSpPr>
            <a:spLocks noGrp="1"/>
          </p:cNvSpPr>
          <p:nvPr>
            <p:ph type="title"/>
          </p:nvPr>
        </p:nvSpPr>
        <p:spPr/>
        <p:txBody>
          <a:bodyPr/>
          <a:lstStyle/>
          <a:p>
            <a:r>
              <a:rPr lang="en-US" dirty="0"/>
              <a:t>Project Application design and workflow :</a:t>
            </a:r>
          </a:p>
        </p:txBody>
      </p:sp>
      <p:pic>
        <p:nvPicPr>
          <p:cNvPr id="10" name="Content Placeholder 9" descr="A brown and white dog lying on green grass&#10;&#10;Description automatically generated">
            <a:extLst>
              <a:ext uri="{FF2B5EF4-FFF2-40B4-BE49-F238E27FC236}">
                <a16:creationId xmlns:a16="http://schemas.microsoft.com/office/drawing/2014/main" id="{476717E4-12F2-A440-8362-3BCAFBBA56D0}"/>
              </a:ext>
            </a:extLst>
          </p:cNvPr>
          <p:cNvPicPr>
            <a:picLocks noGrp="1" noChangeAspect="1"/>
          </p:cNvPicPr>
          <p:nvPr>
            <p:ph idx="1"/>
          </p:nvPr>
        </p:nvPicPr>
        <p:blipFill>
          <a:blip r:embed="rId2"/>
          <a:stretch>
            <a:fillRect/>
          </a:stretch>
        </p:blipFill>
        <p:spPr>
          <a:xfrm>
            <a:off x="110057" y="3748050"/>
            <a:ext cx="938824" cy="861646"/>
          </a:xfrm>
        </p:spPr>
      </p:pic>
      <p:sp>
        <p:nvSpPr>
          <p:cNvPr id="4" name="Rectangle 3">
            <a:extLst>
              <a:ext uri="{FF2B5EF4-FFF2-40B4-BE49-F238E27FC236}">
                <a16:creationId xmlns:a16="http://schemas.microsoft.com/office/drawing/2014/main" id="{1B7F38AD-44A9-C943-B607-1D72FEFA901A}"/>
              </a:ext>
            </a:extLst>
          </p:cNvPr>
          <p:cNvSpPr/>
          <p:nvPr/>
        </p:nvSpPr>
        <p:spPr>
          <a:xfrm>
            <a:off x="1381418" y="3534817"/>
            <a:ext cx="1558455" cy="128811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Convolution Neural Network</a:t>
            </a:r>
          </a:p>
          <a:p>
            <a:pPr algn="ctr"/>
            <a:r>
              <a:rPr lang="en-US" dirty="0"/>
              <a:t>(VGG-16)</a:t>
            </a:r>
          </a:p>
        </p:txBody>
      </p:sp>
      <p:sp>
        <p:nvSpPr>
          <p:cNvPr id="7" name="Rounded Rectangle 6">
            <a:extLst>
              <a:ext uri="{FF2B5EF4-FFF2-40B4-BE49-F238E27FC236}">
                <a16:creationId xmlns:a16="http://schemas.microsoft.com/office/drawing/2014/main" id="{E5EFEFC7-6707-A54D-8399-91C86707091C}"/>
              </a:ext>
            </a:extLst>
          </p:cNvPr>
          <p:cNvSpPr/>
          <p:nvPr/>
        </p:nvSpPr>
        <p:spPr>
          <a:xfrm>
            <a:off x="3428999" y="3664522"/>
            <a:ext cx="1828800" cy="10287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Obtain Classification results</a:t>
            </a:r>
          </a:p>
        </p:txBody>
      </p:sp>
      <p:sp>
        <p:nvSpPr>
          <p:cNvPr id="8" name="Rectangle 7">
            <a:extLst>
              <a:ext uri="{FF2B5EF4-FFF2-40B4-BE49-F238E27FC236}">
                <a16:creationId xmlns:a16="http://schemas.microsoft.com/office/drawing/2014/main" id="{5DBD11EF-FE49-D14C-AFBF-7E28E7E5FB61}"/>
              </a:ext>
            </a:extLst>
          </p:cNvPr>
          <p:cNvSpPr/>
          <p:nvPr/>
        </p:nvSpPr>
        <p:spPr>
          <a:xfrm>
            <a:off x="1381418" y="5020407"/>
            <a:ext cx="1625551" cy="57806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Classify image </a:t>
            </a:r>
          </a:p>
        </p:txBody>
      </p:sp>
      <p:cxnSp>
        <p:nvCxnSpPr>
          <p:cNvPr id="12" name="Straight Arrow Connector 11">
            <a:extLst>
              <a:ext uri="{FF2B5EF4-FFF2-40B4-BE49-F238E27FC236}">
                <a16:creationId xmlns:a16="http://schemas.microsoft.com/office/drawing/2014/main" id="{21E358AD-83F0-754F-B208-A812A116DABB}"/>
              </a:ext>
            </a:extLst>
          </p:cNvPr>
          <p:cNvCxnSpPr>
            <a:cxnSpLocks/>
            <a:stCxn id="10" idx="3"/>
            <a:endCxn id="4" idx="1"/>
          </p:cNvCxnSpPr>
          <p:nvPr/>
        </p:nvCxnSpPr>
        <p:spPr>
          <a:xfrm>
            <a:off x="1048881" y="4178873"/>
            <a:ext cx="332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F2454E-F3B1-E840-B61C-1B90D707A28B}"/>
              </a:ext>
            </a:extLst>
          </p:cNvPr>
          <p:cNvCxnSpPr>
            <a:cxnSpLocks/>
            <a:stCxn id="4" idx="3"/>
            <a:endCxn id="7" idx="1"/>
          </p:cNvCxnSpPr>
          <p:nvPr/>
        </p:nvCxnSpPr>
        <p:spPr>
          <a:xfrm flipV="1">
            <a:off x="2939873" y="4178872"/>
            <a:ext cx="489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36A06A-1897-3D47-B3A7-1AF20D9693FD}"/>
              </a:ext>
            </a:extLst>
          </p:cNvPr>
          <p:cNvSpPr/>
          <p:nvPr/>
        </p:nvSpPr>
        <p:spPr>
          <a:xfrm>
            <a:off x="71215" y="4941276"/>
            <a:ext cx="955661" cy="578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Input Image </a:t>
            </a:r>
          </a:p>
        </p:txBody>
      </p:sp>
      <p:sp>
        <p:nvSpPr>
          <p:cNvPr id="18" name="Rectangle 17">
            <a:extLst>
              <a:ext uri="{FF2B5EF4-FFF2-40B4-BE49-F238E27FC236}">
                <a16:creationId xmlns:a16="http://schemas.microsoft.com/office/drawing/2014/main" id="{FECC273C-6E9F-B643-B732-851DB86D0514}"/>
              </a:ext>
            </a:extLst>
          </p:cNvPr>
          <p:cNvSpPr/>
          <p:nvPr/>
        </p:nvSpPr>
        <p:spPr>
          <a:xfrm>
            <a:off x="5746925" y="3534817"/>
            <a:ext cx="1558455" cy="128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Grad-Cam Algorithm</a:t>
            </a:r>
          </a:p>
        </p:txBody>
      </p:sp>
      <p:cxnSp>
        <p:nvCxnSpPr>
          <p:cNvPr id="20" name="Straight Arrow Connector 19">
            <a:extLst>
              <a:ext uri="{FF2B5EF4-FFF2-40B4-BE49-F238E27FC236}">
                <a16:creationId xmlns:a16="http://schemas.microsoft.com/office/drawing/2014/main" id="{F220FA10-9D23-4C47-9F53-E6E4A33182F8}"/>
              </a:ext>
            </a:extLst>
          </p:cNvPr>
          <p:cNvCxnSpPr>
            <a:stCxn id="7" idx="3"/>
            <a:endCxn id="18" idx="1"/>
          </p:cNvCxnSpPr>
          <p:nvPr/>
        </p:nvCxnSpPr>
        <p:spPr>
          <a:xfrm>
            <a:off x="5257799" y="4178872"/>
            <a:ext cx="489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BAFF6CA-17AB-4344-9142-E45EF4DA7875}"/>
              </a:ext>
            </a:extLst>
          </p:cNvPr>
          <p:cNvSpPr/>
          <p:nvPr/>
        </p:nvSpPr>
        <p:spPr>
          <a:xfrm>
            <a:off x="7877908" y="3534817"/>
            <a:ext cx="1749669" cy="1288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OpenCV</a:t>
            </a:r>
          </a:p>
        </p:txBody>
      </p:sp>
      <p:sp>
        <p:nvSpPr>
          <p:cNvPr id="22" name="Rectangle 21">
            <a:extLst>
              <a:ext uri="{FF2B5EF4-FFF2-40B4-BE49-F238E27FC236}">
                <a16:creationId xmlns:a16="http://schemas.microsoft.com/office/drawing/2014/main" id="{265801D5-0C04-3E49-883A-63806A0F9EA6}"/>
              </a:ext>
            </a:extLst>
          </p:cNvPr>
          <p:cNvSpPr/>
          <p:nvPr/>
        </p:nvSpPr>
        <p:spPr>
          <a:xfrm>
            <a:off x="5502362" y="5055576"/>
            <a:ext cx="2060644" cy="160899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Generate Localization maps and heat maps </a:t>
            </a:r>
          </a:p>
        </p:txBody>
      </p:sp>
      <p:cxnSp>
        <p:nvCxnSpPr>
          <p:cNvPr id="24" name="Straight Arrow Connector 23">
            <a:extLst>
              <a:ext uri="{FF2B5EF4-FFF2-40B4-BE49-F238E27FC236}">
                <a16:creationId xmlns:a16="http://schemas.microsoft.com/office/drawing/2014/main" id="{71A7F013-8A9B-7B47-A018-51780CB64365}"/>
              </a:ext>
            </a:extLst>
          </p:cNvPr>
          <p:cNvCxnSpPr>
            <a:endCxn id="18" idx="0"/>
          </p:cNvCxnSpPr>
          <p:nvPr/>
        </p:nvCxnSpPr>
        <p:spPr>
          <a:xfrm flipH="1">
            <a:off x="6526153" y="2795954"/>
            <a:ext cx="6531" cy="73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BC3EF2F-F473-E94D-B530-64D381FEB17D}"/>
              </a:ext>
            </a:extLst>
          </p:cNvPr>
          <p:cNvCxnSpPr>
            <a:stCxn id="4" idx="0"/>
          </p:cNvCxnSpPr>
          <p:nvPr/>
        </p:nvCxnSpPr>
        <p:spPr>
          <a:xfrm flipH="1" flipV="1">
            <a:off x="2160645" y="2743200"/>
            <a:ext cx="1" cy="79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5EDE4F5-5A28-B246-A48B-C4976F0E9CFD}"/>
              </a:ext>
            </a:extLst>
          </p:cNvPr>
          <p:cNvCxnSpPr/>
          <p:nvPr/>
        </p:nvCxnSpPr>
        <p:spPr>
          <a:xfrm>
            <a:off x="2194193" y="2795954"/>
            <a:ext cx="4338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C2BE3A0-08D5-824F-91CF-06EE87887618}"/>
              </a:ext>
            </a:extLst>
          </p:cNvPr>
          <p:cNvSpPr/>
          <p:nvPr/>
        </p:nvSpPr>
        <p:spPr>
          <a:xfrm>
            <a:off x="1732277" y="2105913"/>
            <a:ext cx="5262322" cy="59130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Get the feature maps from the last convolution layers to produce heat maps</a:t>
            </a:r>
          </a:p>
        </p:txBody>
      </p:sp>
      <p:cxnSp>
        <p:nvCxnSpPr>
          <p:cNvPr id="31" name="Straight Arrow Connector 30">
            <a:extLst>
              <a:ext uri="{FF2B5EF4-FFF2-40B4-BE49-F238E27FC236}">
                <a16:creationId xmlns:a16="http://schemas.microsoft.com/office/drawing/2014/main" id="{ED3FA049-E65F-B940-AD50-93D776C54BD9}"/>
              </a:ext>
            </a:extLst>
          </p:cNvPr>
          <p:cNvCxnSpPr>
            <a:stCxn id="18" idx="3"/>
            <a:endCxn id="21" idx="1"/>
          </p:cNvCxnSpPr>
          <p:nvPr/>
        </p:nvCxnSpPr>
        <p:spPr>
          <a:xfrm>
            <a:off x="7305380" y="4178873"/>
            <a:ext cx="572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62CC40E-76B0-D64E-A436-FEC6DB49243B}"/>
              </a:ext>
            </a:extLst>
          </p:cNvPr>
          <p:cNvSpPr/>
          <p:nvPr/>
        </p:nvSpPr>
        <p:spPr>
          <a:xfrm>
            <a:off x="7869115" y="5055575"/>
            <a:ext cx="1899139" cy="16089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a:p>
            <a:pPr algn="ctr"/>
            <a:r>
              <a:rPr lang="en-US" dirty="0"/>
              <a:t>Use Heatmaps to localize object with bounding Box</a:t>
            </a:r>
          </a:p>
          <a:p>
            <a:pPr algn="ctr"/>
            <a:endParaRPr lang="en-US" dirty="0"/>
          </a:p>
        </p:txBody>
      </p:sp>
      <p:cxnSp>
        <p:nvCxnSpPr>
          <p:cNvPr id="34" name="Straight Arrow Connector 33">
            <a:extLst>
              <a:ext uri="{FF2B5EF4-FFF2-40B4-BE49-F238E27FC236}">
                <a16:creationId xmlns:a16="http://schemas.microsoft.com/office/drawing/2014/main" id="{4E3BEF31-E4DA-A042-B69B-63C4C9CBA068}"/>
              </a:ext>
            </a:extLst>
          </p:cNvPr>
          <p:cNvCxnSpPr>
            <a:stCxn id="21" idx="3"/>
          </p:cNvCxnSpPr>
          <p:nvPr/>
        </p:nvCxnSpPr>
        <p:spPr>
          <a:xfrm flipV="1">
            <a:off x="9627577" y="4178871"/>
            <a:ext cx="83526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CBA2894-C0CE-2A4A-8D33-DDC40BBD4EA3}"/>
              </a:ext>
            </a:extLst>
          </p:cNvPr>
          <p:cNvSpPr/>
          <p:nvPr/>
        </p:nvSpPr>
        <p:spPr>
          <a:xfrm>
            <a:off x="10418885" y="3156445"/>
            <a:ext cx="1389184" cy="1863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output with class name and bounding Box</a:t>
            </a:r>
          </a:p>
        </p:txBody>
      </p:sp>
      <p:pic>
        <p:nvPicPr>
          <p:cNvPr id="37" name="Picture 36" descr="A brown and white dog lying on green grass&#10;&#10;Description automatically generated">
            <a:extLst>
              <a:ext uri="{FF2B5EF4-FFF2-40B4-BE49-F238E27FC236}">
                <a16:creationId xmlns:a16="http://schemas.microsoft.com/office/drawing/2014/main" id="{1330584D-70C8-8A40-B5C7-53B73590BE77}"/>
              </a:ext>
            </a:extLst>
          </p:cNvPr>
          <p:cNvPicPr>
            <a:picLocks noChangeAspect="1"/>
          </p:cNvPicPr>
          <p:nvPr/>
        </p:nvPicPr>
        <p:blipFill>
          <a:blip r:embed="rId3"/>
          <a:stretch>
            <a:fillRect/>
          </a:stretch>
        </p:blipFill>
        <p:spPr>
          <a:xfrm>
            <a:off x="10397223" y="5664453"/>
            <a:ext cx="1609884" cy="1094721"/>
          </a:xfrm>
          <a:prstGeom prst="rect">
            <a:avLst/>
          </a:prstGeom>
        </p:spPr>
      </p:pic>
      <p:cxnSp>
        <p:nvCxnSpPr>
          <p:cNvPr id="39" name="Straight Arrow Connector 38">
            <a:extLst>
              <a:ext uri="{FF2B5EF4-FFF2-40B4-BE49-F238E27FC236}">
                <a16:creationId xmlns:a16="http://schemas.microsoft.com/office/drawing/2014/main" id="{1B5F0B9C-94FC-234F-8987-C68184498B14}"/>
              </a:ext>
            </a:extLst>
          </p:cNvPr>
          <p:cNvCxnSpPr>
            <a:stCxn id="35" idx="2"/>
          </p:cNvCxnSpPr>
          <p:nvPr/>
        </p:nvCxnSpPr>
        <p:spPr>
          <a:xfrm>
            <a:off x="11113477" y="5020399"/>
            <a:ext cx="17585" cy="64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46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38D8-EB11-6144-A815-ED8ED8A2942C}"/>
              </a:ext>
            </a:extLst>
          </p:cNvPr>
          <p:cNvSpPr>
            <a:spLocks noGrp="1"/>
          </p:cNvSpPr>
          <p:nvPr>
            <p:ph type="title"/>
          </p:nvPr>
        </p:nvSpPr>
        <p:spPr/>
        <p:txBody>
          <a:bodyPr/>
          <a:lstStyle/>
          <a:p>
            <a:r>
              <a:rPr lang="en-US" dirty="0"/>
              <a:t>Training CNN model (VGG-16)</a:t>
            </a:r>
          </a:p>
        </p:txBody>
      </p:sp>
      <p:sp>
        <p:nvSpPr>
          <p:cNvPr id="3" name="Content Placeholder 2">
            <a:extLst>
              <a:ext uri="{FF2B5EF4-FFF2-40B4-BE49-F238E27FC236}">
                <a16:creationId xmlns:a16="http://schemas.microsoft.com/office/drawing/2014/main" id="{C4A8B44A-FCA2-CA41-9B1E-B8F03981C5A9}"/>
              </a:ext>
            </a:extLst>
          </p:cNvPr>
          <p:cNvSpPr>
            <a:spLocks noGrp="1"/>
          </p:cNvSpPr>
          <p:nvPr>
            <p:ph idx="1"/>
          </p:nvPr>
        </p:nvSpPr>
        <p:spPr/>
        <p:txBody>
          <a:bodyPr>
            <a:normAutofit lnSpcReduction="10000"/>
          </a:bodyPr>
          <a:lstStyle/>
          <a:p>
            <a:r>
              <a:rPr lang="en-US" dirty="0"/>
              <a:t>The CNN model is trained to classify and localize five different classes of animals (Dog, Cat, Bird, Frog and mouse).</a:t>
            </a:r>
          </a:p>
          <a:p>
            <a:r>
              <a:rPr lang="en-US" dirty="0"/>
              <a:t>For training of the model the data set is divided into 80-20 split, i.e. 80 percent of the images out of all available images in the data set are used for training remaining 20 percent images are used for validation testing of the model. </a:t>
            </a:r>
          </a:p>
          <a:p>
            <a:r>
              <a:rPr lang="en-US" dirty="0"/>
              <a:t>Out of total 7500 images obtained from ImageNet dataset for all 5 classes (Dog , Cat, Bird, Frog and mouse), 6500 images were used for training remaining 1000 images were used for validation.</a:t>
            </a:r>
          </a:p>
          <a:p>
            <a:r>
              <a:rPr lang="en-US" dirty="0"/>
              <a:t>the training data set is comprised of 1300 images per class (totaling 6500 images).While the validation data set consists of 200 images per class (totaling 1000 images). </a:t>
            </a:r>
          </a:p>
          <a:p>
            <a:r>
              <a:rPr lang="en-US" dirty="0"/>
              <a:t>Training was done for 50 epochs which took around 53 hours on local machine GPU. </a:t>
            </a:r>
          </a:p>
          <a:p>
            <a:endParaRPr lang="en-US" dirty="0"/>
          </a:p>
        </p:txBody>
      </p:sp>
    </p:spTree>
    <p:extLst>
      <p:ext uri="{BB962C8B-B14F-4D97-AF65-F5344CB8AC3E}">
        <p14:creationId xmlns:p14="http://schemas.microsoft.com/office/powerpoint/2010/main" val="387807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11">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6E8E31-DFAB-574D-8431-E9CDAD9FDD85}"/>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Project Demo</a:t>
            </a:r>
          </a:p>
        </p:txBody>
      </p:sp>
      <p:pic>
        <p:nvPicPr>
          <p:cNvPr id="7" name="Graphic 6" descr="New Team Project">
            <a:extLst>
              <a:ext uri="{FF2B5EF4-FFF2-40B4-BE49-F238E27FC236}">
                <a16:creationId xmlns:a16="http://schemas.microsoft.com/office/drawing/2014/main" id="{8A15A7B6-63B6-4AD4-A93D-053A1D54E9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549" y="643467"/>
            <a:ext cx="5397896" cy="539789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8143366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A348-6171-C64E-9EFB-427B8A0D7EDB}"/>
              </a:ext>
            </a:extLst>
          </p:cNvPr>
          <p:cNvSpPr>
            <a:spLocks noGrp="1"/>
          </p:cNvSpPr>
          <p:nvPr>
            <p:ph type="title"/>
          </p:nvPr>
        </p:nvSpPr>
        <p:spPr/>
        <p:txBody>
          <a:bodyPr/>
          <a:lstStyle/>
          <a:p>
            <a:r>
              <a:rPr lang="en-US" dirty="0"/>
              <a:t>Performance Evaluation : Training</a:t>
            </a:r>
          </a:p>
        </p:txBody>
      </p:sp>
      <p:sp>
        <p:nvSpPr>
          <p:cNvPr id="3" name="Content Placeholder 2">
            <a:extLst>
              <a:ext uri="{FF2B5EF4-FFF2-40B4-BE49-F238E27FC236}">
                <a16:creationId xmlns:a16="http://schemas.microsoft.com/office/drawing/2014/main" id="{5128A394-23B1-C84C-AB9F-A49F1AF3CFC5}"/>
              </a:ext>
            </a:extLst>
          </p:cNvPr>
          <p:cNvSpPr>
            <a:spLocks noGrp="1"/>
          </p:cNvSpPr>
          <p:nvPr>
            <p:ph idx="1"/>
          </p:nvPr>
        </p:nvSpPr>
        <p:spPr>
          <a:xfrm>
            <a:off x="818712" y="2421071"/>
            <a:ext cx="10554574" cy="560670"/>
          </a:xfrm>
        </p:spPr>
        <p:txBody>
          <a:bodyPr>
            <a:normAutofit fontScale="77500" lnSpcReduction="20000"/>
          </a:bodyPr>
          <a:lstStyle/>
          <a:p>
            <a:pPr marL="0" indent="0">
              <a:buNone/>
            </a:pPr>
            <a:r>
              <a:rPr lang="en-US" i="1" dirty="0"/>
              <a:t>      Training set accuracy(77%) </a:t>
            </a:r>
          </a:p>
          <a:p>
            <a:pPr marL="0" indent="0">
              <a:buNone/>
            </a:pPr>
            <a:r>
              <a:rPr lang="en-US" i="1" dirty="0"/>
              <a:t>      Validation set Accuracy (56%)</a:t>
            </a:r>
            <a:endParaRPr lang="en-US" dirty="0"/>
          </a:p>
        </p:txBody>
      </p:sp>
      <p:pic>
        <p:nvPicPr>
          <p:cNvPr id="6" name="Picture 5" descr="A screenshot of a cell phone&#10;&#10;Description automatically generated">
            <a:extLst>
              <a:ext uri="{FF2B5EF4-FFF2-40B4-BE49-F238E27FC236}">
                <a16:creationId xmlns:a16="http://schemas.microsoft.com/office/drawing/2014/main" id="{35E23494-7B44-2E44-AADA-24BA1A163049}"/>
              </a:ext>
            </a:extLst>
          </p:cNvPr>
          <p:cNvPicPr>
            <a:picLocks noChangeAspect="1"/>
          </p:cNvPicPr>
          <p:nvPr/>
        </p:nvPicPr>
        <p:blipFill>
          <a:blip r:embed="rId2"/>
          <a:stretch>
            <a:fillRect/>
          </a:stretch>
        </p:blipFill>
        <p:spPr>
          <a:xfrm>
            <a:off x="676340" y="3156669"/>
            <a:ext cx="5020756" cy="3514475"/>
          </a:xfrm>
          <a:prstGeom prst="rect">
            <a:avLst/>
          </a:prstGeom>
        </p:spPr>
      </p:pic>
      <p:sp>
        <p:nvSpPr>
          <p:cNvPr id="7" name="TextBox 6">
            <a:extLst>
              <a:ext uri="{FF2B5EF4-FFF2-40B4-BE49-F238E27FC236}">
                <a16:creationId xmlns:a16="http://schemas.microsoft.com/office/drawing/2014/main" id="{6B48E599-7AC7-FE4C-B3A3-1F1956F8C0A3}"/>
              </a:ext>
            </a:extLst>
          </p:cNvPr>
          <p:cNvSpPr txBox="1"/>
          <p:nvPr/>
        </p:nvSpPr>
        <p:spPr>
          <a:xfrm>
            <a:off x="6893781" y="2143029"/>
            <a:ext cx="4365266" cy="1200329"/>
          </a:xfrm>
          <a:prstGeom prst="rect">
            <a:avLst/>
          </a:prstGeom>
          <a:noFill/>
        </p:spPr>
        <p:txBody>
          <a:bodyPr wrap="square" rtlCol="0">
            <a:spAutoFit/>
          </a:bodyPr>
          <a:lstStyle/>
          <a:p>
            <a:pPr algn="ctr"/>
            <a:r>
              <a:rPr lang="en-US" dirty="0"/>
              <a:t> </a:t>
            </a:r>
          </a:p>
          <a:p>
            <a:pPr algn="ctr"/>
            <a:r>
              <a:rPr lang="en-US" dirty="0"/>
              <a:t>Model loss training set(0.56)</a:t>
            </a:r>
          </a:p>
          <a:p>
            <a:pPr algn="ctr"/>
            <a:r>
              <a:rPr lang="en-US" dirty="0"/>
              <a:t>Model loss validation set(1.56)</a:t>
            </a:r>
          </a:p>
          <a:p>
            <a:pPr algn="ctr"/>
            <a:endParaRPr lang="en-US" dirty="0"/>
          </a:p>
        </p:txBody>
      </p:sp>
      <p:pic>
        <p:nvPicPr>
          <p:cNvPr id="11" name="Picture 10" descr="A screenshot of a cell phone&#10;&#10;Description automatically generated">
            <a:extLst>
              <a:ext uri="{FF2B5EF4-FFF2-40B4-BE49-F238E27FC236}">
                <a16:creationId xmlns:a16="http://schemas.microsoft.com/office/drawing/2014/main" id="{A0C0F736-C81D-5E48-91AF-8876FCD8DBFA}"/>
              </a:ext>
            </a:extLst>
          </p:cNvPr>
          <p:cNvPicPr>
            <a:picLocks noChangeAspect="1"/>
          </p:cNvPicPr>
          <p:nvPr/>
        </p:nvPicPr>
        <p:blipFill>
          <a:blip r:embed="rId3"/>
          <a:stretch>
            <a:fillRect/>
          </a:stretch>
        </p:blipFill>
        <p:spPr>
          <a:xfrm>
            <a:off x="6335757" y="3184498"/>
            <a:ext cx="5179903" cy="3458816"/>
          </a:xfrm>
          <a:prstGeom prst="rect">
            <a:avLst/>
          </a:prstGeom>
        </p:spPr>
      </p:pic>
    </p:spTree>
    <p:extLst>
      <p:ext uri="{BB962C8B-B14F-4D97-AF65-F5344CB8AC3E}">
        <p14:creationId xmlns:p14="http://schemas.microsoft.com/office/powerpoint/2010/main" val="289613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DC40-1D27-CA4C-96FC-8B75B225EA91}"/>
              </a:ext>
            </a:extLst>
          </p:cNvPr>
          <p:cNvSpPr>
            <a:spLocks noGrp="1"/>
          </p:cNvSpPr>
          <p:nvPr>
            <p:ph type="title"/>
          </p:nvPr>
        </p:nvSpPr>
        <p:spPr/>
        <p:txBody>
          <a:bodyPr/>
          <a:lstStyle/>
          <a:p>
            <a:r>
              <a:rPr lang="en-US" dirty="0"/>
              <a:t>Performance Comparison with YOLO(V3)</a:t>
            </a:r>
          </a:p>
        </p:txBody>
      </p:sp>
      <p:sp>
        <p:nvSpPr>
          <p:cNvPr id="3" name="Content Placeholder 2">
            <a:extLst>
              <a:ext uri="{FF2B5EF4-FFF2-40B4-BE49-F238E27FC236}">
                <a16:creationId xmlns:a16="http://schemas.microsoft.com/office/drawing/2014/main" id="{04C74AFE-87AE-2D4E-B2BF-B6712E5DAE2A}"/>
              </a:ext>
            </a:extLst>
          </p:cNvPr>
          <p:cNvSpPr>
            <a:spLocks noGrp="1"/>
          </p:cNvSpPr>
          <p:nvPr>
            <p:ph idx="1"/>
          </p:nvPr>
        </p:nvSpPr>
        <p:spPr/>
        <p:txBody>
          <a:bodyPr/>
          <a:lstStyle/>
          <a:p>
            <a:r>
              <a:rPr lang="en-US" dirty="0"/>
              <a:t>The performance comparison was performed on 500 test images obtained from ImageNet data set.</a:t>
            </a:r>
          </a:p>
          <a:p>
            <a:pPr lvl="1"/>
            <a:r>
              <a:rPr lang="en-US" dirty="0"/>
              <a:t>Project CNN Model accuracy was found to be 42%.</a:t>
            </a:r>
          </a:p>
          <a:p>
            <a:pPr lvl="1"/>
            <a:r>
              <a:rPr lang="en-US" dirty="0"/>
              <a:t>YOLO(V3) performance accuracy was found to be 67%</a:t>
            </a:r>
          </a:p>
        </p:txBody>
      </p:sp>
    </p:spTree>
    <p:extLst>
      <p:ext uri="{BB962C8B-B14F-4D97-AF65-F5344CB8AC3E}">
        <p14:creationId xmlns:p14="http://schemas.microsoft.com/office/powerpoint/2010/main" val="209228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70E2-875E-8E4F-897C-5AF26229D5D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C686084-7472-A344-8EAA-7E3DFFA2FB62}"/>
              </a:ext>
            </a:extLst>
          </p:cNvPr>
          <p:cNvSpPr>
            <a:spLocks noGrp="1"/>
          </p:cNvSpPr>
          <p:nvPr>
            <p:ph idx="1"/>
          </p:nvPr>
        </p:nvSpPr>
        <p:spPr>
          <a:xfrm>
            <a:off x="460903" y="2452875"/>
            <a:ext cx="10554574" cy="3836607"/>
          </a:xfrm>
        </p:spPr>
        <p:txBody>
          <a:bodyPr>
            <a:normAutofit fontScale="92500" lnSpcReduction="20000"/>
          </a:bodyPr>
          <a:lstStyle/>
          <a:p>
            <a:r>
              <a:rPr lang="en-US" dirty="0"/>
              <a:t>Weakly supervised learning approach could be used to implement object detection algorithm where data sets are very large and data preparation costs are huge because of the data volume. In that scenario this approach can prove to be very useful and it can help to cut down data preparation costs.</a:t>
            </a:r>
          </a:p>
          <a:p>
            <a:r>
              <a:rPr lang="en-US" dirty="0"/>
              <a:t>After implementation of the model it was observed that Trained model is fast in producing results on test data.</a:t>
            </a:r>
          </a:p>
          <a:p>
            <a:r>
              <a:rPr lang="en-US" dirty="0"/>
              <a:t>The classification results obtained by the application are very accurate and percentage accuracy only for classification is nearly 70% on test data. But localization obtained is below average the percentage accuracy for localization is 36% on test data. Hence it could be said that Localization obtained using Grad-Cam algorithm is not very accurate.</a:t>
            </a:r>
          </a:p>
          <a:p>
            <a:r>
              <a:rPr lang="en-US" dirty="0"/>
              <a:t>CNN trained using weakly supervised learning for object detection is fast. It could be trained faster and it can predict outcomes faster compared to a neural network trained for both tasks.</a:t>
            </a:r>
          </a:p>
          <a:p>
            <a:r>
              <a:rPr lang="en-US" dirty="0"/>
              <a:t>The localization results depend highly upon the CNN classifier results hence in order to obtain good localization results the classifier should be trained with high accuracy. </a:t>
            </a:r>
          </a:p>
          <a:p>
            <a:endParaRPr lang="en-US" dirty="0"/>
          </a:p>
        </p:txBody>
      </p:sp>
    </p:spTree>
    <p:extLst>
      <p:ext uri="{BB962C8B-B14F-4D97-AF65-F5344CB8AC3E}">
        <p14:creationId xmlns:p14="http://schemas.microsoft.com/office/powerpoint/2010/main" val="381183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AF3E95-B684-0C45-ACB0-121E0BD5D6B1}"/>
              </a:ext>
            </a:extLst>
          </p:cNvPr>
          <p:cNvSpPr>
            <a:spLocks noGrp="1"/>
          </p:cNvSpPr>
          <p:nvPr>
            <p:ph type="title"/>
          </p:nvPr>
        </p:nvSpPr>
        <p:spPr>
          <a:xfrm>
            <a:off x="810001" y="639097"/>
            <a:ext cx="6446205" cy="3781101"/>
          </a:xfrm>
        </p:spPr>
        <p:txBody>
          <a:bodyPr vert="horz" lIns="91440" tIns="45720" rIns="91440" bIns="45720" rtlCol="0" anchor="b">
            <a:normAutofit/>
          </a:bodyPr>
          <a:lstStyle/>
          <a:p>
            <a:br>
              <a:rPr lang="en-US" sz="5400"/>
            </a:br>
            <a:br>
              <a:rPr lang="en-US" sz="5400"/>
            </a:br>
            <a:r>
              <a:rPr lang="en-US" sz="5400"/>
              <a:t>Thank you</a:t>
            </a:r>
          </a:p>
        </p:txBody>
      </p:sp>
      <p:sp>
        <p:nvSpPr>
          <p:cNvPr id="21" name="Freeform: Shape 20">
            <a:extLst>
              <a:ext uri="{FF2B5EF4-FFF2-40B4-BE49-F238E27FC236}">
                <a16:creationId xmlns:a16="http://schemas.microsoft.com/office/drawing/2014/main" id="{B95EB505-AE12-4878-88D1-3A93384E0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A12BC7B8-5515-40FA-A38E-1054E2061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1342" y="0"/>
            <a:ext cx="465065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DD55F7DD-ACF1-44A0-B9B5-FC5A87544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958640"/>
            <a:ext cx="336373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6A8CDF22-0899-4195-9DFE-AA2FED097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5406" y="2030569"/>
            <a:ext cx="2767153" cy="2767153"/>
          </a:xfrm>
          <a:prstGeom prst="rect">
            <a:avLst/>
          </a:prstGeom>
        </p:spPr>
      </p:pic>
    </p:spTree>
    <p:extLst>
      <p:ext uri="{BB962C8B-B14F-4D97-AF65-F5344CB8AC3E}">
        <p14:creationId xmlns:p14="http://schemas.microsoft.com/office/powerpoint/2010/main" val="99486573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BA65-277F-6E4E-9A7C-550114CE2DD7}"/>
              </a:ext>
            </a:extLst>
          </p:cNvPr>
          <p:cNvSpPr>
            <a:spLocks noGrp="1"/>
          </p:cNvSpPr>
          <p:nvPr>
            <p:ph type="title"/>
          </p:nvPr>
        </p:nvSpPr>
        <p:spPr>
          <a:xfrm>
            <a:off x="810000" y="447188"/>
            <a:ext cx="10571998" cy="970450"/>
          </a:xfrm>
        </p:spPr>
        <p:txBody>
          <a:bodyPr>
            <a:normAutofit/>
          </a:bodyPr>
          <a:lstStyle/>
          <a:p>
            <a:r>
              <a:rPr lang="en-US" dirty="0"/>
              <a:t>What is Object Detection?</a:t>
            </a:r>
          </a:p>
        </p:txBody>
      </p:sp>
      <p:graphicFrame>
        <p:nvGraphicFramePr>
          <p:cNvPr id="6" name="Content Placeholder 2">
            <a:extLst>
              <a:ext uri="{FF2B5EF4-FFF2-40B4-BE49-F238E27FC236}">
                <a16:creationId xmlns:a16="http://schemas.microsoft.com/office/drawing/2014/main" id="{E0BBAD75-8347-4F38-B7CD-C739C96A241D}"/>
              </a:ext>
            </a:extLst>
          </p:cNvPr>
          <p:cNvGraphicFramePr>
            <a:graphicFrameLocks noGrp="1"/>
          </p:cNvGraphicFramePr>
          <p:nvPr>
            <p:ph idx="1"/>
            <p:extLst>
              <p:ext uri="{D42A27DB-BD31-4B8C-83A1-F6EECF244321}">
                <p14:modId xmlns:p14="http://schemas.microsoft.com/office/powerpoint/2010/main" val="872420935"/>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83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0EEF-DFE2-7448-98F1-E795F37147E6}"/>
              </a:ext>
            </a:extLst>
          </p:cNvPr>
          <p:cNvSpPr>
            <a:spLocks noGrp="1"/>
          </p:cNvSpPr>
          <p:nvPr>
            <p:ph type="title"/>
          </p:nvPr>
        </p:nvSpPr>
        <p:spPr>
          <a:xfrm>
            <a:off x="810000" y="447188"/>
            <a:ext cx="10571998" cy="970450"/>
          </a:xfrm>
        </p:spPr>
        <p:txBody>
          <a:bodyPr>
            <a:normAutofit/>
          </a:bodyPr>
          <a:lstStyle/>
          <a:p>
            <a:r>
              <a:rPr lang="en-US"/>
              <a:t>Object Detection Examples :</a:t>
            </a:r>
            <a:endParaRPr lang="en-US" dirty="0"/>
          </a:p>
        </p:txBody>
      </p:sp>
      <p:pic>
        <p:nvPicPr>
          <p:cNvPr id="7" name="Content Placeholder 6" descr="A dog looking at the camera&#10;&#10;Description automatically generated">
            <a:extLst>
              <a:ext uri="{FF2B5EF4-FFF2-40B4-BE49-F238E27FC236}">
                <a16:creationId xmlns:a16="http://schemas.microsoft.com/office/drawing/2014/main" id="{A110AE4B-630F-8B42-9F27-306B199FB899}"/>
              </a:ext>
            </a:extLst>
          </p:cNvPr>
          <p:cNvPicPr>
            <a:picLocks noGrp="1" noChangeAspect="1"/>
          </p:cNvPicPr>
          <p:nvPr>
            <p:ph idx="1"/>
          </p:nvPr>
        </p:nvPicPr>
        <p:blipFill>
          <a:blip r:embed="rId2"/>
          <a:stretch>
            <a:fillRect/>
          </a:stretch>
        </p:blipFill>
        <p:spPr>
          <a:xfrm>
            <a:off x="277907" y="2662518"/>
            <a:ext cx="11698940" cy="3592324"/>
          </a:xfrm>
        </p:spPr>
      </p:pic>
    </p:spTree>
    <p:extLst>
      <p:ext uri="{BB962C8B-B14F-4D97-AF65-F5344CB8AC3E}">
        <p14:creationId xmlns:p14="http://schemas.microsoft.com/office/powerpoint/2010/main" val="6035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AC30-1BC2-EC4A-AD0D-865B0B7997D3}"/>
              </a:ext>
            </a:extLst>
          </p:cNvPr>
          <p:cNvSpPr>
            <a:spLocks noGrp="1"/>
          </p:cNvSpPr>
          <p:nvPr>
            <p:ph type="title"/>
          </p:nvPr>
        </p:nvSpPr>
        <p:spPr>
          <a:xfrm>
            <a:off x="810000" y="447188"/>
            <a:ext cx="10571998" cy="970450"/>
          </a:xfrm>
        </p:spPr>
        <p:txBody>
          <a:bodyPr>
            <a:normAutofit/>
          </a:bodyPr>
          <a:lstStyle/>
          <a:p>
            <a:r>
              <a:rPr lang="en-US" dirty="0"/>
              <a:t>Types of Object Detection Scenarios:</a:t>
            </a:r>
          </a:p>
        </p:txBody>
      </p:sp>
      <p:graphicFrame>
        <p:nvGraphicFramePr>
          <p:cNvPr id="5" name="Content Placeholder 2">
            <a:extLst>
              <a:ext uri="{FF2B5EF4-FFF2-40B4-BE49-F238E27FC236}">
                <a16:creationId xmlns:a16="http://schemas.microsoft.com/office/drawing/2014/main" id="{76DE2E7C-9E9A-4579-AA61-174CC261C33D}"/>
              </a:ext>
            </a:extLst>
          </p:cNvPr>
          <p:cNvGraphicFramePr>
            <a:graphicFrameLocks noGrp="1"/>
          </p:cNvGraphicFramePr>
          <p:nvPr>
            <p:ph idx="1"/>
            <p:extLst>
              <p:ext uri="{D42A27DB-BD31-4B8C-83A1-F6EECF244321}">
                <p14:modId xmlns:p14="http://schemas.microsoft.com/office/powerpoint/2010/main" val="1324463347"/>
              </p:ext>
            </p:extLst>
          </p:nvPr>
        </p:nvGraphicFramePr>
        <p:xfrm>
          <a:off x="810000" y="2421426"/>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D97D2F0-0E8E-2441-B5A3-FA2F6BED20DF}"/>
              </a:ext>
            </a:extLst>
          </p:cNvPr>
          <p:cNvSpPr txBox="1"/>
          <p:nvPr/>
        </p:nvSpPr>
        <p:spPr>
          <a:xfrm>
            <a:off x="645458" y="5732242"/>
            <a:ext cx="10901082" cy="646331"/>
          </a:xfrm>
          <a:prstGeom prst="rect">
            <a:avLst/>
          </a:prstGeom>
          <a:noFill/>
        </p:spPr>
        <p:txBody>
          <a:bodyPr wrap="square" rtlCol="0">
            <a:spAutoFit/>
          </a:bodyPr>
          <a:lstStyle/>
          <a:p>
            <a:r>
              <a:rPr lang="en-US" dirty="0"/>
              <a:t>This project implements Multi Class Single label object detection algorithm , Among five different Animal class categories , which are :  [ Dog, Cat, Frog, Mouse, bird ]</a:t>
            </a:r>
          </a:p>
        </p:txBody>
      </p:sp>
    </p:spTree>
    <p:extLst>
      <p:ext uri="{BB962C8B-B14F-4D97-AF65-F5344CB8AC3E}">
        <p14:creationId xmlns:p14="http://schemas.microsoft.com/office/powerpoint/2010/main" val="48587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E804-CF62-F742-BD31-FC54F426911B}"/>
              </a:ext>
            </a:extLst>
          </p:cNvPr>
          <p:cNvSpPr>
            <a:spLocks noGrp="1"/>
          </p:cNvSpPr>
          <p:nvPr>
            <p:ph type="title"/>
          </p:nvPr>
        </p:nvSpPr>
        <p:spPr>
          <a:xfrm>
            <a:off x="98612" y="447188"/>
            <a:ext cx="11283386" cy="970450"/>
          </a:xfrm>
        </p:spPr>
        <p:txBody>
          <a:bodyPr/>
          <a:lstStyle/>
          <a:p>
            <a:r>
              <a:rPr lang="en-US" dirty="0"/>
              <a:t>Existing Object Detection Techniques:</a:t>
            </a:r>
          </a:p>
        </p:txBody>
      </p:sp>
      <p:sp>
        <p:nvSpPr>
          <p:cNvPr id="3" name="Content Placeholder 2">
            <a:extLst>
              <a:ext uri="{FF2B5EF4-FFF2-40B4-BE49-F238E27FC236}">
                <a16:creationId xmlns:a16="http://schemas.microsoft.com/office/drawing/2014/main" id="{438E8327-3E39-7747-8DFB-E8C7F42F2073}"/>
              </a:ext>
            </a:extLst>
          </p:cNvPr>
          <p:cNvSpPr>
            <a:spLocks noGrp="1"/>
          </p:cNvSpPr>
          <p:nvPr>
            <p:ph idx="1"/>
          </p:nvPr>
        </p:nvSpPr>
        <p:spPr>
          <a:xfrm>
            <a:off x="98612" y="2634664"/>
            <a:ext cx="11905129" cy="3636511"/>
          </a:xfrm>
        </p:spPr>
        <p:txBody>
          <a:bodyPr>
            <a:normAutofit/>
          </a:bodyPr>
          <a:lstStyle/>
          <a:p>
            <a:r>
              <a:rPr lang="en-US" dirty="0"/>
              <a:t>The Object detection techniques can be divided into two categories</a:t>
            </a:r>
          </a:p>
          <a:p>
            <a:pPr lvl="1">
              <a:buFont typeface="Wingdings 2" charset="2"/>
              <a:buAutoNum type="arabicParenR"/>
            </a:pPr>
            <a:r>
              <a:rPr lang="en-US" dirty="0"/>
              <a:t>Traditional Machine Learning approaches : The traditional machine learning approaches involve computer vision techniques such as as feature descriptors SIFT(Scale-invariant feature transform) ,SURF (Speed-ed-Up Robust Features),BRIEF etc. for object detection. All these techniques require feature extraction from the data which are also called descriptors or informative segments .</a:t>
            </a:r>
          </a:p>
          <a:p>
            <a:pPr lvl="1">
              <a:buAutoNum type="arabicParenR"/>
            </a:pPr>
            <a:endParaRPr lang="en-US" dirty="0"/>
          </a:p>
          <a:p>
            <a:pPr lvl="1">
              <a:buFont typeface="Wingdings 2" charset="2"/>
              <a:buAutoNum type="arabicParenR"/>
            </a:pPr>
            <a:r>
              <a:rPr lang="en-US" dirty="0"/>
              <a:t>Deep learning-based object detection methods : Deep learning is the branch of machine learning which uses neural networks in order to solve the standard machine learning problems. some effective neural networks which are used for object detection are CNN(convolution neural networks), R-CNN, Fast R- CNN, Faster R-CNN, Retina-Net, Deform able convolutional networks etc. Some deep learning-based approaches such as YOLO(V2), YOLO(V3) are some of the most popular deep learning solutions for object detection </a:t>
            </a:r>
          </a:p>
        </p:txBody>
      </p:sp>
    </p:spTree>
    <p:extLst>
      <p:ext uri="{BB962C8B-B14F-4D97-AF65-F5344CB8AC3E}">
        <p14:creationId xmlns:p14="http://schemas.microsoft.com/office/powerpoint/2010/main" val="220911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BB73-22ED-9A45-BBBB-93941115B56F}"/>
              </a:ext>
            </a:extLst>
          </p:cNvPr>
          <p:cNvSpPr>
            <a:spLocks noGrp="1"/>
          </p:cNvSpPr>
          <p:nvPr>
            <p:ph type="title"/>
          </p:nvPr>
        </p:nvSpPr>
        <p:spPr/>
        <p:txBody>
          <a:bodyPr/>
          <a:lstStyle/>
          <a:p>
            <a:r>
              <a:rPr lang="en-US" dirty="0"/>
              <a:t>Traditional Machine Learning Object detection approaches</a:t>
            </a:r>
          </a:p>
        </p:txBody>
      </p:sp>
      <p:sp>
        <p:nvSpPr>
          <p:cNvPr id="3" name="Content Placeholder 2">
            <a:extLst>
              <a:ext uri="{FF2B5EF4-FFF2-40B4-BE49-F238E27FC236}">
                <a16:creationId xmlns:a16="http://schemas.microsoft.com/office/drawing/2014/main" id="{3FEEA2B0-DFA3-E54D-874E-68E3CC98794C}"/>
              </a:ext>
            </a:extLst>
          </p:cNvPr>
          <p:cNvSpPr>
            <a:spLocks noGrp="1"/>
          </p:cNvSpPr>
          <p:nvPr>
            <p:ph idx="1"/>
          </p:nvPr>
        </p:nvSpPr>
        <p:spPr>
          <a:xfrm>
            <a:off x="412435" y="2377440"/>
            <a:ext cx="10554574" cy="4109511"/>
          </a:xfrm>
        </p:spPr>
        <p:txBody>
          <a:bodyPr>
            <a:normAutofit/>
          </a:bodyPr>
          <a:lstStyle/>
          <a:p>
            <a:r>
              <a:rPr lang="en-US" dirty="0"/>
              <a:t>SIFT(Scale-invariant feature transform) :In this technique Image descriptors are first extracted from the reference data and saved in the data base prediction for the new image input is made based on the comparison of new image description with the saved classes in database.</a:t>
            </a:r>
          </a:p>
          <a:p>
            <a:r>
              <a:rPr lang="en-US" dirty="0"/>
              <a:t>SURF (Speed-ed-Up Robust Features) : This technique is composed of two-part feature extraction and feature description; feature extraction is done using  basic Hessian matrix approximation feature description is similar to SIFT.</a:t>
            </a:r>
          </a:p>
          <a:p>
            <a:r>
              <a:rPr lang="en-US" dirty="0"/>
              <a:t>Other traditional object detection techniques are Harris corner detector, FAST (Features from accelerated segment test), BRIEF(Binary Robust independent Elementary features) , ORB(Oriented FAST and Rotated BRIEF)</a:t>
            </a:r>
          </a:p>
          <a:p>
            <a:endParaRPr lang="en-US" dirty="0"/>
          </a:p>
          <a:p>
            <a:pPr marL="0" indent="0">
              <a:buNone/>
            </a:pPr>
            <a:endParaRPr lang="en-US" dirty="0"/>
          </a:p>
        </p:txBody>
      </p:sp>
    </p:spTree>
    <p:extLst>
      <p:ext uri="{BB962C8B-B14F-4D97-AF65-F5344CB8AC3E}">
        <p14:creationId xmlns:p14="http://schemas.microsoft.com/office/powerpoint/2010/main" val="97562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3F8CB-EEE2-9042-A832-A2E242B60DDE}"/>
              </a:ext>
            </a:extLst>
          </p:cNvPr>
          <p:cNvSpPr>
            <a:spLocks noGrp="1"/>
          </p:cNvSpPr>
          <p:nvPr>
            <p:ph type="title"/>
          </p:nvPr>
        </p:nvSpPr>
        <p:spPr>
          <a:xfrm>
            <a:off x="810000" y="447188"/>
            <a:ext cx="10571998" cy="970450"/>
          </a:xfrm>
        </p:spPr>
        <p:txBody>
          <a:bodyPr>
            <a:normAutofit/>
          </a:bodyPr>
          <a:lstStyle/>
          <a:p>
            <a:pPr>
              <a:lnSpc>
                <a:spcPct val="90000"/>
              </a:lnSpc>
            </a:pPr>
            <a:r>
              <a:rPr lang="en-US" sz="3100" dirty="0"/>
              <a:t>Pros and Cons of traditional Machine Learning object detection algorithms:</a:t>
            </a:r>
          </a:p>
        </p:txBody>
      </p:sp>
      <p:graphicFrame>
        <p:nvGraphicFramePr>
          <p:cNvPr id="5" name="Content Placeholder 2">
            <a:extLst>
              <a:ext uri="{FF2B5EF4-FFF2-40B4-BE49-F238E27FC236}">
                <a16:creationId xmlns:a16="http://schemas.microsoft.com/office/drawing/2014/main" id="{26738C0A-2104-443F-A860-A62D79280FCE}"/>
              </a:ext>
            </a:extLst>
          </p:cNvPr>
          <p:cNvGraphicFramePr>
            <a:graphicFrameLocks noGrp="1"/>
          </p:cNvGraphicFramePr>
          <p:nvPr>
            <p:ph idx="1"/>
            <p:extLst>
              <p:ext uri="{D42A27DB-BD31-4B8C-83A1-F6EECF244321}">
                <p14:modId xmlns:p14="http://schemas.microsoft.com/office/powerpoint/2010/main" val="2044803908"/>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80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CD9E-76DC-D941-A482-0E2574A93069}"/>
              </a:ext>
            </a:extLst>
          </p:cNvPr>
          <p:cNvSpPr>
            <a:spLocks noGrp="1"/>
          </p:cNvSpPr>
          <p:nvPr>
            <p:ph type="title"/>
          </p:nvPr>
        </p:nvSpPr>
        <p:spPr/>
        <p:txBody>
          <a:bodyPr/>
          <a:lstStyle/>
          <a:p>
            <a:r>
              <a:rPr lang="en-US" dirty="0"/>
              <a:t>Deep learning-based object detection methods</a:t>
            </a:r>
          </a:p>
        </p:txBody>
      </p:sp>
      <p:sp>
        <p:nvSpPr>
          <p:cNvPr id="3" name="Content Placeholder 2">
            <a:extLst>
              <a:ext uri="{FF2B5EF4-FFF2-40B4-BE49-F238E27FC236}">
                <a16:creationId xmlns:a16="http://schemas.microsoft.com/office/drawing/2014/main" id="{F7C5DF9C-B177-8E43-A103-66DCAA34A6F7}"/>
              </a:ext>
            </a:extLst>
          </p:cNvPr>
          <p:cNvSpPr>
            <a:spLocks noGrp="1"/>
          </p:cNvSpPr>
          <p:nvPr>
            <p:ph idx="1"/>
          </p:nvPr>
        </p:nvSpPr>
        <p:spPr/>
        <p:txBody>
          <a:bodyPr>
            <a:normAutofit/>
          </a:bodyPr>
          <a:lstStyle/>
          <a:p>
            <a:r>
              <a:rPr lang="en-US" dirty="0"/>
              <a:t>Deep learning is the branch of machine learning which uses neural networks in order to solve the standard machine learning problems.</a:t>
            </a:r>
          </a:p>
          <a:p>
            <a:r>
              <a:rPr lang="en-US" dirty="0"/>
              <a:t>What Are neural Networks? Neural networks are a set of algorithms, modeled loosely after the human brain, that are designed to recognize patterns. They are comprised of small units which are interconnected, and function together called neurons  just like human brain neuron cells hence the name neural network.</a:t>
            </a:r>
          </a:p>
          <a:p>
            <a:r>
              <a:rPr lang="en-US" dirty="0"/>
              <a:t>Special types of neural networks such as CNN(convolution neural networks), R-CNN, Fast R- CNN, Faster R-CNN networks and algorithms like YOLO(v2), YOLO(V3) are very popular deep learning approaches for object detection</a:t>
            </a:r>
          </a:p>
          <a:p>
            <a:pPr marL="0" indent="0">
              <a:buNone/>
            </a:pPr>
            <a:endParaRPr lang="en-US" dirty="0"/>
          </a:p>
        </p:txBody>
      </p:sp>
    </p:spTree>
    <p:extLst>
      <p:ext uri="{BB962C8B-B14F-4D97-AF65-F5344CB8AC3E}">
        <p14:creationId xmlns:p14="http://schemas.microsoft.com/office/powerpoint/2010/main" val="307326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7</TotalTime>
  <Words>2620</Words>
  <Application>Microsoft Macintosh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Century Gothic</vt:lpstr>
      <vt:lpstr>Wingdings 2</vt:lpstr>
      <vt:lpstr>Quotable</vt:lpstr>
      <vt:lpstr> Project Demo : Object Detection (classification &amp; localization) (Using Weakly Supervised Learning)   Pattern Recognition (EEL6825) – Dr. Dapeng Wu  </vt:lpstr>
      <vt:lpstr>Contents:</vt:lpstr>
      <vt:lpstr>What is Object Detection?</vt:lpstr>
      <vt:lpstr>Object Detection Examples :</vt:lpstr>
      <vt:lpstr>Types of Object Detection Scenarios:</vt:lpstr>
      <vt:lpstr>Existing Object Detection Techniques:</vt:lpstr>
      <vt:lpstr>Traditional Machine Learning Object detection approaches</vt:lpstr>
      <vt:lpstr>Pros and Cons of traditional Machine Learning object detection algorithms:</vt:lpstr>
      <vt:lpstr>Deep learning-based object detection methods</vt:lpstr>
      <vt:lpstr>Pros and Cons of Deep learning  based  object detection algorithms:</vt:lpstr>
      <vt:lpstr>Object detection using Weakly Supervised Learning</vt:lpstr>
      <vt:lpstr>Weakly Supervised Learning</vt:lpstr>
      <vt:lpstr>Weakly Supervised Object detection using CNN and Grad-Cam Algorithm</vt:lpstr>
      <vt:lpstr>Convolution Neural Network (CNN)</vt:lpstr>
      <vt:lpstr>CNN and Human Brain (visual Cortex)</vt:lpstr>
      <vt:lpstr>The Design of Convolution Neural Network</vt:lpstr>
      <vt:lpstr>Layers and Functionality of A convolution Neural network</vt:lpstr>
      <vt:lpstr>Architecture of VGG-16 : </vt:lpstr>
      <vt:lpstr>Gradient Weighted Class Activation Mapping(Grad Cam Algorithm)</vt:lpstr>
      <vt:lpstr>Gradient Weighted Class Activation Mapping(Grad Cam Algorithm)</vt:lpstr>
      <vt:lpstr>Project Application design and workflow :</vt:lpstr>
      <vt:lpstr>Training CNN model (VGG-16)</vt:lpstr>
      <vt:lpstr>Project Demo</vt:lpstr>
      <vt:lpstr>Performance Evaluation : Training</vt:lpstr>
      <vt:lpstr>Performance Comparison with YOLO(V3)</vt:lpstr>
      <vt:lpstr>Conclusions: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Demo : Object Detection (classification &amp; localization) (Using Weakly Supervised Learning)   Pattern Recognition (EEL6825) – Dr. Dapeng Wu  </dc:title>
  <dc:creator>Chaubey,Vikas</dc:creator>
  <cp:lastModifiedBy>Chaubey,Vikas</cp:lastModifiedBy>
  <cp:revision>3</cp:revision>
  <dcterms:created xsi:type="dcterms:W3CDTF">2020-04-29T09:09:42Z</dcterms:created>
  <dcterms:modified xsi:type="dcterms:W3CDTF">2020-04-29T16:41:51Z</dcterms:modified>
</cp:coreProperties>
</file>