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League Spartan" charset="1" panose="00000800000000000000"/>
      <p:regular r:id="rId23"/>
    </p:embeddedFont>
    <p:embeddedFont>
      <p:font typeface="Canva Sans Bold" charset="1" panose="020B0803030501040103"/>
      <p:regular r:id="rId24"/>
    </p:embeddedFont>
    <p:embeddedFont>
      <p:font typeface="Fira Sans Medium" charset="1" panose="020B0603050000020004"/>
      <p:regular r:id="rId25"/>
    </p:embeddedFont>
    <p:embeddedFont>
      <p:font typeface="Canva Sans" charset="1" panose="020B0503030501040103"/>
      <p:regular r:id="rId26"/>
    </p:embeddedFont>
    <p:embeddedFont>
      <p:font typeface="Archivo Black" charset="1" panose="020B0A03020202020B04"/>
      <p:regular r:id="rId27"/>
    </p:embeddedFont>
    <p:embeddedFont>
      <p:font typeface="Kollektif Bold" charset="1" panose="020B0604020101010102"/>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png" Type="http://schemas.openxmlformats.org/officeDocument/2006/relationships/image"/><Relationship Id="rId4"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3.png" Type="http://schemas.openxmlformats.org/officeDocument/2006/relationships/image"/><Relationship Id="rId4"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7.png" Type="http://schemas.openxmlformats.org/officeDocument/2006/relationships/image"/><Relationship Id="rId5"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7.png" Type="http://schemas.openxmlformats.org/officeDocument/2006/relationships/image"/><Relationship Id="rId5"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951947"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358122" y="2192203"/>
            <a:ext cx="19745495" cy="3671644"/>
          </a:xfrm>
          <a:prstGeom prst="rect">
            <a:avLst/>
          </a:prstGeom>
        </p:spPr>
        <p:txBody>
          <a:bodyPr anchor="t" rtlCol="false" tIns="0" lIns="0" bIns="0" rIns="0">
            <a:spAutoFit/>
          </a:bodyPr>
          <a:lstStyle/>
          <a:p>
            <a:pPr algn="l">
              <a:lnSpc>
                <a:spcPts val="9061"/>
              </a:lnSpc>
            </a:pPr>
            <a:r>
              <a:rPr lang="en-US" sz="6472">
                <a:solidFill>
                  <a:srgbClr val="593C8F"/>
                </a:solidFill>
                <a:latin typeface="League Spartan"/>
                <a:ea typeface="League Spartan"/>
                <a:cs typeface="League Spartan"/>
                <a:sym typeface="League Spartan"/>
              </a:rPr>
              <a:t>AUTOMATED WHEELCHAIR </a:t>
            </a:r>
          </a:p>
          <a:p>
            <a:pPr algn="l">
              <a:lnSpc>
                <a:spcPts val="9058"/>
              </a:lnSpc>
            </a:pPr>
            <a:r>
              <a:rPr lang="en-US" sz="6470">
                <a:solidFill>
                  <a:srgbClr val="593C8F"/>
                </a:solidFill>
                <a:latin typeface="League Spartan"/>
                <a:ea typeface="League Spartan"/>
                <a:cs typeface="League Spartan"/>
                <a:sym typeface="League Spartan"/>
              </a:rPr>
              <a:t>FOR DISABLE PEOPLE</a:t>
            </a:r>
          </a:p>
          <a:p>
            <a:pPr algn="l">
              <a:lnSpc>
                <a:spcPts val="11440"/>
              </a:lnSpc>
              <a:spcBef>
                <a:spcPct val="0"/>
              </a:spcBef>
            </a:pPr>
          </a:p>
        </p:txBody>
      </p:sp>
      <p:sp>
        <p:nvSpPr>
          <p:cNvPr name="AutoShape 7" id="7"/>
          <p:cNvSpPr/>
          <p:nvPr/>
        </p:nvSpPr>
        <p:spPr>
          <a:xfrm flipV="true">
            <a:off x="2357260" y="4377456"/>
            <a:ext cx="9687995" cy="20505"/>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2358122" y="4546029"/>
            <a:ext cx="5477633"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Canva Sans Bold"/>
                <a:ea typeface="Canva Sans Bold"/>
                <a:cs typeface="Canva Sans Bold"/>
                <a:sym typeface="Canva Sans Bold"/>
              </a:rPr>
              <a:t>Course code:- 6EN341</a:t>
            </a:r>
          </a:p>
          <a:p>
            <a:pPr algn="l">
              <a:lnSpc>
                <a:spcPts val="5599"/>
              </a:lnSpc>
            </a:pPr>
            <a:r>
              <a:rPr lang="en-US" sz="3999" b="true">
                <a:solidFill>
                  <a:srgbClr val="000000"/>
                </a:solidFill>
                <a:latin typeface="Canva Sans Bold"/>
                <a:ea typeface="Canva Sans Bold"/>
                <a:cs typeface="Canva Sans Bold"/>
                <a:sym typeface="Canva Sans Bold"/>
              </a:rPr>
              <a:t>Sub :- Mini Project 1</a:t>
            </a:r>
          </a:p>
        </p:txBody>
      </p:sp>
      <p:grpSp>
        <p:nvGrpSpPr>
          <p:cNvPr name="Group 9" id="9"/>
          <p:cNvGrpSpPr/>
          <p:nvPr/>
        </p:nvGrpSpPr>
        <p:grpSpPr>
          <a:xfrm rot="0">
            <a:off x="7201257" y="182743"/>
            <a:ext cx="3853776" cy="1680127"/>
            <a:chOff x="0" y="0"/>
            <a:chExt cx="5138368" cy="2240169"/>
          </a:xfrm>
        </p:grpSpPr>
        <p:sp>
          <p:nvSpPr>
            <p:cNvPr name="Freeform 10" id="10"/>
            <p:cNvSpPr/>
            <p:nvPr/>
          </p:nvSpPr>
          <p:spPr>
            <a:xfrm flipH="false" flipV="false" rot="0">
              <a:off x="1563496" y="0"/>
              <a:ext cx="2011376" cy="1909969"/>
            </a:xfrm>
            <a:custGeom>
              <a:avLst/>
              <a:gdLst/>
              <a:ahLst/>
              <a:cxnLst/>
              <a:rect r="r" b="b" t="t" l="l"/>
              <a:pathLst>
                <a:path h="1909969" w="2011376">
                  <a:moveTo>
                    <a:pt x="0" y="0"/>
                  </a:moveTo>
                  <a:lnTo>
                    <a:pt x="2011376" y="0"/>
                  </a:lnTo>
                  <a:lnTo>
                    <a:pt x="2011376" y="1909969"/>
                  </a:lnTo>
                  <a:lnTo>
                    <a:pt x="0" y="1909969"/>
                  </a:lnTo>
                  <a:lnTo>
                    <a:pt x="0" y="0"/>
                  </a:lnTo>
                  <a:close/>
                </a:path>
              </a:pathLst>
            </a:custGeom>
            <a:blipFill>
              <a:blip r:embed="rId3"/>
              <a:stretch>
                <a:fillRect l="0" t="0" r="0" b="0"/>
              </a:stretch>
            </a:blipFill>
          </p:spPr>
        </p:sp>
        <p:sp>
          <p:nvSpPr>
            <p:cNvPr name="TextBox 11" id="11"/>
            <p:cNvSpPr txBox="true"/>
            <p:nvPr/>
          </p:nvSpPr>
          <p:spPr>
            <a:xfrm rot="0">
              <a:off x="0" y="1909969"/>
              <a:ext cx="5138368" cy="330200"/>
            </a:xfrm>
            <a:prstGeom prst="rect">
              <a:avLst/>
            </a:prstGeom>
          </p:spPr>
          <p:txBody>
            <a:bodyPr anchor="t" rtlCol="false" tIns="0" lIns="0" bIns="0" rIns="0">
              <a:spAutoFit/>
            </a:bodyPr>
            <a:lstStyle/>
            <a:p>
              <a:pPr algn="ctr">
                <a:lnSpc>
                  <a:spcPts val="1987"/>
                </a:lnSpc>
                <a:spcBef>
                  <a:spcPct val="0"/>
                </a:spcBef>
              </a:pPr>
              <a:r>
                <a:rPr lang="en-US" b="true" sz="1656">
                  <a:solidFill>
                    <a:srgbClr val="040606"/>
                  </a:solidFill>
                  <a:latin typeface="Fira Sans Medium"/>
                  <a:ea typeface="Fira Sans Medium"/>
                  <a:cs typeface="Fira Sans Medium"/>
                  <a:sym typeface="Fira Sans Medium"/>
                </a:rPr>
                <a:t>Walchand College Of Engineering,Sangli</a:t>
              </a:r>
            </a:p>
          </p:txBody>
        </p:sp>
      </p:grpSp>
      <p:sp>
        <p:nvSpPr>
          <p:cNvPr name="TextBox 12" id="12"/>
          <p:cNvSpPr txBox="true"/>
          <p:nvPr/>
        </p:nvSpPr>
        <p:spPr>
          <a:xfrm rot="0">
            <a:off x="10864233" y="8569326"/>
            <a:ext cx="6613597" cy="688974"/>
          </a:xfrm>
          <a:prstGeom prst="rect">
            <a:avLst/>
          </a:prstGeom>
        </p:spPr>
        <p:txBody>
          <a:bodyPr anchor="t" rtlCol="false" tIns="0" lIns="0" bIns="0" rIns="0">
            <a:spAutoFit/>
          </a:bodyPr>
          <a:lstStyle/>
          <a:p>
            <a:pPr algn="l">
              <a:lnSpc>
                <a:spcPts val="5600"/>
              </a:lnSpc>
              <a:spcBef>
                <a:spcPct val="0"/>
              </a:spcBef>
            </a:pPr>
            <a:r>
              <a:rPr lang="en-US" b="true" sz="4000">
                <a:solidFill>
                  <a:srgbClr val="040606"/>
                </a:solidFill>
                <a:latin typeface="Canva Sans Bold"/>
                <a:ea typeface="Canva Sans Bold"/>
                <a:cs typeface="Canva Sans Bold"/>
                <a:sym typeface="Canva Sans Bold"/>
              </a:rPr>
              <a:t>Guided By:  </a:t>
            </a:r>
            <a:r>
              <a:rPr lang="en-US" sz="4000">
                <a:solidFill>
                  <a:srgbClr val="040606"/>
                </a:solidFill>
                <a:latin typeface="Canva Sans"/>
                <a:ea typeface="Canva Sans"/>
                <a:cs typeface="Canva Sans"/>
                <a:sym typeface="Canva Sans"/>
              </a:rPr>
              <a:t>Dr. B.G Patil sir</a:t>
            </a:r>
          </a:p>
        </p:txBody>
      </p:sp>
      <p:sp>
        <p:nvSpPr>
          <p:cNvPr name="TextBox 13" id="13"/>
          <p:cNvSpPr txBox="true"/>
          <p:nvPr/>
        </p:nvSpPr>
        <p:spPr>
          <a:xfrm rot="0">
            <a:off x="2358122" y="6411761"/>
            <a:ext cx="7799243" cy="2846539"/>
          </a:xfrm>
          <a:prstGeom prst="rect">
            <a:avLst/>
          </a:prstGeom>
        </p:spPr>
        <p:txBody>
          <a:bodyPr anchor="t" rtlCol="false" tIns="0" lIns="0" bIns="0" rIns="0">
            <a:spAutoFit/>
          </a:bodyPr>
          <a:lstStyle/>
          <a:p>
            <a:pPr algn="l">
              <a:lnSpc>
                <a:spcPts val="5329"/>
              </a:lnSpc>
            </a:pPr>
            <a:r>
              <a:rPr lang="en-US" sz="3806" b="true">
                <a:solidFill>
                  <a:srgbClr val="040606"/>
                </a:solidFill>
                <a:latin typeface="Canva Sans Bold"/>
                <a:ea typeface="Canva Sans Bold"/>
                <a:cs typeface="Canva Sans Bold"/>
                <a:sym typeface="Canva Sans Bold"/>
              </a:rPr>
              <a:t>Team Members:</a:t>
            </a:r>
          </a:p>
          <a:p>
            <a:pPr algn="l">
              <a:lnSpc>
                <a:spcPts val="1279"/>
              </a:lnSpc>
            </a:pPr>
          </a:p>
          <a:p>
            <a:pPr algn="l">
              <a:lnSpc>
                <a:spcPts val="5329"/>
              </a:lnSpc>
            </a:pPr>
            <a:r>
              <a:rPr lang="en-US" sz="3806" b="true">
                <a:solidFill>
                  <a:srgbClr val="040606"/>
                </a:solidFill>
                <a:latin typeface="Canva Sans Bold"/>
                <a:ea typeface="Canva Sans Bold"/>
                <a:cs typeface="Canva Sans Bold"/>
                <a:sym typeface="Canva Sans Bold"/>
              </a:rPr>
              <a:t>1)Shardul Shastri            </a:t>
            </a:r>
            <a:r>
              <a:rPr lang="en-US" sz="3806">
                <a:solidFill>
                  <a:srgbClr val="040606"/>
                </a:solidFill>
                <a:latin typeface="Canva Sans"/>
                <a:ea typeface="Canva Sans"/>
                <a:cs typeface="Canva Sans"/>
                <a:sym typeface="Canva Sans"/>
              </a:rPr>
              <a:t>21410038</a:t>
            </a:r>
          </a:p>
          <a:p>
            <a:pPr algn="l">
              <a:lnSpc>
                <a:spcPts val="5329"/>
              </a:lnSpc>
            </a:pPr>
            <a:r>
              <a:rPr lang="en-US" sz="3806" b="true">
                <a:solidFill>
                  <a:srgbClr val="040606"/>
                </a:solidFill>
                <a:latin typeface="Canva Sans Bold"/>
                <a:ea typeface="Canva Sans Bold"/>
                <a:cs typeface="Canva Sans Bold"/>
                <a:sym typeface="Canva Sans Bold"/>
              </a:rPr>
              <a:t>2)Atharva Tambade       </a:t>
            </a:r>
            <a:r>
              <a:rPr lang="en-US" sz="3806">
                <a:solidFill>
                  <a:srgbClr val="040606"/>
                </a:solidFill>
                <a:latin typeface="Canva Sans"/>
                <a:ea typeface="Canva Sans"/>
                <a:cs typeface="Canva Sans"/>
                <a:sym typeface="Canva Sans"/>
              </a:rPr>
              <a:t>21410039</a:t>
            </a:r>
          </a:p>
          <a:p>
            <a:pPr algn="l">
              <a:lnSpc>
                <a:spcPts val="5329"/>
              </a:lnSpc>
              <a:spcBef>
                <a:spcPct val="0"/>
              </a:spcBef>
            </a:pPr>
            <a:r>
              <a:rPr lang="en-US" b="true" sz="3806">
                <a:solidFill>
                  <a:srgbClr val="040606"/>
                </a:solidFill>
                <a:latin typeface="Canva Sans Bold"/>
                <a:ea typeface="Canva Sans Bold"/>
                <a:cs typeface="Canva Sans Bold"/>
                <a:sym typeface="Canva Sans Bold"/>
              </a:rPr>
              <a:t>3)Vikas Gouda                  </a:t>
            </a:r>
            <a:r>
              <a:rPr lang="en-US" sz="3806">
                <a:solidFill>
                  <a:srgbClr val="040606"/>
                </a:solidFill>
                <a:latin typeface="Canva Sans"/>
                <a:ea typeface="Canva Sans"/>
                <a:cs typeface="Canva Sans"/>
                <a:sym typeface="Canva Sans"/>
              </a:rPr>
              <a:t>21410050</a:t>
            </a:r>
          </a:p>
        </p:txBody>
      </p:sp>
      <p:sp>
        <p:nvSpPr>
          <p:cNvPr name="AutoShape 14" id="14"/>
          <p:cNvSpPr/>
          <p:nvPr/>
        </p:nvSpPr>
        <p:spPr>
          <a:xfrm flipV="true">
            <a:off x="2358309" y="7171457"/>
            <a:ext cx="3686529" cy="28574"/>
          </a:xfrm>
          <a:prstGeom prst="line">
            <a:avLst/>
          </a:prstGeom>
          <a:ln cap="flat" w="38100">
            <a:solidFill>
              <a:srgbClr val="000000"/>
            </a:solidFill>
            <a:prstDash val="solid"/>
            <a:headEnd type="none" len="sm" w="sm"/>
            <a:tailEnd type="none" len="sm" w="sm"/>
          </a:ln>
        </p:spPr>
      </p:sp>
      <p:sp>
        <p:nvSpPr>
          <p:cNvPr name="TextBox 15" id="15"/>
          <p:cNvSpPr txBox="true"/>
          <p:nvPr/>
        </p:nvSpPr>
        <p:spPr>
          <a:xfrm rot="0">
            <a:off x="10871787" y="7142880"/>
            <a:ext cx="5904253"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Canva Sans Bold"/>
                <a:ea typeface="Canva Sans Bold"/>
                <a:cs typeface="Canva Sans Bold"/>
                <a:sym typeface="Canva Sans Bold"/>
              </a:rPr>
              <a:t>Batch - </a:t>
            </a:r>
            <a:r>
              <a:rPr lang="en-US" sz="3999">
                <a:solidFill>
                  <a:srgbClr val="000000"/>
                </a:solidFill>
                <a:latin typeface="Canva Sans"/>
                <a:ea typeface="Canva Sans"/>
                <a:cs typeface="Canva Sans"/>
                <a:sym typeface="Canva Sans"/>
              </a:rPr>
              <a:t>EN3</a:t>
            </a:r>
          </a:p>
          <a:p>
            <a:pPr algn="l">
              <a:lnSpc>
                <a:spcPts val="5599"/>
              </a:lnSpc>
            </a:pPr>
            <a:r>
              <a:rPr lang="en-US" sz="3999" b="true">
                <a:solidFill>
                  <a:srgbClr val="000000"/>
                </a:solidFill>
                <a:latin typeface="Canva Sans Bold"/>
                <a:ea typeface="Canva Sans Bold"/>
                <a:cs typeface="Canva Sans Bold"/>
                <a:sym typeface="Canva Sans Bold"/>
              </a:rPr>
              <a:t>Group - </a:t>
            </a:r>
            <a:r>
              <a:rPr lang="en-US" sz="3999">
                <a:solidFill>
                  <a:srgbClr val="000000"/>
                </a:solidFill>
                <a:latin typeface="Canva Sans"/>
                <a:ea typeface="Canva Sans"/>
                <a:cs typeface="Canva Sans"/>
                <a:sym typeface="Canva Sans"/>
              </a:rPr>
              <a:t>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4688342" y="1028700"/>
            <a:ext cx="8911315" cy="8614377"/>
          </a:xfrm>
          <a:custGeom>
            <a:avLst/>
            <a:gdLst/>
            <a:ahLst/>
            <a:cxnLst/>
            <a:rect r="r" b="b" t="t" l="l"/>
            <a:pathLst>
              <a:path h="8614377" w="8911315">
                <a:moveTo>
                  <a:pt x="0" y="0"/>
                </a:moveTo>
                <a:lnTo>
                  <a:pt x="8911316" y="0"/>
                </a:lnTo>
                <a:lnTo>
                  <a:pt x="8911316" y="8614377"/>
                </a:lnTo>
                <a:lnTo>
                  <a:pt x="0" y="8614377"/>
                </a:lnTo>
                <a:lnTo>
                  <a:pt x="0" y="0"/>
                </a:lnTo>
                <a:close/>
              </a:path>
            </a:pathLst>
          </a:custGeom>
          <a:blipFill>
            <a:blip r:embed="rId3"/>
            <a:stretch>
              <a:fillRect l="0" t="-1198" r="0" b="0"/>
            </a:stretch>
          </a:blipFill>
        </p:spPr>
      </p:sp>
      <p:sp>
        <p:nvSpPr>
          <p:cNvPr name="TextBox 4" id="4"/>
          <p:cNvSpPr txBox="true"/>
          <p:nvPr/>
        </p:nvSpPr>
        <p:spPr>
          <a:xfrm rot="0">
            <a:off x="6610594" y="290462"/>
            <a:ext cx="5066811"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BLOCK DIAGRAM</a:t>
            </a:r>
          </a:p>
        </p:txBody>
      </p:sp>
      <p:sp>
        <p:nvSpPr>
          <p:cNvPr name="Freeform 5" id="5"/>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3950436" y="1028700"/>
            <a:ext cx="10387128" cy="8750871"/>
          </a:xfrm>
          <a:custGeom>
            <a:avLst/>
            <a:gdLst/>
            <a:ahLst/>
            <a:cxnLst/>
            <a:rect r="r" b="b" t="t" l="l"/>
            <a:pathLst>
              <a:path h="8750871" w="10387128">
                <a:moveTo>
                  <a:pt x="0" y="0"/>
                </a:moveTo>
                <a:lnTo>
                  <a:pt x="10387128" y="0"/>
                </a:lnTo>
                <a:lnTo>
                  <a:pt x="10387128" y="8750871"/>
                </a:lnTo>
                <a:lnTo>
                  <a:pt x="0" y="8750871"/>
                </a:lnTo>
                <a:lnTo>
                  <a:pt x="0" y="0"/>
                </a:lnTo>
                <a:close/>
              </a:path>
            </a:pathLst>
          </a:custGeom>
          <a:blipFill>
            <a:blip r:embed="rId3"/>
            <a:stretch>
              <a:fillRect l="0" t="0" r="0" b="0"/>
            </a:stretch>
          </a:blipFill>
        </p:spPr>
      </p:sp>
      <p:sp>
        <p:nvSpPr>
          <p:cNvPr name="TextBox 4" id="4"/>
          <p:cNvSpPr txBox="true"/>
          <p:nvPr/>
        </p:nvSpPr>
        <p:spPr>
          <a:xfrm rot="0">
            <a:off x="7117276" y="290462"/>
            <a:ext cx="4053448" cy="738537"/>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FLOW CHART</a:t>
            </a:r>
          </a:p>
        </p:txBody>
      </p:sp>
      <p:sp>
        <p:nvSpPr>
          <p:cNvPr name="Freeform 5" id="5"/>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6000131" y="1164625"/>
            <a:ext cx="7554158"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HAND CODE ALGORITHIM</a:t>
            </a:r>
          </a:p>
        </p:txBody>
      </p:sp>
      <p:sp>
        <p:nvSpPr>
          <p:cNvPr name="TextBox 4" id="4"/>
          <p:cNvSpPr txBox="true"/>
          <p:nvPr/>
        </p:nvSpPr>
        <p:spPr>
          <a:xfrm rot="0">
            <a:off x="1028700" y="2307590"/>
            <a:ext cx="16230600" cy="5605146"/>
          </a:xfrm>
          <a:prstGeom prst="rect">
            <a:avLst/>
          </a:prstGeom>
        </p:spPr>
        <p:txBody>
          <a:bodyPr anchor="t" rtlCol="false" tIns="0" lIns="0" bIns="0" rIns="0">
            <a:spAutoFit/>
          </a:bodyPr>
          <a:lstStyle/>
          <a:p>
            <a:pPr algn="l" marL="690872" indent="-345436" lvl="1">
              <a:lnSpc>
                <a:spcPts val="4479"/>
              </a:lnSpc>
              <a:buAutoNum type="arabicPeriod" startAt="1"/>
            </a:pPr>
            <a:r>
              <a:rPr lang="en-US" sz="3199">
                <a:solidFill>
                  <a:srgbClr val="593C8F"/>
                </a:solidFill>
                <a:latin typeface="Archivo Black"/>
                <a:ea typeface="Archivo Black"/>
                <a:cs typeface="Archivo Black"/>
                <a:sym typeface="Archivo Black"/>
              </a:rPr>
              <a:t>Configure Bluetooth module as master module</a:t>
            </a:r>
          </a:p>
          <a:p>
            <a:pPr algn="l" marL="690872" indent="-345436" lvl="1">
              <a:lnSpc>
                <a:spcPts val="4479"/>
              </a:lnSpc>
              <a:buAutoNum type="arabicPeriod" startAt="1"/>
            </a:pPr>
            <a:r>
              <a:rPr lang="en-US" sz="3199">
                <a:solidFill>
                  <a:srgbClr val="593C8F"/>
                </a:solidFill>
                <a:latin typeface="Archivo Black"/>
                <a:ea typeface="Archivo Black"/>
                <a:cs typeface="Archivo Black"/>
                <a:sym typeface="Archivo Black"/>
              </a:rPr>
              <a:t>Start and include all the required libraries of sensor and serial communication</a:t>
            </a:r>
          </a:p>
          <a:p>
            <a:pPr algn="l" marL="690872" indent="-345436" lvl="1">
              <a:lnSpc>
                <a:spcPts val="4479"/>
              </a:lnSpc>
              <a:buAutoNum type="arabicPeriod" startAt="1"/>
            </a:pPr>
            <a:r>
              <a:rPr lang="en-US" sz="3199">
                <a:solidFill>
                  <a:srgbClr val="593C8F"/>
                </a:solidFill>
                <a:latin typeface="Archivo Black"/>
                <a:ea typeface="Archivo Black"/>
                <a:cs typeface="Archivo Black"/>
                <a:sym typeface="Archivo Black"/>
              </a:rPr>
              <a:t>Configure port pins required for serial communication</a:t>
            </a:r>
          </a:p>
          <a:p>
            <a:pPr algn="l" marL="690872" indent="-345436" lvl="1">
              <a:lnSpc>
                <a:spcPts val="4479"/>
              </a:lnSpc>
              <a:buAutoNum type="arabicPeriod" startAt="1"/>
            </a:pPr>
            <a:r>
              <a:rPr lang="en-US" sz="3199">
                <a:solidFill>
                  <a:srgbClr val="593C8F"/>
                </a:solidFill>
                <a:latin typeface="Archivo Black"/>
                <a:ea typeface="Archivo Black"/>
                <a:cs typeface="Archivo Black"/>
                <a:sym typeface="Archivo Black"/>
              </a:rPr>
              <a:t>setup() - Start the serial communication and configure I2C communication for sensor MPU6050</a:t>
            </a:r>
          </a:p>
          <a:p>
            <a:pPr algn="l" marL="690872" indent="-345436" lvl="1">
              <a:lnSpc>
                <a:spcPts val="4479"/>
              </a:lnSpc>
              <a:buAutoNum type="arabicPeriod" startAt="1"/>
            </a:pPr>
            <a:r>
              <a:rPr lang="en-US" sz="3199">
                <a:solidFill>
                  <a:srgbClr val="593C8F"/>
                </a:solidFill>
                <a:latin typeface="Archivo Black"/>
                <a:ea typeface="Archivo Black"/>
                <a:cs typeface="Archivo Black"/>
                <a:sym typeface="Archivo Black"/>
              </a:rPr>
              <a:t>loop() - Read data from the sensor in all three dimensions and map the data</a:t>
            </a:r>
          </a:p>
          <a:p>
            <a:pPr algn="l" marL="690872" indent="-345436" lvl="1">
              <a:lnSpc>
                <a:spcPts val="4479"/>
              </a:lnSpc>
              <a:buAutoNum type="arabicPeriod" startAt="1"/>
            </a:pPr>
            <a:r>
              <a:rPr lang="en-US" sz="3199">
                <a:solidFill>
                  <a:srgbClr val="593C8F"/>
                </a:solidFill>
                <a:latin typeface="Archivo Black"/>
                <a:ea typeface="Archivo Black"/>
                <a:cs typeface="Archivo Black"/>
                <a:sym typeface="Archivo Black"/>
              </a:rPr>
              <a:t>After mapping, depending upon the data send the required characters through  serial transmission</a:t>
            </a:r>
          </a:p>
        </p:txBody>
      </p:sp>
      <p:sp>
        <p:nvSpPr>
          <p:cNvPr name="Freeform 5" id="5"/>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4725645" y="933450"/>
            <a:ext cx="8836711" cy="854077"/>
          </a:xfrm>
          <a:prstGeom prst="rect">
            <a:avLst/>
          </a:prstGeom>
        </p:spPr>
        <p:txBody>
          <a:bodyPr anchor="t" rtlCol="false" tIns="0" lIns="0" bIns="0" rIns="0">
            <a:spAutoFit/>
          </a:bodyPr>
          <a:lstStyle/>
          <a:p>
            <a:pPr algn="ctr">
              <a:lnSpc>
                <a:spcPts val="6999"/>
              </a:lnSpc>
              <a:spcBef>
                <a:spcPct val="0"/>
              </a:spcBef>
            </a:pPr>
            <a:r>
              <a:rPr lang="en-US" sz="4999">
                <a:solidFill>
                  <a:srgbClr val="593C8F"/>
                </a:solidFill>
                <a:latin typeface="League Spartan"/>
                <a:ea typeface="League Spartan"/>
                <a:cs typeface="League Spartan"/>
                <a:sym typeface="League Spartan"/>
              </a:rPr>
              <a:t>ROBOT</a:t>
            </a:r>
            <a:r>
              <a:rPr lang="en-US" sz="4999">
                <a:solidFill>
                  <a:srgbClr val="593C8F"/>
                </a:solidFill>
                <a:latin typeface="League Spartan"/>
                <a:ea typeface="League Spartan"/>
                <a:cs typeface="League Spartan"/>
                <a:sym typeface="League Spartan"/>
              </a:rPr>
              <a:t> CODE ALGORITHIM</a:t>
            </a:r>
          </a:p>
        </p:txBody>
      </p:sp>
      <p:sp>
        <p:nvSpPr>
          <p:cNvPr name="TextBox 4" id="4"/>
          <p:cNvSpPr txBox="true"/>
          <p:nvPr/>
        </p:nvSpPr>
        <p:spPr>
          <a:xfrm rot="0">
            <a:off x="1028700" y="2588578"/>
            <a:ext cx="16230600" cy="5043170"/>
          </a:xfrm>
          <a:prstGeom prst="rect">
            <a:avLst/>
          </a:prstGeom>
        </p:spPr>
        <p:txBody>
          <a:bodyPr anchor="t" rtlCol="false" tIns="0" lIns="0" bIns="0" rIns="0">
            <a:spAutoFit/>
          </a:bodyPr>
          <a:lstStyle/>
          <a:p>
            <a:pPr algn="l" marL="690881" indent="-345440" lvl="1">
              <a:lnSpc>
                <a:spcPts val="4480"/>
              </a:lnSpc>
              <a:buAutoNum type="arabicPeriod" startAt="1"/>
            </a:pPr>
            <a:r>
              <a:rPr lang="en-US" sz="3200">
                <a:solidFill>
                  <a:srgbClr val="593C8F"/>
                </a:solidFill>
                <a:latin typeface="Archivo Black"/>
                <a:ea typeface="Archivo Black"/>
                <a:cs typeface="Archivo Black"/>
                <a:sym typeface="Archivo Black"/>
              </a:rPr>
              <a:t>Configure receiver bluetooth module as slave.</a:t>
            </a:r>
          </a:p>
          <a:p>
            <a:pPr algn="l" marL="690881" indent="-345440" lvl="1">
              <a:lnSpc>
                <a:spcPts val="4480"/>
              </a:lnSpc>
              <a:buAutoNum type="arabicPeriod" startAt="1"/>
            </a:pPr>
            <a:r>
              <a:rPr lang="en-US" sz="3200">
                <a:solidFill>
                  <a:srgbClr val="593C8F"/>
                </a:solidFill>
                <a:latin typeface="Archivo Black"/>
                <a:ea typeface="Archivo Black"/>
                <a:cs typeface="Archivo Black"/>
                <a:sym typeface="Archivo Black"/>
              </a:rPr>
              <a:t>Start and include all the required libraries.</a:t>
            </a:r>
          </a:p>
          <a:p>
            <a:pPr algn="l" marL="690881" indent="-345440" lvl="1">
              <a:lnSpc>
                <a:spcPts val="4480"/>
              </a:lnSpc>
              <a:buAutoNum type="arabicPeriod" startAt="1"/>
            </a:pPr>
            <a:r>
              <a:rPr lang="en-US" sz="3200">
                <a:solidFill>
                  <a:srgbClr val="593C8F"/>
                </a:solidFill>
                <a:latin typeface="Archivo Black"/>
                <a:ea typeface="Archivo Black"/>
                <a:cs typeface="Archivo Black"/>
                <a:sym typeface="Archivo Black"/>
              </a:rPr>
              <a:t>Configure all required port pins and required variables.</a:t>
            </a:r>
          </a:p>
          <a:p>
            <a:pPr algn="l" marL="690881" indent="-345440" lvl="1">
              <a:lnSpc>
                <a:spcPts val="4480"/>
              </a:lnSpc>
              <a:buAutoNum type="arabicPeriod" startAt="1"/>
            </a:pPr>
            <a:r>
              <a:rPr lang="en-US" sz="3200">
                <a:solidFill>
                  <a:srgbClr val="593C8F"/>
                </a:solidFill>
                <a:latin typeface="Archivo Black"/>
                <a:ea typeface="Archivo Black"/>
                <a:cs typeface="Archivo Black"/>
                <a:sym typeface="Archivo Black"/>
              </a:rPr>
              <a:t>In setup() , start the serial reception and configure above port pins as output.</a:t>
            </a:r>
          </a:p>
          <a:p>
            <a:pPr algn="l" marL="690881" indent="-345440" lvl="1">
              <a:lnSpc>
                <a:spcPts val="4480"/>
              </a:lnSpc>
              <a:buAutoNum type="arabicPeriod" startAt="1"/>
            </a:pPr>
            <a:r>
              <a:rPr lang="en-US" sz="3200">
                <a:solidFill>
                  <a:srgbClr val="593C8F"/>
                </a:solidFill>
                <a:latin typeface="Archivo Black"/>
                <a:ea typeface="Archivo Black"/>
                <a:cs typeface="Archivo Black"/>
                <a:sym typeface="Archivo Black"/>
              </a:rPr>
              <a:t>In loop() , write all the required functions for all directions.</a:t>
            </a:r>
          </a:p>
          <a:p>
            <a:pPr algn="l" marL="690881" indent="-345440" lvl="1">
              <a:lnSpc>
                <a:spcPts val="4480"/>
              </a:lnSpc>
              <a:buAutoNum type="arabicPeriod" startAt="1"/>
            </a:pPr>
            <a:r>
              <a:rPr lang="en-US" sz="3200">
                <a:solidFill>
                  <a:srgbClr val="593C8F"/>
                </a:solidFill>
                <a:latin typeface="Archivo Black"/>
                <a:ea typeface="Archivo Black"/>
                <a:cs typeface="Archivo Black"/>
                <a:sym typeface="Archivo Black"/>
              </a:rPr>
              <a:t>When the data is available at reception read the data and depending upon received characters call the required functions.</a:t>
            </a:r>
          </a:p>
          <a:p>
            <a:pPr algn="l">
              <a:lnSpc>
                <a:spcPts val="4480"/>
              </a:lnSpc>
            </a:pPr>
            <a:r>
              <a:rPr lang="en-US" sz="3200">
                <a:solidFill>
                  <a:srgbClr val="593C8F"/>
                </a:solidFill>
                <a:latin typeface="Archivo Black"/>
                <a:ea typeface="Archivo Black"/>
                <a:cs typeface="Archivo Black"/>
                <a:sym typeface="Archivo Black"/>
              </a:rPr>
              <a:t>Eg. -&gt; If ‘f’ is received forward function will be called.</a:t>
            </a:r>
          </a:p>
        </p:txBody>
      </p:sp>
      <p:sp>
        <p:nvSpPr>
          <p:cNvPr name="Freeform 5" id="5"/>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aphicFrame>
        <p:nvGraphicFramePr>
          <p:cNvPr name="Table 3" id="3"/>
          <p:cNvGraphicFramePr>
            <a:graphicFrameLocks noGrp="true"/>
          </p:cNvGraphicFramePr>
          <p:nvPr/>
        </p:nvGraphicFramePr>
        <p:xfrm>
          <a:off x="716423" y="910963"/>
          <a:ext cx="16940026" cy="9258300"/>
        </p:xfrm>
        <a:graphic>
          <a:graphicData uri="http://schemas.openxmlformats.org/drawingml/2006/table">
            <a:tbl>
              <a:tblPr/>
              <a:tblGrid>
                <a:gridCol w="3628531"/>
                <a:gridCol w="8633458"/>
                <a:gridCol w="4678037"/>
              </a:tblGrid>
              <a:tr h="1023386">
                <a:tc>
                  <a:txBody>
                    <a:bodyPr anchor="t" rtlCol="false"/>
                    <a:lstStyle/>
                    <a:p>
                      <a:pPr algn="ctr">
                        <a:lnSpc>
                          <a:spcPts val="4200"/>
                        </a:lnSpc>
                        <a:defRPr/>
                      </a:pPr>
                      <a:r>
                        <a:rPr lang="en-US" sz="3000" b="true">
                          <a:solidFill>
                            <a:srgbClr val="593C8F"/>
                          </a:solidFill>
                          <a:latin typeface="Canva Sans Bold"/>
                          <a:ea typeface="Canva Sans Bold"/>
                          <a:cs typeface="Canva Sans Bold"/>
                          <a:sym typeface="Canva Sans Bold"/>
                        </a:rPr>
                        <a:t>WEEK 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593C8F"/>
                          </a:solidFill>
                          <a:latin typeface="Canva Sans Bold"/>
                          <a:ea typeface="Canva Sans Bold"/>
                          <a:cs typeface="Canva Sans Bold"/>
                          <a:sym typeface="Canva Sans Bold"/>
                        </a:rPr>
                        <a:t>WORK TO BE 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593C8F"/>
                          </a:solidFill>
                          <a:latin typeface="Canva Sans Bold"/>
                          <a:ea typeface="Canva Sans Bold"/>
                          <a:cs typeface="Canva Sans Bold"/>
                          <a:sym typeface="Canva Sans Bold"/>
                        </a:rPr>
                        <a:t>STATUS OF WORK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535">
                <a:tc>
                  <a:txBody>
                    <a:bodyPr anchor="t" rtlCol="false"/>
                    <a:lstStyle/>
                    <a:p>
                      <a:pPr algn="ctr">
                        <a:lnSpc>
                          <a:spcPts val="2800"/>
                        </a:lnSpc>
                        <a:defRPr/>
                      </a:pPr>
                      <a:r>
                        <a:rPr lang="en-US" sz="2000" b="true">
                          <a:solidFill>
                            <a:srgbClr val="000000"/>
                          </a:solidFill>
                          <a:latin typeface="Canva Sans Bold"/>
                          <a:ea typeface="Canva Sans Bold"/>
                          <a:cs typeface="Canva Sans Bold"/>
                          <a:sym typeface="Canva Sans Bold"/>
                        </a:rPr>
                        <a:t>WEEK NO. 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RESEARCH ON DIFFERENT PROBLEMS AND CASE STUDY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535">
                <a:tc>
                  <a:txBody>
                    <a:bodyPr anchor="t" rtlCol="false"/>
                    <a:lstStyle/>
                    <a:p>
                      <a:pPr algn="ctr">
                        <a:lnSpc>
                          <a:spcPts val="2800"/>
                        </a:lnSpc>
                        <a:defRPr/>
                      </a:pPr>
                      <a:r>
                        <a:rPr lang="en-US" sz="2000" b="true">
                          <a:solidFill>
                            <a:srgbClr val="000000"/>
                          </a:solidFill>
                          <a:latin typeface="Canva Sans Bold"/>
                          <a:ea typeface="Canva Sans Bold"/>
                          <a:cs typeface="Canva Sans Bold"/>
                          <a:sym typeface="Canva Sans Bold"/>
                        </a:rPr>
                        <a:t>WEEK NO. 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b="true">
                          <a:solidFill>
                            <a:srgbClr val="000000"/>
                          </a:solidFill>
                          <a:latin typeface="Canva Sans Bold"/>
                          <a:ea typeface="Canva Sans Bold"/>
                          <a:cs typeface="Canva Sans Bold"/>
                          <a:sym typeface="Canva Sans Bold"/>
                        </a:rPr>
                        <a:t>SELECTION OF PROBLEM AND INITIATION FOR SOLVING 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535">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WEEK NO. 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COLLECTION OF INFORMATION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535">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WEEK NO. 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PROJECT PROPOSAL AND VERIFICATION BY MENTOR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535">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WEEK NO. 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MAKING ABSTRACT, SETTING TIME, GOAL AND STRATEGY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535">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WEEK NO. 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REQUESTING FOR COMPONENTS BY LETTER AND COLLECTING 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535">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WEEK NO 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COMPONENTS TESTING AND VERFICATION FOR USE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535">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WEEK NO. 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CONNECTIONS, MOUNTING,  SOLDERING AND SOFTWARE TESTING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2535">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WEEK NO. 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PROPER SYNCHRONIZED EXECUTION AND CONTROL MANAGEMENT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2099">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WEEK NO.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PROJECT REPORT AND FINAL PRESENTAION AND EXECUTION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COMPLETED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5343984" y="148962"/>
            <a:ext cx="7600032" cy="762000"/>
          </a:xfrm>
          <a:prstGeom prst="rect">
            <a:avLst/>
          </a:prstGeom>
        </p:spPr>
        <p:txBody>
          <a:bodyPr anchor="t" rtlCol="false" tIns="0" lIns="0" bIns="0" rIns="0">
            <a:spAutoFit/>
          </a:bodyPr>
          <a:lstStyle/>
          <a:p>
            <a:pPr algn="ctr">
              <a:lnSpc>
                <a:spcPts val="4950"/>
              </a:lnSpc>
            </a:pPr>
            <a:r>
              <a:rPr lang="en-US" b="true" sz="5000">
                <a:solidFill>
                  <a:srgbClr val="593C8F"/>
                </a:solidFill>
                <a:latin typeface="Kollektif Bold"/>
                <a:ea typeface="Kollektif Bold"/>
                <a:cs typeface="Kollektif Bold"/>
                <a:sym typeface="Kollektif Bold"/>
              </a:rPr>
              <a:t>PLAN OF ACTION</a:t>
            </a:r>
          </a:p>
        </p:txBody>
      </p:sp>
      <p:sp>
        <p:nvSpPr>
          <p:cNvPr name="Freeform 5" id="5"/>
          <p:cNvSpPr/>
          <p:nvPr/>
        </p:nvSpPr>
        <p:spPr>
          <a:xfrm flipH="false" flipV="false" rot="0">
            <a:off x="17048358" y="0"/>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4092540" y="942975"/>
            <a:ext cx="10102921"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FUTURE SCOPE AND APPLICATION</a:t>
            </a:r>
          </a:p>
        </p:txBody>
      </p:sp>
      <p:sp>
        <p:nvSpPr>
          <p:cNvPr name="TextBox 4" id="4"/>
          <p:cNvSpPr txBox="true"/>
          <p:nvPr/>
        </p:nvSpPr>
        <p:spPr>
          <a:xfrm rot="0">
            <a:off x="1028700" y="2922030"/>
            <a:ext cx="16230600" cy="5043171"/>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Surgery: Enables touchless tool manipulation for precise, contamination-free surgery.</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Disability Assistance: Empowers disabled individuals to operate devices using simple hand gestures.</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Military Use: Enables remote control of robots and drones, bypassing traditional input methods.</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Gaming: Utilizes natural hand movements for character control and interaction in gaming.</a:t>
            </a:r>
          </a:p>
          <a:p>
            <a:pPr algn="l">
              <a:lnSpc>
                <a:spcPts val="4479"/>
              </a:lnSpc>
            </a:pPr>
          </a:p>
        </p:txBody>
      </p:sp>
      <p:sp>
        <p:nvSpPr>
          <p:cNvPr name="Freeform 5" id="5"/>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7101922" y="942975"/>
            <a:ext cx="4084156"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CONCLUSION</a:t>
            </a:r>
          </a:p>
        </p:txBody>
      </p:sp>
      <p:sp>
        <p:nvSpPr>
          <p:cNvPr name="Freeform 4" id="4"/>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
        <p:nvSpPr>
          <p:cNvPr name="TextBox 5" id="5"/>
          <p:cNvSpPr txBox="true"/>
          <p:nvPr/>
        </p:nvSpPr>
        <p:spPr>
          <a:xfrm rot="0">
            <a:off x="665394" y="2015621"/>
            <a:ext cx="16230600" cy="6719570"/>
          </a:xfrm>
          <a:prstGeom prst="rect">
            <a:avLst/>
          </a:prstGeom>
        </p:spPr>
        <p:txBody>
          <a:bodyPr anchor="t" rtlCol="false" tIns="0" lIns="0" bIns="0" rIns="0">
            <a:spAutoFit/>
          </a:bodyPr>
          <a:lstStyle/>
          <a:p>
            <a:pPr algn="just" marL="690881" indent="-345440" lvl="1">
              <a:lnSpc>
                <a:spcPts val="4480"/>
              </a:lnSpc>
              <a:buFont typeface="Arial"/>
              <a:buChar char="•"/>
            </a:pPr>
            <a:r>
              <a:rPr lang="en-US" b="true" sz="3200">
                <a:solidFill>
                  <a:srgbClr val="593C8F"/>
                </a:solidFill>
                <a:latin typeface="League Spartan"/>
                <a:ea typeface="League Spartan"/>
                <a:cs typeface="League Spartan"/>
                <a:sym typeface="League Spartan"/>
              </a:rPr>
              <a:t>Promise and Potential: Hand gesture control technology offers a promising avenue for natural robot interaction across diverse industries.</a:t>
            </a:r>
          </a:p>
          <a:p>
            <a:pPr algn="just" marL="690881" indent="-345440" lvl="1">
              <a:lnSpc>
                <a:spcPts val="4480"/>
              </a:lnSpc>
              <a:buFont typeface="Arial"/>
              <a:buChar char="•"/>
            </a:pPr>
            <a:r>
              <a:rPr lang="en-US" b="true" sz="3200">
                <a:solidFill>
                  <a:srgbClr val="593C8F"/>
                </a:solidFill>
                <a:latin typeface="League Spartan"/>
                <a:ea typeface="League Spartan"/>
                <a:cs typeface="League Spartan"/>
                <a:sym typeface="League Spartan"/>
              </a:rPr>
              <a:t>Challenges to Overcome: Limitations in range, accuracy, complexity, and susceptibility to interference pose hurdles.</a:t>
            </a:r>
          </a:p>
          <a:p>
            <a:pPr algn="just" marL="690881" indent="-345440" lvl="1">
              <a:lnSpc>
                <a:spcPts val="4480"/>
              </a:lnSpc>
              <a:buFont typeface="Arial"/>
              <a:buChar char="•"/>
            </a:pPr>
            <a:r>
              <a:rPr lang="en-US" b="true" sz="3200">
                <a:solidFill>
                  <a:srgbClr val="593C8F"/>
                </a:solidFill>
                <a:latin typeface="League Spartan"/>
                <a:ea typeface="League Spartan"/>
                <a:cs typeface="League Spartan"/>
                <a:sym typeface="League Spartan"/>
              </a:rPr>
              <a:t>Critical Success Factors: Sensor accuracy, control system simplicity, and user training are pivotal for effective implementation.</a:t>
            </a:r>
          </a:p>
          <a:p>
            <a:pPr algn="just" marL="690881" indent="-345440" lvl="1">
              <a:lnSpc>
                <a:spcPts val="4480"/>
              </a:lnSpc>
              <a:buFont typeface="Arial"/>
              <a:buChar char="•"/>
            </a:pPr>
            <a:r>
              <a:rPr lang="en-US" b="true" sz="3200">
                <a:solidFill>
                  <a:srgbClr val="593C8F"/>
                </a:solidFill>
                <a:latin typeface="League Spartan"/>
                <a:ea typeface="League Spartan"/>
                <a:cs typeface="League Spartan"/>
                <a:sym typeface="League Spartan"/>
              </a:rPr>
              <a:t>Revolutionary Impact: Despite obstacles, this technology stands to revolutionize human-robot interactions, boosting efficiency and safety.</a:t>
            </a:r>
          </a:p>
          <a:p>
            <a:pPr algn="just">
              <a:lnSpc>
                <a:spcPts val="4480"/>
              </a:lnSpc>
            </a:pPr>
          </a:p>
          <a:p>
            <a:pPr algn="just">
              <a:lnSpc>
                <a:spcPts val="4480"/>
              </a:lnSpc>
            </a:pPr>
            <a:r>
              <a:rPr lang="en-US" b="true" sz="3200">
                <a:solidFill>
                  <a:srgbClr val="593C8F"/>
                </a:solidFill>
                <a:latin typeface="League Spartan"/>
                <a:ea typeface="League Spartan"/>
                <a:cs typeface="League Spartan"/>
                <a:sym typeface="League Spartan"/>
              </a:rPr>
              <a:t>In navigating these challenges and leveraging the strengths, hand gesture control technology holds the key to transforming how we engage with robots, paving the way for a more intuitive, efficient, and safer future.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4657507" y="7950353"/>
            <a:ext cx="8934886" cy="1307947"/>
            <a:chOff x="0" y="0"/>
            <a:chExt cx="2353221" cy="344480"/>
          </a:xfrm>
        </p:grpSpPr>
        <p:sp>
          <p:nvSpPr>
            <p:cNvPr name="Freeform 4" id="4"/>
            <p:cNvSpPr/>
            <p:nvPr/>
          </p:nvSpPr>
          <p:spPr>
            <a:xfrm flipH="false" flipV="false" rot="0">
              <a:off x="0" y="0"/>
              <a:ext cx="2353221" cy="344480"/>
            </a:xfrm>
            <a:custGeom>
              <a:avLst/>
              <a:gdLst/>
              <a:ahLst/>
              <a:cxnLst/>
              <a:rect r="r" b="b" t="t" l="l"/>
              <a:pathLst>
                <a:path h="344480" w="2353221">
                  <a:moveTo>
                    <a:pt x="44191" y="0"/>
                  </a:moveTo>
                  <a:lnTo>
                    <a:pt x="2309030" y="0"/>
                  </a:lnTo>
                  <a:cubicBezTo>
                    <a:pt x="2333436" y="0"/>
                    <a:pt x="2353221" y="19785"/>
                    <a:pt x="2353221" y="44191"/>
                  </a:cubicBezTo>
                  <a:lnTo>
                    <a:pt x="2353221" y="300289"/>
                  </a:lnTo>
                  <a:cubicBezTo>
                    <a:pt x="2353221" y="324695"/>
                    <a:pt x="2333436" y="344480"/>
                    <a:pt x="2309030" y="344480"/>
                  </a:cubicBezTo>
                  <a:lnTo>
                    <a:pt x="44191" y="344480"/>
                  </a:lnTo>
                  <a:cubicBezTo>
                    <a:pt x="19785" y="344480"/>
                    <a:pt x="0" y="324695"/>
                    <a:pt x="0" y="300289"/>
                  </a:cubicBezTo>
                  <a:lnTo>
                    <a:pt x="0" y="44191"/>
                  </a:lnTo>
                  <a:cubicBezTo>
                    <a:pt x="0" y="19785"/>
                    <a:pt x="19785" y="0"/>
                    <a:pt x="44191" y="0"/>
                  </a:cubicBezTo>
                  <a:close/>
                </a:path>
              </a:pathLst>
            </a:custGeom>
            <a:solidFill>
              <a:srgbClr val="593C8F"/>
            </a:solidFill>
          </p:spPr>
        </p:sp>
        <p:sp>
          <p:nvSpPr>
            <p:cNvPr name="TextBox 5" id="5"/>
            <p:cNvSpPr txBox="true"/>
            <p:nvPr/>
          </p:nvSpPr>
          <p:spPr>
            <a:xfrm>
              <a:off x="0" y="-47625"/>
              <a:ext cx="2353221" cy="39210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4072171" y="3920745"/>
            <a:ext cx="10143658" cy="1257254"/>
            <a:chOff x="0" y="0"/>
            <a:chExt cx="13524878" cy="1676339"/>
          </a:xfrm>
        </p:grpSpPr>
        <p:sp>
          <p:nvSpPr>
            <p:cNvPr name="TextBox 7" id="7"/>
            <p:cNvSpPr txBox="true"/>
            <p:nvPr/>
          </p:nvSpPr>
          <p:spPr>
            <a:xfrm rot="0">
              <a:off x="0" y="-161925"/>
              <a:ext cx="13524878" cy="1838264"/>
            </a:xfrm>
            <a:prstGeom prst="rect">
              <a:avLst/>
            </a:prstGeom>
          </p:spPr>
          <p:txBody>
            <a:bodyPr anchor="t" rtlCol="false" tIns="0" lIns="0" bIns="0" rIns="0">
              <a:spAutoFit/>
            </a:bodyPr>
            <a:lstStyle/>
            <a:p>
              <a:pPr algn="ctr">
                <a:lnSpc>
                  <a:spcPts val="11552"/>
                </a:lnSpc>
                <a:spcBef>
                  <a:spcPct val="0"/>
                </a:spcBef>
              </a:pPr>
              <a:r>
                <a:rPr lang="en-US" sz="8251">
                  <a:solidFill>
                    <a:srgbClr val="593C8F"/>
                  </a:solidFill>
                  <a:latin typeface="League Spartan"/>
                  <a:ea typeface="League Spartan"/>
                  <a:cs typeface="League Spartan"/>
                  <a:sym typeface="League Spartan"/>
                </a:rPr>
                <a:t>THANK YOU</a:t>
              </a:r>
            </a:p>
          </p:txBody>
        </p:sp>
        <p:sp>
          <p:nvSpPr>
            <p:cNvPr name="AutoShape 8" id="8"/>
            <p:cNvSpPr/>
            <p:nvPr/>
          </p:nvSpPr>
          <p:spPr>
            <a:xfrm>
              <a:off x="2434279" y="1503340"/>
              <a:ext cx="8656320" cy="0"/>
            </a:xfrm>
            <a:prstGeom prst="line">
              <a:avLst/>
            </a:prstGeom>
            <a:ln cap="flat" w="50800">
              <a:solidFill>
                <a:srgbClr val="000000"/>
              </a:solidFill>
              <a:prstDash val="solid"/>
              <a:headEnd type="none" len="sm" w="sm"/>
              <a:tailEnd type="none" len="sm" w="sm"/>
            </a:ln>
          </p:spPr>
        </p:sp>
      </p:grpSp>
      <p:sp>
        <p:nvSpPr>
          <p:cNvPr name="Freeform 9" id="9"/>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graphicFrame>
        <p:nvGraphicFramePr>
          <p:cNvPr name="Table 4" id="4"/>
          <p:cNvGraphicFramePr>
            <a:graphicFrameLocks noGrp="true"/>
          </p:cNvGraphicFramePr>
          <p:nvPr/>
        </p:nvGraphicFramePr>
        <p:xfrm>
          <a:off x="3512431" y="1739101"/>
          <a:ext cx="11263138" cy="8185699"/>
        </p:xfrm>
        <a:graphic>
          <a:graphicData uri="http://schemas.openxmlformats.org/drawingml/2006/table">
            <a:tbl>
              <a:tblPr/>
              <a:tblGrid>
                <a:gridCol w="2123813"/>
                <a:gridCol w="9139324"/>
              </a:tblGrid>
              <a:tr h="1169386">
                <a:tc>
                  <a:txBody>
                    <a:bodyPr anchor="t" rtlCol="false"/>
                    <a:lstStyle/>
                    <a:p>
                      <a:pPr algn="ctr">
                        <a:lnSpc>
                          <a:spcPts val="4200"/>
                        </a:lnSpc>
                        <a:defRPr/>
                      </a:pPr>
                      <a:r>
                        <a:rPr lang="en-US" sz="3000">
                          <a:solidFill>
                            <a:srgbClr val="593C8F"/>
                          </a:solidFill>
                          <a:latin typeface="Archivo Black"/>
                          <a:ea typeface="Archivo Black"/>
                          <a:cs typeface="Archivo Black"/>
                          <a:sym typeface="Archivo Black"/>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320"/>
                        </a:lnSpc>
                        <a:defRPr/>
                      </a:pPr>
                      <a:r>
                        <a:rPr lang="en-US" sz="3800">
                          <a:solidFill>
                            <a:srgbClr val="593C8F"/>
                          </a:solidFill>
                          <a:latin typeface="Archivo Black"/>
                          <a:ea typeface="Archivo Black"/>
                          <a:cs typeface="Archivo Black"/>
                          <a:sym typeface="Archivo Black"/>
                        </a:rPr>
                        <a:t>INTRODUCTION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386">
                <a:tc>
                  <a:txBody>
                    <a:bodyPr anchor="t" rtlCol="false"/>
                    <a:lstStyle/>
                    <a:p>
                      <a:pPr algn="ctr">
                        <a:lnSpc>
                          <a:spcPts val="4200"/>
                        </a:lnSpc>
                        <a:defRPr/>
                      </a:pPr>
                      <a:r>
                        <a:rPr lang="en-US" sz="3000">
                          <a:solidFill>
                            <a:srgbClr val="593C8F"/>
                          </a:solidFill>
                          <a:latin typeface="Archivo Black"/>
                          <a:ea typeface="Archivo Black"/>
                          <a:cs typeface="Archivo Black"/>
                          <a:sym typeface="Archivo Black"/>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320"/>
                        </a:lnSpc>
                        <a:defRPr/>
                      </a:pPr>
                      <a:r>
                        <a:rPr lang="en-US" sz="3800">
                          <a:solidFill>
                            <a:srgbClr val="593C8F"/>
                          </a:solidFill>
                          <a:latin typeface="Archivo Black"/>
                          <a:ea typeface="Archivo Black"/>
                          <a:cs typeface="Archivo Black"/>
                          <a:sym typeface="Archivo Black"/>
                        </a:rPr>
                        <a:t>COMPONENTS REQUIRED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386">
                <a:tc>
                  <a:txBody>
                    <a:bodyPr anchor="t" rtlCol="false"/>
                    <a:lstStyle/>
                    <a:p>
                      <a:pPr algn="ctr">
                        <a:lnSpc>
                          <a:spcPts val="4199"/>
                        </a:lnSpc>
                        <a:defRPr/>
                      </a:pPr>
                      <a:r>
                        <a:rPr lang="en-US" sz="2999">
                          <a:solidFill>
                            <a:srgbClr val="593C8F"/>
                          </a:solidFill>
                          <a:latin typeface="Archivo Black"/>
                          <a:ea typeface="Archivo Black"/>
                          <a:cs typeface="Archivo Black"/>
                          <a:sym typeface="Archivo Black"/>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320"/>
                        </a:lnSpc>
                        <a:defRPr/>
                      </a:pPr>
                      <a:r>
                        <a:rPr lang="en-US" sz="3800">
                          <a:solidFill>
                            <a:srgbClr val="593C8F"/>
                          </a:solidFill>
                          <a:latin typeface="Archivo Black"/>
                          <a:ea typeface="Archivo Black"/>
                          <a:cs typeface="Archivo Black"/>
                          <a:sym typeface="Archivo Black"/>
                        </a:rPr>
                        <a:t>BLOCK DIAGRAM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386">
                <a:tc>
                  <a:txBody>
                    <a:bodyPr anchor="t" rtlCol="false"/>
                    <a:lstStyle/>
                    <a:p>
                      <a:pPr algn="ctr">
                        <a:lnSpc>
                          <a:spcPts val="4199"/>
                        </a:lnSpc>
                        <a:defRPr/>
                      </a:pPr>
                      <a:r>
                        <a:rPr lang="en-US" sz="2999">
                          <a:solidFill>
                            <a:srgbClr val="593C8F"/>
                          </a:solidFill>
                          <a:latin typeface="Archivo Black"/>
                          <a:ea typeface="Archivo Black"/>
                          <a:cs typeface="Archivo Black"/>
                          <a:sym typeface="Archivo Black"/>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320"/>
                        </a:lnSpc>
                        <a:defRPr/>
                      </a:pPr>
                      <a:r>
                        <a:rPr lang="en-US" sz="3800">
                          <a:solidFill>
                            <a:srgbClr val="593C8F"/>
                          </a:solidFill>
                          <a:latin typeface="Archivo Black"/>
                          <a:ea typeface="Archivo Black"/>
                          <a:cs typeface="Archivo Black"/>
                          <a:sym typeface="Archivo Black"/>
                        </a:rPr>
                        <a:t>FLOWCHART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386">
                <a:tc>
                  <a:txBody>
                    <a:bodyPr anchor="t" rtlCol="false"/>
                    <a:lstStyle/>
                    <a:p>
                      <a:pPr algn="ctr">
                        <a:lnSpc>
                          <a:spcPts val="4199"/>
                        </a:lnSpc>
                        <a:defRPr/>
                      </a:pPr>
                      <a:r>
                        <a:rPr lang="en-US" sz="2999">
                          <a:solidFill>
                            <a:srgbClr val="593C8F"/>
                          </a:solidFill>
                          <a:latin typeface="Archivo Black"/>
                          <a:ea typeface="Archivo Black"/>
                          <a:cs typeface="Archivo Black"/>
                          <a:sym typeface="Archivo Black"/>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320"/>
                        </a:lnSpc>
                        <a:defRPr/>
                      </a:pPr>
                      <a:r>
                        <a:rPr lang="en-US" sz="3800">
                          <a:solidFill>
                            <a:srgbClr val="593C8F"/>
                          </a:solidFill>
                          <a:latin typeface="Archivo Black"/>
                          <a:ea typeface="Archivo Black"/>
                          <a:cs typeface="Archivo Black"/>
                          <a:sym typeface="Archivo Black"/>
                        </a:rPr>
                        <a:t>ALGORITHM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386">
                <a:tc>
                  <a:txBody>
                    <a:bodyPr anchor="t" rtlCol="false"/>
                    <a:lstStyle/>
                    <a:p>
                      <a:pPr algn="ctr">
                        <a:lnSpc>
                          <a:spcPts val="4199"/>
                        </a:lnSpc>
                        <a:defRPr/>
                      </a:pPr>
                      <a:r>
                        <a:rPr lang="en-US" sz="2999">
                          <a:solidFill>
                            <a:srgbClr val="593C8F"/>
                          </a:solidFill>
                          <a:latin typeface="Archivo Black"/>
                          <a:ea typeface="Archivo Black"/>
                          <a:cs typeface="Archivo Black"/>
                          <a:sym typeface="Archivo Black"/>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320"/>
                        </a:lnSpc>
                        <a:defRPr/>
                      </a:pPr>
                      <a:r>
                        <a:rPr lang="en-US" sz="3800">
                          <a:solidFill>
                            <a:srgbClr val="593C8F"/>
                          </a:solidFill>
                          <a:latin typeface="Archivo Black"/>
                          <a:ea typeface="Archivo Black"/>
                          <a:cs typeface="Archivo Black"/>
                          <a:sym typeface="Archivo Black"/>
                        </a:rPr>
                        <a:t>PLAN OF ACTION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9386">
                <a:tc>
                  <a:txBody>
                    <a:bodyPr anchor="t" rtlCol="false"/>
                    <a:lstStyle/>
                    <a:p>
                      <a:pPr algn="ctr">
                        <a:lnSpc>
                          <a:spcPts val="4199"/>
                        </a:lnSpc>
                        <a:defRPr/>
                      </a:pPr>
                      <a:r>
                        <a:rPr lang="en-US" sz="2999">
                          <a:solidFill>
                            <a:srgbClr val="593C8F"/>
                          </a:solidFill>
                          <a:latin typeface="Archivo Black"/>
                          <a:ea typeface="Archivo Black"/>
                          <a:cs typeface="Archivo Black"/>
                          <a:sym typeface="Archivo Black"/>
                        </a:rPr>
                        <a:t>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320"/>
                        </a:lnSpc>
                        <a:defRPr/>
                      </a:pPr>
                      <a:r>
                        <a:rPr lang="en-US" sz="3800">
                          <a:solidFill>
                            <a:srgbClr val="593C8F"/>
                          </a:solidFill>
                          <a:latin typeface="Archivo Black"/>
                          <a:ea typeface="Archivo Black"/>
                          <a:cs typeface="Archivo Black"/>
                          <a:sym typeface="Archivo Black"/>
                        </a:rPr>
                        <a:t>APPLICATIONS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5792986" y="607044"/>
            <a:ext cx="6702028" cy="748062"/>
          </a:xfrm>
          <a:prstGeom prst="rect">
            <a:avLst/>
          </a:prstGeom>
        </p:spPr>
        <p:txBody>
          <a:bodyPr anchor="t" rtlCol="false" tIns="0" lIns="0" bIns="0" rIns="0">
            <a:spAutoFit/>
          </a:bodyPr>
          <a:lstStyle/>
          <a:p>
            <a:pPr algn="ctr">
              <a:lnSpc>
                <a:spcPts val="6018"/>
              </a:lnSpc>
              <a:spcBef>
                <a:spcPct val="0"/>
              </a:spcBef>
            </a:pPr>
            <a:r>
              <a:rPr lang="en-US" sz="4298">
                <a:solidFill>
                  <a:srgbClr val="593C8F"/>
                </a:solidFill>
                <a:latin typeface="Archivo Black"/>
                <a:ea typeface="Archivo Black"/>
                <a:cs typeface="Archivo Black"/>
                <a:sym typeface="Archivo Black"/>
              </a:rPr>
              <a:t>PRESENTATION FLOW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4841949" y="616719"/>
            <a:ext cx="8604101"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INTRODUCTION &amp; AIM </a:t>
            </a:r>
          </a:p>
        </p:txBody>
      </p:sp>
      <p:sp>
        <p:nvSpPr>
          <p:cNvPr name="TextBox 4" id="4"/>
          <p:cNvSpPr txBox="true"/>
          <p:nvPr/>
        </p:nvSpPr>
        <p:spPr>
          <a:xfrm rot="0">
            <a:off x="1038225" y="2588577"/>
            <a:ext cx="16230600" cy="5043171"/>
          </a:xfrm>
          <a:prstGeom prst="rect">
            <a:avLst/>
          </a:prstGeom>
        </p:spPr>
        <p:txBody>
          <a:bodyPr anchor="t" rtlCol="false" tIns="0" lIns="0" bIns="0" rIns="0">
            <a:spAutoFit/>
          </a:bodyPr>
          <a:lstStyle/>
          <a:p>
            <a:pPr algn="just">
              <a:lnSpc>
                <a:spcPts val="4479"/>
              </a:lnSpc>
            </a:pPr>
            <a:r>
              <a:rPr lang="en-US" sz="3199">
                <a:solidFill>
                  <a:srgbClr val="593C8F"/>
                </a:solidFill>
                <a:latin typeface="Archivo Black"/>
                <a:ea typeface="Archivo Black"/>
                <a:cs typeface="Archivo Black"/>
                <a:sym typeface="Archivo Black"/>
              </a:rPr>
              <a:t>  The Automated Wheelchair for Individuals with Disabilities project introduces a groundbreaking method of controlling robots: hand gestures. </a:t>
            </a:r>
          </a:p>
          <a:p>
            <a:pPr algn="just">
              <a:lnSpc>
                <a:spcPts val="4479"/>
              </a:lnSpc>
            </a:pPr>
            <a:r>
              <a:rPr lang="en-US" sz="3199">
                <a:solidFill>
                  <a:srgbClr val="593C8F"/>
                </a:solidFill>
                <a:latin typeface="Archivo Black"/>
                <a:ea typeface="Archivo Black"/>
                <a:cs typeface="Archivo Black"/>
                <a:sym typeface="Archivo Black"/>
              </a:rPr>
              <a:t>  </a:t>
            </a:r>
            <a:r>
              <a:rPr lang="en-US" sz="3199">
                <a:solidFill>
                  <a:srgbClr val="593C8F"/>
                </a:solidFill>
                <a:latin typeface="Archivo Black"/>
                <a:ea typeface="Archivo Black"/>
                <a:cs typeface="Archivo Black"/>
                <a:sym typeface="Archivo Black"/>
              </a:rPr>
              <a:t>This innovative approach simplifies and enhances control, enabling remote operation without physical contact or direct visibility. </a:t>
            </a:r>
          </a:p>
          <a:p>
            <a:pPr algn="just">
              <a:lnSpc>
                <a:spcPts val="4479"/>
              </a:lnSpc>
            </a:pPr>
            <a:r>
              <a:rPr lang="en-US" sz="3199">
                <a:solidFill>
                  <a:srgbClr val="593C8F"/>
                </a:solidFill>
                <a:latin typeface="Archivo Black"/>
                <a:ea typeface="Archivo Black"/>
                <a:cs typeface="Archivo Black"/>
                <a:sym typeface="Archivo Black"/>
              </a:rPr>
              <a:t>It's a game-changer in scenarios where traditional control methods pose risks, like hazardous environments or distant locations. This project holds promise not only for wheelchair control but also for various applications in robotics and automation across different domains.</a:t>
            </a:r>
          </a:p>
        </p:txBody>
      </p:sp>
      <p:sp>
        <p:nvSpPr>
          <p:cNvPr name="Freeform 5" id="5"/>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499600" cy="10287000"/>
            <a:chOff x="0" y="0"/>
            <a:chExt cx="2501952" cy="2709333"/>
          </a:xfrm>
        </p:grpSpPr>
        <p:sp>
          <p:nvSpPr>
            <p:cNvPr name="Freeform 3" id="3"/>
            <p:cNvSpPr/>
            <p:nvPr/>
          </p:nvSpPr>
          <p:spPr>
            <a:xfrm flipH="false" flipV="false" rot="0">
              <a:off x="0" y="0"/>
              <a:ext cx="2501952" cy="2709333"/>
            </a:xfrm>
            <a:custGeom>
              <a:avLst/>
              <a:gdLst/>
              <a:ahLst/>
              <a:cxnLst/>
              <a:rect r="r" b="b" t="t" l="l"/>
              <a:pathLst>
                <a:path h="2709333" w="2501952">
                  <a:moveTo>
                    <a:pt x="0" y="0"/>
                  </a:moveTo>
                  <a:lnTo>
                    <a:pt x="2501952" y="0"/>
                  </a:lnTo>
                  <a:lnTo>
                    <a:pt x="2501952" y="2709333"/>
                  </a:lnTo>
                  <a:lnTo>
                    <a:pt x="0" y="2709333"/>
                  </a:lnTo>
                  <a:close/>
                </a:path>
              </a:pathLst>
            </a:custGeom>
            <a:solidFill>
              <a:srgbClr val="593C8F"/>
            </a:solidFill>
          </p:spPr>
        </p:sp>
        <p:sp>
          <p:nvSpPr>
            <p:cNvPr name="TextBox 4" id="4"/>
            <p:cNvSpPr txBox="true"/>
            <p:nvPr/>
          </p:nvSpPr>
          <p:spPr>
            <a:xfrm>
              <a:off x="0" y="-47625"/>
              <a:ext cx="2501952" cy="275695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20" y="1513871"/>
            <a:ext cx="6417963" cy="738238"/>
          </a:xfrm>
          <a:prstGeom prst="rect">
            <a:avLst/>
          </a:prstGeom>
        </p:spPr>
        <p:txBody>
          <a:bodyPr anchor="t" rtlCol="false" tIns="0" lIns="0" bIns="0" rIns="0">
            <a:spAutoFit/>
          </a:bodyPr>
          <a:lstStyle/>
          <a:p>
            <a:pPr algn="l">
              <a:lnSpc>
                <a:spcPts val="6018"/>
              </a:lnSpc>
              <a:spcBef>
                <a:spcPct val="0"/>
              </a:spcBef>
            </a:pPr>
            <a:r>
              <a:rPr lang="en-US" sz="4298">
                <a:solidFill>
                  <a:srgbClr val="FFFFFF"/>
                </a:solidFill>
                <a:latin typeface="League Spartan"/>
                <a:ea typeface="League Spartan"/>
                <a:cs typeface="League Spartan"/>
                <a:sym typeface="League Spartan"/>
              </a:rPr>
              <a:t>ARDUINO NANO</a:t>
            </a:r>
          </a:p>
        </p:txBody>
      </p:sp>
      <p:sp>
        <p:nvSpPr>
          <p:cNvPr name="AutoShape 6" id="6"/>
          <p:cNvSpPr/>
          <p:nvPr/>
        </p:nvSpPr>
        <p:spPr>
          <a:xfrm flipV="true">
            <a:off x="1028763" y="2214009"/>
            <a:ext cx="5761990" cy="1905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134542" y="2909334"/>
            <a:ext cx="11768684" cy="5970671"/>
          </a:xfrm>
          <a:custGeom>
            <a:avLst/>
            <a:gdLst/>
            <a:ahLst/>
            <a:cxnLst/>
            <a:rect r="r" b="b" t="t" l="l"/>
            <a:pathLst>
              <a:path h="5970671" w="11768684">
                <a:moveTo>
                  <a:pt x="0" y="0"/>
                </a:moveTo>
                <a:lnTo>
                  <a:pt x="11768684" y="0"/>
                </a:lnTo>
                <a:lnTo>
                  <a:pt x="11768684" y="5970671"/>
                </a:lnTo>
                <a:lnTo>
                  <a:pt x="0" y="5970671"/>
                </a:lnTo>
                <a:lnTo>
                  <a:pt x="0" y="0"/>
                </a:lnTo>
                <a:close/>
              </a:path>
            </a:pathLst>
          </a:custGeom>
          <a:blipFill>
            <a:blip r:embed="rId2"/>
            <a:stretch>
              <a:fillRect l="0" t="-23915" r="0" b="-23915"/>
            </a:stretch>
          </a:blipFill>
        </p:spPr>
      </p:sp>
      <p:sp>
        <p:nvSpPr>
          <p:cNvPr name="TextBox 8" id="8"/>
          <p:cNvSpPr txBox="true"/>
          <p:nvPr/>
        </p:nvSpPr>
        <p:spPr>
          <a:xfrm rot="0">
            <a:off x="10652876" y="4016316"/>
            <a:ext cx="5904253" cy="2089150"/>
          </a:xfrm>
          <a:prstGeom prst="rect">
            <a:avLst/>
          </a:prstGeom>
        </p:spPr>
        <p:txBody>
          <a:bodyPr anchor="t" rtlCol="false" tIns="0" lIns="0" bIns="0" rIns="0">
            <a:spAutoFit/>
          </a:bodyPr>
          <a:lstStyle/>
          <a:p>
            <a:pPr algn="l">
              <a:lnSpc>
                <a:spcPts val="5599"/>
              </a:lnSpc>
            </a:pPr>
            <a:r>
              <a:rPr lang="en-US" sz="3999" b="true">
                <a:solidFill>
                  <a:srgbClr val="FFFFFF"/>
                </a:solidFill>
                <a:latin typeface="Canva Sans Bold"/>
                <a:ea typeface="Canva Sans Bold"/>
                <a:cs typeface="Canva Sans Bold"/>
                <a:sym typeface="Canva Sans Bold"/>
              </a:rPr>
              <a:t>Batch :- EN3</a:t>
            </a:r>
          </a:p>
          <a:p>
            <a:pPr algn="l">
              <a:lnSpc>
                <a:spcPts val="5599"/>
              </a:lnSpc>
            </a:pPr>
            <a:r>
              <a:rPr lang="en-US" sz="3999" b="true">
                <a:solidFill>
                  <a:srgbClr val="FFFFFF"/>
                </a:solidFill>
                <a:latin typeface="Canva Sans Bold"/>
                <a:ea typeface="Canva Sans Bold"/>
                <a:cs typeface="Canva Sans Bold"/>
                <a:sym typeface="Canva Sans Bold"/>
              </a:rPr>
              <a:t>Group :- 3</a:t>
            </a:r>
          </a:p>
          <a:p>
            <a:pPr algn="l">
              <a:lnSpc>
                <a:spcPts val="5599"/>
              </a:lnSpc>
            </a:pPr>
          </a:p>
        </p:txBody>
      </p:sp>
      <p:sp>
        <p:nvSpPr>
          <p:cNvPr name="TextBox 9" id="9"/>
          <p:cNvSpPr txBox="true"/>
          <p:nvPr/>
        </p:nvSpPr>
        <p:spPr>
          <a:xfrm rot="0">
            <a:off x="9908800" y="2588578"/>
            <a:ext cx="7595285" cy="50431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593C8F"/>
                </a:solidFill>
                <a:latin typeface="Archivo Black"/>
                <a:ea typeface="Archivo Black"/>
                <a:cs typeface="Archivo Black"/>
                <a:sym typeface="Archivo Black"/>
              </a:rPr>
              <a:t>Processor: ATmega328p running at 16 MHz</a:t>
            </a:r>
          </a:p>
          <a:p>
            <a:pPr algn="l" marL="690881" indent="-345440" lvl="1">
              <a:lnSpc>
                <a:spcPts val="4480"/>
              </a:lnSpc>
              <a:buFont typeface="Arial"/>
              <a:buChar char="•"/>
            </a:pPr>
            <a:r>
              <a:rPr lang="en-US" sz="3200">
                <a:solidFill>
                  <a:srgbClr val="593C8F"/>
                </a:solidFill>
                <a:latin typeface="Archivo Black"/>
                <a:ea typeface="Archivo Black"/>
                <a:cs typeface="Archivo Black"/>
                <a:sym typeface="Archivo Black"/>
              </a:rPr>
              <a:t>Flash Memory: 32 KB</a:t>
            </a:r>
          </a:p>
          <a:p>
            <a:pPr algn="l" marL="690881" indent="-345440" lvl="1">
              <a:lnSpc>
                <a:spcPts val="4480"/>
              </a:lnSpc>
              <a:buFont typeface="Arial"/>
              <a:buChar char="•"/>
            </a:pPr>
            <a:r>
              <a:rPr lang="en-US" sz="3200">
                <a:solidFill>
                  <a:srgbClr val="593C8F"/>
                </a:solidFill>
                <a:latin typeface="Archivo Black"/>
                <a:ea typeface="Archivo Black"/>
                <a:cs typeface="Archivo Black"/>
                <a:sym typeface="Archivo Black"/>
              </a:rPr>
              <a:t>SRAM: 2 KB</a:t>
            </a:r>
          </a:p>
          <a:p>
            <a:pPr algn="l" marL="690881" indent="-345440" lvl="1">
              <a:lnSpc>
                <a:spcPts val="4480"/>
              </a:lnSpc>
              <a:buFont typeface="Arial"/>
              <a:buChar char="•"/>
            </a:pPr>
            <a:r>
              <a:rPr lang="en-US" sz="3200">
                <a:solidFill>
                  <a:srgbClr val="593C8F"/>
                </a:solidFill>
                <a:latin typeface="Archivo Black"/>
                <a:ea typeface="Archivo Black"/>
                <a:cs typeface="Archivo Black"/>
                <a:sym typeface="Archivo Black"/>
              </a:rPr>
              <a:t>Operating Voltage: 5V</a:t>
            </a:r>
          </a:p>
          <a:p>
            <a:pPr algn="l" marL="690881" indent="-345440" lvl="1">
              <a:lnSpc>
                <a:spcPts val="4480"/>
              </a:lnSpc>
              <a:buFont typeface="Arial"/>
              <a:buChar char="•"/>
            </a:pPr>
            <a:r>
              <a:rPr lang="en-US" sz="3200">
                <a:solidFill>
                  <a:srgbClr val="593C8F"/>
                </a:solidFill>
                <a:latin typeface="Archivo Black"/>
                <a:ea typeface="Archivo Black"/>
                <a:cs typeface="Archivo Black"/>
                <a:sym typeface="Archivo Black"/>
              </a:rPr>
              <a:t>Input Voltage: 7-12V</a:t>
            </a:r>
          </a:p>
          <a:p>
            <a:pPr algn="l" marL="690881" indent="-345440" lvl="1">
              <a:lnSpc>
                <a:spcPts val="4480"/>
              </a:lnSpc>
              <a:buFont typeface="Arial"/>
              <a:buChar char="•"/>
            </a:pPr>
            <a:r>
              <a:rPr lang="en-US" sz="3200">
                <a:solidFill>
                  <a:srgbClr val="593C8F"/>
                </a:solidFill>
                <a:latin typeface="Archivo Black"/>
                <a:ea typeface="Archivo Black"/>
                <a:cs typeface="Archivo Black"/>
                <a:sym typeface="Archivo Black"/>
              </a:rPr>
              <a:t>Analog Inputs: 6</a:t>
            </a:r>
          </a:p>
          <a:p>
            <a:pPr algn="l" marL="690881" indent="-345440" lvl="1">
              <a:lnSpc>
                <a:spcPts val="4480"/>
              </a:lnSpc>
              <a:buFont typeface="Arial"/>
              <a:buChar char="•"/>
            </a:pPr>
            <a:r>
              <a:rPr lang="en-US" sz="3200">
                <a:solidFill>
                  <a:srgbClr val="593C8F"/>
                </a:solidFill>
                <a:latin typeface="Archivo Black"/>
                <a:ea typeface="Archivo Black"/>
                <a:cs typeface="Archivo Black"/>
                <a:sym typeface="Archivo Black"/>
              </a:rPr>
              <a:t>Digital I/O Pins: 14 (including 6 PWM outputs)</a:t>
            </a:r>
          </a:p>
        </p:txBody>
      </p:sp>
      <p:sp>
        <p:nvSpPr>
          <p:cNvPr name="Freeform 10" id="10"/>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0355" y="0"/>
            <a:ext cx="9499600" cy="10287000"/>
            <a:chOff x="0" y="0"/>
            <a:chExt cx="2501952" cy="2709333"/>
          </a:xfrm>
        </p:grpSpPr>
        <p:sp>
          <p:nvSpPr>
            <p:cNvPr name="Freeform 3" id="3"/>
            <p:cNvSpPr/>
            <p:nvPr/>
          </p:nvSpPr>
          <p:spPr>
            <a:xfrm flipH="false" flipV="false" rot="0">
              <a:off x="0" y="0"/>
              <a:ext cx="2501952" cy="2709333"/>
            </a:xfrm>
            <a:custGeom>
              <a:avLst/>
              <a:gdLst/>
              <a:ahLst/>
              <a:cxnLst/>
              <a:rect r="r" b="b" t="t" l="l"/>
              <a:pathLst>
                <a:path h="2709333" w="2501952">
                  <a:moveTo>
                    <a:pt x="0" y="0"/>
                  </a:moveTo>
                  <a:lnTo>
                    <a:pt x="2501952" y="0"/>
                  </a:lnTo>
                  <a:lnTo>
                    <a:pt x="2501952" y="2709333"/>
                  </a:lnTo>
                  <a:lnTo>
                    <a:pt x="0" y="2709333"/>
                  </a:lnTo>
                  <a:close/>
                </a:path>
              </a:pathLst>
            </a:custGeom>
            <a:solidFill>
              <a:srgbClr val="593C8F"/>
            </a:solidFill>
          </p:spPr>
        </p:sp>
        <p:sp>
          <p:nvSpPr>
            <p:cNvPr name="TextBox 4" id="4"/>
            <p:cNvSpPr txBox="true"/>
            <p:nvPr/>
          </p:nvSpPr>
          <p:spPr>
            <a:xfrm>
              <a:off x="0" y="-47625"/>
              <a:ext cx="2501952" cy="275695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20" y="1513871"/>
            <a:ext cx="6417963" cy="738238"/>
          </a:xfrm>
          <a:prstGeom prst="rect">
            <a:avLst/>
          </a:prstGeom>
        </p:spPr>
        <p:txBody>
          <a:bodyPr anchor="t" rtlCol="false" tIns="0" lIns="0" bIns="0" rIns="0">
            <a:spAutoFit/>
          </a:bodyPr>
          <a:lstStyle/>
          <a:p>
            <a:pPr algn="l">
              <a:lnSpc>
                <a:spcPts val="6018"/>
              </a:lnSpc>
              <a:spcBef>
                <a:spcPct val="0"/>
              </a:spcBef>
            </a:pPr>
            <a:r>
              <a:rPr lang="en-US" sz="4298">
                <a:solidFill>
                  <a:srgbClr val="FFFFFF"/>
                </a:solidFill>
                <a:latin typeface="League Spartan"/>
                <a:ea typeface="League Spartan"/>
                <a:cs typeface="League Spartan"/>
                <a:sym typeface="League Spartan"/>
              </a:rPr>
              <a:t>BLUETOOTH HC-50</a:t>
            </a:r>
          </a:p>
        </p:txBody>
      </p:sp>
      <p:sp>
        <p:nvSpPr>
          <p:cNvPr name="AutoShape 6" id="6"/>
          <p:cNvSpPr/>
          <p:nvPr/>
        </p:nvSpPr>
        <p:spPr>
          <a:xfrm flipV="true">
            <a:off x="1028763" y="2214009"/>
            <a:ext cx="5761990" cy="1905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0377645" y="3287629"/>
            <a:ext cx="11768684" cy="5970671"/>
          </a:xfrm>
          <a:custGeom>
            <a:avLst/>
            <a:gdLst/>
            <a:ahLst/>
            <a:cxnLst/>
            <a:rect r="r" b="b" t="t" l="l"/>
            <a:pathLst>
              <a:path h="5970671" w="11768684">
                <a:moveTo>
                  <a:pt x="0" y="0"/>
                </a:moveTo>
                <a:lnTo>
                  <a:pt x="11768684" y="0"/>
                </a:lnTo>
                <a:lnTo>
                  <a:pt x="11768684" y="5970671"/>
                </a:lnTo>
                <a:lnTo>
                  <a:pt x="0" y="5970671"/>
                </a:lnTo>
                <a:lnTo>
                  <a:pt x="0" y="0"/>
                </a:lnTo>
                <a:close/>
              </a:path>
            </a:pathLst>
          </a:custGeom>
          <a:blipFill>
            <a:blip r:embed="rId2"/>
            <a:stretch>
              <a:fillRect l="0" t="-23915" r="0" b="-23915"/>
            </a:stretch>
          </a:blipFill>
        </p:spPr>
      </p:sp>
      <p:sp>
        <p:nvSpPr>
          <p:cNvPr name="Freeform 8" id="8"/>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
        <p:nvSpPr>
          <p:cNvPr name="Freeform 9" id="9"/>
          <p:cNvSpPr/>
          <p:nvPr/>
        </p:nvSpPr>
        <p:spPr>
          <a:xfrm flipH="false" flipV="false" rot="0">
            <a:off x="307080" y="2252109"/>
            <a:ext cx="6257290" cy="6257290"/>
          </a:xfrm>
          <a:custGeom>
            <a:avLst/>
            <a:gdLst/>
            <a:ahLst/>
            <a:cxnLst/>
            <a:rect r="r" b="b" t="t" l="l"/>
            <a:pathLst>
              <a:path h="6257290" w="6257290">
                <a:moveTo>
                  <a:pt x="0" y="0"/>
                </a:moveTo>
                <a:lnTo>
                  <a:pt x="6257289" y="0"/>
                </a:lnTo>
                <a:lnTo>
                  <a:pt x="6257289" y="6257289"/>
                </a:lnTo>
                <a:lnTo>
                  <a:pt x="0" y="6257289"/>
                </a:lnTo>
                <a:lnTo>
                  <a:pt x="0" y="0"/>
                </a:lnTo>
                <a:close/>
              </a:path>
            </a:pathLst>
          </a:custGeom>
          <a:blipFill>
            <a:blip r:embed="rId4"/>
            <a:stretch>
              <a:fillRect l="0" t="0" r="0" b="0"/>
            </a:stretch>
          </a:blipFill>
        </p:spPr>
      </p:sp>
      <p:sp>
        <p:nvSpPr>
          <p:cNvPr name="TextBox 10" id="10"/>
          <p:cNvSpPr txBox="true"/>
          <p:nvPr/>
        </p:nvSpPr>
        <p:spPr>
          <a:xfrm rot="0">
            <a:off x="8584695" y="2185434"/>
            <a:ext cx="8919389" cy="6729096"/>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Bluetooth modules enable wireless device communication over short distances.</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They operate as transmitters (master) and receivers (slave).</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Devices automatically detect each other when in proximity.</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AT commands configure Bluetooth modules for customization.</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Trending due to versatility in consumer electronics.</a:t>
            </a:r>
          </a:p>
          <a:p>
            <a:pPr algn="l">
              <a:lnSpc>
                <a:spcPts val="44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0355" y="0"/>
            <a:ext cx="9499600" cy="10287000"/>
            <a:chOff x="0" y="0"/>
            <a:chExt cx="2501952" cy="2709333"/>
          </a:xfrm>
        </p:grpSpPr>
        <p:sp>
          <p:nvSpPr>
            <p:cNvPr name="Freeform 3" id="3"/>
            <p:cNvSpPr/>
            <p:nvPr/>
          </p:nvSpPr>
          <p:spPr>
            <a:xfrm flipH="false" flipV="false" rot="0">
              <a:off x="0" y="0"/>
              <a:ext cx="2501952" cy="2709333"/>
            </a:xfrm>
            <a:custGeom>
              <a:avLst/>
              <a:gdLst/>
              <a:ahLst/>
              <a:cxnLst/>
              <a:rect r="r" b="b" t="t" l="l"/>
              <a:pathLst>
                <a:path h="2709333" w="2501952">
                  <a:moveTo>
                    <a:pt x="0" y="0"/>
                  </a:moveTo>
                  <a:lnTo>
                    <a:pt x="2501952" y="0"/>
                  </a:lnTo>
                  <a:lnTo>
                    <a:pt x="2501952" y="2709333"/>
                  </a:lnTo>
                  <a:lnTo>
                    <a:pt x="0" y="2709333"/>
                  </a:lnTo>
                  <a:close/>
                </a:path>
              </a:pathLst>
            </a:custGeom>
            <a:solidFill>
              <a:srgbClr val="593C8F"/>
            </a:solidFill>
          </p:spPr>
        </p:sp>
        <p:sp>
          <p:nvSpPr>
            <p:cNvPr name="TextBox 4" id="4"/>
            <p:cNvSpPr txBox="true"/>
            <p:nvPr/>
          </p:nvSpPr>
          <p:spPr>
            <a:xfrm>
              <a:off x="0" y="-47625"/>
              <a:ext cx="2501952" cy="275695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20" y="1513871"/>
            <a:ext cx="6417963" cy="738238"/>
          </a:xfrm>
          <a:prstGeom prst="rect">
            <a:avLst/>
          </a:prstGeom>
        </p:spPr>
        <p:txBody>
          <a:bodyPr anchor="t" rtlCol="false" tIns="0" lIns="0" bIns="0" rIns="0">
            <a:spAutoFit/>
          </a:bodyPr>
          <a:lstStyle/>
          <a:p>
            <a:pPr algn="l">
              <a:lnSpc>
                <a:spcPts val="6018"/>
              </a:lnSpc>
              <a:spcBef>
                <a:spcPct val="0"/>
              </a:spcBef>
            </a:pPr>
            <a:r>
              <a:rPr lang="en-US" sz="4298">
                <a:solidFill>
                  <a:srgbClr val="FFFFFF"/>
                </a:solidFill>
                <a:latin typeface="League Spartan"/>
                <a:ea typeface="League Spartan"/>
                <a:cs typeface="League Spartan"/>
                <a:sym typeface="League Spartan"/>
              </a:rPr>
              <a:t>MPU 6050</a:t>
            </a:r>
          </a:p>
        </p:txBody>
      </p:sp>
      <p:sp>
        <p:nvSpPr>
          <p:cNvPr name="AutoShape 6" id="6"/>
          <p:cNvSpPr/>
          <p:nvPr/>
        </p:nvSpPr>
        <p:spPr>
          <a:xfrm>
            <a:off x="1028763" y="2233059"/>
            <a:ext cx="4472255" cy="1905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0377645" y="3287629"/>
            <a:ext cx="11768684" cy="5970671"/>
          </a:xfrm>
          <a:custGeom>
            <a:avLst/>
            <a:gdLst/>
            <a:ahLst/>
            <a:cxnLst/>
            <a:rect r="r" b="b" t="t" l="l"/>
            <a:pathLst>
              <a:path h="5970671" w="11768684">
                <a:moveTo>
                  <a:pt x="0" y="0"/>
                </a:moveTo>
                <a:lnTo>
                  <a:pt x="11768684" y="0"/>
                </a:lnTo>
                <a:lnTo>
                  <a:pt x="11768684" y="5970671"/>
                </a:lnTo>
                <a:lnTo>
                  <a:pt x="0" y="5970671"/>
                </a:lnTo>
                <a:lnTo>
                  <a:pt x="0" y="0"/>
                </a:lnTo>
                <a:close/>
              </a:path>
            </a:pathLst>
          </a:custGeom>
          <a:blipFill>
            <a:blip r:embed="rId2"/>
            <a:stretch>
              <a:fillRect l="0" t="-23915" r="0" b="-23915"/>
            </a:stretch>
          </a:blipFill>
        </p:spPr>
      </p:sp>
      <p:sp>
        <p:nvSpPr>
          <p:cNvPr name="Freeform 8" id="8"/>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
        <p:nvSpPr>
          <p:cNvPr name="Freeform 9" id="9"/>
          <p:cNvSpPr/>
          <p:nvPr/>
        </p:nvSpPr>
        <p:spPr>
          <a:xfrm flipH="false" flipV="false" rot="0">
            <a:off x="-328913" y="2233059"/>
            <a:ext cx="6656716" cy="6273955"/>
          </a:xfrm>
          <a:custGeom>
            <a:avLst/>
            <a:gdLst/>
            <a:ahLst/>
            <a:cxnLst/>
            <a:rect r="r" b="b" t="t" l="l"/>
            <a:pathLst>
              <a:path h="6273955" w="6656716">
                <a:moveTo>
                  <a:pt x="0" y="0"/>
                </a:moveTo>
                <a:lnTo>
                  <a:pt x="6656716" y="0"/>
                </a:lnTo>
                <a:lnTo>
                  <a:pt x="6656716" y="6273955"/>
                </a:lnTo>
                <a:lnTo>
                  <a:pt x="0" y="6273955"/>
                </a:lnTo>
                <a:lnTo>
                  <a:pt x="0" y="0"/>
                </a:lnTo>
                <a:close/>
              </a:path>
            </a:pathLst>
          </a:custGeom>
          <a:blipFill>
            <a:blip r:embed="rId4"/>
            <a:stretch>
              <a:fillRect l="0" t="0" r="0" b="0"/>
            </a:stretch>
          </a:blipFill>
        </p:spPr>
      </p:sp>
      <p:sp>
        <p:nvSpPr>
          <p:cNvPr name="TextBox 10" id="10"/>
          <p:cNvSpPr txBox="true"/>
          <p:nvPr/>
        </p:nvSpPr>
        <p:spPr>
          <a:xfrm rot="0">
            <a:off x="8537117" y="2166384"/>
            <a:ext cx="8966968" cy="7853046"/>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MPU6050: Sensor measuring motion in 3D via accelerometer and gyroscope.</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Common in robotics for motion sensing and control.</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Arduino integration with "MPU6050" library for setup, data reading, and calibration.</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Hand movements detected through accelerometer's acceleration changes in X, Y, and Z axes.</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Outputs signals reflecting direction and intensity of hand movement.</a:t>
            </a:r>
          </a:p>
          <a:p>
            <a:pPr algn="l">
              <a:lnSpc>
                <a:spcPts val="44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0355" y="0"/>
            <a:ext cx="9499600" cy="10287000"/>
            <a:chOff x="0" y="0"/>
            <a:chExt cx="2501952" cy="2709333"/>
          </a:xfrm>
        </p:grpSpPr>
        <p:sp>
          <p:nvSpPr>
            <p:cNvPr name="Freeform 3" id="3"/>
            <p:cNvSpPr/>
            <p:nvPr/>
          </p:nvSpPr>
          <p:spPr>
            <a:xfrm flipH="false" flipV="false" rot="0">
              <a:off x="0" y="0"/>
              <a:ext cx="2501952" cy="2709333"/>
            </a:xfrm>
            <a:custGeom>
              <a:avLst/>
              <a:gdLst/>
              <a:ahLst/>
              <a:cxnLst/>
              <a:rect r="r" b="b" t="t" l="l"/>
              <a:pathLst>
                <a:path h="2709333" w="2501952">
                  <a:moveTo>
                    <a:pt x="0" y="0"/>
                  </a:moveTo>
                  <a:lnTo>
                    <a:pt x="2501952" y="0"/>
                  </a:lnTo>
                  <a:lnTo>
                    <a:pt x="2501952" y="2709333"/>
                  </a:lnTo>
                  <a:lnTo>
                    <a:pt x="0" y="2709333"/>
                  </a:lnTo>
                  <a:close/>
                </a:path>
              </a:pathLst>
            </a:custGeom>
            <a:solidFill>
              <a:srgbClr val="593C8F"/>
            </a:solidFill>
          </p:spPr>
        </p:sp>
        <p:sp>
          <p:nvSpPr>
            <p:cNvPr name="TextBox 4" id="4"/>
            <p:cNvSpPr txBox="true"/>
            <p:nvPr/>
          </p:nvSpPr>
          <p:spPr>
            <a:xfrm>
              <a:off x="0" y="-47625"/>
              <a:ext cx="2501952" cy="275695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20" y="1513871"/>
            <a:ext cx="6417963" cy="1499939"/>
          </a:xfrm>
          <a:prstGeom prst="rect">
            <a:avLst/>
          </a:prstGeom>
        </p:spPr>
        <p:txBody>
          <a:bodyPr anchor="t" rtlCol="false" tIns="0" lIns="0" bIns="0" rIns="0">
            <a:spAutoFit/>
          </a:bodyPr>
          <a:lstStyle/>
          <a:p>
            <a:pPr algn="l">
              <a:lnSpc>
                <a:spcPts val="6018"/>
              </a:lnSpc>
            </a:pPr>
            <a:r>
              <a:rPr lang="en-US" sz="4298">
                <a:solidFill>
                  <a:srgbClr val="FFFFFF"/>
                </a:solidFill>
                <a:latin typeface="League Spartan"/>
                <a:ea typeface="League Spartan"/>
                <a:cs typeface="League Spartan"/>
                <a:sym typeface="League Spartan"/>
              </a:rPr>
              <a:t>MOTOR DRIVER</a:t>
            </a:r>
          </a:p>
          <a:p>
            <a:pPr algn="l">
              <a:lnSpc>
                <a:spcPts val="6018"/>
              </a:lnSpc>
              <a:spcBef>
                <a:spcPct val="0"/>
              </a:spcBef>
            </a:pPr>
          </a:p>
        </p:txBody>
      </p:sp>
      <p:sp>
        <p:nvSpPr>
          <p:cNvPr name="AutoShape 6" id="6"/>
          <p:cNvSpPr/>
          <p:nvPr/>
        </p:nvSpPr>
        <p:spPr>
          <a:xfrm flipV="true">
            <a:off x="1028763" y="2233059"/>
            <a:ext cx="4683126"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0377645" y="3287629"/>
            <a:ext cx="11768684" cy="5970671"/>
          </a:xfrm>
          <a:custGeom>
            <a:avLst/>
            <a:gdLst/>
            <a:ahLst/>
            <a:cxnLst/>
            <a:rect r="r" b="b" t="t" l="l"/>
            <a:pathLst>
              <a:path h="5970671" w="11768684">
                <a:moveTo>
                  <a:pt x="0" y="0"/>
                </a:moveTo>
                <a:lnTo>
                  <a:pt x="11768684" y="0"/>
                </a:lnTo>
                <a:lnTo>
                  <a:pt x="11768684" y="5970671"/>
                </a:lnTo>
                <a:lnTo>
                  <a:pt x="0" y="5970671"/>
                </a:lnTo>
                <a:lnTo>
                  <a:pt x="0" y="0"/>
                </a:lnTo>
                <a:close/>
              </a:path>
            </a:pathLst>
          </a:custGeom>
          <a:blipFill>
            <a:blip r:embed="rId2"/>
            <a:stretch>
              <a:fillRect l="0" t="-23915" r="0" b="-23915"/>
            </a:stretch>
          </a:blipFill>
        </p:spPr>
      </p:sp>
      <p:sp>
        <p:nvSpPr>
          <p:cNvPr name="Freeform 8" id="8"/>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
        <p:nvSpPr>
          <p:cNvPr name="Freeform 9" id="9"/>
          <p:cNvSpPr/>
          <p:nvPr/>
        </p:nvSpPr>
        <p:spPr>
          <a:xfrm flipH="false" flipV="false" rot="0">
            <a:off x="-6009890" y="2989267"/>
            <a:ext cx="6656716" cy="6273955"/>
          </a:xfrm>
          <a:custGeom>
            <a:avLst/>
            <a:gdLst/>
            <a:ahLst/>
            <a:cxnLst/>
            <a:rect r="r" b="b" t="t" l="l"/>
            <a:pathLst>
              <a:path h="6273955" w="6656716">
                <a:moveTo>
                  <a:pt x="0" y="0"/>
                </a:moveTo>
                <a:lnTo>
                  <a:pt x="6656716" y="0"/>
                </a:lnTo>
                <a:lnTo>
                  <a:pt x="6656716" y="6273955"/>
                </a:lnTo>
                <a:lnTo>
                  <a:pt x="0" y="6273955"/>
                </a:lnTo>
                <a:lnTo>
                  <a:pt x="0" y="0"/>
                </a:lnTo>
                <a:close/>
              </a:path>
            </a:pathLst>
          </a:custGeom>
          <a:blipFill>
            <a:blip r:embed="rId4"/>
            <a:stretch>
              <a:fillRect l="0" t="0" r="0" b="0"/>
            </a:stretch>
          </a:blipFill>
        </p:spPr>
      </p:sp>
      <p:sp>
        <p:nvSpPr>
          <p:cNvPr name="Freeform 10" id="10"/>
          <p:cNvSpPr/>
          <p:nvPr/>
        </p:nvSpPr>
        <p:spPr>
          <a:xfrm flipH="false" flipV="false" rot="-10800000">
            <a:off x="646826" y="2582897"/>
            <a:ext cx="5750608" cy="5750608"/>
          </a:xfrm>
          <a:custGeom>
            <a:avLst/>
            <a:gdLst/>
            <a:ahLst/>
            <a:cxnLst/>
            <a:rect r="r" b="b" t="t" l="l"/>
            <a:pathLst>
              <a:path h="5750608" w="5750608">
                <a:moveTo>
                  <a:pt x="0" y="0"/>
                </a:moveTo>
                <a:lnTo>
                  <a:pt x="5750608" y="0"/>
                </a:lnTo>
                <a:lnTo>
                  <a:pt x="5750608" y="5750608"/>
                </a:lnTo>
                <a:lnTo>
                  <a:pt x="0" y="5750608"/>
                </a:lnTo>
                <a:lnTo>
                  <a:pt x="0" y="0"/>
                </a:lnTo>
                <a:close/>
              </a:path>
            </a:pathLst>
          </a:custGeom>
          <a:blipFill>
            <a:blip r:embed="rId5"/>
            <a:stretch>
              <a:fillRect l="0" t="0" r="0" b="0"/>
            </a:stretch>
          </a:blipFill>
        </p:spPr>
      </p:sp>
      <p:sp>
        <p:nvSpPr>
          <p:cNvPr name="TextBox 11" id="11"/>
          <p:cNvSpPr txBox="true"/>
          <p:nvPr/>
        </p:nvSpPr>
        <p:spPr>
          <a:xfrm rot="0">
            <a:off x="8025617" y="2166384"/>
            <a:ext cx="9754840" cy="6167121"/>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Motor driver: Controls speed, direction, and torque of electric motors.</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Vital for precise motor control in various applications like robotics and automation.</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Essential in robotics, automation, and industrial control systems.</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Implementation in the project: Accelerating robot wheels using a motor driver.</a:t>
            </a:r>
          </a:p>
          <a:p>
            <a:pPr algn="l">
              <a:lnSpc>
                <a:spcPts val="447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0355" y="0"/>
            <a:ext cx="9499600" cy="10287000"/>
            <a:chOff x="0" y="0"/>
            <a:chExt cx="2501952" cy="2709333"/>
          </a:xfrm>
        </p:grpSpPr>
        <p:sp>
          <p:nvSpPr>
            <p:cNvPr name="Freeform 3" id="3"/>
            <p:cNvSpPr/>
            <p:nvPr/>
          </p:nvSpPr>
          <p:spPr>
            <a:xfrm flipH="false" flipV="false" rot="0">
              <a:off x="0" y="0"/>
              <a:ext cx="2501952" cy="2709333"/>
            </a:xfrm>
            <a:custGeom>
              <a:avLst/>
              <a:gdLst/>
              <a:ahLst/>
              <a:cxnLst/>
              <a:rect r="r" b="b" t="t" l="l"/>
              <a:pathLst>
                <a:path h="2709333" w="2501952">
                  <a:moveTo>
                    <a:pt x="0" y="0"/>
                  </a:moveTo>
                  <a:lnTo>
                    <a:pt x="2501952" y="0"/>
                  </a:lnTo>
                  <a:lnTo>
                    <a:pt x="2501952" y="2709333"/>
                  </a:lnTo>
                  <a:lnTo>
                    <a:pt x="0" y="2709333"/>
                  </a:lnTo>
                  <a:close/>
                </a:path>
              </a:pathLst>
            </a:custGeom>
            <a:solidFill>
              <a:srgbClr val="593C8F"/>
            </a:solidFill>
          </p:spPr>
        </p:sp>
        <p:sp>
          <p:nvSpPr>
            <p:cNvPr name="TextBox 4" id="4"/>
            <p:cNvSpPr txBox="true"/>
            <p:nvPr/>
          </p:nvSpPr>
          <p:spPr>
            <a:xfrm>
              <a:off x="0" y="-47625"/>
              <a:ext cx="2501952" cy="275695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085679" y="1494821"/>
            <a:ext cx="6417963" cy="738238"/>
          </a:xfrm>
          <a:prstGeom prst="rect">
            <a:avLst/>
          </a:prstGeom>
        </p:spPr>
        <p:txBody>
          <a:bodyPr anchor="t" rtlCol="false" tIns="0" lIns="0" bIns="0" rIns="0">
            <a:spAutoFit/>
          </a:bodyPr>
          <a:lstStyle/>
          <a:p>
            <a:pPr algn="l">
              <a:lnSpc>
                <a:spcPts val="6018"/>
              </a:lnSpc>
              <a:spcBef>
                <a:spcPct val="0"/>
              </a:spcBef>
            </a:pPr>
            <a:r>
              <a:rPr lang="en-US" b="true" sz="4298">
                <a:solidFill>
                  <a:srgbClr val="FFFFFF"/>
                </a:solidFill>
                <a:latin typeface="League Spartan"/>
                <a:ea typeface="League Spartan"/>
                <a:cs typeface="League Spartan"/>
                <a:sym typeface="League Spartan"/>
              </a:rPr>
              <a:t>DC MOTOR</a:t>
            </a:r>
          </a:p>
        </p:txBody>
      </p:sp>
      <p:sp>
        <p:nvSpPr>
          <p:cNvPr name="AutoShape 6" id="6"/>
          <p:cNvSpPr/>
          <p:nvPr/>
        </p:nvSpPr>
        <p:spPr>
          <a:xfrm>
            <a:off x="2085679" y="2233059"/>
            <a:ext cx="3208981"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0377645" y="3287629"/>
            <a:ext cx="11768684" cy="5970671"/>
          </a:xfrm>
          <a:custGeom>
            <a:avLst/>
            <a:gdLst/>
            <a:ahLst/>
            <a:cxnLst/>
            <a:rect r="r" b="b" t="t" l="l"/>
            <a:pathLst>
              <a:path h="5970671" w="11768684">
                <a:moveTo>
                  <a:pt x="0" y="0"/>
                </a:moveTo>
                <a:lnTo>
                  <a:pt x="11768684" y="0"/>
                </a:lnTo>
                <a:lnTo>
                  <a:pt x="11768684" y="5970671"/>
                </a:lnTo>
                <a:lnTo>
                  <a:pt x="0" y="5970671"/>
                </a:lnTo>
                <a:lnTo>
                  <a:pt x="0" y="0"/>
                </a:lnTo>
                <a:close/>
              </a:path>
            </a:pathLst>
          </a:custGeom>
          <a:blipFill>
            <a:blip r:embed="rId2"/>
            <a:stretch>
              <a:fillRect l="0" t="-23915" r="0" b="-23915"/>
            </a:stretch>
          </a:blipFill>
        </p:spPr>
      </p:sp>
      <p:sp>
        <p:nvSpPr>
          <p:cNvPr name="Freeform 8" id="8"/>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
        <p:nvSpPr>
          <p:cNvPr name="Freeform 9" id="9"/>
          <p:cNvSpPr/>
          <p:nvPr/>
        </p:nvSpPr>
        <p:spPr>
          <a:xfrm flipH="false" flipV="false" rot="0">
            <a:off x="-6009890" y="2989267"/>
            <a:ext cx="6656716" cy="6273955"/>
          </a:xfrm>
          <a:custGeom>
            <a:avLst/>
            <a:gdLst/>
            <a:ahLst/>
            <a:cxnLst/>
            <a:rect r="r" b="b" t="t" l="l"/>
            <a:pathLst>
              <a:path h="6273955" w="6656716">
                <a:moveTo>
                  <a:pt x="0" y="0"/>
                </a:moveTo>
                <a:lnTo>
                  <a:pt x="6656716" y="0"/>
                </a:lnTo>
                <a:lnTo>
                  <a:pt x="6656716" y="6273955"/>
                </a:lnTo>
                <a:lnTo>
                  <a:pt x="0" y="6273955"/>
                </a:lnTo>
                <a:lnTo>
                  <a:pt x="0" y="0"/>
                </a:lnTo>
                <a:close/>
              </a:path>
            </a:pathLst>
          </a:custGeom>
          <a:blipFill>
            <a:blip r:embed="rId4"/>
            <a:stretch>
              <a:fillRect l="0" t="0" r="0" b="0"/>
            </a:stretch>
          </a:blipFill>
        </p:spPr>
      </p:sp>
      <p:sp>
        <p:nvSpPr>
          <p:cNvPr name="Freeform 10" id="10"/>
          <p:cNvSpPr/>
          <p:nvPr/>
        </p:nvSpPr>
        <p:spPr>
          <a:xfrm flipH="false" flipV="false" rot="0">
            <a:off x="1028700" y="2534342"/>
            <a:ext cx="5750608" cy="5750608"/>
          </a:xfrm>
          <a:custGeom>
            <a:avLst/>
            <a:gdLst/>
            <a:ahLst/>
            <a:cxnLst/>
            <a:rect r="r" b="b" t="t" l="l"/>
            <a:pathLst>
              <a:path h="5750608" w="5750608">
                <a:moveTo>
                  <a:pt x="0" y="0"/>
                </a:moveTo>
                <a:lnTo>
                  <a:pt x="5750608" y="0"/>
                </a:lnTo>
                <a:lnTo>
                  <a:pt x="5750608" y="5750607"/>
                </a:lnTo>
                <a:lnTo>
                  <a:pt x="0" y="5750607"/>
                </a:lnTo>
                <a:lnTo>
                  <a:pt x="0" y="0"/>
                </a:lnTo>
                <a:close/>
              </a:path>
            </a:pathLst>
          </a:custGeom>
          <a:blipFill>
            <a:blip r:embed="rId5"/>
            <a:stretch>
              <a:fillRect l="0" t="0" r="0" b="0"/>
            </a:stretch>
          </a:blipFill>
        </p:spPr>
      </p:sp>
      <p:sp>
        <p:nvSpPr>
          <p:cNvPr name="TextBox 11" id="11"/>
          <p:cNvSpPr txBox="true"/>
          <p:nvPr/>
        </p:nvSpPr>
        <p:spPr>
          <a:xfrm rot="0">
            <a:off x="8638351" y="3150552"/>
            <a:ext cx="8865734" cy="3919221"/>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A DC (direct current) motor is a type of electric motor that converts electrical energy into mechanical energy through the use of a magnetic field.</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DC motors are used for the movement of robot using wheel.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0355" y="0"/>
            <a:ext cx="9499600" cy="10287000"/>
            <a:chOff x="0" y="0"/>
            <a:chExt cx="2501952" cy="2709333"/>
          </a:xfrm>
        </p:grpSpPr>
        <p:sp>
          <p:nvSpPr>
            <p:cNvPr name="Freeform 3" id="3"/>
            <p:cNvSpPr/>
            <p:nvPr/>
          </p:nvSpPr>
          <p:spPr>
            <a:xfrm flipH="false" flipV="false" rot="0">
              <a:off x="0" y="0"/>
              <a:ext cx="2501952" cy="2709333"/>
            </a:xfrm>
            <a:custGeom>
              <a:avLst/>
              <a:gdLst/>
              <a:ahLst/>
              <a:cxnLst/>
              <a:rect r="r" b="b" t="t" l="l"/>
              <a:pathLst>
                <a:path h="2709333" w="2501952">
                  <a:moveTo>
                    <a:pt x="0" y="0"/>
                  </a:moveTo>
                  <a:lnTo>
                    <a:pt x="2501952" y="0"/>
                  </a:lnTo>
                  <a:lnTo>
                    <a:pt x="2501952" y="2709333"/>
                  </a:lnTo>
                  <a:lnTo>
                    <a:pt x="0" y="2709333"/>
                  </a:lnTo>
                  <a:close/>
                </a:path>
              </a:pathLst>
            </a:custGeom>
            <a:solidFill>
              <a:srgbClr val="593C8F"/>
            </a:solidFill>
          </p:spPr>
        </p:sp>
        <p:sp>
          <p:nvSpPr>
            <p:cNvPr name="TextBox 4" id="4"/>
            <p:cNvSpPr txBox="true"/>
            <p:nvPr/>
          </p:nvSpPr>
          <p:spPr>
            <a:xfrm>
              <a:off x="0" y="-47625"/>
              <a:ext cx="2501952" cy="275695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46826" y="1494821"/>
            <a:ext cx="6417963" cy="738238"/>
          </a:xfrm>
          <a:prstGeom prst="rect">
            <a:avLst/>
          </a:prstGeom>
        </p:spPr>
        <p:txBody>
          <a:bodyPr anchor="t" rtlCol="false" tIns="0" lIns="0" bIns="0" rIns="0">
            <a:spAutoFit/>
          </a:bodyPr>
          <a:lstStyle/>
          <a:p>
            <a:pPr algn="l">
              <a:lnSpc>
                <a:spcPts val="6018"/>
              </a:lnSpc>
              <a:spcBef>
                <a:spcPct val="0"/>
              </a:spcBef>
            </a:pPr>
            <a:r>
              <a:rPr lang="en-US" sz="4298">
                <a:solidFill>
                  <a:srgbClr val="FFFFFF"/>
                </a:solidFill>
                <a:latin typeface="League Spartan"/>
                <a:ea typeface="League Spartan"/>
                <a:cs typeface="League Spartan"/>
                <a:sym typeface="League Spartan"/>
              </a:rPr>
              <a:t>WHEEL AND CHASSIS</a:t>
            </a:r>
          </a:p>
        </p:txBody>
      </p:sp>
      <p:sp>
        <p:nvSpPr>
          <p:cNvPr name="AutoShape 6" id="6"/>
          <p:cNvSpPr/>
          <p:nvPr/>
        </p:nvSpPr>
        <p:spPr>
          <a:xfrm flipV="true">
            <a:off x="427653" y="2252109"/>
            <a:ext cx="6637136"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0377645" y="3287629"/>
            <a:ext cx="11768684" cy="5970671"/>
          </a:xfrm>
          <a:custGeom>
            <a:avLst/>
            <a:gdLst/>
            <a:ahLst/>
            <a:cxnLst/>
            <a:rect r="r" b="b" t="t" l="l"/>
            <a:pathLst>
              <a:path h="5970671" w="11768684">
                <a:moveTo>
                  <a:pt x="0" y="0"/>
                </a:moveTo>
                <a:lnTo>
                  <a:pt x="11768684" y="0"/>
                </a:lnTo>
                <a:lnTo>
                  <a:pt x="11768684" y="5970671"/>
                </a:lnTo>
                <a:lnTo>
                  <a:pt x="0" y="5970671"/>
                </a:lnTo>
                <a:lnTo>
                  <a:pt x="0" y="0"/>
                </a:lnTo>
                <a:close/>
              </a:path>
            </a:pathLst>
          </a:custGeom>
          <a:blipFill>
            <a:blip r:embed="rId2"/>
            <a:stretch>
              <a:fillRect l="0" t="-23915" r="0" b="-23915"/>
            </a:stretch>
          </a:blipFill>
        </p:spPr>
      </p:sp>
      <p:sp>
        <p:nvSpPr>
          <p:cNvPr name="Freeform 8" id="8"/>
          <p:cNvSpPr/>
          <p:nvPr/>
        </p:nvSpPr>
        <p:spPr>
          <a:xfrm flipH="false" flipV="false" rot="0">
            <a:off x="16895994" y="117737"/>
            <a:ext cx="1216182" cy="910963"/>
          </a:xfrm>
          <a:custGeom>
            <a:avLst/>
            <a:gdLst/>
            <a:ahLst/>
            <a:cxnLst/>
            <a:rect r="r" b="b" t="t" l="l"/>
            <a:pathLst>
              <a:path h="910963" w="1216182">
                <a:moveTo>
                  <a:pt x="0" y="0"/>
                </a:moveTo>
                <a:lnTo>
                  <a:pt x="1216182" y="0"/>
                </a:lnTo>
                <a:lnTo>
                  <a:pt x="1216182" y="910963"/>
                </a:lnTo>
                <a:lnTo>
                  <a:pt x="0" y="910963"/>
                </a:lnTo>
                <a:lnTo>
                  <a:pt x="0" y="0"/>
                </a:lnTo>
                <a:close/>
              </a:path>
            </a:pathLst>
          </a:custGeom>
          <a:blipFill>
            <a:blip r:embed="rId3"/>
            <a:stretch>
              <a:fillRect l="0" t="0" r="0" b="0"/>
            </a:stretch>
          </a:blipFill>
        </p:spPr>
      </p:sp>
      <p:sp>
        <p:nvSpPr>
          <p:cNvPr name="Freeform 9" id="9"/>
          <p:cNvSpPr/>
          <p:nvPr/>
        </p:nvSpPr>
        <p:spPr>
          <a:xfrm flipH="false" flipV="false" rot="0">
            <a:off x="-6009890" y="2989267"/>
            <a:ext cx="6656716" cy="6273955"/>
          </a:xfrm>
          <a:custGeom>
            <a:avLst/>
            <a:gdLst/>
            <a:ahLst/>
            <a:cxnLst/>
            <a:rect r="r" b="b" t="t" l="l"/>
            <a:pathLst>
              <a:path h="6273955" w="6656716">
                <a:moveTo>
                  <a:pt x="0" y="0"/>
                </a:moveTo>
                <a:lnTo>
                  <a:pt x="6656716" y="0"/>
                </a:lnTo>
                <a:lnTo>
                  <a:pt x="6656716" y="6273955"/>
                </a:lnTo>
                <a:lnTo>
                  <a:pt x="0" y="6273955"/>
                </a:lnTo>
                <a:lnTo>
                  <a:pt x="0" y="0"/>
                </a:lnTo>
                <a:close/>
              </a:path>
            </a:pathLst>
          </a:custGeom>
          <a:blipFill>
            <a:blip r:embed="rId4"/>
            <a:stretch>
              <a:fillRect l="0" t="0" r="0" b="0"/>
            </a:stretch>
          </a:blipFill>
        </p:spPr>
      </p:sp>
      <p:sp>
        <p:nvSpPr>
          <p:cNvPr name="Freeform 10" id="10"/>
          <p:cNvSpPr/>
          <p:nvPr/>
        </p:nvSpPr>
        <p:spPr>
          <a:xfrm flipH="false" flipV="false" rot="0">
            <a:off x="646826" y="2989267"/>
            <a:ext cx="5750608" cy="5750608"/>
          </a:xfrm>
          <a:custGeom>
            <a:avLst/>
            <a:gdLst/>
            <a:ahLst/>
            <a:cxnLst/>
            <a:rect r="r" b="b" t="t" l="l"/>
            <a:pathLst>
              <a:path h="5750608" w="5750608">
                <a:moveTo>
                  <a:pt x="0" y="0"/>
                </a:moveTo>
                <a:lnTo>
                  <a:pt x="5750608" y="0"/>
                </a:lnTo>
                <a:lnTo>
                  <a:pt x="5750608" y="5750608"/>
                </a:lnTo>
                <a:lnTo>
                  <a:pt x="0" y="5750608"/>
                </a:lnTo>
                <a:lnTo>
                  <a:pt x="0" y="0"/>
                </a:lnTo>
                <a:close/>
              </a:path>
            </a:pathLst>
          </a:custGeom>
          <a:blipFill>
            <a:blip r:embed="rId5"/>
            <a:stretch>
              <a:fillRect l="0" t="0" r="0" b="0"/>
            </a:stretch>
          </a:blipFill>
        </p:spPr>
      </p:sp>
      <p:sp>
        <p:nvSpPr>
          <p:cNvPr name="TextBox 11" id="11"/>
          <p:cNvSpPr txBox="true"/>
          <p:nvPr/>
        </p:nvSpPr>
        <p:spPr>
          <a:xfrm rot="0">
            <a:off x="8044667" y="2166384"/>
            <a:ext cx="9754840" cy="6167121"/>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Wheels: Round structures made of metal or rubber attached to vehicle axles.</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Provide stability, maneuverability, and support to the vehicle.</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Chassis: Vehicle framework supporting the body and engine.</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Essential components for the robot's main body in the project.</a:t>
            </a:r>
          </a:p>
          <a:p>
            <a:pPr algn="l" marL="690872" indent="-345436" lvl="1">
              <a:lnSpc>
                <a:spcPts val="4479"/>
              </a:lnSpc>
              <a:buFont typeface="Arial"/>
              <a:buChar char="•"/>
            </a:pPr>
            <a:r>
              <a:rPr lang="en-US" sz="3199">
                <a:solidFill>
                  <a:srgbClr val="593C8F"/>
                </a:solidFill>
                <a:latin typeface="Archivo Black"/>
                <a:ea typeface="Archivo Black"/>
                <a:cs typeface="Archivo Black"/>
                <a:sym typeface="Archivo Black"/>
              </a:rPr>
              <a:t>Project requirements: 4 wheels and a chassis for construction.</a:t>
            </a:r>
          </a:p>
          <a:p>
            <a:pPr algn="l">
              <a:lnSpc>
                <a:spcPts val="44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DAF3QJCnRRs</dc:identifier>
  <dcterms:modified xsi:type="dcterms:W3CDTF">2011-08-01T06:04:30Z</dcterms:modified>
  <cp:revision>1</cp:revision>
  <dc:title>AUTOMATED WHEELCHAIR FOR DISABLE PEOPLE</dc:title>
</cp:coreProperties>
</file>