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684" r:id="rId2"/>
    <p:sldId id="729" r:id="rId3"/>
    <p:sldId id="685" r:id="rId4"/>
    <p:sldId id="686" r:id="rId5"/>
    <p:sldId id="687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  <p:sldId id="713" r:id="rId32"/>
    <p:sldId id="714" r:id="rId33"/>
    <p:sldId id="715" r:id="rId34"/>
    <p:sldId id="716" r:id="rId35"/>
    <p:sldId id="717" r:id="rId36"/>
    <p:sldId id="718" r:id="rId37"/>
    <p:sldId id="719" r:id="rId38"/>
    <p:sldId id="720" r:id="rId39"/>
    <p:sldId id="721" r:id="rId40"/>
    <p:sldId id="722" r:id="rId41"/>
    <p:sldId id="723" r:id="rId42"/>
    <p:sldId id="724" r:id="rId43"/>
    <p:sldId id="725" r:id="rId44"/>
    <p:sldId id="726" r:id="rId45"/>
    <p:sldId id="727" r:id="rId46"/>
    <p:sldId id="728" r:id="rId47"/>
    <p:sldId id="683" r:id="rId48"/>
    <p:sldId id="63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undation for Innovation and Collaborative Education" initials="FfIaCE" lastIdx="1" clrIdx="0">
    <p:extLst>
      <p:ext uri="{19B8F6BF-5375-455C-9EA6-DF929625EA0E}">
        <p15:presenceInfo xmlns:p15="http://schemas.microsoft.com/office/powerpoint/2012/main" userId="cb46ab2c325188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3DE"/>
    <a:srgbClr val="797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65B0-2D97-44D4-804F-1824F8B860B2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0CCC-D84D-446A-B435-C04EABB949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are the lessons we are going to learn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23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26000">
              <a:schemeClr val="accent1">
                <a:lumMod val="71000"/>
                <a:alpha val="48000"/>
              </a:schemeClr>
            </a:gs>
            <a:gs pos="90000">
              <a:schemeClr val="accent1">
                <a:lumMod val="9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6914-5DFF-48DF-BF7C-7223D7DD30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[Workshop Title]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68ABA-479A-48C5-B6B3-955CA014DA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[Description]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70408-F7B9-42F6-B480-90C24FC5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832AB3-7F43-4751-9772-195CB2D51EA6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7993-6789-44FE-A2E6-2D0F49C6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5809-FF03-43F0-A6F3-68B10D82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8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EE6-1145-4DA0-817D-DC8287E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A6B02-2A87-4D7C-8C18-311EDABC4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6897-87D5-4777-BEFA-9FFF7E4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7D318A-28A5-42C6-B8DB-17C0D0535564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B198-BBE4-4F1B-B660-4DF276EE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0018-78CA-46C2-81B8-C3672689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19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3C1C3-EF6D-4552-BFA2-BDEBCDEE1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052EE-9EC6-4F14-AA1C-B58E7808D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AE698-B835-4454-BEF8-F55426A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E9311-69CA-4C96-B416-15D1D2D57D7D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7076-F1C0-4349-8FC7-5BDED085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BA5F-8BCB-4A1B-A825-9D3BAE30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2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375C-0EA6-4A5A-8A9D-63B6567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CBA5-CF7F-4B83-BDF7-23718BCE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B1E1C-947D-49FD-94BD-8DC77D9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F39F84-126B-401F-A3A4-598491D3325A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EE20-D3AB-41A8-9100-F5F1665E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B162-A6D0-421D-8A29-BED81A5F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2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5262-2255-4CC8-9212-FF68C0A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6711-DC13-47DF-A887-E02FFD944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68A28-4B63-495E-BE6F-353C321C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1B0B9F-7322-4E48-A3AA-8C2E9D6438C7}" type="datetime1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9030-E13E-40F0-BA9D-BFD2E40F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E653-ACA9-4372-8C96-201463ED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7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82A4-29FD-45DE-BF18-98703FC5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C5AF-8DA6-4758-A226-DEB90EE5A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44C8-0989-4197-BFAB-DB2CEFB7E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0E187-FF16-4F07-9C30-33BA8011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E392C8-12CD-4482-BA87-631FA8FF1E06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F27A1-8D1D-44AA-B725-2F206A79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852-95BB-4FF6-908C-59BCEF2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4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BDCC-912F-4DD5-BCEB-06B4B1D0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93603-C443-4C32-BEF9-F116B56D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08E6D-6E83-4741-A62A-3839BAD6E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5B182-A6FF-4C4A-A4B2-287DDF8A3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ABD36-665E-497B-9D63-2B9A28FA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50EED-2EAA-4ADD-8B2E-E46C40EE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90874C-D2D4-4B89-AA9F-12B184189908}" type="datetime1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1B44B-8C83-42A9-BADB-9CB1C74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84688-DD55-45E5-813E-C5B2F0A7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8032-25D0-478A-B4B9-ED8ED3E9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5ABA-5410-46F7-9AB8-A836A3D6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9EE350-8144-432C-BE96-0DD4612B090A}" type="datetime1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9F99D-98AE-4C65-9CDD-9D06D1A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D85E5-85E1-4BBF-B398-5BAF912B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E63C5-81A3-44AF-8429-6FFDE5B6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775B0-269E-4197-98A8-CA2075805B82}" type="datetime1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5596C-3243-49C9-BA17-6209CEDB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82B2-B1FE-46C3-B3D9-FC24ED3C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3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6E5-FE8B-46FE-87A1-FFDA9AA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C6D4-3643-44FF-9CFD-25A6A92C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293A-D3DB-4AD3-A9EC-C6135864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8686A-DF38-46EF-B84B-230458C6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46645B-2613-41AE-8447-29434AF2CEC2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8A43-A05E-46B4-8E71-574DE638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4B95-D386-4941-A47A-E9F6ED6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3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D705-451C-4761-823D-42276B1C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2AC3B-7062-4ECC-8ED6-0640C66DB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0E7F-12B4-46C6-AB3F-72F65FFA2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3272-3D66-4A00-8A03-D005EA33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0F617-CBD3-4ECF-AF47-96C84DF2A20B}" type="datetime1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0F99-656D-4C52-9CE1-4E53854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2445C-3486-421E-8E84-AC9F9737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6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9EDFE2C0-4977-418D-B3A7-DADAFF357B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800" y="95093"/>
            <a:ext cx="1440000" cy="4241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364438-6992-4BBF-86CD-95AD57F68B82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gradFill flip="none" rotWithShape="1">
            <a:gsLst>
              <a:gs pos="100000">
                <a:srgbClr val="003C71">
                  <a:lumMod val="96000"/>
                  <a:lumOff val="4000"/>
                </a:srgbClr>
              </a:gs>
              <a:gs pos="13000">
                <a:schemeClr val="accent1">
                  <a:lumMod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C2442-1540-4E5C-A36E-D7261EF5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CF79-FCDE-4104-9882-015616042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3B15E-7156-49B0-B656-60556DF6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4982E-5F02-408B-BDDE-58840AB23428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8"/>
          <a:stretch/>
        </p:blipFill>
        <p:spPr>
          <a:xfrm>
            <a:off x="838200" y="100000"/>
            <a:ext cx="1220890" cy="53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cademy/lesson/ansi-c-history-formation-struct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cademy/lesson/ansi-c-history-formation-struct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cademy/lesson/ansi-c-history-formation-struct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cademy/lesson/ansi-c-history-formation-struct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mentor@fice.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cademy/lesson/ansi-c-history-formation-struct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cademy/lesson/ansi-c-history-formation-struct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.com/academy/lesson/ansi-c-history-formation-structur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989-1023-469B-9867-94C3260E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Workshop on C/C++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AD86-126B-4EFA-B3A7-0C5D316795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Day 1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A691-D580-42EF-8185-A0FE696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982E-5F02-408B-BDDE-58840AB234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0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Definition section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All constants are defined in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</a:t>
            </a:r>
            <a:r>
              <a:rPr lang="en-IN" dirty="0"/>
              <a:t>section.</a:t>
            </a:r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2226603"/>
            <a:ext cx="3931920" cy="360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3979" y="5915353"/>
            <a:ext cx="526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Image Source </a:t>
            </a:r>
            <a:r>
              <a:rPr lang="en-IN" sz="1000" dirty="0"/>
              <a:t>- </a:t>
            </a:r>
            <a:r>
              <a:rPr lang="en-IN" sz="1000" dirty="0" smtClean="0">
                <a:hlinkClick r:id="rId3"/>
              </a:rPr>
              <a:t>https://study.com/academy/lesson/ansi-c-history-formation-structure.html</a:t>
            </a:r>
            <a:endParaRPr lang="en-IN" sz="1000" dirty="0" smtClean="0"/>
          </a:p>
          <a:p>
            <a:pPr algn="ctr"/>
            <a:endParaRPr lang="en-IN" sz="1000" dirty="0" smtClean="0"/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5736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Global declaration section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The variables that a programmer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uses </a:t>
            </a:r>
            <a:r>
              <a:rPr lang="en-IN" dirty="0"/>
              <a:t>more than once in the program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are </a:t>
            </a:r>
            <a:r>
              <a:rPr lang="en-IN" dirty="0"/>
              <a:t>declared here.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2226603"/>
            <a:ext cx="3931920" cy="360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3979" y="5915353"/>
            <a:ext cx="526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Image Source </a:t>
            </a:r>
            <a:r>
              <a:rPr lang="en-IN" sz="1000" dirty="0"/>
              <a:t>- </a:t>
            </a:r>
            <a:r>
              <a:rPr lang="en-IN" sz="1000" dirty="0" smtClean="0">
                <a:hlinkClick r:id="rId3"/>
              </a:rPr>
              <a:t>https://study.com/academy/lesson/ansi-c-history-formation-structure.html</a:t>
            </a:r>
            <a:endParaRPr lang="en-IN" sz="1000" dirty="0" smtClean="0"/>
          </a:p>
          <a:p>
            <a:pPr algn="ctr"/>
            <a:endParaRPr lang="en-IN" sz="1000" dirty="0" smtClean="0"/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6204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main () function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It is the most important part of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program </a:t>
            </a:r>
            <a:r>
              <a:rPr lang="en-IN" dirty="0"/>
              <a:t>as this function executes all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instructions defined in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subprogram </a:t>
            </a:r>
            <a:r>
              <a:rPr lang="en-IN" dirty="0"/>
              <a:t>section and the output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is </a:t>
            </a:r>
            <a:r>
              <a:rPr lang="en-IN" dirty="0"/>
              <a:t>generated.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2226603"/>
            <a:ext cx="3931920" cy="360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3979" y="5915353"/>
            <a:ext cx="526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Image Source </a:t>
            </a:r>
            <a:r>
              <a:rPr lang="en-IN" sz="1000" dirty="0"/>
              <a:t>- </a:t>
            </a:r>
            <a:r>
              <a:rPr lang="en-IN" sz="1000" dirty="0" smtClean="0">
                <a:hlinkClick r:id="rId3"/>
              </a:rPr>
              <a:t>https://study.com/academy/lesson/ansi-c-history-formation-structure.html</a:t>
            </a:r>
            <a:endParaRPr lang="en-IN" sz="1000" dirty="0" smtClean="0"/>
          </a:p>
          <a:p>
            <a:pPr algn="ctr"/>
            <a:endParaRPr lang="en-IN" sz="1000" dirty="0" smtClean="0"/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6231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Subprogram section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A given program may have separate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subprograms </a:t>
            </a:r>
            <a:r>
              <a:rPr lang="en-IN" dirty="0"/>
              <a:t>or functions which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include </a:t>
            </a:r>
            <a:r>
              <a:rPr lang="en-IN" dirty="0"/>
              <a:t>a particular type of instruction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2226603"/>
            <a:ext cx="3931920" cy="360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3979" y="5915353"/>
            <a:ext cx="526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Image Source </a:t>
            </a:r>
            <a:r>
              <a:rPr lang="en-IN" sz="1000" dirty="0"/>
              <a:t>- </a:t>
            </a:r>
            <a:r>
              <a:rPr lang="en-IN" sz="1000" dirty="0" smtClean="0">
                <a:hlinkClick r:id="rId3"/>
              </a:rPr>
              <a:t>https://study.com/academy/lesson/ansi-c-history-formation-structure.html</a:t>
            </a:r>
            <a:endParaRPr lang="en-IN" sz="1000" dirty="0" smtClean="0"/>
          </a:p>
          <a:p>
            <a:pPr algn="ctr"/>
            <a:endParaRPr lang="en-IN" sz="1000" dirty="0" smtClean="0"/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7310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Keywords and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Character set</a:t>
            </a:r>
          </a:p>
          <a:p>
            <a:pPr marL="0" indent="0">
              <a:buNone/>
            </a:pPr>
            <a:r>
              <a:rPr lang="en-IN" dirty="0"/>
              <a:t>A character set is a set of alphabets,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letters </a:t>
            </a:r>
            <a:r>
              <a:rPr lang="en-IN" dirty="0"/>
              <a:t>and some special characters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that </a:t>
            </a:r>
            <a:r>
              <a:rPr lang="en-IN" dirty="0"/>
              <a:t>are valid in C language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C accepts both lowercase and uppercase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alphabets </a:t>
            </a:r>
            <a:r>
              <a:rPr lang="en-IN" dirty="0"/>
              <a:t>as variables and functions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Keywords and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b="1" dirty="0"/>
              <a:t>C </a:t>
            </a:r>
            <a:r>
              <a:rPr lang="en-IN" b="1" dirty="0" smtClean="0"/>
              <a:t>Keywords</a:t>
            </a:r>
          </a:p>
          <a:p>
            <a:endParaRPr lang="en-IN" dirty="0"/>
          </a:p>
          <a:p>
            <a:r>
              <a:rPr lang="en-IN" dirty="0"/>
              <a:t>Keywords are predefined, reserved words used in programming that have special meanings to the compiler. </a:t>
            </a:r>
            <a:endParaRPr lang="en-IN" dirty="0" smtClean="0"/>
          </a:p>
          <a:p>
            <a:r>
              <a:rPr lang="en-IN" dirty="0" smtClean="0"/>
              <a:t>Keywords </a:t>
            </a:r>
            <a:r>
              <a:rPr lang="en-IN" dirty="0"/>
              <a:t>are part of the syntax and they cannot be used as an identifier</a:t>
            </a:r>
            <a:r>
              <a:rPr lang="en-IN" dirty="0" smtClean="0"/>
              <a:t>.</a:t>
            </a:r>
          </a:p>
          <a:p>
            <a:r>
              <a:rPr lang="en-IN" dirty="0"/>
              <a:t>For example: </a:t>
            </a:r>
            <a:r>
              <a:rPr lang="en-IN" b="1" i="1" dirty="0" err="1"/>
              <a:t>int</a:t>
            </a:r>
            <a:r>
              <a:rPr lang="en-IN" b="1" dirty="0"/>
              <a:t> money</a:t>
            </a:r>
            <a:r>
              <a:rPr lang="en-IN" b="1" dirty="0" smtClean="0"/>
              <a:t>;</a:t>
            </a:r>
          </a:p>
          <a:p>
            <a:r>
              <a:rPr lang="en-IN" dirty="0"/>
              <a:t>Here, </a:t>
            </a:r>
            <a:r>
              <a:rPr lang="en-IN" dirty="0" err="1"/>
              <a:t>int</a:t>
            </a:r>
            <a:r>
              <a:rPr lang="en-IN" dirty="0"/>
              <a:t> is a keyword that indicates money is a variable of type </a:t>
            </a:r>
            <a:r>
              <a:rPr lang="en-IN" dirty="0" err="1"/>
              <a:t>int</a:t>
            </a:r>
            <a:r>
              <a:rPr lang="en-IN" dirty="0"/>
              <a:t> (integer).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5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Keywords and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 smtClean="0"/>
              <a:t>C Identifiers</a:t>
            </a:r>
            <a:endParaRPr lang="en-IN" b="1" dirty="0"/>
          </a:p>
          <a:p>
            <a:r>
              <a:rPr lang="en-IN" dirty="0"/>
              <a:t>Identifier refers to name given to entities such as variables, functions, structures etc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Identifiers must be unique.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are created to give a unique name to an entity to identify it during the execution of the program.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example: </a:t>
            </a:r>
            <a:r>
              <a:rPr lang="en-IN" b="1" i="1" dirty="0" err="1"/>
              <a:t>int</a:t>
            </a:r>
            <a:r>
              <a:rPr lang="en-IN" b="1" i="1" dirty="0"/>
              <a:t> </a:t>
            </a:r>
            <a:r>
              <a:rPr lang="en-IN" b="1" dirty="0"/>
              <a:t>money;</a:t>
            </a:r>
          </a:p>
          <a:p>
            <a:pPr marL="0" indent="0">
              <a:buNone/>
            </a:pPr>
            <a:r>
              <a:rPr lang="en-IN" b="1" dirty="0" smtClean="0"/>
              <a:t>		    </a:t>
            </a:r>
            <a:r>
              <a:rPr lang="en-IN" b="1" i="1" dirty="0" smtClean="0"/>
              <a:t>double</a:t>
            </a:r>
            <a:r>
              <a:rPr lang="en-IN" b="1" dirty="0" smtClean="0"/>
              <a:t> </a:t>
            </a:r>
            <a:r>
              <a:rPr lang="en-IN" b="1" dirty="0" err="1"/>
              <a:t>accountBalance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dirty="0"/>
              <a:t>Here, money and </a:t>
            </a:r>
            <a:r>
              <a:rPr lang="en-IN" dirty="0" err="1"/>
              <a:t>accountBalance</a:t>
            </a:r>
            <a:r>
              <a:rPr lang="en-IN" dirty="0"/>
              <a:t> are identifiers.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3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r>
              <a:rPr lang="en-IN" dirty="0"/>
              <a:t>In programming, a variable is a container (storage area) to hold data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To indicate the storage area, each variable should be given a unique name (identifier). </a:t>
            </a:r>
            <a:endParaRPr lang="en-IN" dirty="0" smtClean="0"/>
          </a:p>
          <a:p>
            <a:r>
              <a:rPr lang="en-IN" dirty="0" smtClean="0"/>
              <a:t>Variable </a:t>
            </a:r>
            <a:r>
              <a:rPr lang="en-IN" dirty="0"/>
              <a:t>names are just the symbolic representation of a memory location.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example: </a:t>
            </a:r>
            <a:r>
              <a:rPr lang="en-IN" b="1" i="1" dirty="0" err="1"/>
              <a:t>int</a:t>
            </a:r>
            <a:r>
              <a:rPr lang="en-IN" b="1" i="1" dirty="0"/>
              <a:t> </a:t>
            </a:r>
            <a:r>
              <a:rPr lang="en-IN" b="1" dirty="0" err="1"/>
              <a:t>playerScore</a:t>
            </a:r>
            <a:r>
              <a:rPr lang="en-IN" b="1" dirty="0"/>
              <a:t> = 95</a:t>
            </a:r>
            <a:r>
              <a:rPr lang="en-IN" b="1" dirty="0" smtClean="0"/>
              <a:t>;</a:t>
            </a:r>
          </a:p>
          <a:p>
            <a:r>
              <a:rPr lang="en-IN" dirty="0"/>
              <a:t>Here, </a:t>
            </a:r>
            <a:r>
              <a:rPr lang="en-IN" dirty="0" err="1"/>
              <a:t>playerScore</a:t>
            </a:r>
            <a:r>
              <a:rPr lang="en-IN" dirty="0"/>
              <a:t> is a variable of </a:t>
            </a:r>
            <a:r>
              <a:rPr lang="en-IN" dirty="0" err="1"/>
              <a:t>int</a:t>
            </a:r>
            <a:r>
              <a:rPr lang="en-IN" dirty="0"/>
              <a:t> type. </a:t>
            </a:r>
            <a:endParaRPr lang="en-IN" dirty="0" smtClean="0"/>
          </a:p>
          <a:p>
            <a:r>
              <a:rPr lang="en-IN" dirty="0" smtClean="0"/>
              <a:t>Here</a:t>
            </a:r>
            <a:r>
              <a:rPr lang="en-IN" dirty="0"/>
              <a:t>, the variable is assigned an integer value 95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/>
              <a:t>The value of a variable can be changed, hence the name variable.</a:t>
            </a:r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Literals are data used for representing fixed values. </a:t>
            </a:r>
            <a:endParaRPr lang="en-IN" dirty="0" smtClean="0"/>
          </a:p>
          <a:p>
            <a:r>
              <a:rPr lang="en-IN" dirty="0" smtClean="0"/>
              <a:t>They </a:t>
            </a:r>
            <a:r>
              <a:rPr lang="en-IN" dirty="0"/>
              <a:t>can be used directly in the code.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example: 1, 2.5, 'c' etc.</a:t>
            </a:r>
            <a:endParaRPr lang="en-IN" dirty="0" smtClean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2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r>
              <a:rPr lang="en-IN" dirty="0"/>
              <a:t>If </a:t>
            </a:r>
            <a:r>
              <a:rPr lang="en-IN" dirty="0" smtClean="0"/>
              <a:t>we </a:t>
            </a:r>
            <a:r>
              <a:rPr lang="en-IN" dirty="0"/>
              <a:t>want to define a variable whose value cannot be changed, </a:t>
            </a:r>
            <a:r>
              <a:rPr lang="en-IN" dirty="0" smtClean="0"/>
              <a:t>we </a:t>
            </a:r>
            <a:r>
              <a:rPr lang="en-IN" dirty="0"/>
              <a:t>can use the </a:t>
            </a:r>
            <a:r>
              <a:rPr lang="en-IN" i="1" dirty="0" err="1"/>
              <a:t>const</a:t>
            </a:r>
            <a:r>
              <a:rPr lang="en-IN" dirty="0"/>
              <a:t> keyword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will create a constant.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</a:t>
            </a:r>
            <a:r>
              <a:rPr lang="en-IN" b="1" i="1" dirty="0" err="1"/>
              <a:t>const</a:t>
            </a:r>
            <a:r>
              <a:rPr lang="en-IN" b="1" dirty="0"/>
              <a:t> double PI = 3.14;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6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Introduction </a:t>
            </a:r>
            <a:r>
              <a:rPr lang="en-US" dirty="0"/>
              <a:t>to ANSI C ,Namespaces </a:t>
            </a:r>
            <a:endParaRPr lang="en-US" dirty="0" smtClean="0"/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dirty="0"/>
              <a:t>Structure of C program  </a:t>
            </a:r>
            <a:endParaRPr lang="en-US" dirty="0" smtClean="0"/>
          </a:p>
          <a:p>
            <a:pPr lvl="1"/>
            <a:endParaRPr lang="en-IN" dirty="0"/>
          </a:p>
          <a:p>
            <a:pPr lvl="1"/>
            <a:r>
              <a:rPr lang="en-US" dirty="0"/>
              <a:t>Data Types and Operators </a:t>
            </a:r>
            <a:endParaRPr lang="en-US" dirty="0" smtClean="0"/>
          </a:p>
          <a:p>
            <a:pPr lvl="1"/>
            <a:endParaRPr lang="en-IN" dirty="0"/>
          </a:p>
          <a:p>
            <a:pPr lvl="1"/>
            <a:r>
              <a:rPr lang="en-US" dirty="0"/>
              <a:t>Types of Statements (Conditions and Loops</a:t>
            </a:r>
            <a:r>
              <a:rPr lang="en-US" dirty="0" smtClean="0"/>
              <a:t>)</a:t>
            </a:r>
          </a:p>
          <a:p>
            <a:pPr lvl="1"/>
            <a:endParaRPr lang="en-IN" dirty="0"/>
          </a:p>
          <a:p>
            <a:pPr lvl="1"/>
            <a:r>
              <a:rPr lang="en-US" dirty="0"/>
              <a:t>Logical Programming (Exercises)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7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In C programming, data types are declarations for variables.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determines the type and size of data associated with variables.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</a:t>
            </a:r>
            <a:r>
              <a:rPr lang="en-IN" b="1" i="1" dirty="0" err="1"/>
              <a:t>int</a:t>
            </a:r>
            <a:r>
              <a:rPr lang="en-IN" b="1" i="1" dirty="0"/>
              <a:t> </a:t>
            </a:r>
            <a:r>
              <a:rPr lang="en-IN" b="1" dirty="0" err="1"/>
              <a:t>myVar</a:t>
            </a:r>
            <a:r>
              <a:rPr lang="en-IN" b="1" dirty="0" smtClean="0"/>
              <a:t>;</a:t>
            </a:r>
          </a:p>
          <a:p>
            <a:r>
              <a:rPr lang="en-IN" dirty="0"/>
              <a:t>Here, </a:t>
            </a:r>
            <a:r>
              <a:rPr lang="en-IN" dirty="0" err="1"/>
              <a:t>myVar</a:t>
            </a:r>
            <a:r>
              <a:rPr lang="en-IN" dirty="0"/>
              <a:t> is a variable of </a:t>
            </a:r>
            <a:r>
              <a:rPr lang="en-IN" dirty="0" err="1"/>
              <a:t>int</a:t>
            </a:r>
            <a:r>
              <a:rPr lang="en-IN" dirty="0"/>
              <a:t> (integer) type. The size of </a:t>
            </a:r>
            <a:r>
              <a:rPr lang="en-IN" dirty="0" err="1"/>
              <a:t>int</a:t>
            </a:r>
            <a:r>
              <a:rPr lang="en-IN" dirty="0"/>
              <a:t> is 4 bytes.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2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Data Types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3" y="1724906"/>
            <a:ext cx="9274628" cy="4397235"/>
          </a:xfrm>
          <a:prstGeom prst="rect">
            <a:avLst/>
          </a:prstGeom>
        </p:spPr>
      </p:pic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6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Data Types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16" y="1690688"/>
            <a:ext cx="9386421" cy="448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Input Output (I/O)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 </a:t>
            </a:r>
            <a:r>
              <a:rPr lang="en-IN" b="1" dirty="0" smtClean="0"/>
              <a:t>Output</a:t>
            </a:r>
          </a:p>
          <a:p>
            <a:endParaRPr lang="en-IN" dirty="0"/>
          </a:p>
          <a:p>
            <a:r>
              <a:rPr lang="en-IN" dirty="0"/>
              <a:t>In C programming, </a:t>
            </a:r>
            <a:r>
              <a:rPr lang="en-IN" dirty="0" err="1"/>
              <a:t>printf</a:t>
            </a:r>
            <a:r>
              <a:rPr lang="en-IN" dirty="0"/>
              <a:t>() is one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of </a:t>
            </a:r>
            <a:r>
              <a:rPr lang="en-IN" dirty="0"/>
              <a:t>the main output function.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function sends formatted output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the screen.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19" y="2034321"/>
            <a:ext cx="5225144" cy="27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Input Output (I/O)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How does this program work</a:t>
            </a:r>
            <a:r>
              <a:rPr lang="en-IN" b="1" dirty="0" smtClean="0"/>
              <a:t>?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All valid C programs must contain the </a:t>
            </a:r>
            <a:r>
              <a:rPr lang="en-IN" b="1" dirty="0"/>
              <a:t>main() </a:t>
            </a:r>
            <a:r>
              <a:rPr lang="en-IN" dirty="0"/>
              <a:t>function. The code execution begins from the start of the main()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</a:t>
            </a:r>
            <a:r>
              <a:rPr lang="en-IN" b="1" dirty="0" err="1"/>
              <a:t>printf</a:t>
            </a:r>
            <a:r>
              <a:rPr lang="en-IN" b="1" dirty="0"/>
              <a:t>() </a:t>
            </a:r>
            <a:r>
              <a:rPr lang="en-IN" dirty="0"/>
              <a:t>is a library function to send formatted output to the screen. The function prints the string inside quotations.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 use </a:t>
            </a:r>
            <a:r>
              <a:rPr lang="en-IN" dirty="0" err="1"/>
              <a:t>printf</a:t>
            </a:r>
            <a:r>
              <a:rPr lang="en-IN" dirty="0"/>
              <a:t>() in our program, we need to include </a:t>
            </a:r>
            <a:r>
              <a:rPr lang="en-IN" b="1" dirty="0" err="1"/>
              <a:t>stdio.h</a:t>
            </a:r>
            <a:r>
              <a:rPr lang="en-IN" dirty="0"/>
              <a:t> header file using the </a:t>
            </a: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 </a:t>
            </a:r>
            <a:r>
              <a:rPr lang="en-IN" dirty="0"/>
              <a:t>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return 0; statement inside the main() function is the "Exit status" of the program. It's </a:t>
            </a:r>
            <a:r>
              <a:rPr lang="en-IN" b="1" i="1" dirty="0"/>
              <a:t>optional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118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Input Output (I/O)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C </a:t>
            </a:r>
            <a:r>
              <a:rPr lang="en-IN" b="1" dirty="0" smtClean="0"/>
              <a:t>Input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In C programming, </a:t>
            </a:r>
            <a:r>
              <a:rPr lang="en-IN" dirty="0" err="1"/>
              <a:t>scanf</a:t>
            </a:r>
            <a:r>
              <a:rPr lang="en-IN" dirty="0"/>
              <a:t>() is one of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commonly used function to take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input </a:t>
            </a:r>
            <a:r>
              <a:rPr lang="en-IN" dirty="0"/>
              <a:t>from the user.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scanf</a:t>
            </a:r>
            <a:r>
              <a:rPr lang="en-IN" dirty="0"/>
              <a:t>() function reads formatted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input </a:t>
            </a:r>
            <a:r>
              <a:rPr lang="en-IN" dirty="0"/>
              <a:t>from the standard input such as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keyboards</a:t>
            </a:r>
            <a:r>
              <a:rPr lang="en-IN" dirty="0"/>
              <a:t>.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45" y="2334192"/>
            <a:ext cx="5227537" cy="31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Input Output (I/O)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Here</a:t>
            </a:r>
            <a:r>
              <a:rPr lang="en-IN" dirty="0"/>
              <a:t>, we have used %d format specifier inside the </a:t>
            </a:r>
            <a:r>
              <a:rPr lang="en-IN" dirty="0" err="1"/>
              <a:t>scanf</a:t>
            </a:r>
            <a:r>
              <a:rPr lang="en-IN" dirty="0"/>
              <a:t>() function to take </a:t>
            </a:r>
            <a:r>
              <a:rPr lang="en-IN" dirty="0" err="1"/>
              <a:t>int</a:t>
            </a:r>
            <a:r>
              <a:rPr lang="en-IN" dirty="0"/>
              <a:t> input from the user. </a:t>
            </a:r>
            <a:endParaRPr lang="en-IN" dirty="0" smtClean="0"/>
          </a:p>
          <a:p>
            <a:r>
              <a:rPr lang="en-IN" dirty="0" smtClean="0"/>
              <a:t>When </a:t>
            </a:r>
            <a:r>
              <a:rPr lang="en-IN" dirty="0"/>
              <a:t>the user enters an integer, it is stored in the </a:t>
            </a:r>
            <a:r>
              <a:rPr lang="en-IN" dirty="0" err="1"/>
              <a:t>testInteger</a:t>
            </a:r>
            <a:r>
              <a:rPr lang="en-IN" dirty="0"/>
              <a:t> variable</a:t>
            </a:r>
            <a:r>
              <a:rPr lang="en-IN" dirty="0" smtClean="0"/>
              <a:t>.</a:t>
            </a:r>
          </a:p>
          <a:p>
            <a:r>
              <a:rPr lang="en-IN" dirty="0" smtClean="0"/>
              <a:t>We </a:t>
            </a:r>
            <a:r>
              <a:rPr lang="en-IN" dirty="0"/>
              <a:t>have used </a:t>
            </a:r>
            <a:r>
              <a:rPr lang="en-IN" b="1" dirty="0"/>
              <a:t>&amp;</a:t>
            </a:r>
            <a:r>
              <a:rPr lang="en-IN" b="1" dirty="0" err="1"/>
              <a:t>testInteger</a:t>
            </a:r>
            <a:r>
              <a:rPr lang="en-IN" b="1" dirty="0"/>
              <a:t> </a:t>
            </a:r>
            <a:r>
              <a:rPr lang="en-IN" dirty="0"/>
              <a:t>inside </a:t>
            </a:r>
            <a:r>
              <a:rPr lang="en-IN" b="1" dirty="0" err="1"/>
              <a:t>scanf</a:t>
            </a:r>
            <a:r>
              <a:rPr lang="en-IN" b="1" dirty="0"/>
              <a:t>()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because </a:t>
            </a:r>
            <a:r>
              <a:rPr lang="en-IN" b="1" dirty="0"/>
              <a:t>&amp;</a:t>
            </a:r>
            <a:r>
              <a:rPr lang="en-IN" b="1" dirty="0" err="1"/>
              <a:t>testInteger</a:t>
            </a:r>
            <a:r>
              <a:rPr lang="en-IN" b="1" dirty="0"/>
              <a:t> </a:t>
            </a:r>
            <a:r>
              <a:rPr lang="en-IN" dirty="0"/>
              <a:t>gets the </a:t>
            </a:r>
            <a:r>
              <a:rPr lang="en-IN" b="1" dirty="0"/>
              <a:t>address</a:t>
            </a:r>
            <a:r>
              <a:rPr lang="en-IN" dirty="0"/>
              <a:t> of </a:t>
            </a:r>
            <a:r>
              <a:rPr lang="en-IN" dirty="0" err="1"/>
              <a:t>testInteger</a:t>
            </a:r>
            <a:r>
              <a:rPr lang="en-IN" dirty="0"/>
              <a:t>, and the value entered by the user is stored in that address.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714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Input Output (I/O)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 Character </a:t>
            </a:r>
            <a:r>
              <a:rPr lang="en-IN" b="1" dirty="0" smtClean="0"/>
              <a:t>I/O</a:t>
            </a:r>
          </a:p>
          <a:p>
            <a:endParaRPr lang="en-IN" dirty="0" smtClean="0"/>
          </a:p>
          <a:p>
            <a:r>
              <a:rPr lang="en-IN" dirty="0"/>
              <a:t>When a character is entered by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user </a:t>
            </a:r>
            <a:r>
              <a:rPr lang="en-IN" dirty="0"/>
              <a:t>in the above program, the </a:t>
            </a:r>
            <a:r>
              <a:rPr lang="en-IN" dirty="0" smtClean="0"/>
              <a:t>character</a:t>
            </a:r>
          </a:p>
          <a:p>
            <a:pPr marL="0" indent="0">
              <a:buNone/>
            </a:pPr>
            <a:r>
              <a:rPr lang="en-IN" dirty="0" smtClean="0"/>
              <a:t>itself </a:t>
            </a:r>
            <a:r>
              <a:rPr lang="en-IN" dirty="0"/>
              <a:t>is not stored. Instead, an integer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value </a:t>
            </a:r>
            <a:r>
              <a:rPr lang="en-IN" dirty="0"/>
              <a:t>(ASCII value) is stored.</a:t>
            </a:r>
          </a:p>
          <a:p>
            <a:endParaRPr lang="en-IN" dirty="0"/>
          </a:p>
          <a:p>
            <a:r>
              <a:rPr lang="en-IN" dirty="0"/>
              <a:t>And when we display that value using %c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text </a:t>
            </a:r>
            <a:r>
              <a:rPr lang="en-IN" dirty="0"/>
              <a:t>format, the entered character is displayed.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we use %d to display the character, it's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ASCII </a:t>
            </a:r>
            <a:r>
              <a:rPr lang="en-IN" dirty="0"/>
              <a:t>value is printed.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514" y="898295"/>
            <a:ext cx="4440286" cy="2560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514" y="3593285"/>
            <a:ext cx="4440286" cy="28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 Specifiers for I/O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654" y="1690688"/>
            <a:ext cx="8925266" cy="42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2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 Specifiers for I/O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0" y="1690688"/>
            <a:ext cx="9183189" cy="43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ANSI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C programming language was developed in the Bell Labs of AT&amp;T by an employee called Dennis Ritchie between 1969 and 1973 while working on Unix operating system. </a:t>
            </a:r>
          </a:p>
          <a:p>
            <a:pPr algn="just"/>
            <a:r>
              <a:rPr lang="en-IN" dirty="0" smtClean="0"/>
              <a:t>He created this language using ALGOL, BCPL, and B the languages that were used before C was created.</a:t>
            </a:r>
          </a:p>
          <a:p>
            <a:pPr algn="just"/>
            <a:r>
              <a:rPr lang="en-IN" dirty="0" smtClean="0"/>
              <a:t>American National Standards Institute (ANSI) in 1983, formed a committee to provide a comprehensive definition to the C language and thus came into existence the new ANSI C language with better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67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</a:t>
            </a:r>
            <a:r>
              <a:rPr lang="en-IN" dirty="0"/>
              <a:t>Operators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operator is a symbol that operates on a value or a variable</a:t>
            </a:r>
            <a:r>
              <a:rPr lang="en-IN" dirty="0" smtClean="0"/>
              <a:t>.</a:t>
            </a:r>
          </a:p>
          <a:p>
            <a:r>
              <a:rPr lang="en-IN" dirty="0"/>
              <a:t>Arithmetic </a:t>
            </a:r>
            <a:r>
              <a:rPr lang="en-IN" dirty="0" smtClean="0"/>
              <a:t>Operators</a:t>
            </a:r>
          </a:p>
          <a:p>
            <a:r>
              <a:rPr lang="en-IN" dirty="0"/>
              <a:t>Increment and Decrement </a:t>
            </a:r>
            <a:r>
              <a:rPr lang="en-IN" dirty="0" smtClean="0"/>
              <a:t>Operators</a:t>
            </a:r>
          </a:p>
          <a:p>
            <a:r>
              <a:rPr lang="en-IN" dirty="0"/>
              <a:t>Assignment </a:t>
            </a:r>
            <a:r>
              <a:rPr lang="en-IN" dirty="0" smtClean="0"/>
              <a:t>Operators</a:t>
            </a:r>
          </a:p>
          <a:p>
            <a:r>
              <a:rPr lang="en-IN" dirty="0"/>
              <a:t>Relational </a:t>
            </a:r>
            <a:r>
              <a:rPr lang="en-IN" dirty="0" smtClean="0"/>
              <a:t>Operators</a:t>
            </a:r>
          </a:p>
          <a:p>
            <a:r>
              <a:rPr lang="en-IN" dirty="0"/>
              <a:t>Logical </a:t>
            </a:r>
            <a:r>
              <a:rPr lang="en-IN" dirty="0" smtClean="0"/>
              <a:t>Operators</a:t>
            </a:r>
          </a:p>
          <a:p>
            <a:r>
              <a:rPr lang="en-IN" dirty="0"/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16312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 </a:t>
            </a:r>
            <a:r>
              <a:rPr lang="en-IN" dirty="0"/>
              <a:t>Operators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/>
              <a:t>sizeof</a:t>
            </a:r>
            <a:r>
              <a:rPr lang="en-IN" dirty="0"/>
              <a:t> </a:t>
            </a:r>
            <a:r>
              <a:rPr lang="en-IN" dirty="0" smtClean="0"/>
              <a:t>operator</a:t>
            </a:r>
          </a:p>
          <a:p>
            <a:r>
              <a:rPr lang="en-IN" dirty="0"/>
              <a:t>The </a:t>
            </a:r>
            <a:r>
              <a:rPr lang="en-IN" dirty="0" err="1"/>
              <a:t>sizeof</a:t>
            </a:r>
            <a:r>
              <a:rPr lang="en-IN" dirty="0"/>
              <a:t> is a unary operator that returns the size of data (constants, variables, array, structure, </a:t>
            </a:r>
            <a:r>
              <a:rPr lang="en-IN" dirty="0" err="1"/>
              <a:t>etc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72" y="3205163"/>
            <a:ext cx="5017077" cy="3168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83" y="3205163"/>
            <a:ext cx="4972583" cy="31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if...else Statement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/>
              <a:t>How if...else statement works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IN" dirty="0"/>
              <a:t>If the test expression is evaluated to </a:t>
            </a:r>
            <a:r>
              <a:rPr lang="en-IN" b="1" dirty="0"/>
              <a:t>true</a:t>
            </a:r>
            <a:r>
              <a:rPr lang="en-IN" dirty="0"/>
              <a:t>,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statements inside the body of if are executed.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statements inside the body of else are skipped from execution.</a:t>
            </a:r>
          </a:p>
          <a:p>
            <a:pPr marL="0" indent="0">
              <a:buNone/>
            </a:pPr>
            <a:r>
              <a:rPr lang="en-IN" dirty="0"/>
              <a:t>If the test expression is evaluated to </a:t>
            </a:r>
            <a:r>
              <a:rPr lang="en-IN" b="1" dirty="0"/>
              <a:t>false</a:t>
            </a:r>
            <a:r>
              <a:rPr lang="en-IN" dirty="0"/>
              <a:t>,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statements inside the body of else are executed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statements inside the body of if are skipped from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15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if...else Statement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554" y="1690688"/>
            <a:ext cx="8530046" cy="41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for Loop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programming, a loop is used to repeat a block of code until the specified condition is met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C programming has three types of loops: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 loop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while loop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do...while loop</a:t>
            </a:r>
          </a:p>
        </p:txBody>
      </p:sp>
    </p:spTree>
    <p:extLst>
      <p:ext uri="{BB962C8B-B14F-4D97-AF65-F5344CB8AC3E}">
        <p14:creationId xmlns:p14="http://schemas.microsoft.com/office/powerpoint/2010/main" val="148913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for Loop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3500" b="1" dirty="0"/>
              <a:t>How for loop works</a:t>
            </a:r>
            <a:r>
              <a:rPr lang="en-IN" sz="3500" b="1" dirty="0" smtClean="0"/>
              <a:t>?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initialization statement is executed only once.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Then, the test expression is evaluated. If the test expression is evaluated to false, the for loop is terminated.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However, if the test expression is evaluated to true, statements inside the body of the for loop are executed, and the update expression is updated.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Again the test expression is evaluated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This process goes on until the test expression is false. When the test expression is false, the loop terminates.</a:t>
            </a:r>
          </a:p>
        </p:txBody>
      </p:sp>
    </p:spTree>
    <p:extLst>
      <p:ext uri="{BB962C8B-B14F-4D97-AF65-F5344CB8AC3E}">
        <p14:creationId xmlns:p14="http://schemas.microsoft.com/office/powerpoint/2010/main" val="38230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for Loop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for loop </a:t>
            </a:r>
            <a:r>
              <a:rPr lang="en-IN" dirty="0" smtClean="0"/>
              <a:t>Flowchart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75" y="1690688"/>
            <a:ext cx="350465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9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while loop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How while loop works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while loop evaluates the </a:t>
            </a:r>
            <a:r>
              <a:rPr lang="en-IN" dirty="0" err="1"/>
              <a:t>testExpression</a:t>
            </a:r>
            <a:r>
              <a:rPr lang="en-IN" dirty="0"/>
              <a:t> inside the parentheses ().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testExpression</a:t>
            </a:r>
            <a:r>
              <a:rPr lang="en-IN" dirty="0"/>
              <a:t> is true, statements inside the body of while loop are executed. Then, </a:t>
            </a:r>
            <a:r>
              <a:rPr lang="en-IN" dirty="0" err="1"/>
              <a:t>testExpression</a:t>
            </a:r>
            <a:r>
              <a:rPr lang="en-IN" dirty="0"/>
              <a:t> is evaluated again.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process goes on until </a:t>
            </a:r>
            <a:r>
              <a:rPr lang="en-IN" dirty="0" err="1"/>
              <a:t>testExpression</a:t>
            </a:r>
            <a:r>
              <a:rPr lang="en-IN" dirty="0"/>
              <a:t> is evaluated to false.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testExpression</a:t>
            </a:r>
            <a:r>
              <a:rPr lang="en-IN" dirty="0"/>
              <a:t> is false, the loop terminates (ends).</a:t>
            </a:r>
          </a:p>
        </p:txBody>
      </p:sp>
    </p:spTree>
    <p:extLst>
      <p:ext uri="{BB962C8B-B14F-4D97-AF65-F5344CB8AC3E}">
        <p14:creationId xmlns:p14="http://schemas.microsoft.com/office/powerpoint/2010/main" val="10837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while loop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Flowchart of while </a:t>
            </a:r>
            <a:r>
              <a:rPr lang="en-IN" dirty="0" smtClean="0"/>
              <a:t>loop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2" y="1690687"/>
            <a:ext cx="440370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do...while loop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err="1"/>
              <a:t>do..while</a:t>
            </a:r>
            <a:r>
              <a:rPr lang="en-IN" dirty="0"/>
              <a:t> loop is similar to the while loop with one important difference.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body of do...while loop is executed at least once.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Only </a:t>
            </a:r>
            <a:r>
              <a:rPr lang="en-IN" dirty="0"/>
              <a:t>then, the test expression is evaluated.</a:t>
            </a:r>
          </a:p>
        </p:txBody>
      </p:sp>
    </p:spTree>
    <p:extLst>
      <p:ext uri="{BB962C8B-B14F-4D97-AF65-F5344CB8AC3E}">
        <p14:creationId xmlns:p14="http://schemas.microsoft.com/office/powerpoint/2010/main" val="26720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Namespaces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namespace is a set of names of objects in a system.</a:t>
            </a:r>
          </a:p>
          <a:p>
            <a:r>
              <a:rPr lang="en-IN" dirty="0"/>
              <a:t>I</a:t>
            </a:r>
            <a:r>
              <a:rPr lang="en-IN" dirty="0" smtClean="0"/>
              <a:t>t provides a way to disambiguate its objects from those with similar names in other namespaces.</a:t>
            </a:r>
          </a:p>
          <a:p>
            <a:r>
              <a:rPr lang="en-IN" dirty="0" smtClean="0"/>
              <a:t>The four namespaces are:</a:t>
            </a:r>
          </a:p>
          <a:p>
            <a:pPr lvl="1"/>
            <a:r>
              <a:rPr lang="en-IN" dirty="0" smtClean="0"/>
              <a:t>Tags for a </a:t>
            </a:r>
            <a:r>
              <a:rPr lang="en-IN" dirty="0" err="1" smtClean="0"/>
              <a:t>struct</a:t>
            </a:r>
            <a:r>
              <a:rPr lang="en-IN" dirty="0" smtClean="0"/>
              <a:t>/union/</a:t>
            </a:r>
            <a:r>
              <a:rPr lang="en-IN" dirty="0" err="1" smtClean="0"/>
              <a:t>enum</a:t>
            </a:r>
            <a:endParaRPr lang="en-IN" dirty="0" smtClean="0"/>
          </a:p>
          <a:p>
            <a:pPr lvl="1"/>
            <a:r>
              <a:rPr lang="en-IN" dirty="0" smtClean="0"/>
              <a:t>Members of </a:t>
            </a:r>
            <a:r>
              <a:rPr lang="en-IN" dirty="0" err="1" smtClean="0"/>
              <a:t>struct</a:t>
            </a:r>
            <a:r>
              <a:rPr lang="en-IN" dirty="0" smtClean="0"/>
              <a:t>/union</a:t>
            </a:r>
          </a:p>
          <a:p>
            <a:pPr lvl="1"/>
            <a:r>
              <a:rPr lang="en-IN" dirty="0" smtClean="0"/>
              <a:t>Labels</a:t>
            </a:r>
          </a:p>
          <a:p>
            <a:pPr lvl="1"/>
            <a:r>
              <a:rPr lang="en-IN" dirty="0" smtClean="0"/>
              <a:t>Ordinary identifiers (termed objects in the C standard)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2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do...while loop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How do...while loop works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body of do...while loop is executed once. Only then, the </a:t>
            </a:r>
            <a:r>
              <a:rPr lang="en-IN" dirty="0" err="1"/>
              <a:t>testExpression</a:t>
            </a:r>
            <a:r>
              <a:rPr lang="en-IN" dirty="0"/>
              <a:t> is evaluated.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testExpression</a:t>
            </a:r>
            <a:r>
              <a:rPr lang="en-IN" dirty="0"/>
              <a:t> is true, the body of the loop is executed again and </a:t>
            </a:r>
            <a:r>
              <a:rPr lang="en-IN" dirty="0" err="1"/>
              <a:t>testExpression</a:t>
            </a:r>
            <a:r>
              <a:rPr lang="en-IN" dirty="0"/>
              <a:t> is evaluated once more.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This process goes on until </a:t>
            </a:r>
            <a:r>
              <a:rPr lang="en-IN" dirty="0" err="1"/>
              <a:t>testExpression</a:t>
            </a:r>
            <a:r>
              <a:rPr lang="en-IN" dirty="0"/>
              <a:t> becomes false.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</a:t>
            </a:r>
            <a:r>
              <a:rPr lang="en-IN" dirty="0" err="1"/>
              <a:t>testExpression</a:t>
            </a:r>
            <a:r>
              <a:rPr lang="en-IN" dirty="0"/>
              <a:t> is false, the loop ends.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927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do...while loop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Flowchart of do...while </a:t>
            </a:r>
            <a:r>
              <a:rPr lang="en-IN" dirty="0" smtClean="0"/>
              <a:t>Loop</a:t>
            </a:r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690687"/>
            <a:ext cx="428835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break and continue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break statement ends the loop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immediately </a:t>
            </a:r>
            <a:r>
              <a:rPr lang="en-IN" dirty="0"/>
              <a:t>when it is encountered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How break statement works?</a:t>
            </a:r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77" y="2435406"/>
            <a:ext cx="5591013" cy="35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break and continue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continue statement skips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current </a:t>
            </a:r>
            <a:r>
              <a:rPr lang="en-IN" dirty="0"/>
              <a:t>iteration of the loop </a:t>
            </a:r>
            <a:r>
              <a:rPr lang="en-IN" dirty="0" smtClean="0"/>
              <a:t>and</a:t>
            </a:r>
          </a:p>
          <a:p>
            <a:pPr marL="0" indent="0">
              <a:buNone/>
            </a:pPr>
            <a:r>
              <a:rPr lang="en-IN" dirty="0" smtClean="0"/>
              <a:t>continues </a:t>
            </a:r>
            <a:r>
              <a:rPr lang="en-IN" dirty="0"/>
              <a:t>with the next iteration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How continue statement works?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8799"/>
            <a:ext cx="5690508" cy="38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switch Statement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The switch statement allows us to execute one code block among many alternatives.</a:t>
            </a:r>
          </a:p>
          <a:p>
            <a:endParaRPr lang="en-IN" dirty="0"/>
          </a:p>
          <a:p>
            <a:r>
              <a:rPr lang="en-IN" dirty="0"/>
              <a:t>You can do the same thing with the if...</a:t>
            </a:r>
            <a:r>
              <a:rPr lang="en-IN" dirty="0" err="1"/>
              <a:t>else..if</a:t>
            </a:r>
            <a:r>
              <a:rPr lang="en-IN" dirty="0"/>
              <a:t> ladder.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However</a:t>
            </a:r>
            <a:r>
              <a:rPr lang="en-IN" dirty="0"/>
              <a:t>, the syntax of the switch statement is much easier to read and write.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37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switch Statement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How does the switch statement work</a:t>
            </a:r>
            <a:r>
              <a:rPr lang="en-IN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expression is evaluated once and compared with the values of each case label</a:t>
            </a:r>
            <a:r>
              <a:rPr lang="en-IN" dirty="0" smtClean="0"/>
              <a:t>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there is a match, the corresponding statements after the matching label are executed.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If </a:t>
            </a:r>
            <a:r>
              <a:rPr lang="en-IN" dirty="0"/>
              <a:t>there is no match, the default statements are executed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r>
              <a:rPr lang="en-IN" dirty="0" smtClean="0"/>
              <a:t>If </a:t>
            </a:r>
            <a:r>
              <a:rPr lang="en-IN" dirty="0"/>
              <a:t>we do not use the break statement, all statements after the matching label are also executed.</a:t>
            </a:r>
          </a:p>
          <a:p>
            <a:r>
              <a:rPr lang="en-IN" dirty="0"/>
              <a:t>The default clause inside the switch statement is optional.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904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 switch Statement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dirty="0"/>
              <a:t>switch Statement </a:t>
            </a:r>
            <a:r>
              <a:rPr lang="en-IN" dirty="0" smtClean="0"/>
              <a:t>Flowchart</a:t>
            </a:r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306" y="1690688"/>
            <a:ext cx="3302671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890712"/>
            <a:ext cx="58293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"/>
            <a:ext cx="12192000" cy="6356911"/>
          </a:xfrm>
          <a:prstGeom prst="rect">
            <a:avLst/>
          </a:prstGeom>
          <a:solidFill>
            <a:srgbClr val="003C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50" name="Freeform 5"/>
          <p:cNvSpPr>
            <a:spLocks/>
          </p:cNvSpPr>
          <p:nvPr/>
        </p:nvSpPr>
        <p:spPr bwMode="auto">
          <a:xfrm>
            <a:off x="3709495" y="5131417"/>
            <a:ext cx="86563" cy="104264"/>
          </a:xfrm>
          <a:custGeom>
            <a:avLst/>
            <a:gdLst>
              <a:gd name="T0" fmla="*/ 0 w 988"/>
              <a:gd name="T1" fmla="*/ 0 h 1969"/>
              <a:gd name="T2" fmla="*/ 0 w 988"/>
              <a:gd name="T3" fmla="*/ 1969 h 1969"/>
              <a:gd name="T4" fmla="*/ 988 w 988"/>
              <a:gd name="T5" fmla="*/ 984 h 1969"/>
              <a:gd name="T6" fmla="*/ 0 w 988"/>
              <a:gd name="T7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8" h="1969">
                <a:moveTo>
                  <a:pt x="0" y="0"/>
                </a:moveTo>
                <a:lnTo>
                  <a:pt x="0" y="1969"/>
                </a:lnTo>
                <a:lnTo>
                  <a:pt x="988" y="984"/>
                </a:lnTo>
                <a:lnTo>
                  <a:pt x="0" y="0"/>
                </a:lnTo>
                <a:close/>
              </a:path>
            </a:pathLst>
          </a:custGeom>
          <a:solidFill>
            <a:srgbClr val="00AEEF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905966" y="209792"/>
            <a:ext cx="9462053" cy="133761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0" baseline="0">
                <a:solidFill>
                  <a:srgbClr val="003C71"/>
                </a:solidFill>
                <a:latin typeface="Intel Clear"/>
                <a:ea typeface="Intel Clear Light" panose="020B0404020203020204" pitchFamily="34" charset="0"/>
                <a:cs typeface="Intel Clear"/>
              </a:defRPr>
            </a:lvl1pPr>
          </a:lstStyle>
          <a:p>
            <a:pPr algn="ctr">
              <a:defRPr/>
            </a:pPr>
            <a:r>
              <a:rPr lang="en-US" sz="3733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info@fice.in </a:t>
            </a:r>
          </a:p>
          <a:p>
            <a:pPr algn="ctr">
              <a:defRPr/>
            </a:pPr>
            <a:r>
              <a:rPr lang="en-US" sz="4267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mentor@fice.in</a:t>
            </a:r>
          </a:p>
          <a:p>
            <a:endParaRPr lang="en-IN" sz="4267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-25400"/>
            <a:ext cx="12192000" cy="638001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rtlCol="0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6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2400" dirty="0"/>
          </a:p>
          <a:p>
            <a:pPr algn="ctr">
              <a:defRPr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Please contact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Foundation for Innovation and Collaborative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Education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</a:t>
            </a:r>
          </a:p>
          <a:p>
            <a:pPr algn="ctr">
              <a:defRPr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  <a:hlinkClick r:id="rId4"/>
              </a:rPr>
              <a:t>mentor@fice.in</a:t>
            </a: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www.fice.in</a:t>
            </a:r>
          </a:p>
        </p:txBody>
      </p:sp>
    </p:spTree>
    <p:extLst>
      <p:ext uri="{BB962C8B-B14F-4D97-AF65-F5344CB8AC3E}">
        <p14:creationId xmlns:p14="http://schemas.microsoft.com/office/powerpoint/2010/main" val="420883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Namespaces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55000" lnSpcReduction="20000"/>
          </a:bodyPr>
          <a:lstStyle/>
          <a:p>
            <a:r>
              <a:rPr lang="en-IN" dirty="0" smtClean="0"/>
              <a:t>Thus in the following example all id identifier instances are different:</a:t>
            </a:r>
          </a:p>
          <a:p>
            <a:pPr marL="0" indent="0">
              <a:buNone/>
            </a:pPr>
            <a:r>
              <a:rPr lang="en-IN" b="1" dirty="0" smtClean="0"/>
              <a:t>/* structure tag */</a:t>
            </a:r>
          </a:p>
          <a:p>
            <a:pPr marL="0" indent="0">
              <a:buNone/>
            </a:pPr>
            <a:r>
              <a:rPr lang="en-IN" b="1" dirty="0" err="1" smtClean="0"/>
              <a:t>struct</a:t>
            </a:r>
            <a:r>
              <a:rPr lang="en-IN" b="1" dirty="0" smtClean="0"/>
              <a:t> id {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id;		/* structure member */</a:t>
            </a:r>
          </a:p>
          <a:p>
            <a:pPr marL="0" indent="0">
              <a:buNone/>
            </a:pPr>
            <a:r>
              <a:rPr lang="en-IN" b="1" dirty="0" smtClean="0"/>
              <a:t>};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/* Different structure */</a:t>
            </a:r>
          </a:p>
          <a:p>
            <a:pPr marL="0" indent="0">
              <a:buNone/>
            </a:pPr>
            <a:r>
              <a:rPr lang="en-IN" b="1" dirty="0" err="1" smtClean="0"/>
              <a:t>struct</a:t>
            </a:r>
            <a:r>
              <a:rPr lang="en-IN" b="1" dirty="0" smtClean="0"/>
              <a:t> id2 {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char id;	/* structure member */</a:t>
            </a:r>
          </a:p>
          <a:p>
            <a:pPr marL="0" indent="0">
              <a:buNone/>
            </a:pPr>
            <a:r>
              <a:rPr lang="en-IN" b="1" dirty="0" smtClean="0"/>
              <a:t>};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/* ordinary identifier */</a:t>
            </a:r>
          </a:p>
          <a:p>
            <a:pPr marL="0" indent="0">
              <a:buNone/>
            </a:pPr>
            <a:r>
              <a:rPr lang="en-IN" b="1" dirty="0" smtClean="0"/>
              <a:t>id()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</a:p>
          <a:p>
            <a:pPr marL="0" indent="0">
              <a:buNone/>
            </a:pPr>
            <a:r>
              <a:rPr lang="en-IN" b="1" dirty="0" smtClean="0"/>
              <a:t>id:	/* label */</a:t>
            </a:r>
          </a:p>
          <a:p>
            <a:pPr marL="0" indent="0"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669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Namespaces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606"/>
            <a:ext cx="10515600" cy="4715691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M</a:t>
            </a:r>
            <a:r>
              <a:rPr lang="en-IN" dirty="0" smtClean="0"/>
              <a:t>acro names and the names of macro formal arguments also live in separate namespaces within the </a:t>
            </a:r>
            <a:r>
              <a:rPr lang="en-IN" dirty="0" err="1" smtClean="0"/>
              <a:t>preprocessor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err="1" smtClean="0"/>
              <a:t>struct</a:t>
            </a:r>
            <a:r>
              <a:rPr lang="en-IN" b="1" dirty="0" smtClean="0"/>
              <a:t> s1 {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int</a:t>
            </a:r>
            <a:r>
              <a:rPr lang="en-IN" b="1" dirty="0" smtClean="0"/>
              <a:t> id;</a:t>
            </a:r>
          </a:p>
          <a:p>
            <a:pPr marL="0" indent="0">
              <a:buNone/>
            </a:pPr>
            <a:r>
              <a:rPr lang="en-IN" b="1" dirty="0" smtClean="0"/>
              <a:t>} a;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struct</a:t>
            </a:r>
            <a:r>
              <a:rPr lang="en-IN" b="1" dirty="0" smtClean="0"/>
              <a:t> s2 {</a:t>
            </a:r>
          </a:p>
          <a:p>
            <a:pPr marL="0" indent="0">
              <a:buNone/>
            </a:pPr>
            <a:r>
              <a:rPr lang="en-IN" b="1" dirty="0" smtClean="0"/>
              <a:t>	char id;</a:t>
            </a:r>
          </a:p>
          <a:p>
            <a:pPr marL="0" indent="0">
              <a:buNone/>
            </a:pPr>
            <a:r>
              <a:rPr lang="en-IN" b="1" dirty="0" smtClean="0"/>
              <a:t>} b;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#define </a:t>
            </a:r>
            <a:r>
              <a:rPr lang="en-IN" b="1" dirty="0" err="1" smtClean="0"/>
              <a:t>getid</a:t>
            </a:r>
            <a:r>
              <a:rPr lang="en-IN" b="1" dirty="0" smtClean="0"/>
              <a:t>(x) ((x)-&gt;id)</a:t>
            </a:r>
          </a:p>
          <a:p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main()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printf</a:t>
            </a:r>
            <a:r>
              <a:rPr lang="en-IN" b="1" dirty="0" smtClean="0"/>
              <a:t>("%d %c", </a:t>
            </a:r>
            <a:r>
              <a:rPr lang="en-IN" b="1" dirty="0" err="1" smtClean="0"/>
              <a:t>getid</a:t>
            </a:r>
            <a:r>
              <a:rPr lang="en-IN" b="1" dirty="0" smtClean="0"/>
              <a:t>(a), </a:t>
            </a:r>
            <a:r>
              <a:rPr lang="en-IN" b="1" dirty="0" err="1" smtClean="0"/>
              <a:t>getid</a:t>
            </a:r>
            <a:r>
              <a:rPr lang="en-IN" b="1" dirty="0" smtClean="0"/>
              <a:t>(b));</a:t>
            </a:r>
          </a:p>
          <a:p>
            <a:pPr marL="0" indent="0"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912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structure of C language consists of six important segments.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Documentation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Link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Definition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Global declaration section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main ()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Subprogram section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2226603"/>
            <a:ext cx="3931920" cy="360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3979" y="5915353"/>
            <a:ext cx="526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Image Source </a:t>
            </a:r>
            <a:r>
              <a:rPr lang="en-IN" sz="1000" dirty="0"/>
              <a:t>- </a:t>
            </a:r>
            <a:r>
              <a:rPr lang="en-IN" sz="1000" dirty="0" smtClean="0">
                <a:hlinkClick r:id="rId3"/>
              </a:rPr>
              <a:t>https://study.com/academy/lesson/ansi-c-history-formation-structure.html</a:t>
            </a:r>
            <a:endParaRPr lang="en-IN" sz="1000" dirty="0" smtClean="0"/>
          </a:p>
          <a:p>
            <a:pPr algn="ctr"/>
            <a:endParaRPr lang="en-IN" sz="1000" dirty="0" smtClean="0"/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898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Documentation section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This part is sort of an introduction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to </a:t>
            </a:r>
            <a:r>
              <a:rPr lang="en-IN" dirty="0"/>
              <a:t>the program given as comments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which </a:t>
            </a:r>
            <a:r>
              <a:rPr lang="en-IN" dirty="0"/>
              <a:t>include the name of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programmer </a:t>
            </a:r>
            <a:r>
              <a:rPr lang="en-IN" dirty="0"/>
              <a:t>and the name of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program</a:t>
            </a:r>
            <a:r>
              <a:rPr lang="en-IN" dirty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2226603"/>
            <a:ext cx="3931920" cy="360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3979" y="5915353"/>
            <a:ext cx="526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Image Source </a:t>
            </a:r>
            <a:r>
              <a:rPr lang="en-IN" sz="1000" dirty="0"/>
              <a:t>- </a:t>
            </a:r>
            <a:r>
              <a:rPr lang="en-IN" sz="1000" dirty="0" smtClean="0">
                <a:hlinkClick r:id="rId3"/>
              </a:rPr>
              <a:t>https://study.com/academy/lesson/ansi-c-history-formation-structure.html</a:t>
            </a:r>
            <a:endParaRPr lang="en-IN" sz="1000" dirty="0" smtClean="0"/>
          </a:p>
          <a:p>
            <a:pPr algn="ctr"/>
            <a:endParaRPr lang="en-IN" sz="1000" dirty="0" smtClean="0"/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19872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Structure of 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Link section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This section provides instructions to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compiler to functions from the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system </a:t>
            </a:r>
            <a:r>
              <a:rPr lang="en-IN" dirty="0"/>
              <a:t>library.</a:t>
            </a:r>
          </a:p>
        </p:txBody>
      </p:sp>
      <p:sp>
        <p:nvSpPr>
          <p:cNvPr id="4" name="AutoShape 2" descr="Fig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434" y="2226603"/>
            <a:ext cx="3931920" cy="36061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3979" y="5915353"/>
            <a:ext cx="5264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Image Source </a:t>
            </a:r>
            <a:r>
              <a:rPr lang="en-IN" sz="1000" dirty="0"/>
              <a:t>- </a:t>
            </a:r>
            <a:r>
              <a:rPr lang="en-IN" sz="1000" dirty="0" smtClean="0">
                <a:hlinkClick r:id="rId3"/>
              </a:rPr>
              <a:t>https://study.com/academy/lesson/ansi-c-history-formation-structure.html</a:t>
            </a:r>
            <a:endParaRPr lang="en-IN" sz="1000" dirty="0" smtClean="0"/>
          </a:p>
          <a:p>
            <a:pPr algn="ctr"/>
            <a:endParaRPr lang="en-IN" sz="1000" dirty="0" smtClean="0"/>
          </a:p>
          <a:p>
            <a:pPr algn="ctr"/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2089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1837</Words>
  <Application>Microsoft Office PowerPoint</Application>
  <PresentationFormat>Widescreen</PresentationFormat>
  <Paragraphs>326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Intel Clear</vt:lpstr>
      <vt:lpstr>Intel Clear Light</vt:lpstr>
      <vt:lpstr>Intel Clear Pro</vt:lpstr>
      <vt:lpstr>Times New Roman</vt:lpstr>
      <vt:lpstr>Wingdings</vt:lpstr>
      <vt:lpstr>Office Theme</vt:lpstr>
      <vt:lpstr>Workshop on C/C++</vt:lpstr>
      <vt:lpstr>Agenda</vt:lpstr>
      <vt:lpstr>Introduction to ANSI C</vt:lpstr>
      <vt:lpstr>Namespaces in C</vt:lpstr>
      <vt:lpstr>Namespaces in C</vt:lpstr>
      <vt:lpstr>Namespaces in C</vt:lpstr>
      <vt:lpstr>Structure of C program</vt:lpstr>
      <vt:lpstr>Structure of C program</vt:lpstr>
      <vt:lpstr>Structure of C program</vt:lpstr>
      <vt:lpstr>Structure of C program</vt:lpstr>
      <vt:lpstr>Structure of C program</vt:lpstr>
      <vt:lpstr>Structure of C program</vt:lpstr>
      <vt:lpstr>Structure of C program</vt:lpstr>
      <vt:lpstr>C Keywords and Identifiers</vt:lpstr>
      <vt:lpstr>C Keywords and Identifiers</vt:lpstr>
      <vt:lpstr>C Keywords and Identifiers</vt:lpstr>
      <vt:lpstr>C Variables</vt:lpstr>
      <vt:lpstr>C Literals</vt:lpstr>
      <vt:lpstr>C Constants</vt:lpstr>
      <vt:lpstr>C Data Types</vt:lpstr>
      <vt:lpstr>C Data Types</vt:lpstr>
      <vt:lpstr>C Data Types</vt:lpstr>
      <vt:lpstr>C Input Output (I/O)</vt:lpstr>
      <vt:lpstr>C Input Output (I/O)</vt:lpstr>
      <vt:lpstr>C Input Output (I/O)</vt:lpstr>
      <vt:lpstr>C Input Output (I/O)</vt:lpstr>
      <vt:lpstr>C Input Output (I/O)</vt:lpstr>
      <vt:lpstr>Format Specifiers for I/O</vt:lpstr>
      <vt:lpstr>Format Specifiers for I/O</vt:lpstr>
      <vt:lpstr>C Operators</vt:lpstr>
      <vt:lpstr>C Operators</vt:lpstr>
      <vt:lpstr>C if...else Statement</vt:lpstr>
      <vt:lpstr>C if...else Statement</vt:lpstr>
      <vt:lpstr>C for Loop</vt:lpstr>
      <vt:lpstr>C for Loop</vt:lpstr>
      <vt:lpstr>C for Loop</vt:lpstr>
      <vt:lpstr>C while loop</vt:lpstr>
      <vt:lpstr>C while loop</vt:lpstr>
      <vt:lpstr>C do...while loop</vt:lpstr>
      <vt:lpstr>C do...while loop</vt:lpstr>
      <vt:lpstr>C do...while loop</vt:lpstr>
      <vt:lpstr>C break and continue</vt:lpstr>
      <vt:lpstr>C break and continue</vt:lpstr>
      <vt:lpstr>C switch Statement</vt:lpstr>
      <vt:lpstr>C switch Statement</vt:lpstr>
      <vt:lpstr>C switch Statement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Foundation for Innovation and Collaborative Education</dc:creator>
  <cp:lastModifiedBy>user</cp:lastModifiedBy>
  <cp:revision>17</cp:revision>
  <dcterms:created xsi:type="dcterms:W3CDTF">2019-04-15T00:21:10Z</dcterms:created>
  <dcterms:modified xsi:type="dcterms:W3CDTF">2022-11-06T09:55:07Z</dcterms:modified>
</cp:coreProperties>
</file>