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684" r:id="rId2"/>
    <p:sldId id="685" r:id="rId3"/>
    <p:sldId id="638" r:id="rId4"/>
    <p:sldId id="639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49" r:id="rId15"/>
    <p:sldId id="650" r:id="rId16"/>
    <p:sldId id="651" r:id="rId17"/>
    <p:sldId id="652" r:id="rId18"/>
    <p:sldId id="653" r:id="rId19"/>
    <p:sldId id="654" r:id="rId20"/>
    <p:sldId id="655" r:id="rId21"/>
    <p:sldId id="656" r:id="rId22"/>
    <p:sldId id="657" r:id="rId23"/>
    <p:sldId id="658" r:id="rId24"/>
    <p:sldId id="659" r:id="rId25"/>
    <p:sldId id="660" r:id="rId26"/>
    <p:sldId id="661" r:id="rId27"/>
    <p:sldId id="662" r:id="rId28"/>
    <p:sldId id="663" r:id="rId29"/>
    <p:sldId id="664" r:id="rId30"/>
    <p:sldId id="665" r:id="rId31"/>
    <p:sldId id="666" r:id="rId32"/>
    <p:sldId id="667" r:id="rId33"/>
    <p:sldId id="668" r:id="rId34"/>
    <p:sldId id="669" r:id="rId35"/>
    <p:sldId id="670" r:id="rId36"/>
    <p:sldId id="671" r:id="rId37"/>
    <p:sldId id="672" r:id="rId38"/>
    <p:sldId id="673" r:id="rId39"/>
    <p:sldId id="674" r:id="rId40"/>
    <p:sldId id="675" r:id="rId41"/>
    <p:sldId id="676" r:id="rId42"/>
    <p:sldId id="677" r:id="rId43"/>
    <p:sldId id="678" r:id="rId44"/>
    <p:sldId id="679" r:id="rId45"/>
    <p:sldId id="680" r:id="rId46"/>
    <p:sldId id="681" r:id="rId47"/>
    <p:sldId id="682" r:id="rId48"/>
    <p:sldId id="683" r:id="rId49"/>
    <p:sldId id="63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undation for Innovation and Collaborative Education" initials="FfIaCE" lastIdx="1" clrIdx="0">
    <p:extLst>
      <p:ext uri="{19B8F6BF-5375-455C-9EA6-DF929625EA0E}">
        <p15:presenceInfo xmlns:p15="http://schemas.microsoft.com/office/powerpoint/2012/main" userId="cb46ab2c32518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3DE"/>
    <a:srgbClr val="797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65B0-2D97-44D4-804F-1824F8B860B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0CCC-D84D-446A-B435-C04EABB9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lessons we are going to learn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26000">
              <a:schemeClr val="accent1">
                <a:lumMod val="71000"/>
                <a:alpha val="48000"/>
              </a:schemeClr>
            </a:gs>
            <a:gs pos="90000">
              <a:schemeClr val="accent1">
                <a:lumMod val="9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6914-5DFF-48DF-BF7C-7223D7DD30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[Workshop Title]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68ABA-479A-48C5-B6B3-955CA014DA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[Description]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0408-F7B9-42F6-B480-90C24FC5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32AB3-7F43-4751-9772-195CB2D51EA6}" type="datetime1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7993-6789-44FE-A2E6-2D0F49C6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5809-FF03-43F0-A6F3-68B10D82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EE6-1145-4DA0-817D-DC8287E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6B02-2A87-4D7C-8C18-311EDABC4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6897-87D5-4777-BEFA-9FFF7E4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D318A-28A5-42C6-B8DB-17C0D0535564}" type="datetime1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B198-BBE4-4F1B-B660-4DF276EE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018-78CA-46C2-81B8-C3672689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3C1C3-EF6D-4552-BFA2-BDEBCDEE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052EE-9EC6-4F14-AA1C-B58E7808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E698-B835-4454-BEF8-F55426A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E9311-69CA-4C96-B416-15D1D2D57D7D}" type="datetime1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7076-F1C0-4349-8FC7-5BDED085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BA5F-8BCB-4A1B-A825-9D3BAE3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375C-0EA6-4A5A-8A9D-63B6567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CBA5-CF7F-4B83-BDF7-23718BCE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1E1C-947D-49FD-94BD-8DC77D90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F39F84-126B-401F-A3A4-598491D3325A}" type="datetime1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EE20-D3AB-41A8-9100-F5F1665E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B162-A6D0-421D-8A29-BED81A5F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2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5262-2255-4CC8-9212-FF68C0A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6711-DC13-47DF-A887-E02FFD94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8A28-4B63-495E-BE6F-353C321C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B0B9F-7322-4E48-A3AA-8C2E9D6438C7}" type="datetime1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9030-E13E-40F0-BA9D-BFD2E40F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E653-ACA9-4372-8C96-201463ED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7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82A4-29FD-45DE-BF18-98703FC5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C5AF-8DA6-4758-A226-DEB90EE5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44C8-0989-4197-BFAB-DB2CEFB7E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0E187-FF16-4F07-9C30-33BA8011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E392C8-12CD-4482-BA87-631FA8FF1E06}" type="datetime1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27A1-8D1D-44AA-B725-2F206A79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F852-95BB-4FF6-908C-59BCEF2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BDCC-912F-4DD5-BCEB-06B4B1D0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93603-C443-4C32-BEF9-F116B56D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8E6D-6E83-4741-A62A-3839BAD6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5B182-A6FF-4C4A-A4B2-287DDF8A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ABD36-665E-497B-9D63-2B9A28FA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50EED-2EAA-4ADD-8B2E-E46C40E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90874C-D2D4-4B89-AA9F-12B184189908}" type="datetime1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1B44B-8C83-42A9-BADB-9CB1C744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84688-DD55-45E5-813E-C5B2F0A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8032-25D0-478A-B4B9-ED8ED3E9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5ABA-5410-46F7-9AB8-A836A3D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9EE350-8144-432C-BE96-0DD4612B090A}" type="datetime1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9F99D-98AE-4C65-9CDD-9D06D1A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D85E5-85E1-4BBF-B398-5BAF912B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0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E63C5-81A3-44AF-8429-6FFDE5B6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775B0-269E-4197-98A8-CA2075805B82}" type="datetime1">
              <a:rPr lang="en-IN" smtClean="0"/>
              <a:t>02-08-2022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596C-3243-49C9-BA17-6209CEDB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82B2-B1FE-46C3-B3D9-FC24ED3C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36E5-FE8B-46FE-87A1-FFDA9AAC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C6D4-3643-44FF-9CFD-25A6A92C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293A-D3DB-4AD3-A9EC-C6135864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686A-DF38-46EF-B84B-230458C6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46645B-2613-41AE-8447-29434AF2CEC2}" type="datetime1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8A43-A05E-46B4-8E71-574DE638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4B95-D386-4941-A47A-E9F6ED6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3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D705-451C-4761-823D-42276B1C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2AC3B-7062-4ECC-8ED6-0640C66D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0E7F-12B4-46C6-AB3F-72F65FFA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3272-3D66-4A00-8A03-D005EA33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0F617-CBD3-4ECF-AF47-96C84DF2A20B}" type="datetime1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0F99-656D-4C52-9CE1-4E53854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2445C-3486-421E-8E84-AC9F9737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9EDFE2C0-4977-418D-B3A7-DADAFF357BE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95093"/>
            <a:ext cx="1440000" cy="4241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364438-6992-4BBF-86CD-95AD57F68B8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gradFill flip="none" rotWithShape="1">
            <a:gsLst>
              <a:gs pos="100000">
                <a:srgbClr val="003C71">
                  <a:lumMod val="96000"/>
                  <a:lumOff val="4000"/>
                </a:srgbClr>
              </a:gs>
              <a:gs pos="13000">
                <a:schemeClr val="accent1">
                  <a:lumMod val="7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C2442-1540-4E5C-A36E-D7261EF5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CF79-FCDE-4104-9882-01561604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B15E-7156-49B0-B656-60556DF6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82E-5F02-408B-BDDE-58840AB234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17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mentor@fice.i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989-1023-469B-9867-94C3260ED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Workshop on C/C++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2AD86-126B-4EFA-B3A7-0C5D31679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Day 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8A691-D580-42EF-8185-A0FE696F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8"/>
          <a:stretch/>
        </p:blipFill>
        <p:spPr>
          <a:xfrm>
            <a:off x="126647" y="78308"/>
            <a:ext cx="1220890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Arrays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Initializing a multidimensional </a:t>
            </a:r>
            <a:r>
              <a:rPr lang="en-IN" b="1" dirty="0" smtClean="0"/>
              <a:t>array</a:t>
            </a:r>
          </a:p>
          <a:p>
            <a:endParaRPr lang="en-IN" dirty="0"/>
          </a:p>
          <a:p>
            <a:r>
              <a:rPr lang="en-IN" dirty="0"/>
              <a:t>Initialization of a 3d </a:t>
            </a:r>
            <a:r>
              <a:rPr lang="en-IN" dirty="0" smtClean="0"/>
              <a:t>array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b="1" dirty="0" err="1" smtClean="0"/>
              <a:t>int</a:t>
            </a:r>
            <a:r>
              <a:rPr lang="en-IN" b="1" dirty="0" smtClean="0"/>
              <a:t> test[2][3][4] = {</a:t>
            </a:r>
          </a:p>
          <a:p>
            <a:pPr marL="0" indent="0" algn="ctr">
              <a:buNone/>
            </a:pPr>
            <a:r>
              <a:rPr lang="en-IN" b="1" dirty="0" smtClean="0"/>
              <a:t>    {{3, 4, 2, 3}, {0, -3, 9, 11}, {23, 12, 23, 2}},</a:t>
            </a:r>
          </a:p>
          <a:p>
            <a:pPr marL="0" indent="0" algn="ctr">
              <a:buNone/>
            </a:pPr>
            <a:r>
              <a:rPr lang="en-IN" b="1" dirty="0" smtClean="0"/>
              <a:t>    {{13, 4, 56, 3}, {5, 9, 3, 5}, {3, 1, 4, 9}}};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302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Strings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IN" dirty="0" smtClean="0"/>
              <a:t>A string </a:t>
            </a:r>
            <a:r>
              <a:rPr lang="en-IN" dirty="0"/>
              <a:t>is a sequence of characters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terminated </a:t>
            </a:r>
            <a:r>
              <a:rPr lang="en-IN" dirty="0"/>
              <a:t>with a null character \0.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/>
              <a:t>example</a:t>
            </a:r>
            <a:r>
              <a:rPr lang="en-IN" dirty="0" smtClean="0"/>
              <a:t>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char </a:t>
            </a:r>
            <a:r>
              <a:rPr lang="en-IN" b="1" dirty="0"/>
              <a:t>c[] = "c string";</a:t>
            </a:r>
          </a:p>
          <a:p>
            <a:r>
              <a:rPr lang="en-IN" dirty="0"/>
              <a:t>When the compiler encounters a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sequence of </a:t>
            </a:r>
            <a:r>
              <a:rPr lang="en-IN" dirty="0"/>
              <a:t>characters enclosed in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double </a:t>
            </a:r>
            <a:r>
              <a:rPr lang="en-IN" dirty="0" smtClean="0"/>
              <a:t>quotation marks</a:t>
            </a:r>
            <a:r>
              <a:rPr lang="en-IN" dirty="0"/>
              <a:t>, it appends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 </a:t>
            </a:r>
            <a:r>
              <a:rPr lang="en-IN" dirty="0"/>
              <a:t>null character </a:t>
            </a:r>
            <a:r>
              <a:rPr lang="en-IN" dirty="0" smtClean="0"/>
              <a:t>\</a:t>
            </a:r>
            <a:r>
              <a:rPr lang="en-IN" dirty="0"/>
              <a:t>0 at </a:t>
            </a:r>
            <a:r>
              <a:rPr lang="en-IN" dirty="0" smtClean="0"/>
              <a:t>the </a:t>
            </a:r>
            <a:r>
              <a:rPr lang="en-IN" dirty="0"/>
              <a:t>end by default.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256" y="3001918"/>
            <a:ext cx="5266598" cy="7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Strings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How to declare a string</a:t>
            </a:r>
            <a:r>
              <a:rPr lang="en-IN" b="1" dirty="0" smtClean="0"/>
              <a:t>?</a:t>
            </a:r>
          </a:p>
          <a:p>
            <a:pPr marL="0" indent="0">
              <a:buNone/>
            </a:pPr>
            <a:r>
              <a:rPr lang="en-IN" b="1" i="1" dirty="0"/>
              <a:t>char</a:t>
            </a:r>
            <a:r>
              <a:rPr lang="en-IN" dirty="0"/>
              <a:t> </a:t>
            </a:r>
            <a:r>
              <a:rPr lang="en-IN" b="1" dirty="0"/>
              <a:t>s[5</a:t>
            </a:r>
            <a:r>
              <a:rPr lang="en-IN" b="1" dirty="0" smtClean="0"/>
              <a:t>];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955" y="3016251"/>
            <a:ext cx="5987653" cy="16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Strings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How </a:t>
            </a:r>
            <a:r>
              <a:rPr lang="en-IN" b="1" dirty="0"/>
              <a:t>to initialize strings?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char </a:t>
            </a:r>
            <a:r>
              <a:rPr lang="en-IN" b="1" dirty="0"/>
              <a:t>c[] = "</a:t>
            </a:r>
            <a:r>
              <a:rPr lang="en-IN" b="1" dirty="0" err="1"/>
              <a:t>abcd</a:t>
            </a:r>
            <a:r>
              <a:rPr lang="en-IN" b="1" dirty="0" smtClean="0"/>
              <a:t>";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char </a:t>
            </a:r>
            <a:r>
              <a:rPr lang="en-IN" b="1" dirty="0"/>
              <a:t>c[50] = "</a:t>
            </a:r>
            <a:r>
              <a:rPr lang="en-IN" b="1" dirty="0" err="1"/>
              <a:t>abcd</a:t>
            </a:r>
            <a:r>
              <a:rPr lang="en-IN" b="1" dirty="0" smtClean="0"/>
              <a:t>";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char </a:t>
            </a:r>
            <a:r>
              <a:rPr lang="en-IN" b="1" dirty="0"/>
              <a:t>c[] = {'a', 'b', 'c', 'd', '\0</a:t>
            </a:r>
            <a:r>
              <a:rPr lang="en-IN" b="1" dirty="0" smtClean="0"/>
              <a:t>'};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char </a:t>
            </a:r>
            <a:r>
              <a:rPr lang="en-IN" b="1" dirty="0"/>
              <a:t>c[5] = {'a', 'b', 'c', 'd', '\0'};</a:t>
            </a:r>
            <a:endParaRPr lang="en-IN" b="1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678113"/>
            <a:ext cx="5518749" cy="16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Strings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IN" b="1" dirty="0" smtClean="0"/>
              <a:t>Read </a:t>
            </a:r>
            <a:r>
              <a:rPr lang="en-IN" b="1" dirty="0"/>
              <a:t>String from the </a:t>
            </a:r>
            <a:r>
              <a:rPr lang="en-IN" b="1" dirty="0" smtClean="0"/>
              <a:t>user</a:t>
            </a:r>
          </a:p>
          <a:p>
            <a:r>
              <a:rPr lang="en-IN" dirty="0"/>
              <a:t>The </a:t>
            </a:r>
            <a:r>
              <a:rPr lang="en-IN" dirty="0" err="1"/>
              <a:t>scanf</a:t>
            </a:r>
            <a:r>
              <a:rPr lang="en-IN" dirty="0"/>
              <a:t>() function reads the sequence of characters until it encounters whitespace (space, newline, tab, etc</a:t>
            </a:r>
            <a:r>
              <a:rPr lang="en-IN" dirty="0" smtClean="0"/>
              <a:t>.).</a:t>
            </a:r>
          </a:p>
          <a:p>
            <a:pPr marL="0" indent="0">
              <a:buNone/>
            </a:pPr>
            <a:r>
              <a:rPr lang="en-IN" b="1" dirty="0"/>
              <a:t>#include &lt;</a:t>
            </a:r>
            <a:r>
              <a:rPr lang="en-IN" b="1" dirty="0" err="1"/>
              <a:t>stdio.h</a:t>
            </a:r>
            <a:r>
              <a:rPr lang="en-IN" b="1" dirty="0"/>
              <a:t>&gt;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b="1" dirty="0"/>
              <a:t> main()</a:t>
            </a:r>
          </a:p>
          <a:p>
            <a:pPr marL="0" indent="0">
              <a:buNone/>
            </a:pPr>
            <a:r>
              <a:rPr lang="en-IN" b="1" dirty="0" smtClean="0"/>
              <a:t>{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char </a:t>
            </a:r>
            <a:r>
              <a:rPr lang="en-IN" b="1" dirty="0"/>
              <a:t>name[20];</a:t>
            </a:r>
          </a:p>
          <a:p>
            <a:pPr marL="0" indent="0">
              <a:buNone/>
            </a:pPr>
            <a:r>
              <a:rPr lang="en-IN" b="1" dirty="0" smtClean="0"/>
              <a:t>       </a:t>
            </a:r>
            <a:r>
              <a:rPr lang="en-IN" b="1" dirty="0" err="1"/>
              <a:t>printf</a:t>
            </a:r>
            <a:r>
              <a:rPr lang="en-IN" b="1" dirty="0"/>
              <a:t>("Enter name: ");</a:t>
            </a:r>
          </a:p>
          <a:p>
            <a:pPr marL="0" indent="0">
              <a:buNone/>
            </a:pPr>
            <a:r>
              <a:rPr lang="en-IN" b="1" dirty="0" smtClean="0"/>
              <a:t>       </a:t>
            </a:r>
            <a:r>
              <a:rPr lang="en-IN" b="1" dirty="0" err="1"/>
              <a:t>scanf</a:t>
            </a:r>
            <a:r>
              <a:rPr lang="en-IN" b="1" dirty="0"/>
              <a:t>("%s", name);</a:t>
            </a:r>
          </a:p>
          <a:p>
            <a:pPr marL="0" indent="0">
              <a:buNone/>
            </a:pPr>
            <a:r>
              <a:rPr lang="en-IN" b="1" dirty="0" smtClean="0"/>
              <a:t>       </a:t>
            </a:r>
            <a:r>
              <a:rPr lang="en-IN" b="1" dirty="0" err="1"/>
              <a:t>printf</a:t>
            </a:r>
            <a:r>
              <a:rPr lang="en-IN" b="1" dirty="0"/>
              <a:t>("Your name is %s.", name);</a:t>
            </a:r>
          </a:p>
          <a:p>
            <a:pPr marL="0" indent="0">
              <a:buNone/>
            </a:pPr>
            <a:r>
              <a:rPr lang="en-IN" b="1" dirty="0" smtClean="0"/>
              <a:t>       </a:t>
            </a:r>
            <a:r>
              <a:rPr lang="en-IN" b="1" dirty="0"/>
              <a:t>return 0;</a:t>
            </a:r>
          </a:p>
          <a:p>
            <a:pPr marL="0" indent="0">
              <a:buNone/>
            </a:pPr>
            <a:r>
              <a:rPr lang="en-IN" b="1" dirty="0"/>
              <a:t>}</a:t>
            </a: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0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Strings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IN" b="1" dirty="0" smtClean="0"/>
              <a:t>How </a:t>
            </a:r>
            <a:r>
              <a:rPr lang="en-IN" b="1" dirty="0"/>
              <a:t>to read a line of text?</a:t>
            </a:r>
            <a:endParaRPr lang="en-IN" b="1" dirty="0" smtClean="0"/>
          </a:p>
          <a:p>
            <a:r>
              <a:rPr lang="en-IN" dirty="0" smtClean="0"/>
              <a:t>We can </a:t>
            </a:r>
            <a:r>
              <a:rPr lang="en-IN" dirty="0"/>
              <a:t>use the </a:t>
            </a:r>
            <a:r>
              <a:rPr lang="en-IN" dirty="0" err="1"/>
              <a:t>fgets</a:t>
            </a:r>
            <a:r>
              <a:rPr lang="en-IN" dirty="0"/>
              <a:t>() function to read a line of string. And</a:t>
            </a:r>
            <a:r>
              <a:rPr lang="en-IN" dirty="0" smtClean="0"/>
              <a:t>, </a:t>
            </a:r>
            <a:r>
              <a:rPr lang="en-IN" dirty="0"/>
              <a:t>use puts() to display the string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/>
              <a:t>#include &lt;</a:t>
            </a:r>
            <a:r>
              <a:rPr lang="en-IN" b="1" dirty="0" err="1" smtClean="0"/>
              <a:t>stdio.h</a:t>
            </a:r>
            <a:r>
              <a:rPr lang="en-IN" b="1" dirty="0" smtClean="0"/>
              <a:t>&gt;</a:t>
            </a:r>
          </a:p>
          <a:p>
            <a:pPr marL="0" indent="0">
              <a:buNone/>
            </a:pP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/>
              <a:t>main()</a:t>
            </a:r>
          </a:p>
          <a:p>
            <a:pPr marL="0" indent="0">
              <a:buNone/>
            </a:pPr>
            <a:r>
              <a:rPr lang="en-IN" b="1" dirty="0"/>
              <a:t>{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char </a:t>
            </a:r>
            <a:r>
              <a:rPr lang="en-IN" b="1" dirty="0"/>
              <a:t>name[30];</a:t>
            </a:r>
          </a:p>
          <a:p>
            <a:pPr marL="0" indent="0">
              <a:buNone/>
            </a:pPr>
            <a:r>
              <a:rPr lang="en-IN" b="1" dirty="0"/>
              <a:t>    </a:t>
            </a:r>
            <a:r>
              <a:rPr lang="en-IN" b="1" dirty="0" err="1"/>
              <a:t>printf</a:t>
            </a:r>
            <a:r>
              <a:rPr lang="en-IN" b="1" dirty="0"/>
              <a:t>("Enter name: ");</a:t>
            </a:r>
          </a:p>
          <a:p>
            <a:pPr marL="0" indent="0">
              <a:buNone/>
            </a:pPr>
            <a:r>
              <a:rPr lang="en-IN" b="1" dirty="0" smtClean="0"/>
              <a:t>    </a:t>
            </a:r>
            <a:r>
              <a:rPr lang="en-IN" b="1" dirty="0" err="1"/>
              <a:t>fgets</a:t>
            </a:r>
            <a:r>
              <a:rPr lang="en-IN" b="1" dirty="0"/>
              <a:t>(name, </a:t>
            </a:r>
            <a:r>
              <a:rPr lang="en-IN" b="1" dirty="0" err="1"/>
              <a:t>sizeof</a:t>
            </a:r>
            <a:r>
              <a:rPr lang="en-IN" b="1" dirty="0"/>
              <a:t>(name), </a:t>
            </a:r>
            <a:r>
              <a:rPr lang="en-IN" b="1" dirty="0" err="1"/>
              <a:t>stdin</a:t>
            </a:r>
            <a:r>
              <a:rPr lang="en-IN" b="1" dirty="0"/>
              <a:t>);  // read string</a:t>
            </a:r>
          </a:p>
          <a:p>
            <a:pPr marL="0" indent="0">
              <a:buNone/>
            </a:pPr>
            <a:r>
              <a:rPr lang="en-IN" b="1" dirty="0"/>
              <a:t>    </a:t>
            </a:r>
            <a:r>
              <a:rPr lang="en-IN" b="1" dirty="0" err="1"/>
              <a:t>printf</a:t>
            </a:r>
            <a:r>
              <a:rPr lang="en-IN" b="1" dirty="0"/>
              <a:t>("Name: ");</a:t>
            </a:r>
          </a:p>
          <a:p>
            <a:pPr marL="0" indent="0">
              <a:buNone/>
            </a:pPr>
            <a:r>
              <a:rPr lang="en-IN" b="1" dirty="0"/>
              <a:t>    puts(name);    // display string</a:t>
            </a:r>
          </a:p>
          <a:p>
            <a:pPr marL="0" indent="0">
              <a:buNone/>
            </a:pPr>
            <a:r>
              <a:rPr lang="en-IN" b="1" dirty="0"/>
              <a:t>    return 0;</a:t>
            </a:r>
          </a:p>
          <a:p>
            <a:pPr marL="0" indent="0">
              <a:buNone/>
            </a:pPr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62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Pointers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IN" b="1" dirty="0"/>
              <a:t>Address in </a:t>
            </a:r>
            <a:r>
              <a:rPr lang="en-IN" b="1" dirty="0" smtClean="0"/>
              <a:t>C</a:t>
            </a:r>
          </a:p>
          <a:p>
            <a:r>
              <a:rPr lang="en-IN" dirty="0"/>
              <a:t>If you have a variable </a:t>
            </a:r>
            <a:r>
              <a:rPr lang="en-IN" b="1" dirty="0" err="1"/>
              <a:t>var</a:t>
            </a:r>
            <a:r>
              <a:rPr lang="en-IN" dirty="0"/>
              <a:t> in your program, </a:t>
            </a:r>
            <a:r>
              <a:rPr lang="en-IN" b="1" dirty="0"/>
              <a:t>&amp;</a:t>
            </a:r>
            <a:r>
              <a:rPr lang="en-IN" b="1" dirty="0" err="1"/>
              <a:t>var</a:t>
            </a:r>
            <a:r>
              <a:rPr lang="en-IN" b="1" dirty="0"/>
              <a:t> </a:t>
            </a:r>
            <a:r>
              <a:rPr lang="en-IN" dirty="0"/>
              <a:t>will give you its address in the memory</a:t>
            </a:r>
            <a:r>
              <a:rPr lang="en-IN" dirty="0" smtClean="0"/>
              <a:t>.</a:t>
            </a:r>
          </a:p>
          <a:p>
            <a:r>
              <a:rPr lang="en-IN" dirty="0" smtClean="0"/>
              <a:t>Example:</a:t>
            </a:r>
          </a:p>
          <a:p>
            <a:pPr marL="0" indent="0">
              <a:buNone/>
            </a:pPr>
            <a:r>
              <a:rPr lang="en-IN" b="1" dirty="0"/>
              <a:t>#include &lt;</a:t>
            </a:r>
            <a:r>
              <a:rPr lang="en-IN" b="1" dirty="0" err="1"/>
              <a:t>stdio.h</a:t>
            </a:r>
            <a:r>
              <a:rPr lang="en-IN" b="1" dirty="0"/>
              <a:t>&gt;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b="1" dirty="0"/>
              <a:t> main()</a:t>
            </a:r>
          </a:p>
          <a:p>
            <a:pPr marL="0" indent="0">
              <a:buNone/>
            </a:pPr>
            <a:r>
              <a:rPr lang="en-IN" b="1" dirty="0"/>
              <a:t>{</a:t>
            </a:r>
          </a:p>
          <a:p>
            <a:pPr marL="0" indent="0">
              <a:buNone/>
            </a:pPr>
            <a:r>
              <a:rPr lang="en-IN" b="1" dirty="0"/>
              <a:t>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var</a:t>
            </a:r>
            <a:r>
              <a:rPr lang="en-IN" b="1" dirty="0"/>
              <a:t> = 5;</a:t>
            </a:r>
          </a:p>
          <a:p>
            <a:pPr marL="0" indent="0">
              <a:buNone/>
            </a:pPr>
            <a:r>
              <a:rPr lang="en-IN" b="1" dirty="0"/>
              <a:t>  </a:t>
            </a:r>
            <a:r>
              <a:rPr lang="en-IN" b="1" dirty="0" err="1"/>
              <a:t>printf</a:t>
            </a:r>
            <a:r>
              <a:rPr lang="en-IN" b="1" dirty="0"/>
              <a:t>("</a:t>
            </a:r>
            <a:r>
              <a:rPr lang="en-IN" b="1" dirty="0" err="1"/>
              <a:t>var</a:t>
            </a:r>
            <a:r>
              <a:rPr lang="en-IN" b="1" dirty="0"/>
              <a:t>: %d\n", </a:t>
            </a:r>
            <a:r>
              <a:rPr lang="en-IN" b="1" dirty="0" err="1"/>
              <a:t>var</a:t>
            </a:r>
            <a:r>
              <a:rPr lang="en-IN" b="1" dirty="0"/>
              <a:t>);</a:t>
            </a:r>
          </a:p>
          <a:p>
            <a:endParaRPr lang="en-IN" b="1" dirty="0"/>
          </a:p>
          <a:p>
            <a:pPr marL="0" indent="0">
              <a:buNone/>
            </a:pPr>
            <a:r>
              <a:rPr lang="en-IN" b="1" dirty="0"/>
              <a:t>  // Notice the use of &amp; before </a:t>
            </a:r>
            <a:r>
              <a:rPr lang="en-IN" b="1" dirty="0" err="1"/>
              <a:t>var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</a:t>
            </a:r>
            <a:r>
              <a:rPr lang="en-IN" b="1" dirty="0" err="1"/>
              <a:t>printf</a:t>
            </a:r>
            <a:r>
              <a:rPr lang="en-IN" b="1" dirty="0"/>
              <a:t>("address of </a:t>
            </a:r>
            <a:r>
              <a:rPr lang="en-IN" b="1" dirty="0" err="1"/>
              <a:t>var</a:t>
            </a:r>
            <a:r>
              <a:rPr lang="en-IN" b="1" dirty="0"/>
              <a:t>: %p", &amp;</a:t>
            </a:r>
            <a:r>
              <a:rPr lang="en-IN" b="1" dirty="0" err="1"/>
              <a:t>var</a:t>
            </a:r>
            <a:r>
              <a:rPr lang="en-IN" b="1" dirty="0"/>
              <a:t>);  </a:t>
            </a:r>
          </a:p>
          <a:p>
            <a:pPr marL="0" indent="0">
              <a:buNone/>
            </a:pPr>
            <a:r>
              <a:rPr lang="en-IN" b="1" dirty="0"/>
              <a:t>  return 0;</a:t>
            </a:r>
          </a:p>
          <a:p>
            <a:pPr marL="0" indent="0">
              <a:buNone/>
            </a:pPr>
            <a:r>
              <a:rPr lang="en-IN" b="1" dirty="0"/>
              <a:t>}</a:t>
            </a:r>
            <a:endParaRPr lang="en-IN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844" y="3016251"/>
            <a:ext cx="4224202" cy="200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Pointers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IN" dirty="0"/>
              <a:t>Pointers (pointer variables) are special variables that are used to store addresses rather than values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b="1" dirty="0"/>
              <a:t>Pointer Syntax</a:t>
            </a:r>
          </a:p>
          <a:p>
            <a:r>
              <a:rPr lang="en-IN" dirty="0"/>
              <a:t>W</a:t>
            </a:r>
            <a:r>
              <a:rPr lang="en-IN" dirty="0" smtClean="0"/>
              <a:t>e </a:t>
            </a:r>
            <a:r>
              <a:rPr lang="en-IN" dirty="0"/>
              <a:t>can declare </a:t>
            </a:r>
            <a:r>
              <a:rPr lang="en-IN" dirty="0" smtClean="0"/>
              <a:t>pointers in the following way: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i="1" dirty="0" err="1" smtClean="0"/>
              <a:t>int</a:t>
            </a:r>
            <a:r>
              <a:rPr lang="en-IN" b="1" dirty="0"/>
              <a:t>* p;</a:t>
            </a:r>
          </a:p>
          <a:p>
            <a:pPr marL="0" indent="0">
              <a:buNone/>
            </a:pPr>
            <a:r>
              <a:rPr lang="en-IN" dirty="0"/>
              <a:t>Here, we have declared a pointer p of </a:t>
            </a:r>
            <a:r>
              <a:rPr lang="en-IN" dirty="0" err="1"/>
              <a:t>int</a:t>
            </a:r>
            <a:r>
              <a:rPr lang="en-IN" dirty="0"/>
              <a:t> type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We can </a:t>
            </a:r>
            <a:r>
              <a:rPr lang="en-IN" dirty="0"/>
              <a:t>also declare pointers in these ways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i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/>
              <a:t>*p1;</a:t>
            </a:r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i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/>
              <a:t>* p2;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5187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Pointers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Assigning </a:t>
            </a:r>
            <a:r>
              <a:rPr lang="en-IN" b="1" dirty="0"/>
              <a:t>addresses to </a:t>
            </a:r>
            <a:r>
              <a:rPr lang="en-IN" b="1" dirty="0" smtClean="0"/>
              <a:t>Pointers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 smtClean="0"/>
              <a:t>int</a:t>
            </a:r>
            <a:r>
              <a:rPr lang="fr-FR" b="1" dirty="0"/>
              <a:t>* pc, c;</a:t>
            </a:r>
          </a:p>
          <a:p>
            <a:pPr marL="0" indent="0">
              <a:buNone/>
            </a:pPr>
            <a:r>
              <a:rPr lang="fr-FR" b="1" dirty="0" smtClean="0"/>
              <a:t>	c </a:t>
            </a:r>
            <a:r>
              <a:rPr lang="fr-FR" b="1" dirty="0"/>
              <a:t>= 5;</a:t>
            </a:r>
          </a:p>
          <a:p>
            <a:pPr marL="0" indent="0">
              <a:buNone/>
            </a:pPr>
            <a:r>
              <a:rPr lang="fr-FR" b="1" dirty="0" smtClean="0"/>
              <a:t>	pc </a:t>
            </a:r>
            <a:r>
              <a:rPr lang="fr-FR" b="1" dirty="0"/>
              <a:t>= &amp;c</a:t>
            </a:r>
            <a:r>
              <a:rPr lang="fr-FR" b="1" dirty="0" smtClean="0"/>
              <a:t>;</a:t>
            </a:r>
          </a:p>
          <a:p>
            <a:endParaRPr lang="en-IN" dirty="0" smtClean="0"/>
          </a:p>
          <a:p>
            <a:r>
              <a:rPr lang="en-IN" dirty="0" smtClean="0"/>
              <a:t>Here</a:t>
            </a:r>
            <a:r>
              <a:rPr lang="en-IN" dirty="0"/>
              <a:t>, 5 is assigned to the c variable. And, the address of c is assigned to the pc pointer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434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Pointers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605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IN" sz="4000" b="1" dirty="0" smtClean="0"/>
              <a:t>Get </a:t>
            </a:r>
            <a:r>
              <a:rPr lang="en-IN" sz="4000" b="1" dirty="0"/>
              <a:t>Value of Thing Pointed by </a:t>
            </a:r>
            <a:r>
              <a:rPr lang="en-IN" sz="4000" b="1" dirty="0" smtClean="0"/>
              <a:t>Pointers</a:t>
            </a:r>
          </a:p>
          <a:p>
            <a:pPr marL="0" indent="0" algn="ctr">
              <a:buNone/>
            </a:pPr>
            <a:endParaRPr lang="en-IN" b="1" dirty="0" smtClean="0"/>
          </a:p>
          <a:p>
            <a:r>
              <a:rPr lang="en-IN" dirty="0"/>
              <a:t>To get the value of the thing pointed by the pointers, we use the * operator.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</a:t>
            </a:r>
            <a:r>
              <a:rPr lang="en-IN" dirty="0" smtClean="0"/>
              <a:t>: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int</a:t>
            </a:r>
            <a:r>
              <a:rPr lang="en-IN" b="1" dirty="0"/>
              <a:t>* pc, c;</a:t>
            </a:r>
          </a:p>
          <a:p>
            <a:pPr marL="0" indent="0">
              <a:buNone/>
            </a:pPr>
            <a:r>
              <a:rPr lang="en-IN" b="1" dirty="0" smtClean="0"/>
              <a:t>	c </a:t>
            </a:r>
            <a:r>
              <a:rPr lang="en-IN" b="1" dirty="0"/>
              <a:t>= 5;</a:t>
            </a:r>
          </a:p>
          <a:p>
            <a:pPr marL="0" indent="0">
              <a:buNone/>
            </a:pPr>
            <a:r>
              <a:rPr lang="en-IN" b="1" dirty="0" smtClean="0"/>
              <a:t>	pc </a:t>
            </a:r>
            <a:r>
              <a:rPr lang="en-IN" b="1" dirty="0"/>
              <a:t>= &amp;c;</a:t>
            </a:r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printf</a:t>
            </a:r>
            <a:r>
              <a:rPr lang="en-IN" b="1" dirty="0"/>
              <a:t>("%d", *pc);   // Output: </a:t>
            </a:r>
            <a:r>
              <a:rPr lang="en-IN" b="1" dirty="0" smtClean="0"/>
              <a:t>5</a:t>
            </a:r>
            <a:endParaRPr lang="en-IN" dirty="0"/>
          </a:p>
          <a:p>
            <a:r>
              <a:rPr lang="en-IN" dirty="0"/>
              <a:t>Here, the </a:t>
            </a:r>
            <a:r>
              <a:rPr lang="en-IN" b="1" dirty="0"/>
              <a:t>address of c </a:t>
            </a:r>
            <a:r>
              <a:rPr lang="en-IN" dirty="0"/>
              <a:t>is assigned to the </a:t>
            </a:r>
            <a:r>
              <a:rPr lang="en-IN" b="1" dirty="0"/>
              <a:t>pc</a:t>
            </a:r>
            <a:r>
              <a:rPr lang="en-IN" dirty="0"/>
              <a:t> pointer.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get the value stored in that address, we used </a:t>
            </a:r>
            <a:r>
              <a:rPr lang="en-IN" b="1" dirty="0"/>
              <a:t>*pc</a:t>
            </a:r>
            <a:r>
              <a:rPr lang="en-IN" b="1" dirty="0" smtClean="0"/>
              <a:t>.</a:t>
            </a:r>
          </a:p>
          <a:p>
            <a:r>
              <a:rPr lang="en-IN" b="1" dirty="0"/>
              <a:t>*</a:t>
            </a:r>
            <a:r>
              <a:rPr lang="en-IN" dirty="0"/>
              <a:t> is called the dereference operator (when working with pointers).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operates on a pointer and gives the </a:t>
            </a:r>
            <a:r>
              <a:rPr lang="en-IN" b="1" dirty="0"/>
              <a:t>value</a:t>
            </a:r>
            <a:r>
              <a:rPr lang="en-IN" dirty="0"/>
              <a:t> stored in that pointer.</a:t>
            </a:r>
            <a:endParaRPr lang="en-IN" dirty="0" smtClean="0"/>
          </a:p>
          <a:p>
            <a:pPr marL="0" indent="0">
              <a:buNone/>
            </a:pPr>
            <a:r>
              <a:rPr lang="fr-FR" b="1" dirty="0" smtClean="0"/>
              <a:t>	</a:t>
            </a:r>
          </a:p>
          <a:p>
            <a:pPr marL="0" indent="0">
              <a:buNone/>
            </a:pPr>
            <a:r>
              <a:rPr lang="fr-FR" b="1" dirty="0"/>
              <a:t>	</a:t>
            </a:r>
            <a:endParaRPr lang="fr-FR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013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 </a:t>
            </a:r>
            <a:r>
              <a:rPr lang="en-US" dirty="0"/>
              <a:t>Dimensional Arrays </a:t>
            </a:r>
            <a:endParaRPr lang="en-US" dirty="0" smtClean="0"/>
          </a:p>
          <a:p>
            <a:pPr lvl="1"/>
            <a:endParaRPr lang="en-IN" dirty="0"/>
          </a:p>
          <a:p>
            <a:pPr lvl="1"/>
            <a:r>
              <a:rPr lang="en-US" dirty="0"/>
              <a:t>Working with </a:t>
            </a:r>
            <a:r>
              <a:rPr lang="en-US" dirty="0" smtClean="0"/>
              <a:t>Strings</a:t>
            </a:r>
          </a:p>
          <a:p>
            <a:pPr lvl="1"/>
            <a:endParaRPr lang="en-IN" dirty="0"/>
          </a:p>
          <a:p>
            <a:pPr lvl="1"/>
            <a:r>
              <a:rPr lang="en-US" dirty="0" smtClean="0"/>
              <a:t>Pointers</a:t>
            </a:r>
          </a:p>
          <a:p>
            <a:pPr lvl="1"/>
            <a:endParaRPr lang="en-IN" dirty="0"/>
          </a:p>
          <a:p>
            <a:pPr lvl="1"/>
            <a:r>
              <a:rPr lang="en-US" dirty="0"/>
              <a:t>User </a:t>
            </a:r>
            <a:r>
              <a:rPr lang="en-US"/>
              <a:t>defined </a:t>
            </a:r>
            <a:r>
              <a:rPr lang="en-US" smtClean="0"/>
              <a:t>Functions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US" dirty="0"/>
              <a:t>Logical Programming (Exercises)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1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Pointers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IN" sz="4000" b="1" dirty="0" smtClean="0"/>
              <a:t>Changing </a:t>
            </a:r>
            <a:r>
              <a:rPr lang="en-IN" sz="4000" b="1" dirty="0"/>
              <a:t>Value Pointed by Pointers</a:t>
            </a:r>
            <a:endParaRPr lang="en-IN" sz="4000" b="1" dirty="0" smtClean="0"/>
          </a:p>
          <a:p>
            <a:pPr marL="0" indent="0" algn="ctr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int</a:t>
            </a:r>
            <a:r>
              <a:rPr lang="en-IN" b="1" dirty="0"/>
              <a:t>* pc, c;</a:t>
            </a:r>
          </a:p>
          <a:p>
            <a:pPr marL="0" indent="0">
              <a:buNone/>
            </a:pPr>
            <a:r>
              <a:rPr lang="en-IN" b="1" dirty="0" smtClean="0"/>
              <a:t>	c </a:t>
            </a:r>
            <a:r>
              <a:rPr lang="en-IN" b="1" dirty="0"/>
              <a:t>= 5;</a:t>
            </a:r>
          </a:p>
          <a:p>
            <a:pPr marL="0" indent="0">
              <a:buNone/>
            </a:pPr>
            <a:r>
              <a:rPr lang="en-IN" b="1" dirty="0" smtClean="0"/>
              <a:t>	pc </a:t>
            </a:r>
            <a:r>
              <a:rPr lang="en-IN" b="1" dirty="0"/>
              <a:t>= &amp;c;</a:t>
            </a:r>
          </a:p>
          <a:p>
            <a:pPr marL="0" indent="0">
              <a:buNone/>
            </a:pPr>
            <a:r>
              <a:rPr lang="en-IN" b="1" dirty="0" smtClean="0"/>
              <a:t>	c </a:t>
            </a:r>
            <a:r>
              <a:rPr lang="en-IN" b="1" dirty="0"/>
              <a:t>= 1;</a:t>
            </a:r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printf</a:t>
            </a:r>
            <a:r>
              <a:rPr lang="en-IN" b="1" dirty="0"/>
              <a:t>("%d", c);    // Output: 1</a:t>
            </a:r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printf</a:t>
            </a:r>
            <a:r>
              <a:rPr lang="en-IN" b="1" dirty="0"/>
              <a:t>("%d", *pc);  // </a:t>
            </a:r>
            <a:r>
              <a:rPr lang="en-IN" b="1" dirty="0" smtClean="0"/>
              <a:t>Output</a:t>
            </a:r>
            <a:r>
              <a:rPr lang="en-IN" b="1" dirty="0"/>
              <a:t>: 1</a:t>
            </a:r>
            <a:r>
              <a:rPr lang="fr-FR" b="1" dirty="0" smtClean="0"/>
              <a:t>	</a:t>
            </a:r>
          </a:p>
          <a:p>
            <a:pPr marL="0" indent="0">
              <a:buNone/>
            </a:pPr>
            <a:endParaRPr lang="fr-FR" b="1" dirty="0"/>
          </a:p>
          <a:p>
            <a:r>
              <a:rPr lang="en-IN" dirty="0"/>
              <a:t>We have assigned the </a:t>
            </a:r>
            <a:r>
              <a:rPr lang="en-IN" b="1" dirty="0"/>
              <a:t>address</a:t>
            </a:r>
            <a:r>
              <a:rPr lang="en-IN" dirty="0"/>
              <a:t> of c to the pc pointer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Then, we changed the value of c to 1. </a:t>
            </a:r>
            <a:endParaRPr lang="en-IN" dirty="0" smtClean="0"/>
          </a:p>
          <a:p>
            <a:r>
              <a:rPr lang="en-IN" dirty="0" smtClean="0"/>
              <a:t>Since </a:t>
            </a:r>
            <a:r>
              <a:rPr lang="en-IN" dirty="0"/>
              <a:t>pc and the address of c is the same, </a:t>
            </a:r>
            <a:r>
              <a:rPr lang="en-IN" b="1" dirty="0"/>
              <a:t>*pc </a:t>
            </a:r>
            <a:r>
              <a:rPr lang="en-IN" dirty="0"/>
              <a:t>gives us </a:t>
            </a:r>
            <a:r>
              <a:rPr lang="en-IN" b="1" dirty="0"/>
              <a:t>1.</a:t>
            </a:r>
            <a:endParaRPr lang="fr-FR" b="1" dirty="0" smtClean="0"/>
          </a:p>
          <a:p>
            <a:pPr marL="0" indent="0">
              <a:buNone/>
            </a:pPr>
            <a:r>
              <a:rPr lang="fr-FR" b="1" dirty="0"/>
              <a:t>	</a:t>
            </a:r>
            <a:endParaRPr lang="fr-FR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1993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Pointers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4779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b="1" dirty="0" smtClean="0"/>
              <a:t>Working </a:t>
            </a:r>
            <a:r>
              <a:rPr lang="en-IN" sz="4000" b="1" dirty="0"/>
              <a:t>of </a:t>
            </a:r>
            <a:r>
              <a:rPr lang="en-IN" sz="4000" b="1" dirty="0" smtClean="0"/>
              <a:t>Pointers</a:t>
            </a:r>
          </a:p>
          <a:p>
            <a:pPr marL="0" indent="0" algn="ctr">
              <a:buNone/>
            </a:pPr>
            <a:endParaRPr lang="en-IN" sz="4000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fr-FR" b="1" dirty="0"/>
              <a:t>	</a:t>
            </a:r>
            <a:endParaRPr lang="fr-FR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258605"/>
            <a:ext cx="4948646" cy="433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2530532"/>
            <a:ext cx="4257941" cy="379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Pointers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992" y="2289358"/>
            <a:ext cx="1426588" cy="122540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Explanation of the </a:t>
            </a:r>
            <a:r>
              <a:rPr lang="en-IN" sz="2000" dirty="0" smtClean="0"/>
              <a:t>program</a:t>
            </a:r>
          </a:p>
          <a:p>
            <a:endParaRPr lang="en-I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 </a:t>
            </a:r>
            <a:r>
              <a:rPr lang="en-IN" sz="2000" b="1" dirty="0" err="1"/>
              <a:t>int</a:t>
            </a:r>
            <a:r>
              <a:rPr lang="en-IN" sz="2000" b="1" dirty="0"/>
              <a:t>* pc, c</a:t>
            </a:r>
            <a:r>
              <a:rPr lang="en-IN" sz="2000" b="1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c = 22</a:t>
            </a:r>
            <a:r>
              <a:rPr lang="en-IN" sz="2000" b="1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pc = &amp;c;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570" y="3685785"/>
            <a:ext cx="1140051" cy="920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261" y="4948412"/>
            <a:ext cx="1140051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Pointers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Explanation of the </a:t>
            </a:r>
            <a:r>
              <a:rPr lang="en-IN" sz="2000" dirty="0" smtClean="0"/>
              <a:t>program</a:t>
            </a:r>
          </a:p>
          <a:p>
            <a:pPr marL="457200" indent="-457200">
              <a:buAutoNum type="arabicPeriod" startAt="4"/>
            </a:pPr>
            <a:endParaRPr lang="en-IN" sz="2000" dirty="0" smtClean="0"/>
          </a:p>
          <a:p>
            <a:pPr marL="342900" indent="-342900">
              <a:buAutoNum type="arabicPeriod" startAt="4"/>
            </a:pPr>
            <a:r>
              <a:rPr lang="en-IN" sz="2000" b="1" dirty="0" smtClean="0"/>
              <a:t>  c </a:t>
            </a:r>
            <a:r>
              <a:rPr lang="en-IN" sz="2000" b="1" dirty="0"/>
              <a:t>= 11</a:t>
            </a:r>
            <a:r>
              <a:rPr lang="en-IN" sz="2000" b="1" dirty="0" smtClean="0"/>
              <a:t>;</a:t>
            </a:r>
          </a:p>
          <a:p>
            <a:pPr marL="342900" indent="-342900">
              <a:buAutoNum type="arabicPeriod" startAt="4"/>
            </a:pPr>
            <a:endParaRPr lang="en-IN" dirty="0"/>
          </a:p>
          <a:p>
            <a:pPr marL="342900" indent="-342900">
              <a:buAutoNum type="arabicPeriod" startAt="4"/>
            </a:pPr>
            <a:endParaRPr lang="en-IN" dirty="0" smtClean="0"/>
          </a:p>
          <a:p>
            <a:pPr marL="342900" indent="-342900">
              <a:buAutoNum type="arabicPeriod" startAt="4"/>
            </a:pPr>
            <a:r>
              <a:rPr lang="en-IN" sz="2000" b="1" dirty="0" smtClean="0"/>
              <a:t>*</a:t>
            </a:r>
            <a:r>
              <a:rPr lang="en-IN" sz="2000" b="1" dirty="0"/>
              <a:t>pc = 2;</a:t>
            </a:r>
          </a:p>
          <a:p>
            <a:pPr marL="342900" indent="-342900">
              <a:buAutoNum type="arabicPeriod" startAt="4"/>
            </a:pPr>
            <a:endParaRPr lang="en-IN" dirty="0" smtClean="0"/>
          </a:p>
          <a:p>
            <a:pPr marL="342900" indent="-342900">
              <a:buAutoNum type="arabicPeriod" startAt="4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3025" y="2442074"/>
            <a:ext cx="1152525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075" y="4193721"/>
            <a:ext cx="11334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Relationship </a:t>
            </a:r>
            <a:r>
              <a:rPr lang="en-IN" dirty="0"/>
              <a:t>Between Arrays and Pointers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4779237"/>
          </a:xfrm>
        </p:spPr>
        <p:txBody>
          <a:bodyPr>
            <a:normAutofit/>
          </a:bodyPr>
          <a:lstStyle/>
          <a:p>
            <a:r>
              <a:rPr lang="en-IN" dirty="0" smtClean="0"/>
              <a:t>Program </a:t>
            </a:r>
            <a:r>
              <a:rPr lang="en-IN" dirty="0"/>
              <a:t>to print addresses of array elements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fr-FR" b="1" dirty="0"/>
              <a:t>	</a:t>
            </a:r>
            <a:endParaRPr lang="fr-FR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7" y="2439555"/>
            <a:ext cx="4902927" cy="3613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701" y="2723289"/>
            <a:ext cx="4828900" cy="294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Pointers </a:t>
            </a:r>
            <a:r>
              <a:rPr lang="en-IN" dirty="0"/>
              <a:t>and Arrays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Example 1</a:t>
            </a:r>
            <a:r>
              <a:rPr lang="fr-FR" b="1" dirty="0" smtClean="0"/>
              <a:t>						Output</a:t>
            </a:r>
            <a:endParaRPr lang="fr-FR" dirty="0" smtClean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65" y="2014561"/>
            <a:ext cx="4793932" cy="45195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48" y="2450101"/>
            <a:ext cx="3957714" cy="276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Pointers </a:t>
            </a:r>
            <a:r>
              <a:rPr lang="en-IN" dirty="0"/>
              <a:t>and Arrays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Example 2</a:t>
            </a:r>
            <a:r>
              <a:rPr lang="fr-FR" b="1" dirty="0" smtClean="0"/>
              <a:t>						Output</a:t>
            </a:r>
            <a:endParaRPr lang="fr-FR" dirty="0" smtClean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36" y="2156731"/>
            <a:ext cx="5686350" cy="434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331" y="2409780"/>
            <a:ext cx="4274734" cy="21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Functions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r>
              <a:rPr lang="en-IN" dirty="0"/>
              <a:t>A function is a block of code that performs a specific task</a:t>
            </a:r>
            <a:r>
              <a:rPr lang="en-IN" dirty="0" smtClean="0"/>
              <a:t>.</a:t>
            </a:r>
          </a:p>
          <a:p>
            <a:r>
              <a:rPr lang="en-IN" dirty="0"/>
              <a:t>Dividing a complex problem into smaller chunks makes our program easy to understand and reuse</a:t>
            </a:r>
            <a:r>
              <a:rPr lang="en-IN" dirty="0" smtClean="0"/>
              <a:t>.</a:t>
            </a:r>
          </a:p>
          <a:p>
            <a:pPr marL="0" indent="0" algn="ctr">
              <a:buNone/>
            </a:pPr>
            <a:r>
              <a:rPr lang="en-IN" b="1" dirty="0"/>
              <a:t>Types of function</a:t>
            </a:r>
          </a:p>
          <a:p>
            <a:r>
              <a:rPr lang="en-IN" dirty="0"/>
              <a:t>There are two types of function in C programming:</a:t>
            </a:r>
          </a:p>
          <a:p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Standard library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User-defined functions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1721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Functions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963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Standard library functions</a:t>
            </a:r>
          </a:p>
          <a:p>
            <a:r>
              <a:rPr lang="en-IN" dirty="0"/>
              <a:t>The standard library functions are built-in functions in C programming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These functions are defined in header files.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</a:t>
            </a:r>
            <a:r>
              <a:rPr lang="en-IN" dirty="0" smtClean="0"/>
              <a:t>,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</a:t>
            </a:r>
            <a:r>
              <a:rPr lang="en-IN" dirty="0" err="1"/>
              <a:t>printf</a:t>
            </a:r>
            <a:r>
              <a:rPr lang="en-IN" dirty="0"/>
              <a:t>() is a standard library function to send formatted output to the screen (display output on the screen). </a:t>
            </a:r>
            <a:r>
              <a:rPr lang="en-IN" dirty="0" smtClean="0"/>
              <a:t>This </a:t>
            </a:r>
            <a:r>
              <a:rPr lang="en-IN" dirty="0"/>
              <a:t>function is defined in the </a:t>
            </a:r>
            <a:r>
              <a:rPr lang="en-IN" b="1" dirty="0" err="1"/>
              <a:t>stdio.h</a:t>
            </a:r>
            <a:r>
              <a:rPr lang="en-IN" dirty="0"/>
              <a:t> header file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</a:t>
            </a:r>
            <a:r>
              <a:rPr lang="en-IN" dirty="0" err="1"/>
              <a:t>sqrt</a:t>
            </a:r>
            <a:r>
              <a:rPr lang="en-IN" dirty="0"/>
              <a:t>() function calculates the square root of a number. The function is defined in the </a:t>
            </a:r>
            <a:r>
              <a:rPr lang="en-IN" b="1" dirty="0" err="1"/>
              <a:t>math.h</a:t>
            </a:r>
            <a:r>
              <a:rPr lang="en-IN" dirty="0"/>
              <a:t> header file.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435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Functions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963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User-defined function</a:t>
            </a:r>
          </a:p>
          <a:p>
            <a:r>
              <a:rPr lang="en-IN" dirty="0"/>
              <a:t>You can also create functions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as </a:t>
            </a:r>
            <a:r>
              <a:rPr lang="en-IN" dirty="0"/>
              <a:t>per your need. </a:t>
            </a:r>
            <a:endParaRPr lang="en-IN" dirty="0" smtClean="0"/>
          </a:p>
          <a:p>
            <a:r>
              <a:rPr lang="en-IN" dirty="0" smtClean="0"/>
              <a:t>Such </a:t>
            </a:r>
            <a:r>
              <a:rPr lang="en-IN" dirty="0"/>
              <a:t>functions created by the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user </a:t>
            </a:r>
            <a:r>
              <a:rPr lang="en-IN" dirty="0"/>
              <a:t>are known as user-defined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functions.</a:t>
            </a:r>
          </a:p>
          <a:p>
            <a:r>
              <a:rPr lang="en-IN" b="1" dirty="0" smtClean="0"/>
              <a:t>Note:</a:t>
            </a:r>
            <a:r>
              <a:rPr lang="en-IN" dirty="0" smtClean="0"/>
              <a:t> </a:t>
            </a:r>
            <a:r>
              <a:rPr lang="en-IN" dirty="0"/>
              <a:t>function names are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identifiers </a:t>
            </a:r>
            <a:r>
              <a:rPr lang="en-IN" dirty="0"/>
              <a:t>and should be </a:t>
            </a:r>
            <a:r>
              <a:rPr lang="en-IN" dirty="0" smtClean="0"/>
              <a:t>unique</a:t>
            </a:r>
            <a:r>
              <a:rPr lang="en-IN" dirty="0"/>
              <a:t>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474" y="2176335"/>
            <a:ext cx="4898572" cy="43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Arrays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IN" dirty="0"/>
              <a:t>An array is a variable that can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store multiple </a:t>
            </a:r>
            <a:r>
              <a:rPr lang="en-IN" dirty="0"/>
              <a:t>values.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if you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want </a:t>
            </a:r>
            <a:r>
              <a:rPr lang="en-IN" dirty="0"/>
              <a:t>to store 100 integers, you can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create </a:t>
            </a:r>
            <a:r>
              <a:rPr lang="en-IN" dirty="0"/>
              <a:t>an array for it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i="1" dirty="0" err="1"/>
              <a:t>int</a:t>
            </a:r>
            <a:r>
              <a:rPr lang="en-IN" b="1" dirty="0"/>
              <a:t> data[100];</a:t>
            </a:r>
            <a:endParaRPr lang="en-IN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434" y="1915886"/>
            <a:ext cx="5977128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Functions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963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Advantages of user-defined </a:t>
            </a:r>
            <a:r>
              <a:rPr lang="en-IN" b="1" dirty="0" smtClean="0"/>
              <a:t>function</a:t>
            </a:r>
          </a:p>
          <a:p>
            <a:pPr marL="0" indent="0" algn="ctr">
              <a:buNone/>
            </a:pPr>
            <a:endParaRPr lang="en-IN" b="1" dirty="0"/>
          </a:p>
          <a:p>
            <a:r>
              <a:rPr lang="en-IN" dirty="0"/>
              <a:t>The program will be easier to understand, maintain and debug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Reusable codes that can be used in other </a:t>
            </a:r>
            <a:r>
              <a:rPr lang="en-IN" dirty="0" smtClean="0"/>
              <a:t>programs</a:t>
            </a:r>
          </a:p>
          <a:p>
            <a:endParaRPr lang="en-IN" dirty="0"/>
          </a:p>
          <a:p>
            <a:r>
              <a:rPr lang="en-IN" dirty="0"/>
              <a:t>A large program can be divided into smaller modules.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Hence</a:t>
            </a:r>
            <a:r>
              <a:rPr lang="en-IN" dirty="0"/>
              <a:t>, a large project can be divided among many </a:t>
            </a:r>
            <a:r>
              <a:rPr lang="en-IN" dirty="0" smtClean="0"/>
              <a:t>programmers.</a:t>
            </a:r>
          </a:p>
        </p:txBody>
      </p:sp>
    </p:spTree>
    <p:extLst>
      <p:ext uri="{BB962C8B-B14F-4D97-AF65-F5344CB8AC3E}">
        <p14:creationId xmlns:p14="http://schemas.microsoft.com/office/powerpoint/2010/main" val="17718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Functions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51467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User-defined functions</a:t>
            </a:r>
            <a:endParaRPr lang="en-IN" b="1" dirty="0"/>
          </a:p>
          <a:p>
            <a:endParaRPr lang="en-IN" dirty="0" smtClean="0"/>
          </a:p>
          <a:p>
            <a:r>
              <a:rPr lang="en-IN" dirty="0" smtClean="0"/>
              <a:t>An example </a:t>
            </a:r>
            <a:r>
              <a:rPr lang="en-IN" dirty="0"/>
              <a:t>to add two integers</a:t>
            </a:r>
            <a:r>
              <a:rPr lang="en-IN" dirty="0" smtClean="0"/>
              <a:t>.</a:t>
            </a:r>
          </a:p>
          <a:p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75" y="1854926"/>
            <a:ext cx="5411725" cy="46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Functions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51467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Function </a:t>
            </a:r>
            <a:r>
              <a:rPr lang="en-IN" b="1" dirty="0"/>
              <a:t>prototype</a:t>
            </a:r>
          </a:p>
          <a:p>
            <a:r>
              <a:rPr lang="en-IN" dirty="0"/>
              <a:t>A function prototype is simply the declaration of a function that specifies function's name, parameters and return type.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doesn't contain function body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A function prototype gives information to the compiler that the function may later be used in the program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b="1" dirty="0"/>
              <a:t>Syntax of function </a:t>
            </a:r>
            <a:r>
              <a:rPr lang="en-IN" b="1" dirty="0" smtClean="0"/>
              <a:t>prototype</a:t>
            </a:r>
          </a:p>
          <a:p>
            <a:pPr marL="0" indent="0" algn="ctr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i="1" dirty="0" err="1"/>
              <a:t>returnType</a:t>
            </a:r>
            <a:r>
              <a:rPr lang="en-IN" b="1" dirty="0"/>
              <a:t> </a:t>
            </a:r>
            <a:r>
              <a:rPr lang="en-IN" b="1" dirty="0" err="1"/>
              <a:t>functionName</a:t>
            </a:r>
            <a:r>
              <a:rPr lang="en-IN" b="1" dirty="0"/>
              <a:t>(type1 argument1, type2 argument2, ...);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093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Functions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51467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Calling </a:t>
            </a:r>
            <a:r>
              <a:rPr lang="en-IN" b="1" dirty="0"/>
              <a:t>a </a:t>
            </a:r>
            <a:r>
              <a:rPr lang="en-IN" b="1" dirty="0" smtClean="0"/>
              <a:t>function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Control </a:t>
            </a:r>
            <a:r>
              <a:rPr lang="en-IN" dirty="0"/>
              <a:t>of the program is transferred to the user-defined function by calling it.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b="1" dirty="0"/>
              <a:t>Syntax of function call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b="1" dirty="0" err="1" smtClean="0"/>
              <a:t>functionName</a:t>
            </a:r>
            <a:r>
              <a:rPr lang="en-IN" b="1" dirty="0" smtClean="0"/>
              <a:t>(argument1</a:t>
            </a:r>
            <a:r>
              <a:rPr lang="en-IN" b="1" dirty="0"/>
              <a:t>, argument2, ...);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6742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Functions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51467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Function </a:t>
            </a:r>
            <a:r>
              <a:rPr lang="en-IN" b="1" dirty="0"/>
              <a:t>definition</a:t>
            </a:r>
          </a:p>
          <a:p>
            <a:r>
              <a:rPr lang="en-IN" dirty="0"/>
              <a:t>Function definition contains the block of code to perform a specific task.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Syntax of function </a:t>
            </a:r>
            <a:r>
              <a:rPr lang="en-IN" b="1" dirty="0" smtClean="0"/>
              <a:t>definition</a:t>
            </a:r>
          </a:p>
          <a:p>
            <a:pPr marL="0" indent="0" algn="ctr">
              <a:buNone/>
            </a:pPr>
            <a:endParaRPr lang="en-IN" b="1" dirty="0"/>
          </a:p>
          <a:p>
            <a:pPr marL="0" indent="0" algn="ctr">
              <a:buNone/>
            </a:pPr>
            <a:r>
              <a:rPr lang="en-IN" b="1" dirty="0" err="1"/>
              <a:t>returnType</a:t>
            </a:r>
            <a:r>
              <a:rPr lang="en-IN" b="1" dirty="0"/>
              <a:t> </a:t>
            </a:r>
            <a:r>
              <a:rPr lang="en-IN" b="1" dirty="0" err="1"/>
              <a:t>functionName</a:t>
            </a:r>
            <a:r>
              <a:rPr lang="en-IN" b="1" dirty="0"/>
              <a:t>(type1 argument1, type2 argument2, ...)</a:t>
            </a:r>
          </a:p>
          <a:p>
            <a:pPr marL="0" indent="0" algn="ctr">
              <a:buNone/>
            </a:pPr>
            <a:r>
              <a:rPr lang="en-IN" b="1" dirty="0"/>
              <a:t>{</a:t>
            </a:r>
          </a:p>
          <a:p>
            <a:pPr marL="0" indent="0" algn="ctr">
              <a:buNone/>
            </a:pPr>
            <a:r>
              <a:rPr lang="en-IN" b="1" dirty="0"/>
              <a:t>    //body of the function</a:t>
            </a:r>
          </a:p>
          <a:p>
            <a:pPr marL="0" indent="0" algn="ctr">
              <a:buNone/>
            </a:pPr>
            <a:r>
              <a:rPr lang="en-IN" b="1" dirty="0"/>
              <a:t>}</a:t>
            </a:r>
            <a:endParaRPr lang="en-IN" b="1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65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Functions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51467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Passing </a:t>
            </a:r>
            <a:r>
              <a:rPr lang="en-IN" b="1" dirty="0"/>
              <a:t>arguments to a function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b="1" dirty="0"/>
              <a:t>type</a:t>
            </a:r>
            <a:r>
              <a:rPr lang="en-IN" dirty="0"/>
              <a:t> of arguments passed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to a </a:t>
            </a:r>
            <a:r>
              <a:rPr lang="en-IN" dirty="0"/>
              <a:t>function and the </a:t>
            </a:r>
            <a:r>
              <a:rPr lang="en-IN" b="1" dirty="0"/>
              <a:t>formal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parameters</a:t>
            </a:r>
            <a:r>
              <a:rPr lang="en-IN" dirty="0" smtClean="0"/>
              <a:t> </a:t>
            </a:r>
            <a:r>
              <a:rPr lang="en-IN" dirty="0"/>
              <a:t>must </a:t>
            </a:r>
            <a:r>
              <a:rPr lang="en-IN" b="1" dirty="0"/>
              <a:t>match</a:t>
            </a:r>
            <a:r>
              <a:rPr lang="en-IN" dirty="0"/>
              <a:t>,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otherwise</a:t>
            </a:r>
            <a:r>
              <a:rPr lang="en-IN" dirty="0"/>
              <a:t>, the compiler will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throw </a:t>
            </a:r>
            <a:r>
              <a:rPr lang="en-IN" dirty="0"/>
              <a:t>an error.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684" y="1904660"/>
            <a:ext cx="5431116" cy="438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Functions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51467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Return </a:t>
            </a:r>
            <a:r>
              <a:rPr lang="en-IN" b="1" dirty="0"/>
              <a:t>Statement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return statement terminates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execution of a function and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returns </a:t>
            </a:r>
            <a:r>
              <a:rPr lang="en-IN" dirty="0"/>
              <a:t>a value to the calling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function</a:t>
            </a:r>
            <a:r>
              <a:rPr lang="en-IN" dirty="0"/>
              <a:t>. The program control is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transferred </a:t>
            </a:r>
            <a:r>
              <a:rPr lang="en-IN" dirty="0"/>
              <a:t>to the calling function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after </a:t>
            </a:r>
            <a:r>
              <a:rPr lang="en-IN" dirty="0"/>
              <a:t>the return statement.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04851"/>
            <a:ext cx="5686697" cy="475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 Addresses and </a:t>
            </a:r>
            <a:r>
              <a:rPr lang="en-IN" dirty="0" smtClean="0"/>
              <a:t>Pointers to functions</a:t>
            </a:r>
            <a:endParaRPr lang="en-IN" dirty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1"/>
            <a:ext cx="10515600" cy="5042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Pass </a:t>
            </a:r>
            <a:r>
              <a:rPr lang="en-IN" b="1" dirty="0"/>
              <a:t>Addresses to Functions</a:t>
            </a:r>
          </a:p>
          <a:p>
            <a:r>
              <a:rPr lang="en-IN" dirty="0" smtClean="0"/>
              <a:t>                                                                                Output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9461"/>
            <a:ext cx="4186237" cy="4575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377" y="2730130"/>
            <a:ext cx="2890925" cy="13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 Addresses and </a:t>
            </a:r>
            <a:r>
              <a:rPr lang="en-IN" dirty="0" smtClean="0"/>
              <a:t>Pointers to functions</a:t>
            </a:r>
            <a:endParaRPr lang="en-IN" dirty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1"/>
            <a:ext cx="10515600" cy="5042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Passing </a:t>
            </a:r>
            <a:r>
              <a:rPr lang="en-IN" b="1" dirty="0"/>
              <a:t>Pointers to Functions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843" y="1954630"/>
            <a:ext cx="4222568" cy="45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Dynamic Memory Allocation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1"/>
            <a:ext cx="10515600" cy="5042262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Once </a:t>
            </a:r>
            <a:r>
              <a:rPr lang="en-IN" dirty="0"/>
              <a:t>the size of an array is declared, you cannot change it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Sometimes the size of the array you declared may be insufficient.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solve this issue, </a:t>
            </a:r>
            <a:r>
              <a:rPr lang="en-IN" dirty="0" smtClean="0"/>
              <a:t>we </a:t>
            </a:r>
            <a:r>
              <a:rPr lang="en-IN" dirty="0"/>
              <a:t>can allocate memory manually during run-time.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is known as dynamic memory allocation in C programming.</a:t>
            </a:r>
          </a:p>
        </p:txBody>
      </p:sp>
    </p:spTree>
    <p:extLst>
      <p:ext uri="{BB962C8B-B14F-4D97-AF65-F5344CB8AC3E}">
        <p14:creationId xmlns:p14="http://schemas.microsoft.com/office/powerpoint/2010/main" val="33030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Arrays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How to declare an array</a:t>
            </a:r>
            <a:r>
              <a:rPr lang="en-IN" b="1" dirty="0" smtClean="0"/>
              <a:t>?</a:t>
            </a:r>
          </a:p>
          <a:p>
            <a:endParaRPr lang="en-IN" b="1" dirty="0"/>
          </a:p>
          <a:p>
            <a:r>
              <a:rPr lang="en-IN" b="1" dirty="0" err="1"/>
              <a:t>dataType</a:t>
            </a:r>
            <a:r>
              <a:rPr lang="en-IN" b="1" dirty="0"/>
              <a:t> </a:t>
            </a:r>
            <a:r>
              <a:rPr lang="en-IN" b="1" dirty="0" err="1"/>
              <a:t>arrayName</a:t>
            </a:r>
            <a:r>
              <a:rPr lang="en-IN" b="1" dirty="0"/>
              <a:t>[</a:t>
            </a:r>
            <a:r>
              <a:rPr lang="en-IN" b="1" dirty="0" err="1"/>
              <a:t>arraySize</a:t>
            </a:r>
            <a:r>
              <a:rPr lang="en-IN" b="1" dirty="0" smtClean="0"/>
              <a:t>];</a:t>
            </a:r>
            <a:endParaRPr lang="en-IN" b="1" dirty="0"/>
          </a:p>
          <a:p>
            <a:r>
              <a:rPr lang="en-IN" dirty="0"/>
              <a:t>For </a:t>
            </a:r>
            <a:r>
              <a:rPr lang="en-IN" dirty="0" smtClean="0"/>
              <a:t>example, </a:t>
            </a:r>
            <a:r>
              <a:rPr lang="en-IN" b="1" dirty="0" smtClean="0"/>
              <a:t>float </a:t>
            </a:r>
            <a:r>
              <a:rPr lang="en-IN" b="1" dirty="0"/>
              <a:t>mark[5</a:t>
            </a:r>
            <a:r>
              <a:rPr lang="en-IN" b="1" dirty="0" smtClean="0"/>
              <a:t>];</a:t>
            </a:r>
          </a:p>
          <a:p>
            <a:endParaRPr lang="en-IN" dirty="0"/>
          </a:p>
          <a:p>
            <a:r>
              <a:rPr lang="en-IN" b="1" dirty="0" smtClean="0"/>
              <a:t>Note – </a:t>
            </a:r>
            <a:r>
              <a:rPr lang="en-IN" dirty="0" smtClean="0"/>
              <a:t>The </a:t>
            </a:r>
            <a:r>
              <a:rPr lang="en-IN" dirty="0"/>
              <a:t>size and type of an array cannot be changed once it is declared.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338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Dynamic Memory Allocation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1"/>
            <a:ext cx="10515600" cy="5042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err="1" smtClean="0"/>
              <a:t>malloc</a:t>
            </a:r>
            <a:r>
              <a:rPr lang="en-IN" b="1" dirty="0"/>
              <a:t>()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name "</a:t>
            </a:r>
            <a:r>
              <a:rPr lang="en-IN" dirty="0" err="1"/>
              <a:t>malloc</a:t>
            </a:r>
            <a:r>
              <a:rPr lang="en-IN" dirty="0"/>
              <a:t>" stands for memory allocation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malloc</a:t>
            </a:r>
            <a:r>
              <a:rPr lang="en-IN" dirty="0"/>
              <a:t>() function reserves a block of memory of the specified number of bytes. </a:t>
            </a:r>
          </a:p>
          <a:p>
            <a:r>
              <a:rPr lang="en-IN" dirty="0" smtClean="0"/>
              <a:t>And</a:t>
            </a:r>
            <a:r>
              <a:rPr lang="en-IN" dirty="0"/>
              <a:t>, it returns a pointer of void which can be casted into pointers of any form</a:t>
            </a:r>
            <a:r>
              <a:rPr lang="en-IN" dirty="0" smtClean="0"/>
              <a:t>.</a:t>
            </a:r>
          </a:p>
          <a:p>
            <a:r>
              <a:rPr lang="en-IN" dirty="0" smtClean="0"/>
              <a:t>Example: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	</a:t>
            </a:r>
            <a:r>
              <a:rPr lang="en-IN" b="1" dirty="0" err="1" smtClean="0"/>
              <a:t>ptr</a:t>
            </a:r>
            <a:r>
              <a:rPr lang="en-IN" b="1" dirty="0" smtClean="0"/>
              <a:t> </a:t>
            </a:r>
            <a:r>
              <a:rPr lang="en-IN" b="1" dirty="0"/>
              <a:t>= (float*) </a:t>
            </a:r>
            <a:r>
              <a:rPr lang="en-IN" b="1" dirty="0" err="1"/>
              <a:t>malloc</a:t>
            </a:r>
            <a:r>
              <a:rPr lang="en-IN" b="1" dirty="0"/>
              <a:t>(100 * </a:t>
            </a:r>
            <a:r>
              <a:rPr lang="en-IN" b="1" dirty="0" err="1"/>
              <a:t>sizeof</a:t>
            </a:r>
            <a:r>
              <a:rPr lang="en-IN" b="1" dirty="0"/>
              <a:t>(float</a:t>
            </a:r>
            <a:r>
              <a:rPr lang="en-IN" b="1" dirty="0" smtClean="0"/>
              <a:t>));</a:t>
            </a:r>
          </a:p>
          <a:p>
            <a:r>
              <a:rPr lang="en-IN" dirty="0" smtClean="0"/>
              <a:t>Allocates </a:t>
            </a:r>
            <a:r>
              <a:rPr lang="en-IN" dirty="0"/>
              <a:t>400 bytes of memory</a:t>
            </a:r>
            <a:r>
              <a:rPr lang="en-IN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5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Dynamic Memory Allocation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1"/>
            <a:ext cx="10515600" cy="50422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b="1" dirty="0" err="1" smtClean="0"/>
              <a:t>calloc</a:t>
            </a:r>
            <a:r>
              <a:rPr lang="en-IN" b="1" dirty="0"/>
              <a:t>()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name "</a:t>
            </a:r>
            <a:r>
              <a:rPr lang="en-IN" dirty="0" err="1"/>
              <a:t>calloc</a:t>
            </a:r>
            <a:r>
              <a:rPr lang="en-IN" dirty="0"/>
              <a:t>" stands for contiguous allocation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malloc</a:t>
            </a:r>
            <a:r>
              <a:rPr lang="en-IN" dirty="0"/>
              <a:t>() function allocates memory and leaves the memory uninitialized, </a:t>
            </a:r>
            <a:endParaRPr lang="en-IN" dirty="0" smtClean="0"/>
          </a:p>
          <a:p>
            <a:r>
              <a:rPr lang="en-IN" dirty="0"/>
              <a:t>W</a:t>
            </a:r>
            <a:r>
              <a:rPr lang="en-IN" dirty="0" smtClean="0"/>
              <a:t>hereas </a:t>
            </a:r>
            <a:r>
              <a:rPr lang="en-IN" dirty="0"/>
              <a:t>the </a:t>
            </a:r>
            <a:r>
              <a:rPr lang="en-IN" dirty="0" err="1"/>
              <a:t>calloc</a:t>
            </a:r>
            <a:r>
              <a:rPr lang="en-IN" dirty="0"/>
              <a:t>() function allocates memory and initializes all bits to zero</a:t>
            </a:r>
            <a:r>
              <a:rPr lang="en-IN" dirty="0" smtClean="0"/>
              <a:t>.</a:t>
            </a:r>
          </a:p>
          <a:p>
            <a:r>
              <a:rPr lang="en-IN" dirty="0"/>
              <a:t>Example</a:t>
            </a:r>
            <a:r>
              <a:rPr lang="en-IN" dirty="0" smtClean="0"/>
              <a:t>: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	</a:t>
            </a:r>
            <a:r>
              <a:rPr lang="en-IN" b="1" dirty="0" err="1" smtClean="0"/>
              <a:t>ptr</a:t>
            </a:r>
            <a:r>
              <a:rPr lang="en-IN" b="1" dirty="0" smtClean="0"/>
              <a:t> </a:t>
            </a:r>
            <a:r>
              <a:rPr lang="en-IN" b="1" dirty="0"/>
              <a:t>= (float*) </a:t>
            </a:r>
            <a:r>
              <a:rPr lang="en-IN" b="1" dirty="0" err="1"/>
              <a:t>calloc</a:t>
            </a:r>
            <a:r>
              <a:rPr lang="en-IN" b="1" dirty="0"/>
              <a:t>(25, </a:t>
            </a:r>
            <a:r>
              <a:rPr lang="en-IN" b="1" dirty="0" err="1"/>
              <a:t>sizeof</a:t>
            </a:r>
            <a:r>
              <a:rPr lang="en-IN" b="1" dirty="0"/>
              <a:t>(float));</a:t>
            </a:r>
          </a:p>
          <a:p>
            <a:r>
              <a:rPr lang="en-IN" dirty="0"/>
              <a:t>The above statement allocates contiguous space in memory for 25 elements of type float.</a:t>
            </a:r>
          </a:p>
          <a:p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550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Dynamic Memory Allocation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1"/>
            <a:ext cx="10515600" cy="5042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free</a:t>
            </a:r>
            <a:r>
              <a:rPr lang="en-IN" b="1" dirty="0"/>
              <a:t>()</a:t>
            </a:r>
          </a:p>
          <a:p>
            <a:endParaRPr lang="en-IN" dirty="0" smtClean="0"/>
          </a:p>
          <a:p>
            <a:r>
              <a:rPr lang="en-IN" dirty="0" smtClean="0"/>
              <a:t>Dynamically </a:t>
            </a:r>
            <a:r>
              <a:rPr lang="en-IN" dirty="0"/>
              <a:t>allocated memory created with either </a:t>
            </a:r>
            <a:r>
              <a:rPr lang="en-IN" dirty="0" err="1"/>
              <a:t>calloc</a:t>
            </a:r>
            <a:r>
              <a:rPr lang="en-IN" dirty="0"/>
              <a:t>() or </a:t>
            </a:r>
            <a:r>
              <a:rPr lang="en-IN" dirty="0" err="1"/>
              <a:t>malloc</a:t>
            </a:r>
            <a:r>
              <a:rPr lang="en-IN" dirty="0"/>
              <a:t>() doesn't get freed on their own.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must explicitly use free() to release the space</a:t>
            </a:r>
            <a:r>
              <a:rPr lang="en-IN" dirty="0" smtClean="0"/>
              <a:t>.</a:t>
            </a:r>
          </a:p>
          <a:p>
            <a:r>
              <a:rPr lang="en-IN" dirty="0"/>
              <a:t>Syntax of free()</a:t>
            </a:r>
          </a:p>
          <a:p>
            <a:pPr marL="0" indent="0">
              <a:buNone/>
            </a:pPr>
            <a:r>
              <a:rPr lang="en-IN" b="1" dirty="0" smtClean="0"/>
              <a:t>		free(</a:t>
            </a:r>
            <a:r>
              <a:rPr lang="en-IN" b="1" dirty="0" err="1" smtClean="0"/>
              <a:t>ptr</a:t>
            </a:r>
            <a:r>
              <a:rPr lang="en-IN" b="1" dirty="0" smtClean="0"/>
              <a:t>);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This statement frees the space allocated in the memory pointed by </a:t>
            </a:r>
            <a:r>
              <a:rPr lang="en-IN" dirty="0" err="1"/>
              <a:t>ptr</a:t>
            </a:r>
            <a:r>
              <a:rPr lang="en-IN" dirty="0"/>
              <a:t>.</a:t>
            </a:r>
            <a:endParaRPr lang="en-IN" dirty="0" smtClean="0"/>
          </a:p>
          <a:p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062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Dynamic Memory Allocation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1"/>
            <a:ext cx="10515600" cy="5042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err="1" smtClean="0"/>
              <a:t>realloc</a:t>
            </a:r>
            <a:r>
              <a:rPr lang="en-IN" b="1" dirty="0"/>
              <a:t>()</a:t>
            </a:r>
          </a:p>
          <a:p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dynamically allocated memory is insufficient or more than required,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can change the size of previously allocated memory using the </a:t>
            </a:r>
            <a:r>
              <a:rPr lang="en-IN" dirty="0" err="1"/>
              <a:t>realloc</a:t>
            </a:r>
            <a:r>
              <a:rPr lang="en-IN" dirty="0"/>
              <a:t>() function</a:t>
            </a:r>
            <a:r>
              <a:rPr lang="en-IN" dirty="0" smtClean="0"/>
              <a:t>.</a:t>
            </a:r>
          </a:p>
          <a:p>
            <a:r>
              <a:rPr lang="en-IN" dirty="0"/>
              <a:t>Syntax of </a:t>
            </a:r>
            <a:r>
              <a:rPr lang="en-IN" dirty="0" err="1"/>
              <a:t>realloc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b="1" dirty="0" smtClean="0"/>
              <a:t>		</a:t>
            </a:r>
            <a:r>
              <a:rPr lang="en-IN" b="1" dirty="0" err="1" smtClean="0"/>
              <a:t>ptr</a:t>
            </a:r>
            <a:r>
              <a:rPr lang="en-IN" b="1" dirty="0" smtClean="0"/>
              <a:t> </a:t>
            </a:r>
            <a:r>
              <a:rPr lang="en-IN" b="1" dirty="0"/>
              <a:t>= </a:t>
            </a:r>
            <a:r>
              <a:rPr lang="en-IN" b="1" dirty="0" err="1"/>
              <a:t>realloc</a:t>
            </a:r>
            <a:r>
              <a:rPr lang="en-IN" b="1" dirty="0"/>
              <a:t>(</a:t>
            </a:r>
            <a:r>
              <a:rPr lang="en-IN" b="1" dirty="0" err="1"/>
              <a:t>ptr</a:t>
            </a:r>
            <a:r>
              <a:rPr lang="en-IN" b="1" dirty="0"/>
              <a:t>, x</a:t>
            </a:r>
            <a:r>
              <a:rPr lang="en-IN" b="1" dirty="0" smtClean="0"/>
              <a:t>);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Here, </a:t>
            </a:r>
            <a:r>
              <a:rPr lang="en-IN" dirty="0" err="1"/>
              <a:t>ptr</a:t>
            </a:r>
            <a:r>
              <a:rPr lang="en-IN" dirty="0"/>
              <a:t> is reallocated with a new size x.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120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 arrays to a function in C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1"/>
            <a:ext cx="10515600" cy="5042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Pass </a:t>
            </a:r>
            <a:r>
              <a:rPr lang="en-IN" b="1" dirty="0"/>
              <a:t>Individual Array Elements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2" y="2047875"/>
            <a:ext cx="6732253" cy="44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 arrays to a function in C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1"/>
            <a:ext cx="10515600" cy="5042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Pass </a:t>
            </a:r>
            <a:r>
              <a:rPr lang="en-IN" b="1" dirty="0"/>
              <a:t>Arrays to Functions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021" y="1967049"/>
            <a:ext cx="61245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Pass arrays to a function in C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223"/>
            <a:ext cx="10515600" cy="5212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Pass </a:t>
            </a:r>
            <a:r>
              <a:rPr lang="en-IN" b="1" dirty="0"/>
              <a:t>Multidimensional Arrays to a </a:t>
            </a:r>
            <a:r>
              <a:rPr lang="en-IN" b="1" dirty="0" smtClean="0"/>
              <a:t>Function</a:t>
            </a:r>
          </a:p>
          <a:p>
            <a:r>
              <a:rPr lang="en-IN" dirty="0"/>
              <a:t>To pass multidimensional arrays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to </a:t>
            </a:r>
            <a:r>
              <a:rPr lang="en-IN" dirty="0"/>
              <a:t>a function, only the name of the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array </a:t>
            </a:r>
            <a:r>
              <a:rPr lang="en-IN" dirty="0"/>
              <a:t>is passed to the function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dirty="0"/>
              <a:t>similar to one-dimensional arrays</a:t>
            </a:r>
            <a:r>
              <a:rPr lang="en-IN" dirty="0" smtClean="0"/>
              <a:t>).</a:t>
            </a:r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15" y="1768385"/>
            <a:ext cx="4652962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C String Functions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501940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Few </a:t>
            </a:r>
            <a:r>
              <a:rPr lang="en-IN" dirty="0"/>
              <a:t>commonly used string handling functions </a:t>
            </a:r>
            <a:r>
              <a:rPr lang="en-IN" dirty="0" smtClean="0"/>
              <a:t>are: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Function</a:t>
            </a:r>
            <a:r>
              <a:rPr lang="en-IN" b="1" dirty="0"/>
              <a:t>	</a:t>
            </a:r>
            <a:r>
              <a:rPr lang="en-IN" b="1" dirty="0" smtClean="0"/>
              <a:t>	Work </a:t>
            </a:r>
            <a:r>
              <a:rPr lang="en-IN" b="1" dirty="0"/>
              <a:t>of </a:t>
            </a:r>
            <a:r>
              <a:rPr lang="en-IN" b="1" dirty="0" smtClean="0"/>
              <a:t>Function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      </a:t>
            </a:r>
            <a:r>
              <a:rPr lang="en-IN" b="1" dirty="0" err="1" smtClean="0"/>
              <a:t>strlen</a:t>
            </a:r>
            <a:r>
              <a:rPr lang="en-IN" b="1" dirty="0"/>
              <a:t>()</a:t>
            </a:r>
            <a:r>
              <a:rPr lang="en-IN" dirty="0"/>
              <a:t>	</a:t>
            </a:r>
            <a:r>
              <a:rPr lang="en-IN" dirty="0" smtClean="0"/>
              <a:t>	computes </a:t>
            </a:r>
            <a:r>
              <a:rPr lang="en-IN" dirty="0"/>
              <a:t>string's length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      </a:t>
            </a:r>
            <a:r>
              <a:rPr lang="en-IN" b="1" dirty="0" err="1" smtClean="0"/>
              <a:t>strcpy</a:t>
            </a:r>
            <a:r>
              <a:rPr lang="en-IN" b="1" dirty="0"/>
              <a:t>()</a:t>
            </a:r>
            <a:r>
              <a:rPr lang="en-IN" dirty="0"/>
              <a:t>	</a:t>
            </a:r>
            <a:r>
              <a:rPr lang="en-IN" dirty="0" smtClean="0"/>
              <a:t>	copies </a:t>
            </a:r>
            <a:r>
              <a:rPr lang="en-IN" dirty="0"/>
              <a:t>a string to another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      </a:t>
            </a:r>
            <a:r>
              <a:rPr lang="en-IN" b="1" dirty="0" err="1" smtClean="0"/>
              <a:t>strcat</a:t>
            </a:r>
            <a:r>
              <a:rPr lang="en-IN" b="1" dirty="0"/>
              <a:t>()</a:t>
            </a:r>
            <a:r>
              <a:rPr lang="en-IN" dirty="0"/>
              <a:t>	</a:t>
            </a:r>
            <a:r>
              <a:rPr lang="en-IN" dirty="0" smtClean="0"/>
              <a:t>	concatenates(joins</a:t>
            </a:r>
            <a:r>
              <a:rPr lang="en-IN" dirty="0"/>
              <a:t>) two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      </a:t>
            </a:r>
            <a:r>
              <a:rPr lang="en-IN" b="1" dirty="0" err="1" smtClean="0"/>
              <a:t>strcmp</a:t>
            </a:r>
            <a:r>
              <a:rPr lang="en-IN" b="1" dirty="0"/>
              <a:t>()</a:t>
            </a:r>
            <a:r>
              <a:rPr lang="en-IN" dirty="0"/>
              <a:t>	</a:t>
            </a:r>
            <a:r>
              <a:rPr lang="en-IN" dirty="0" smtClean="0"/>
              <a:t>	compares </a:t>
            </a:r>
            <a:r>
              <a:rPr lang="en-IN" dirty="0"/>
              <a:t>two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      </a:t>
            </a:r>
            <a:r>
              <a:rPr lang="en-IN" b="1" dirty="0" err="1" smtClean="0"/>
              <a:t>strlwr</a:t>
            </a:r>
            <a:r>
              <a:rPr lang="en-IN" b="1" dirty="0"/>
              <a:t>()</a:t>
            </a:r>
            <a:r>
              <a:rPr lang="en-IN" dirty="0"/>
              <a:t>	</a:t>
            </a:r>
            <a:r>
              <a:rPr lang="en-IN" dirty="0" smtClean="0"/>
              <a:t>	converts </a:t>
            </a:r>
            <a:r>
              <a:rPr lang="en-IN" dirty="0"/>
              <a:t>string to lowercase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      </a:t>
            </a:r>
            <a:r>
              <a:rPr lang="en-IN" b="1" dirty="0" err="1" smtClean="0"/>
              <a:t>strupr</a:t>
            </a:r>
            <a:r>
              <a:rPr lang="en-IN" b="1" dirty="0"/>
              <a:t>()</a:t>
            </a:r>
            <a:r>
              <a:rPr lang="en-IN" dirty="0"/>
              <a:t>	</a:t>
            </a:r>
            <a:r>
              <a:rPr lang="en-IN" dirty="0" smtClean="0"/>
              <a:t>	converts </a:t>
            </a:r>
            <a:r>
              <a:rPr lang="en-IN" dirty="0"/>
              <a:t>string to uppercase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621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890712"/>
            <a:ext cx="58293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12192000" cy="6356911"/>
          </a:xfrm>
          <a:prstGeom prst="rect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3709495" y="5131417"/>
            <a:ext cx="86563" cy="104264"/>
          </a:xfrm>
          <a:custGeom>
            <a:avLst/>
            <a:gdLst>
              <a:gd name="T0" fmla="*/ 0 w 988"/>
              <a:gd name="T1" fmla="*/ 0 h 1969"/>
              <a:gd name="T2" fmla="*/ 0 w 988"/>
              <a:gd name="T3" fmla="*/ 1969 h 1969"/>
              <a:gd name="T4" fmla="*/ 988 w 988"/>
              <a:gd name="T5" fmla="*/ 984 h 1969"/>
              <a:gd name="T6" fmla="*/ 0 w 988"/>
              <a:gd name="T7" fmla="*/ 0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1969">
                <a:moveTo>
                  <a:pt x="0" y="0"/>
                </a:moveTo>
                <a:lnTo>
                  <a:pt x="0" y="1969"/>
                </a:lnTo>
                <a:lnTo>
                  <a:pt x="988" y="984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905966" y="209792"/>
            <a:ext cx="9462053" cy="13376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defRPr>
            </a:lvl1pPr>
          </a:lstStyle>
          <a:p>
            <a:pPr algn="ctr">
              <a:defRPr/>
            </a:pPr>
            <a:r>
              <a:rPr lang="en-US" sz="3733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info@fice.in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mentor@fice.in</a:t>
            </a:r>
          </a:p>
          <a:p>
            <a:endParaRPr lang="en-IN" sz="4267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-25400"/>
            <a:ext cx="12192000" cy="638001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/>
          </a:p>
          <a:p>
            <a:pPr algn="ctr"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  <a:hlinkClick r:id="rId4"/>
              </a:rPr>
              <a:t>mentor@fice.in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www.fice.in</a:t>
            </a:r>
          </a:p>
        </p:txBody>
      </p:sp>
    </p:spTree>
    <p:extLst>
      <p:ext uri="{BB962C8B-B14F-4D97-AF65-F5344CB8AC3E}">
        <p14:creationId xmlns:p14="http://schemas.microsoft.com/office/powerpoint/2010/main" val="42088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Arrays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Access Array </a:t>
            </a:r>
            <a:r>
              <a:rPr lang="en-IN" b="1" dirty="0" smtClean="0"/>
              <a:t>Elements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You can access elements of an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array </a:t>
            </a:r>
            <a:r>
              <a:rPr lang="en-IN" dirty="0"/>
              <a:t>by indices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first element is mark[0], the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second </a:t>
            </a:r>
            <a:r>
              <a:rPr lang="en-IN" dirty="0"/>
              <a:t>element is mark[1] and so on</a:t>
            </a:r>
            <a:r>
              <a:rPr lang="en-IN" dirty="0" smtClean="0"/>
              <a:t>.</a:t>
            </a:r>
          </a:p>
          <a:p>
            <a:r>
              <a:rPr lang="en-IN" dirty="0"/>
              <a:t>Arrays have 0 as the first index, not 1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If the size of an array is n, to access the last element, the n-1 index is used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47" y="2626042"/>
            <a:ext cx="5451648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Arrays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How </a:t>
            </a:r>
            <a:r>
              <a:rPr lang="en-IN" b="1" dirty="0"/>
              <a:t>to initialize an array</a:t>
            </a:r>
            <a:r>
              <a:rPr lang="en-IN" b="1" dirty="0" smtClean="0"/>
              <a:t>?</a:t>
            </a:r>
          </a:p>
          <a:p>
            <a:pPr marL="0" indent="0" algn="ctr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de-DE" b="1" dirty="0"/>
              <a:t>int mark[5] = {19, 10, 8, 17, 9</a:t>
            </a:r>
            <a:r>
              <a:rPr lang="de-DE" b="1" dirty="0" smtClean="0"/>
              <a:t>};</a:t>
            </a:r>
          </a:p>
          <a:p>
            <a:r>
              <a:rPr lang="en-IN" dirty="0"/>
              <a:t>You can also initialize an array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like </a:t>
            </a:r>
            <a:r>
              <a:rPr lang="en-IN" dirty="0"/>
              <a:t>this.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b="1" dirty="0"/>
              <a:t> mark[] = {19, 10, 8, 17, 9};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016251"/>
            <a:ext cx="5755327" cy="17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Arrays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Access elements out of its bound</a:t>
            </a:r>
            <a:r>
              <a:rPr lang="en-IN" b="1" dirty="0" smtClean="0"/>
              <a:t>!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Suppose you declared an array of 10 elements. Let's say,</a:t>
            </a:r>
          </a:p>
          <a:p>
            <a:pPr marL="0" indent="0" algn="ctr">
              <a:buNone/>
            </a:pP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/>
              <a:t>testArray</a:t>
            </a:r>
            <a:r>
              <a:rPr lang="en-IN" b="1" dirty="0"/>
              <a:t>[10</a:t>
            </a:r>
            <a:r>
              <a:rPr lang="en-IN" b="1" dirty="0" smtClean="0"/>
              <a:t>];</a:t>
            </a:r>
            <a:endParaRPr lang="en-IN" b="1" dirty="0"/>
          </a:p>
          <a:p>
            <a:r>
              <a:rPr lang="en-IN" dirty="0" smtClean="0"/>
              <a:t>If </a:t>
            </a:r>
            <a:r>
              <a:rPr lang="en-IN" dirty="0"/>
              <a:t>you try to access </a:t>
            </a:r>
            <a:r>
              <a:rPr lang="en-IN" dirty="0" err="1"/>
              <a:t>testArray</a:t>
            </a:r>
            <a:r>
              <a:rPr lang="en-IN" dirty="0"/>
              <a:t>[12]. The element is not available.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may cause unexpected output (undefined </a:t>
            </a:r>
            <a:r>
              <a:rPr lang="en-IN" dirty="0" err="1"/>
              <a:t>behavior</a:t>
            </a:r>
            <a:r>
              <a:rPr lang="en-IN" dirty="0"/>
              <a:t>). </a:t>
            </a:r>
            <a:endParaRPr lang="en-IN" dirty="0" smtClean="0"/>
          </a:p>
          <a:p>
            <a:r>
              <a:rPr lang="en-IN" dirty="0" smtClean="0"/>
              <a:t>Sometimes </a:t>
            </a:r>
            <a:r>
              <a:rPr lang="en-IN" dirty="0"/>
              <a:t>you might get an error and some other time your program may run correctly.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826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Arrays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b="1" dirty="0"/>
              <a:t>C Multidimensional </a:t>
            </a:r>
            <a:r>
              <a:rPr lang="en-IN" b="1" dirty="0" smtClean="0"/>
              <a:t>Arrays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You </a:t>
            </a:r>
            <a:r>
              <a:rPr lang="en-IN" dirty="0"/>
              <a:t>can create an array of arrays.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arrays are known as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multidimensional </a:t>
            </a:r>
            <a:r>
              <a:rPr lang="en-IN" dirty="0"/>
              <a:t>arrays. </a:t>
            </a:r>
            <a:endParaRPr lang="en-IN" dirty="0" smtClean="0"/>
          </a:p>
          <a:p>
            <a:r>
              <a:rPr lang="en-IN" dirty="0" smtClean="0"/>
              <a:t>For example,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              float </a:t>
            </a:r>
            <a:r>
              <a:rPr lang="en-IN" b="1" dirty="0"/>
              <a:t>x[3][4];</a:t>
            </a:r>
          </a:p>
          <a:p>
            <a:r>
              <a:rPr lang="en-IN" dirty="0"/>
              <a:t>Here, x is a two-dimensional (2d) array.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array can hold 12 elements. </a:t>
            </a:r>
            <a:endParaRPr lang="en-IN" dirty="0" smtClean="0"/>
          </a:p>
          <a:p>
            <a:r>
              <a:rPr lang="en-IN" dirty="0" smtClean="0"/>
              <a:t>It is a </a:t>
            </a:r>
            <a:r>
              <a:rPr lang="en-IN" dirty="0"/>
              <a:t>table with 3 rows and each row has 4 columns.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686" y="2457313"/>
            <a:ext cx="5349073" cy="29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Arrays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b="1" dirty="0"/>
              <a:t>Initializing a multidimensional </a:t>
            </a:r>
            <a:r>
              <a:rPr lang="en-IN" b="1" dirty="0" smtClean="0"/>
              <a:t>array</a:t>
            </a:r>
          </a:p>
          <a:p>
            <a:endParaRPr lang="en-IN" dirty="0"/>
          </a:p>
          <a:p>
            <a:r>
              <a:rPr lang="en-IN" dirty="0"/>
              <a:t>Initialization of a 2d </a:t>
            </a:r>
            <a:r>
              <a:rPr lang="en-IN" dirty="0" smtClean="0"/>
              <a:t>array</a:t>
            </a:r>
          </a:p>
          <a:p>
            <a:pPr marL="0" indent="0">
              <a:buNone/>
            </a:pPr>
            <a:r>
              <a:rPr lang="en-IN" dirty="0"/>
              <a:t>// Different ways to initialize two-dimensional array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b="1" dirty="0" err="1"/>
              <a:t>int</a:t>
            </a:r>
            <a:r>
              <a:rPr lang="en-IN" b="1" dirty="0"/>
              <a:t> c[2][3] = {{1, 3, 0}, {-1, 5, 9}};</a:t>
            </a:r>
          </a:p>
          <a:p>
            <a:pPr marL="0" indent="0" algn="ctr">
              <a:buNone/>
            </a:pPr>
            <a:r>
              <a:rPr lang="en-IN" b="1" dirty="0"/>
              <a:t>         </a:t>
            </a:r>
          </a:p>
          <a:p>
            <a:pPr marL="0" indent="0" algn="ctr">
              <a:buNone/>
            </a:pPr>
            <a:r>
              <a:rPr lang="en-IN" b="1" dirty="0" err="1"/>
              <a:t>int</a:t>
            </a:r>
            <a:r>
              <a:rPr lang="en-IN" b="1" dirty="0"/>
              <a:t> c[][3] = {{1, 3, 0}, {-1, 5, 9}};</a:t>
            </a:r>
          </a:p>
          <a:p>
            <a:pPr marL="0" indent="0" algn="ctr">
              <a:buNone/>
            </a:pPr>
            <a:r>
              <a:rPr lang="en-IN" b="1" dirty="0"/>
              <a:t>                </a:t>
            </a:r>
          </a:p>
          <a:p>
            <a:pPr marL="0" indent="0" algn="ctr">
              <a:buNone/>
            </a:pPr>
            <a:r>
              <a:rPr lang="en-IN" b="1" dirty="0" err="1"/>
              <a:t>int</a:t>
            </a:r>
            <a:r>
              <a:rPr lang="en-IN" b="1" dirty="0"/>
              <a:t> c[2][3] = {1, 3, 0, -1, 5, 9};</a:t>
            </a:r>
          </a:p>
        </p:txBody>
      </p:sp>
    </p:spTree>
    <p:extLst>
      <p:ext uri="{BB962C8B-B14F-4D97-AF65-F5344CB8AC3E}">
        <p14:creationId xmlns:p14="http://schemas.microsoft.com/office/powerpoint/2010/main" val="19594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2160</Words>
  <Application>Microsoft Office PowerPoint</Application>
  <PresentationFormat>Widescreen</PresentationFormat>
  <Paragraphs>397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Intel Clear</vt:lpstr>
      <vt:lpstr>Intel Clear Light</vt:lpstr>
      <vt:lpstr>Intel Clear Pro</vt:lpstr>
      <vt:lpstr>Times New Roman</vt:lpstr>
      <vt:lpstr>Wingdings</vt:lpstr>
      <vt:lpstr>Office Theme</vt:lpstr>
      <vt:lpstr>Workshop on C/C++</vt:lpstr>
      <vt:lpstr>Agenda</vt:lpstr>
      <vt:lpstr>C Arrays</vt:lpstr>
      <vt:lpstr>C Arrays</vt:lpstr>
      <vt:lpstr>C Arrays</vt:lpstr>
      <vt:lpstr>C Arrays</vt:lpstr>
      <vt:lpstr>C Arrays</vt:lpstr>
      <vt:lpstr>C Arrays</vt:lpstr>
      <vt:lpstr>C Arrays</vt:lpstr>
      <vt:lpstr>C Arrays</vt:lpstr>
      <vt:lpstr>C Strings</vt:lpstr>
      <vt:lpstr>C Strings</vt:lpstr>
      <vt:lpstr>C Strings</vt:lpstr>
      <vt:lpstr>C Strings</vt:lpstr>
      <vt:lpstr>C Strings</vt:lpstr>
      <vt:lpstr>C Pointers</vt:lpstr>
      <vt:lpstr>C Pointers</vt:lpstr>
      <vt:lpstr>C Pointers</vt:lpstr>
      <vt:lpstr>C Pointers</vt:lpstr>
      <vt:lpstr>C Pointers</vt:lpstr>
      <vt:lpstr>C Pointers</vt:lpstr>
      <vt:lpstr>C Pointers</vt:lpstr>
      <vt:lpstr>C Pointers</vt:lpstr>
      <vt:lpstr>Relationship Between Arrays and Pointers</vt:lpstr>
      <vt:lpstr>Pointers and Arrays</vt:lpstr>
      <vt:lpstr>Pointers and Arrays</vt:lpstr>
      <vt:lpstr>C Functions</vt:lpstr>
      <vt:lpstr>C Functions</vt:lpstr>
      <vt:lpstr>C Functions</vt:lpstr>
      <vt:lpstr>C Functions</vt:lpstr>
      <vt:lpstr>C Functions</vt:lpstr>
      <vt:lpstr>C Functions</vt:lpstr>
      <vt:lpstr>C Functions</vt:lpstr>
      <vt:lpstr>C Functions</vt:lpstr>
      <vt:lpstr>C Functions</vt:lpstr>
      <vt:lpstr>C Functions</vt:lpstr>
      <vt:lpstr>Pass Addresses and Pointers to functions</vt:lpstr>
      <vt:lpstr>Pass Addresses and Pointers to functions</vt:lpstr>
      <vt:lpstr>C Dynamic Memory Allocation</vt:lpstr>
      <vt:lpstr>C Dynamic Memory Allocation</vt:lpstr>
      <vt:lpstr>C Dynamic Memory Allocation</vt:lpstr>
      <vt:lpstr>C Dynamic Memory Allocation</vt:lpstr>
      <vt:lpstr>C Dynamic Memory Allocation</vt:lpstr>
      <vt:lpstr>Pass arrays to a function in C</vt:lpstr>
      <vt:lpstr>Pass arrays to a function in C</vt:lpstr>
      <vt:lpstr>Pass arrays to a function in C</vt:lpstr>
      <vt:lpstr>C String Functions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Foundation for Innovation and Collaborative Education</dc:creator>
  <cp:lastModifiedBy>DEEPNEEL MAJUMDAR</cp:lastModifiedBy>
  <cp:revision>14</cp:revision>
  <dcterms:created xsi:type="dcterms:W3CDTF">2019-04-15T00:21:10Z</dcterms:created>
  <dcterms:modified xsi:type="dcterms:W3CDTF">2022-08-02T05:23:34Z</dcterms:modified>
</cp:coreProperties>
</file>