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671" r:id="rId2"/>
    <p:sldId id="672" r:id="rId3"/>
    <p:sldId id="638" r:id="rId4"/>
    <p:sldId id="639" r:id="rId5"/>
    <p:sldId id="640" r:id="rId6"/>
    <p:sldId id="641" r:id="rId7"/>
    <p:sldId id="643" r:id="rId8"/>
    <p:sldId id="644" r:id="rId9"/>
    <p:sldId id="645" r:id="rId10"/>
    <p:sldId id="646" r:id="rId11"/>
    <p:sldId id="647" r:id="rId12"/>
    <p:sldId id="648" r:id="rId13"/>
    <p:sldId id="649" r:id="rId14"/>
    <p:sldId id="650" r:id="rId15"/>
    <p:sldId id="651" r:id="rId16"/>
    <p:sldId id="652" r:id="rId17"/>
    <p:sldId id="653" r:id="rId18"/>
    <p:sldId id="654" r:id="rId19"/>
    <p:sldId id="655" r:id="rId20"/>
    <p:sldId id="673" r:id="rId21"/>
    <p:sldId id="656" r:id="rId22"/>
    <p:sldId id="674" r:id="rId23"/>
    <p:sldId id="657" r:id="rId24"/>
    <p:sldId id="658" r:id="rId25"/>
    <p:sldId id="659" r:id="rId26"/>
    <p:sldId id="660" r:id="rId27"/>
    <p:sldId id="661" r:id="rId28"/>
    <p:sldId id="662" r:id="rId29"/>
    <p:sldId id="663" r:id="rId30"/>
    <p:sldId id="664" r:id="rId31"/>
    <p:sldId id="665" r:id="rId32"/>
    <p:sldId id="666" r:id="rId33"/>
    <p:sldId id="667" r:id="rId34"/>
    <p:sldId id="668" r:id="rId35"/>
    <p:sldId id="669" r:id="rId36"/>
    <p:sldId id="670" r:id="rId37"/>
    <p:sldId id="63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undation for Innovation and Collaborative Education" initials="FfIaCE" lastIdx="1" clrIdx="0">
    <p:extLst>
      <p:ext uri="{19B8F6BF-5375-455C-9EA6-DF929625EA0E}">
        <p15:presenceInfo xmlns:p15="http://schemas.microsoft.com/office/powerpoint/2012/main" userId="cb46ab2c325188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3DE"/>
    <a:srgbClr val="797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965B0-2D97-44D4-804F-1824F8B860B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C0CCC-D84D-446A-B435-C04EABB94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3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are the lessons we are going to learn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2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26000">
              <a:schemeClr val="accent1">
                <a:lumMod val="71000"/>
                <a:alpha val="48000"/>
              </a:schemeClr>
            </a:gs>
            <a:gs pos="90000">
              <a:schemeClr val="accent1">
                <a:lumMod val="9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6914-5DFF-48DF-BF7C-7223D7DD30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[Workshop Title]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68ABA-479A-48C5-B6B3-955CA014DA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[Description]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70408-F7B9-42F6-B480-90C24FC5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832AB3-7F43-4751-9772-195CB2D51EA6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7993-6789-44FE-A2E6-2D0F49C6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5809-FF03-43F0-A6F3-68B10D82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8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7EE6-1145-4DA0-817D-DC8287E4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A6B02-2A87-4D7C-8C18-311EDABC4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46897-87D5-4777-BEFA-9FFF7E49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D318A-28A5-42C6-B8DB-17C0D0535564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B198-BBE4-4F1B-B660-4DF276EE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0018-78CA-46C2-81B8-C3672689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19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3C1C3-EF6D-4552-BFA2-BDEBCDEE1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052EE-9EC6-4F14-AA1C-B58E7808D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AE698-B835-4454-BEF8-F55426AC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4E9311-69CA-4C96-B416-15D1D2D57D7D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7076-F1C0-4349-8FC7-5BDED085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BA5F-8BCB-4A1B-A825-9D3BAE3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02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375C-0EA6-4A5A-8A9D-63B65673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CBA5-CF7F-4B83-BDF7-23718BCE0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1E1C-947D-49FD-94BD-8DC77D90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F39F84-126B-401F-A3A4-598491D3325A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EE20-D3AB-41A8-9100-F5F1665E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B162-A6D0-421D-8A29-BED81A5F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2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5262-2255-4CC8-9212-FF68C0A2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C6711-DC13-47DF-A887-E02FFD944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8A28-4B63-495E-BE6F-353C321C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1B0B9F-7322-4E48-A3AA-8C2E9D6438C7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9030-E13E-40F0-BA9D-BFD2E40F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E653-ACA9-4372-8C96-201463ED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17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82A4-29FD-45DE-BF18-98703FC5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C5AF-8DA6-4758-A226-DEB90EE5A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544C8-0989-4197-BFAB-DB2CEFB7E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0E187-FF16-4F07-9C30-33BA8011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E392C8-12CD-4482-BA87-631FA8FF1E06}" type="datetime1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F27A1-8D1D-44AA-B725-2F206A79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0F852-95BB-4FF6-908C-59BCEF2D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04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BDCC-912F-4DD5-BCEB-06B4B1D0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93603-C443-4C32-BEF9-F116B56D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08E6D-6E83-4741-A62A-3839BAD6E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5B182-A6FF-4C4A-A4B2-287DDF8A3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ABD36-665E-497B-9D63-2B9A28FA9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50EED-2EAA-4ADD-8B2E-E46C40EE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90874C-D2D4-4B89-AA9F-12B184189908}" type="datetime1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1B44B-8C83-42A9-BADB-9CB1C744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84688-DD55-45E5-813E-C5B2F0A7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0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8032-25D0-478A-B4B9-ED8ED3E9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45ABA-5410-46F7-9AB8-A836A3D6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9EE350-8144-432C-BE96-0DD4612B090A}" type="datetime1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9F99D-98AE-4C65-9CDD-9D06D1A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D85E5-85E1-4BBF-B398-5BAF912B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80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E63C5-81A3-44AF-8429-6FFDE5B6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775B0-269E-4197-98A8-CA2075805B82}" type="datetime1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5596C-3243-49C9-BA17-6209CEDB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82B2-B1FE-46C3-B3D9-FC24ED3C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36E5-FE8B-46FE-87A1-FFDA9AAC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C6D4-3643-44FF-9CFD-25A6A92C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293A-D3DB-4AD3-A9EC-C61358643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8686A-DF38-46EF-B84B-230458C6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46645B-2613-41AE-8447-29434AF2CEC2}" type="datetime1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28A43-A05E-46B4-8E71-574DE638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74B95-D386-4941-A47A-E9F6ED65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3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D705-451C-4761-823D-42276B1C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2AC3B-7062-4ECC-8ED6-0640C66DB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50E7F-12B4-46C6-AB3F-72F65FFA2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93272-3D66-4A00-8A03-D005EA33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50F617-CBD3-4ECF-AF47-96C84DF2A20B}" type="datetime1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F0F99-656D-4C52-9CE1-4E538545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2445C-3486-421E-8E84-AC9F9737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6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9EDFE2C0-4977-418D-B3A7-DADAFF357BE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00" y="95093"/>
            <a:ext cx="1440000" cy="4241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364438-6992-4BBF-86CD-95AD57F68B82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gradFill flip="none" rotWithShape="1">
            <a:gsLst>
              <a:gs pos="100000">
                <a:srgbClr val="003C71">
                  <a:lumMod val="96000"/>
                  <a:lumOff val="4000"/>
                </a:srgbClr>
              </a:gs>
              <a:gs pos="13000">
                <a:schemeClr val="accent1">
                  <a:lumMod val="7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C2442-1540-4E5C-A36E-D7261EF5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5CF79-FCDE-4104-9882-015616042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3B15E-7156-49B0-B656-60556DF69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982E-5F02-408B-BDDE-58840AB234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17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mentor@fice.i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6989-1023-469B-9867-94C3260ED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Workshop on C/C++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2AD86-126B-4EFA-B3A7-0C5D31679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Day 3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8A691-D580-42EF-8185-A0FE696F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1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88"/>
          <a:stretch/>
        </p:blipFill>
        <p:spPr>
          <a:xfrm>
            <a:off x="126647" y="78308"/>
            <a:ext cx="1220890" cy="5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Register Variable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register keyword is used to declare register variables.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Register </a:t>
            </a:r>
            <a:r>
              <a:rPr lang="en-IN" dirty="0"/>
              <a:t>variables were supposed to be faster than local variables</a:t>
            </a:r>
            <a:r>
              <a:rPr lang="en-IN" dirty="0" smtClean="0"/>
              <a:t>.</a:t>
            </a:r>
          </a:p>
          <a:p>
            <a:endParaRPr lang="en-IN" b="1" dirty="0"/>
          </a:p>
          <a:p>
            <a:r>
              <a:rPr lang="en-IN" dirty="0"/>
              <a:t>Unless you are working on embedded systems where you know how to optimize code for the given application, there is no use of register variables.</a:t>
            </a:r>
          </a:p>
        </p:txBody>
      </p:sp>
    </p:spTree>
    <p:extLst>
      <p:ext uri="{BB962C8B-B14F-4D97-AF65-F5344CB8AC3E}">
        <p14:creationId xmlns:p14="http://schemas.microsoft.com/office/powerpoint/2010/main" val="27139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Static Variable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dirty="0"/>
              <a:t>static variable is declared by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using </a:t>
            </a:r>
            <a:r>
              <a:rPr lang="en-IN" dirty="0"/>
              <a:t>the static keyword.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For example: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b="1" dirty="0" smtClean="0"/>
              <a:t>static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i</a:t>
            </a:r>
            <a:r>
              <a:rPr lang="en-IN" b="1" dirty="0"/>
              <a:t>;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value of a static variable persists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until </a:t>
            </a:r>
            <a:r>
              <a:rPr lang="en-IN" dirty="0"/>
              <a:t>the end of the program.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725" y="1485901"/>
            <a:ext cx="3756252" cy="502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4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C </a:t>
            </a:r>
            <a:r>
              <a:rPr lang="en-IN" dirty="0" smtClean="0"/>
              <a:t>structure</a:t>
            </a:r>
            <a:endParaRPr lang="en-IN" dirty="0"/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dirty="0" err="1"/>
              <a:t>struct</a:t>
            </a:r>
            <a:r>
              <a:rPr lang="en-IN" dirty="0"/>
              <a:t> (or structure) is a collection of variables (can be of different types) under a single name</a:t>
            </a:r>
            <a:r>
              <a:rPr lang="en-IN" dirty="0" smtClean="0"/>
              <a:t>.</a:t>
            </a:r>
          </a:p>
          <a:p>
            <a:pPr marL="0" indent="0" algn="ctr">
              <a:buNone/>
            </a:pPr>
            <a:r>
              <a:rPr lang="en-IN" b="1" dirty="0"/>
              <a:t>Define </a:t>
            </a:r>
            <a:r>
              <a:rPr lang="en-IN" b="1" dirty="0" smtClean="0"/>
              <a:t>Structure</a:t>
            </a:r>
          </a:p>
          <a:p>
            <a:pPr marL="0" indent="0" algn="ctr">
              <a:buNone/>
            </a:pPr>
            <a:endParaRPr lang="en-IN" b="1" dirty="0" smtClean="0"/>
          </a:p>
          <a:p>
            <a:pPr marL="0" indent="0" algn="ctr">
              <a:buNone/>
            </a:pPr>
            <a:r>
              <a:rPr lang="en-IN" b="1" dirty="0" err="1" smtClean="0"/>
              <a:t>struct</a:t>
            </a:r>
            <a:r>
              <a:rPr lang="en-IN" b="1" dirty="0" smtClean="0"/>
              <a:t> </a:t>
            </a:r>
            <a:r>
              <a:rPr lang="en-IN" b="1" dirty="0"/>
              <a:t>Person {</a:t>
            </a:r>
          </a:p>
          <a:p>
            <a:pPr marL="0" indent="0" algn="ctr">
              <a:buNone/>
            </a:pPr>
            <a:r>
              <a:rPr lang="en-IN" b="1" dirty="0" smtClean="0"/>
              <a:t>char </a:t>
            </a:r>
            <a:r>
              <a:rPr lang="en-IN" b="1" dirty="0"/>
              <a:t>name[50];</a:t>
            </a:r>
          </a:p>
          <a:p>
            <a:pPr marL="0" indent="0" algn="ctr">
              <a:buNone/>
            </a:pP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/>
              <a:t>citNo</a:t>
            </a:r>
            <a:r>
              <a:rPr lang="en-IN" b="1" dirty="0"/>
              <a:t>;</a:t>
            </a:r>
          </a:p>
          <a:p>
            <a:pPr marL="0" indent="0" algn="ctr">
              <a:buNone/>
            </a:pPr>
            <a:r>
              <a:rPr lang="en-IN" b="1" dirty="0" smtClean="0"/>
              <a:t>float </a:t>
            </a:r>
            <a:r>
              <a:rPr lang="en-IN" b="1" dirty="0"/>
              <a:t>salary</a:t>
            </a:r>
            <a:r>
              <a:rPr lang="en-IN" b="1" dirty="0" smtClean="0"/>
              <a:t>;</a:t>
            </a:r>
          </a:p>
          <a:p>
            <a:pPr marL="0" indent="0" algn="ctr">
              <a:buNone/>
            </a:pPr>
            <a:r>
              <a:rPr lang="en-IN" b="1" dirty="0" smtClean="0"/>
              <a:t>};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13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C </a:t>
            </a:r>
            <a:r>
              <a:rPr lang="en-IN" dirty="0" smtClean="0"/>
              <a:t>structure</a:t>
            </a:r>
            <a:endParaRPr lang="en-IN" dirty="0"/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Create </a:t>
            </a:r>
            <a:r>
              <a:rPr lang="en-IN" b="1" dirty="0" err="1"/>
              <a:t>struct</a:t>
            </a:r>
            <a:r>
              <a:rPr lang="en-IN" b="1" dirty="0"/>
              <a:t> </a:t>
            </a:r>
            <a:r>
              <a:rPr lang="en-IN" b="1" dirty="0" smtClean="0"/>
              <a:t>Variables</a:t>
            </a:r>
          </a:p>
          <a:p>
            <a:pPr marL="0" indent="0">
              <a:buNone/>
            </a:pPr>
            <a:r>
              <a:rPr lang="en-IN" b="1" dirty="0" smtClean="0"/>
              <a:t>						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					</a:t>
            </a:r>
            <a:r>
              <a:rPr lang="en-IN" dirty="0" smtClean="0"/>
              <a:t>Another way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29" y="3174003"/>
            <a:ext cx="5228771" cy="2599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24" y="3561262"/>
            <a:ext cx="3850917" cy="137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9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C </a:t>
            </a:r>
            <a:r>
              <a:rPr lang="en-IN" dirty="0" smtClean="0"/>
              <a:t>structure</a:t>
            </a:r>
            <a:endParaRPr lang="en-IN" dirty="0"/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53035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Access </a:t>
            </a:r>
            <a:r>
              <a:rPr lang="en-IN" b="1" dirty="0"/>
              <a:t>Members of a </a:t>
            </a:r>
            <a:r>
              <a:rPr lang="en-IN" b="1" dirty="0" smtClean="0"/>
              <a:t>Structure</a:t>
            </a:r>
          </a:p>
          <a:p>
            <a:r>
              <a:rPr lang="en-IN" dirty="0" smtClean="0"/>
              <a:t>There </a:t>
            </a:r>
            <a:r>
              <a:rPr lang="en-IN" dirty="0"/>
              <a:t>are two types of operators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used </a:t>
            </a:r>
            <a:r>
              <a:rPr lang="en-IN" dirty="0"/>
              <a:t>for accessing members of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 </a:t>
            </a:r>
            <a:r>
              <a:rPr lang="en-IN" dirty="0"/>
              <a:t>structure.</a:t>
            </a:r>
          </a:p>
          <a:p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.</a:t>
            </a:r>
            <a:r>
              <a:rPr lang="en-IN" dirty="0"/>
              <a:t> - Member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-&gt;</a:t>
            </a:r>
            <a:r>
              <a:rPr lang="en-IN" dirty="0"/>
              <a:t> - Structure pointer operator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					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785" y="1657758"/>
            <a:ext cx="4630511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2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Nested Structures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Example:</a:t>
            </a:r>
          </a:p>
          <a:p>
            <a:pPr marL="0" indent="0" algn="ctr">
              <a:buNone/>
            </a:pPr>
            <a:r>
              <a:rPr lang="en-IN" b="1" dirty="0" err="1" smtClean="0"/>
              <a:t>struct</a:t>
            </a:r>
            <a:r>
              <a:rPr lang="en-IN" b="1" dirty="0" smtClean="0"/>
              <a:t> </a:t>
            </a:r>
            <a:r>
              <a:rPr lang="en-IN" b="1" dirty="0"/>
              <a:t>complex {</a:t>
            </a:r>
          </a:p>
          <a:p>
            <a:pPr marL="0" indent="0" algn="ctr">
              <a:buNone/>
            </a:pPr>
            <a:r>
              <a:rPr lang="en-IN" b="1" dirty="0"/>
              <a:t> 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imag</a:t>
            </a:r>
            <a:r>
              <a:rPr lang="en-IN" b="1" dirty="0"/>
              <a:t>;</a:t>
            </a:r>
          </a:p>
          <a:p>
            <a:pPr marL="0" indent="0" algn="ctr">
              <a:buNone/>
            </a:pPr>
            <a:r>
              <a:rPr lang="en-IN" b="1" dirty="0"/>
              <a:t>  float real;</a:t>
            </a:r>
          </a:p>
          <a:p>
            <a:pPr marL="0" indent="0" algn="ctr">
              <a:buNone/>
            </a:pPr>
            <a:r>
              <a:rPr lang="en-IN" b="1" dirty="0"/>
              <a:t>};</a:t>
            </a:r>
          </a:p>
          <a:p>
            <a:pPr marL="0" indent="0" algn="ctr">
              <a:buNone/>
            </a:pPr>
            <a:endParaRPr lang="en-IN" b="1" dirty="0"/>
          </a:p>
          <a:p>
            <a:pPr marL="0" indent="0" algn="ctr">
              <a:buNone/>
            </a:pPr>
            <a:r>
              <a:rPr lang="en-IN" b="1" dirty="0" err="1"/>
              <a:t>struct</a:t>
            </a:r>
            <a:r>
              <a:rPr lang="en-IN" b="1" dirty="0"/>
              <a:t> number {</a:t>
            </a:r>
          </a:p>
          <a:p>
            <a:pPr marL="0" indent="0" algn="ctr">
              <a:buNone/>
            </a:pPr>
            <a:r>
              <a:rPr lang="en-IN" b="1" dirty="0"/>
              <a:t>  </a:t>
            </a:r>
            <a:r>
              <a:rPr lang="en-IN" b="1" dirty="0" err="1"/>
              <a:t>struct</a:t>
            </a:r>
            <a:r>
              <a:rPr lang="en-IN" b="1" dirty="0"/>
              <a:t> complex comp;</a:t>
            </a:r>
          </a:p>
          <a:p>
            <a:pPr marL="0" indent="0" algn="ctr">
              <a:buNone/>
            </a:pPr>
            <a:r>
              <a:rPr lang="en-IN" b="1" dirty="0"/>
              <a:t>  </a:t>
            </a:r>
            <a:r>
              <a:rPr lang="en-IN" b="1" dirty="0" err="1"/>
              <a:t>int</a:t>
            </a:r>
            <a:r>
              <a:rPr lang="en-IN" b="1" dirty="0"/>
              <a:t> integers;</a:t>
            </a:r>
          </a:p>
          <a:p>
            <a:pPr marL="0" indent="0" algn="ctr">
              <a:buNone/>
            </a:pPr>
            <a:r>
              <a:rPr lang="en-IN" b="1" dirty="0" smtClean="0"/>
              <a:t>                                                                  } </a:t>
            </a:r>
            <a:r>
              <a:rPr lang="en-IN" b="1" dirty="0"/>
              <a:t>num1, num2;</a:t>
            </a:r>
            <a:r>
              <a:rPr lang="en-IN" b="1" dirty="0" smtClean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2858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C Pointers to </a:t>
            </a:r>
            <a:r>
              <a:rPr lang="en-IN" dirty="0" smtClean="0"/>
              <a:t>structure</a:t>
            </a:r>
            <a:endParaRPr lang="en-IN" dirty="0"/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err="1" smtClean="0"/>
              <a:t>personPtr</a:t>
            </a:r>
            <a:r>
              <a:rPr lang="en-IN" dirty="0" smtClean="0"/>
              <a:t>-</a:t>
            </a:r>
            <a:r>
              <a:rPr lang="en-IN" dirty="0"/>
              <a:t>&gt;age is equivalent to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(*</a:t>
            </a:r>
            <a:r>
              <a:rPr lang="en-IN" dirty="0" err="1"/>
              <a:t>personPtr</a:t>
            </a:r>
            <a:r>
              <a:rPr lang="en-IN" dirty="0"/>
              <a:t>).</a:t>
            </a:r>
            <a:r>
              <a:rPr lang="en-IN" dirty="0" smtClean="0"/>
              <a:t>age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err="1"/>
              <a:t>personPtr</a:t>
            </a:r>
            <a:r>
              <a:rPr lang="en-IN" dirty="0"/>
              <a:t>-&gt;weight is equivalent to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(*</a:t>
            </a:r>
            <a:r>
              <a:rPr lang="en-IN" dirty="0" err="1"/>
              <a:t>personPtr</a:t>
            </a:r>
            <a:r>
              <a:rPr lang="en-IN" dirty="0"/>
              <a:t>).weight</a:t>
            </a:r>
            <a:r>
              <a:rPr lang="en-IN" b="1" dirty="0" smtClean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751" y="1136047"/>
            <a:ext cx="4317546" cy="536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C Unions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 union is a user-defined type similar to </a:t>
            </a:r>
            <a:r>
              <a:rPr lang="en-IN" dirty="0" err="1"/>
              <a:t>structs</a:t>
            </a:r>
            <a:r>
              <a:rPr lang="en-IN" dirty="0"/>
              <a:t> in C except for one key difference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Structures allocate enough space to store all their members, whereas unions can only hold one member value at a time</a:t>
            </a:r>
            <a:r>
              <a:rPr lang="en-IN" dirty="0" smtClean="0"/>
              <a:t>.</a:t>
            </a:r>
          </a:p>
          <a:p>
            <a:pPr marL="0" indent="0" algn="ctr">
              <a:buNone/>
            </a:pPr>
            <a:r>
              <a:rPr lang="en-IN" b="1" dirty="0"/>
              <a:t>How to define a union</a:t>
            </a:r>
            <a:r>
              <a:rPr lang="en-IN" b="1" dirty="0" smtClean="0"/>
              <a:t>?</a:t>
            </a:r>
          </a:p>
          <a:p>
            <a:r>
              <a:rPr lang="en-IN" dirty="0" smtClean="0"/>
              <a:t>We </a:t>
            </a:r>
            <a:r>
              <a:rPr lang="en-IN" dirty="0"/>
              <a:t>use the union keyword to define unions</a:t>
            </a:r>
            <a:r>
              <a:rPr lang="en-IN" dirty="0" smtClean="0"/>
              <a:t>.</a:t>
            </a:r>
          </a:p>
          <a:p>
            <a:pPr marL="0" indent="0" algn="ctr">
              <a:buNone/>
            </a:pPr>
            <a:r>
              <a:rPr lang="en-IN" b="1" dirty="0"/>
              <a:t>union car</a:t>
            </a:r>
          </a:p>
          <a:p>
            <a:pPr marL="0" indent="0" algn="ctr">
              <a:buNone/>
            </a:pPr>
            <a:r>
              <a:rPr lang="en-IN" b="1" dirty="0"/>
              <a:t>{</a:t>
            </a:r>
          </a:p>
          <a:p>
            <a:pPr marL="0" indent="0" algn="ctr">
              <a:buNone/>
            </a:pPr>
            <a:r>
              <a:rPr lang="en-IN" b="1" dirty="0"/>
              <a:t> </a:t>
            </a:r>
            <a:r>
              <a:rPr lang="en-IN" b="1" dirty="0" smtClean="0"/>
              <a:t> char </a:t>
            </a:r>
            <a:r>
              <a:rPr lang="en-IN" b="1" dirty="0"/>
              <a:t>name[50];</a:t>
            </a:r>
          </a:p>
          <a:p>
            <a:pPr marL="0" indent="0" algn="ctr">
              <a:buNone/>
            </a:pPr>
            <a:r>
              <a:rPr lang="en-IN" b="1" dirty="0"/>
              <a:t>  </a:t>
            </a:r>
            <a:r>
              <a:rPr lang="en-IN" b="1" dirty="0" err="1"/>
              <a:t>int</a:t>
            </a:r>
            <a:r>
              <a:rPr lang="en-IN" b="1" dirty="0"/>
              <a:t> price;</a:t>
            </a:r>
          </a:p>
          <a:p>
            <a:pPr marL="0" indent="0" algn="ctr">
              <a:buNone/>
            </a:pPr>
            <a:r>
              <a:rPr lang="en-IN" b="1" dirty="0"/>
              <a:t>};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16959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C Unions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Create </a:t>
            </a:r>
            <a:r>
              <a:rPr lang="en-IN" b="1" dirty="0"/>
              <a:t>union </a:t>
            </a:r>
            <a:r>
              <a:rPr lang="en-IN" b="1" dirty="0" smtClean="0"/>
              <a:t>variables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  </a:t>
            </a:r>
            <a:r>
              <a:rPr lang="en-IN" dirty="0" smtClean="0"/>
              <a:t>                                                                     </a:t>
            </a:r>
          </a:p>
          <a:p>
            <a:pPr marL="0" indent="0">
              <a:buNone/>
            </a:pPr>
            <a:r>
              <a:rPr lang="en-IN" b="1" dirty="0" smtClean="0"/>
              <a:t>                                                                               </a:t>
            </a:r>
            <a:r>
              <a:rPr lang="en-IN" dirty="0" smtClean="0"/>
              <a:t>Another way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22902"/>
            <a:ext cx="4439194" cy="3282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280" y="3237462"/>
            <a:ext cx="3831477" cy="249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7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C Unions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Accessing </a:t>
            </a:r>
            <a:r>
              <a:rPr lang="en-IN" b="1" dirty="0"/>
              <a:t>Union </a:t>
            </a:r>
            <a:r>
              <a:rPr lang="en-IN" b="1" dirty="0" smtClean="0"/>
              <a:t>Members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022" y="2086246"/>
            <a:ext cx="5625601" cy="45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Recursive </a:t>
            </a:r>
            <a:r>
              <a:rPr lang="en-US" dirty="0" smtClean="0"/>
              <a:t>Functions</a:t>
            </a:r>
          </a:p>
          <a:p>
            <a:pPr lvl="1"/>
            <a:endParaRPr lang="en-IN" dirty="0"/>
          </a:p>
          <a:p>
            <a:pPr lvl="1"/>
            <a:r>
              <a:rPr lang="en-US" dirty="0"/>
              <a:t>C Libraries </a:t>
            </a:r>
            <a:endParaRPr lang="en-US" dirty="0" smtClean="0"/>
          </a:p>
          <a:p>
            <a:pPr lvl="1"/>
            <a:endParaRPr lang="en-IN" dirty="0"/>
          </a:p>
          <a:p>
            <a:pPr lvl="1"/>
            <a:r>
              <a:rPr lang="en-US" dirty="0" err="1"/>
              <a:t>Enum</a:t>
            </a:r>
            <a:r>
              <a:rPr lang="en-US" dirty="0"/>
              <a:t>, Structure and </a:t>
            </a:r>
            <a:r>
              <a:rPr lang="en-US" dirty="0" smtClean="0"/>
              <a:t>Union</a:t>
            </a:r>
          </a:p>
          <a:p>
            <a:pPr lvl="1"/>
            <a:endParaRPr lang="en-IN" dirty="0" smtClean="0"/>
          </a:p>
          <a:p>
            <a:pPr lvl="1"/>
            <a:r>
              <a:rPr lang="en-US" dirty="0" smtClean="0"/>
              <a:t>File Handling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US" dirty="0"/>
              <a:t>Logical Programming (Exercises)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8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US" dirty="0" smtClean="0"/>
              <a:t>Difference between Structure and Union </a:t>
            </a:r>
            <a:endParaRPr lang="en-IN" dirty="0"/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8026"/>
            <a:ext cx="10522422" cy="481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C </a:t>
            </a:r>
            <a:r>
              <a:rPr lang="en-IN" dirty="0" err="1"/>
              <a:t>enums</a:t>
            </a:r>
            <a:endParaRPr lang="en-IN" dirty="0"/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/>
          </a:bodyPr>
          <a:lstStyle/>
          <a:p>
            <a:r>
              <a:rPr lang="en-IN" dirty="0" smtClean="0"/>
              <a:t>An </a:t>
            </a:r>
            <a:r>
              <a:rPr lang="en-IN" dirty="0"/>
              <a:t>enumeration type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(</a:t>
            </a:r>
            <a:r>
              <a:rPr lang="en-IN" dirty="0"/>
              <a:t>also called </a:t>
            </a:r>
            <a:r>
              <a:rPr lang="en-IN" dirty="0" err="1"/>
              <a:t>enum</a:t>
            </a:r>
            <a:r>
              <a:rPr lang="en-IN" dirty="0"/>
              <a:t>) is a data type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that </a:t>
            </a:r>
            <a:r>
              <a:rPr lang="en-IN" dirty="0"/>
              <a:t>consists of integral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constants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define </a:t>
            </a:r>
            <a:r>
              <a:rPr lang="en-IN" dirty="0" err="1"/>
              <a:t>enums</a:t>
            </a:r>
            <a:r>
              <a:rPr lang="en-IN" dirty="0"/>
              <a:t>, the </a:t>
            </a:r>
            <a:r>
              <a:rPr lang="en-IN" dirty="0" err="1"/>
              <a:t>enum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keyword </a:t>
            </a:r>
            <a:r>
              <a:rPr lang="en-IN" dirty="0"/>
              <a:t>is used</a:t>
            </a:r>
            <a:r>
              <a:rPr lang="en-IN" dirty="0" smtClean="0"/>
              <a:t>.</a:t>
            </a:r>
          </a:p>
          <a:p>
            <a:r>
              <a:rPr lang="en-IN" dirty="0"/>
              <a:t>Example: Enumeration Type</a:t>
            </a:r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0" y="2139679"/>
            <a:ext cx="6172200" cy="28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3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C </a:t>
            </a:r>
            <a:r>
              <a:rPr lang="en-IN" dirty="0" err="1" smtClean="0"/>
              <a:t>enum</a:t>
            </a:r>
            <a:endParaRPr lang="en-IN" dirty="0"/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/>
          </a:bodyPr>
          <a:lstStyle/>
          <a:p>
            <a:r>
              <a:rPr lang="en-IN" dirty="0" smtClean="0"/>
              <a:t>An </a:t>
            </a:r>
            <a:r>
              <a:rPr lang="en-IN" dirty="0"/>
              <a:t>enumeration type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(</a:t>
            </a:r>
            <a:r>
              <a:rPr lang="en-IN" dirty="0"/>
              <a:t>also called </a:t>
            </a:r>
            <a:r>
              <a:rPr lang="en-IN" dirty="0" err="1"/>
              <a:t>enum</a:t>
            </a:r>
            <a:r>
              <a:rPr lang="en-IN" dirty="0"/>
              <a:t>) is a data type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that </a:t>
            </a:r>
            <a:r>
              <a:rPr lang="en-IN" dirty="0"/>
              <a:t>consists of integral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constants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define </a:t>
            </a:r>
            <a:r>
              <a:rPr lang="en-IN" dirty="0" err="1"/>
              <a:t>enums</a:t>
            </a:r>
            <a:r>
              <a:rPr lang="en-IN" dirty="0"/>
              <a:t>, the </a:t>
            </a:r>
            <a:r>
              <a:rPr lang="en-IN" dirty="0" err="1"/>
              <a:t>enum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keyword </a:t>
            </a:r>
            <a:r>
              <a:rPr lang="en-IN" dirty="0"/>
              <a:t>is used</a:t>
            </a:r>
            <a:r>
              <a:rPr lang="en-IN" dirty="0" smtClean="0"/>
              <a:t>.</a:t>
            </a:r>
          </a:p>
          <a:p>
            <a:r>
              <a:rPr lang="en-IN" dirty="0"/>
              <a:t>Example: Enumeration Type</a:t>
            </a:r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593" y="1120878"/>
            <a:ext cx="6291594" cy="437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7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C File Handling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dirty="0"/>
              <a:t>file is a container in computer storage devices used for storing data</a:t>
            </a:r>
            <a:r>
              <a:rPr lang="en-IN" dirty="0" smtClean="0"/>
              <a:t>.</a:t>
            </a:r>
          </a:p>
          <a:p>
            <a:pPr marL="0" indent="0" algn="ctr">
              <a:buNone/>
            </a:pPr>
            <a:endParaRPr lang="en-IN" b="1" dirty="0" smtClean="0"/>
          </a:p>
          <a:p>
            <a:pPr marL="0" indent="0" algn="ctr">
              <a:buNone/>
            </a:pPr>
            <a:r>
              <a:rPr lang="en-IN" b="1" dirty="0" smtClean="0"/>
              <a:t>Why </a:t>
            </a:r>
            <a:r>
              <a:rPr lang="en-IN" b="1" dirty="0"/>
              <a:t>files are needed</a:t>
            </a:r>
            <a:r>
              <a:rPr lang="en-IN" b="1" dirty="0" smtClean="0"/>
              <a:t>?</a:t>
            </a:r>
          </a:p>
          <a:p>
            <a:pPr marL="0" indent="0" algn="ctr">
              <a:buNone/>
            </a:pPr>
            <a:endParaRPr lang="en-IN" b="1" dirty="0"/>
          </a:p>
          <a:p>
            <a:r>
              <a:rPr lang="en-IN" dirty="0" smtClean="0"/>
              <a:t>Storing </a:t>
            </a:r>
            <a:r>
              <a:rPr lang="en-IN" dirty="0"/>
              <a:t>in a file will preserve your data even if the program </a:t>
            </a:r>
            <a:r>
              <a:rPr lang="en-IN" dirty="0" smtClean="0"/>
              <a:t>terminates.</a:t>
            </a:r>
          </a:p>
          <a:p>
            <a:r>
              <a:rPr lang="en-IN" dirty="0" smtClean="0"/>
              <a:t>If </a:t>
            </a:r>
            <a:r>
              <a:rPr lang="en-IN" dirty="0"/>
              <a:t>you have a file containing all the data, you can easily access the contents of the file using a few commands in C.</a:t>
            </a:r>
          </a:p>
          <a:p>
            <a:r>
              <a:rPr lang="en-IN" dirty="0" smtClean="0"/>
              <a:t>You </a:t>
            </a:r>
            <a:r>
              <a:rPr lang="en-IN" dirty="0"/>
              <a:t>can easily move your data from one computer to another without any changes.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167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C File Handling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Types </a:t>
            </a:r>
            <a:r>
              <a:rPr lang="en-IN" b="1" dirty="0"/>
              <a:t>of Files</a:t>
            </a:r>
          </a:p>
          <a:p>
            <a:r>
              <a:rPr lang="en-IN" dirty="0" smtClean="0"/>
              <a:t>There </a:t>
            </a:r>
            <a:r>
              <a:rPr lang="en-IN" dirty="0"/>
              <a:t>are two types of </a:t>
            </a:r>
            <a:r>
              <a:rPr lang="en-IN" dirty="0" smtClean="0"/>
              <a:t>files:</a:t>
            </a:r>
          </a:p>
          <a:p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Text files – </a:t>
            </a:r>
            <a:r>
              <a:rPr lang="en-IN" dirty="0"/>
              <a:t>Text files are the normal .txt files</a:t>
            </a:r>
            <a:r>
              <a:rPr lang="en-IN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Binary files –</a:t>
            </a:r>
            <a:r>
              <a:rPr lang="en-IN" dirty="0"/>
              <a:t>Binary files are mostly the .bin files in your computer. Instead of storing data in plain text, they store it in the binary form (0's and 1's).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0700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C File Handling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File </a:t>
            </a:r>
            <a:r>
              <a:rPr lang="en-IN" b="1" dirty="0"/>
              <a:t>Operations</a:t>
            </a:r>
          </a:p>
          <a:p>
            <a:r>
              <a:rPr lang="en-IN" dirty="0"/>
              <a:t>We can perform four major operations on files, either text or binary:</a:t>
            </a:r>
          </a:p>
          <a:p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Creating a new file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Opening an existing file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Closing a file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Reading from and writing information to a file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330133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C File Handling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Working </a:t>
            </a:r>
            <a:r>
              <a:rPr lang="en-IN" b="1" dirty="0"/>
              <a:t>with files</a:t>
            </a:r>
          </a:p>
          <a:p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working with files, </a:t>
            </a:r>
            <a:r>
              <a:rPr lang="en-IN" dirty="0" smtClean="0"/>
              <a:t>we </a:t>
            </a:r>
            <a:r>
              <a:rPr lang="en-IN" dirty="0"/>
              <a:t>need to declare a pointer of type file.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declaration is needed for communication between the file and the program.</a:t>
            </a:r>
          </a:p>
          <a:p>
            <a:pPr marL="0" indent="0">
              <a:buNone/>
            </a:pPr>
            <a:r>
              <a:rPr lang="en-IN" dirty="0" smtClean="0"/>
              <a:t>			</a:t>
            </a:r>
            <a:r>
              <a:rPr lang="en-IN" b="1" dirty="0" smtClean="0"/>
              <a:t>FILE </a:t>
            </a:r>
            <a:r>
              <a:rPr lang="en-IN" b="1" dirty="0"/>
              <a:t>*</a:t>
            </a:r>
            <a:r>
              <a:rPr lang="en-IN" b="1" dirty="0" err="1"/>
              <a:t>fptr</a:t>
            </a:r>
            <a:r>
              <a:rPr lang="en-IN" b="1" dirty="0"/>
              <a:t>;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29794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C File Handling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Opening </a:t>
            </a:r>
            <a:r>
              <a:rPr lang="en-IN" b="1" dirty="0"/>
              <a:t>a file - for creation and edit</a:t>
            </a:r>
          </a:p>
          <a:p>
            <a:endParaRPr lang="en-IN" dirty="0" smtClean="0"/>
          </a:p>
          <a:p>
            <a:r>
              <a:rPr lang="en-IN" dirty="0" smtClean="0"/>
              <a:t>Opening </a:t>
            </a:r>
            <a:r>
              <a:rPr lang="en-IN" dirty="0"/>
              <a:t>a file is performed using the </a:t>
            </a:r>
            <a:r>
              <a:rPr lang="en-IN" dirty="0" err="1"/>
              <a:t>fopen</a:t>
            </a:r>
            <a:r>
              <a:rPr lang="en-IN" dirty="0"/>
              <a:t>() function defined in the </a:t>
            </a:r>
            <a:r>
              <a:rPr lang="en-IN" b="1" dirty="0" err="1"/>
              <a:t>stdio.h</a:t>
            </a:r>
            <a:r>
              <a:rPr lang="en-IN" dirty="0"/>
              <a:t> header file</a:t>
            </a:r>
            <a:r>
              <a:rPr lang="en-IN" dirty="0" smtClean="0"/>
              <a:t>.</a:t>
            </a:r>
          </a:p>
          <a:p>
            <a:r>
              <a:rPr lang="en-IN" dirty="0"/>
              <a:t>The syntax for opening a file in standard I/O is:</a:t>
            </a:r>
          </a:p>
          <a:p>
            <a:pPr marL="0" indent="0">
              <a:buNone/>
            </a:pPr>
            <a:r>
              <a:rPr lang="en-IN" dirty="0" smtClean="0"/>
              <a:t>			</a:t>
            </a:r>
            <a:r>
              <a:rPr lang="en-IN" b="1" dirty="0" err="1" smtClean="0"/>
              <a:t>ptr</a:t>
            </a:r>
            <a:r>
              <a:rPr lang="en-IN" b="1" dirty="0" smtClean="0"/>
              <a:t> </a:t>
            </a:r>
            <a:r>
              <a:rPr lang="en-IN" b="1" dirty="0"/>
              <a:t>= </a:t>
            </a:r>
            <a:r>
              <a:rPr lang="en-IN" b="1" dirty="0" err="1"/>
              <a:t>fopen</a:t>
            </a:r>
            <a:r>
              <a:rPr lang="en-IN" b="1" dirty="0"/>
              <a:t>("</a:t>
            </a:r>
            <a:r>
              <a:rPr lang="en-IN" b="1" dirty="0" err="1"/>
              <a:t>fileopen</a:t>
            </a:r>
            <a:r>
              <a:rPr lang="en-IN" b="1" dirty="0"/>
              <a:t>","mode");</a:t>
            </a:r>
          </a:p>
          <a:p>
            <a:r>
              <a:rPr lang="en-IN" dirty="0"/>
              <a:t>For </a:t>
            </a:r>
            <a:r>
              <a:rPr lang="en-IN" dirty="0" smtClean="0"/>
              <a:t>example: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b="1" dirty="0" err="1" smtClean="0"/>
              <a:t>fopen</a:t>
            </a:r>
            <a:r>
              <a:rPr lang="en-IN" b="1" dirty="0" smtClean="0"/>
              <a:t>("E:\\cprogram\\newprogram.txt","w");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b="1" dirty="0" err="1" smtClean="0"/>
              <a:t>fopen</a:t>
            </a:r>
            <a:r>
              <a:rPr lang="en-IN" b="1" dirty="0"/>
              <a:t>("E:\\cprogram\\oldprogram.bin","rb");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29597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C File Handling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0343"/>
            <a:ext cx="10515600" cy="53949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File Opening </a:t>
            </a:r>
            <a:r>
              <a:rPr lang="en-IN" b="1" dirty="0"/>
              <a:t>Modes in Standard I/O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164" y="1706953"/>
            <a:ext cx="8035636" cy="45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C File Handling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File Opening </a:t>
            </a:r>
            <a:r>
              <a:rPr lang="en-IN" b="1" dirty="0"/>
              <a:t>Modes in Standard I/O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2356485"/>
            <a:ext cx="69437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C Recursion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dirty="0"/>
              <a:t>function that calls itself is known as a recursive function</a:t>
            </a:r>
            <a:r>
              <a:rPr lang="en-IN" dirty="0" smtClean="0"/>
              <a:t>.</a:t>
            </a:r>
          </a:p>
          <a:p>
            <a:r>
              <a:rPr lang="en-IN" dirty="0"/>
              <a:t>How recursion works</a:t>
            </a:r>
            <a:r>
              <a:rPr lang="en-IN" dirty="0" smtClean="0"/>
              <a:t>?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23" y="2492148"/>
            <a:ext cx="3431993" cy="423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0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C File Handling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File Opening </a:t>
            </a:r>
            <a:r>
              <a:rPr lang="en-IN" b="1" dirty="0"/>
              <a:t>Modes in Standard I/O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15" y="2312126"/>
            <a:ext cx="8479146" cy="33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2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C File Handling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Closing </a:t>
            </a:r>
            <a:r>
              <a:rPr lang="en-IN" b="1" dirty="0"/>
              <a:t>a File</a:t>
            </a:r>
          </a:p>
          <a:p>
            <a:endParaRPr lang="en-IN" dirty="0" smtClean="0"/>
          </a:p>
          <a:p>
            <a:r>
              <a:rPr lang="en-IN" dirty="0"/>
              <a:t>The file (both text and binary) should be closed after reading/writing.</a:t>
            </a:r>
          </a:p>
          <a:p>
            <a:endParaRPr lang="en-IN" dirty="0"/>
          </a:p>
          <a:p>
            <a:r>
              <a:rPr lang="en-IN" dirty="0"/>
              <a:t>Closing a file is performed using the </a:t>
            </a:r>
            <a:r>
              <a:rPr lang="en-IN" dirty="0" err="1"/>
              <a:t>fclose</a:t>
            </a:r>
            <a:r>
              <a:rPr lang="en-IN" dirty="0"/>
              <a:t>() function.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			</a:t>
            </a:r>
            <a:r>
              <a:rPr lang="en-IN" b="1" dirty="0" err="1" smtClean="0"/>
              <a:t>fclose</a:t>
            </a:r>
            <a:r>
              <a:rPr lang="en-IN" b="1" dirty="0" smtClean="0"/>
              <a:t>(</a:t>
            </a:r>
            <a:r>
              <a:rPr lang="en-IN" b="1" dirty="0" err="1" smtClean="0"/>
              <a:t>fptr</a:t>
            </a:r>
            <a:r>
              <a:rPr lang="en-IN" b="1" dirty="0"/>
              <a:t>);</a:t>
            </a:r>
          </a:p>
          <a:p>
            <a:endParaRPr lang="en-IN" dirty="0" smtClean="0"/>
          </a:p>
          <a:p>
            <a:r>
              <a:rPr lang="en-IN" dirty="0" smtClean="0"/>
              <a:t>Here</a:t>
            </a:r>
            <a:r>
              <a:rPr lang="en-IN" dirty="0"/>
              <a:t>, </a:t>
            </a:r>
            <a:r>
              <a:rPr lang="en-IN" dirty="0" err="1"/>
              <a:t>fptr</a:t>
            </a:r>
            <a:r>
              <a:rPr lang="en-IN" dirty="0"/>
              <a:t> is a file pointer associated with the file to be closed.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046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C File Handling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b="1" dirty="0" smtClean="0"/>
              <a:t>Reading </a:t>
            </a:r>
            <a:r>
              <a:rPr lang="en-IN" b="1" dirty="0"/>
              <a:t>and writing to a text file</a:t>
            </a:r>
          </a:p>
          <a:p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reading and writing to a text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file</a:t>
            </a:r>
            <a:r>
              <a:rPr lang="en-IN" dirty="0"/>
              <a:t>, we use the functions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fprintf</a:t>
            </a:r>
            <a:r>
              <a:rPr lang="en-IN" dirty="0"/>
              <a:t>() and </a:t>
            </a:r>
            <a:r>
              <a:rPr lang="en-IN" dirty="0" err="1"/>
              <a:t>fscanf</a:t>
            </a:r>
            <a:r>
              <a:rPr lang="en-IN" dirty="0" smtClean="0"/>
              <a:t>().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err="1"/>
              <a:t>fprintf</a:t>
            </a:r>
            <a:r>
              <a:rPr lang="en-IN" dirty="0"/>
              <a:t>() and </a:t>
            </a:r>
            <a:r>
              <a:rPr lang="en-IN" dirty="0" err="1"/>
              <a:t>fscanf</a:t>
            </a:r>
            <a:r>
              <a:rPr lang="en-IN" dirty="0"/>
              <a:t>() expects a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pointer </a:t>
            </a:r>
            <a:r>
              <a:rPr lang="en-IN" dirty="0"/>
              <a:t>to the structure FILE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Example: Write to a text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57387"/>
            <a:ext cx="51720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C File Handling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Reading </a:t>
            </a:r>
            <a:r>
              <a:rPr lang="en-IN" b="1" dirty="0"/>
              <a:t>and writing to a text file</a:t>
            </a:r>
          </a:p>
          <a:p>
            <a:endParaRPr lang="en-IN" dirty="0" smtClean="0"/>
          </a:p>
          <a:p>
            <a:r>
              <a:rPr lang="en-IN" dirty="0" smtClean="0"/>
              <a:t>Example: </a:t>
            </a:r>
            <a:r>
              <a:rPr lang="en-IN" dirty="0"/>
              <a:t>Read from a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text </a:t>
            </a:r>
            <a:r>
              <a:rPr lang="en-IN" dirty="0"/>
              <a:t>file</a:t>
            </a:r>
            <a:endParaRPr lang="en-I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147" y="2050732"/>
            <a:ext cx="5250716" cy="462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1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C File Handling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Getting </a:t>
            </a:r>
            <a:r>
              <a:rPr lang="en-IN" b="1" dirty="0"/>
              <a:t>data using </a:t>
            </a:r>
            <a:r>
              <a:rPr lang="en-IN" b="1" dirty="0" err="1"/>
              <a:t>fseek</a:t>
            </a:r>
            <a:r>
              <a:rPr lang="en-IN" b="1" dirty="0"/>
              <a:t>()</a:t>
            </a:r>
          </a:p>
          <a:p>
            <a:endParaRPr lang="en-IN" dirty="0" smtClean="0"/>
          </a:p>
          <a:p>
            <a:r>
              <a:rPr lang="en-IN" dirty="0" smtClean="0"/>
              <a:t>If we </a:t>
            </a:r>
            <a:r>
              <a:rPr lang="en-IN" dirty="0"/>
              <a:t>have many records inside a file and need to access a record at a specific position, </a:t>
            </a:r>
            <a:r>
              <a:rPr lang="en-IN" dirty="0" smtClean="0"/>
              <a:t>we </a:t>
            </a:r>
            <a:r>
              <a:rPr lang="en-IN" dirty="0"/>
              <a:t>need to loop through all the records before it to get the record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This will waste a lot of memory and operation time. </a:t>
            </a:r>
            <a:endParaRPr lang="en-IN" dirty="0" smtClean="0"/>
          </a:p>
          <a:p>
            <a:r>
              <a:rPr lang="en-IN" dirty="0" smtClean="0"/>
              <a:t>An </a:t>
            </a:r>
            <a:r>
              <a:rPr lang="en-IN" dirty="0"/>
              <a:t>easier way to get to the required data can be achieved using </a:t>
            </a:r>
            <a:r>
              <a:rPr lang="en-IN" dirty="0" err="1"/>
              <a:t>fseek</a:t>
            </a:r>
            <a:r>
              <a:rPr lang="en-IN" dirty="0" smtClean="0"/>
              <a:t>().</a:t>
            </a:r>
          </a:p>
          <a:p>
            <a:r>
              <a:rPr lang="en-IN" dirty="0" err="1"/>
              <a:t>fseek</a:t>
            </a:r>
            <a:r>
              <a:rPr lang="en-IN" dirty="0"/>
              <a:t>() seeks the cursor to the given record in the file.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9647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C File Handling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Getting </a:t>
            </a:r>
            <a:r>
              <a:rPr lang="en-IN" b="1" dirty="0"/>
              <a:t>data using </a:t>
            </a:r>
            <a:r>
              <a:rPr lang="en-IN" b="1" dirty="0" err="1"/>
              <a:t>fseek</a:t>
            </a:r>
            <a:r>
              <a:rPr lang="en-IN" b="1" dirty="0" smtClean="0"/>
              <a:t>()</a:t>
            </a:r>
            <a:endParaRPr lang="en-IN" dirty="0" smtClean="0"/>
          </a:p>
          <a:p>
            <a:r>
              <a:rPr lang="en-IN" dirty="0"/>
              <a:t>Syntax of </a:t>
            </a:r>
            <a:r>
              <a:rPr lang="en-IN" dirty="0" err="1"/>
              <a:t>fseek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fseek</a:t>
            </a:r>
            <a:r>
              <a:rPr lang="en-IN" dirty="0"/>
              <a:t>(FILE * stream, long </a:t>
            </a:r>
            <a:r>
              <a:rPr lang="en-IN" dirty="0" err="1"/>
              <a:t>int</a:t>
            </a:r>
            <a:r>
              <a:rPr lang="en-IN" dirty="0"/>
              <a:t> offset, </a:t>
            </a:r>
            <a:r>
              <a:rPr lang="en-IN" dirty="0" err="1"/>
              <a:t>int</a:t>
            </a:r>
            <a:r>
              <a:rPr lang="en-IN" dirty="0"/>
              <a:t> whence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231" y="3180261"/>
            <a:ext cx="8482277" cy="303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3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1890712"/>
            <a:ext cx="58293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3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"/>
            <a:ext cx="12192000" cy="6356911"/>
          </a:xfrm>
          <a:prstGeom prst="rect">
            <a:avLst/>
          </a:prstGeom>
          <a:solidFill>
            <a:srgbClr val="003C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3709495" y="5131417"/>
            <a:ext cx="86563" cy="104264"/>
          </a:xfrm>
          <a:custGeom>
            <a:avLst/>
            <a:gdLst>
              <a:gd name="T0" fmla="*/ 0 w 988"/>
              <a:gd name="T1" fmla="*/ 0 h 1969"/>
              <a:gd name="T2" fmla="*/ 0 w 988"/>
              <a:gd name="T3" fmla="*/ 1969 h 1969"/>
              <a:gd name="T4" fmla="*/ 988 w 988"/>
              <a:gd name="T5" fmla="*/ 984 h 1969"/>
              <a:gd name="T6" fmla="*/ 0 w 988"/>
              <a:gd name="T7" fmla="*/ 0 h 1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1969">
                <a:moveTo>
                  <a:pt x="0" y="0"/>
                </a:moveTo>
                <a:lnTo>
                  <a:pt x="0" y="1969"/>
                </a:lnTo>
                <a:lnTo>
                  <a:pt x="988" y="984"/>
                </a:lnTo>
                <a:lnTo>
                  <a:pt x="0" y="0"/>
                </a:lnTo>
                <a:close/>
              </a:path>
            </a:pathLst>
          </a:custGeom>
          <a:solidFill>
            <a:srgbClr val="00AEEF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905966" y="209792"/>
            <a:ext cx="9462053" cy="133761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rgbClr val="003C71"/>
                </a:solidFill>
                <a:latin typeface="Intel Clear"/>
                <a:ea typeface="Intel Clear Light" panose="020B0404020203020204" pitchFamily="34" charset="0"/>
                <a:cs typeface="Intel Clear"/>
              </a:defRPr>
            </a:lvl1pPr>
          </a:lstStyle>
          <a:p>
            <a:pPr algn="ctr">
              <a:defRPr/>
            </a:pPr>
            <a:r>
              <a:rPr lang="en-US" sz="3733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Please contact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Foundation for Innovation and Collaborative 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Education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info@fice.in 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mentor@fice.in</a:t>
            </a:r>
          </a:p>
          <a:p>
            <a:endParaRPr lang="en-IN" sz="4267" dirty="0">
              <a:solidFill>
                <a:schemeClr val="bg1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-25400"/>
            <a:ext cx="12192000" cy="638001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 dirty="0"/>
          </a:p>
          <a:p>
            <a:pPr algn="ctr"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Please contact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Foundation for Innovation and Collaborative 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Education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  <a:hlinkClick r:id="rId4"/>
              </a:rPr>
              <a:t>mentor@fice.in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www.fice.in</a:t>
            </a:r>
          </a:p>
        </p:txBody>
      </p:sp>
    </p:spTree>
    <p:extLst>
      <p:ext uri="{BB962C8B-B14F-4D97-AF65-F5344CB8AC3E}">
        <p14:creationId xmlns:p14="http://schemas.microsoft.com/office/powerpoint/2010/main" val="420883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C Recursion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dirty="0"/>
              <a:t>function that calls itself is known as a recursive function</a:t>
            </a:r>
            <a:r>
              <a:rPr lang="en-IN" dirty="0" smtClean="0"/>
              <a:t>.</a:t>
            </a:r>
          </a:p>
          <a:p>
            <a:r>
              <a:rPr lang="en-IN" dirty="0"/>
              <a:t>How recursion works</a:t>
            </a:r>
            <a:r>
              <a:rPr lang="en-IN" dirty="0" smtClean="0"/>
              <a:t>?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406" y="2470936"/>
            <a:ext cx="3431993" cy="42368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942" y="2470935"/>
            <a:ext cx="5043858" cy="423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C Recursion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/>
          </a:bodyPr>
          <a:lstStyle/>
          <a:p>
            <a:r>
              <a:rPr lang="en-IN" dirty="0" smtClean="0"/>
              <a:t>Example</a:t>
            </a:r>
            <a:r>
              <a:rPr lang="en-IN" dirty="0"/>
              <a:t>: Sum of Natural Numbers Using </a:t>
            </a:r>
            <a:r>
              <a:rPr lang="en-IN" dirty="0" smtClean="0"/>
              <a:t>Recursion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187" y="1935344"/>
            <a:ext cx="3945664" cy="4829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134" y="2525235"/>
            <a:ext cx="4812449" cy="182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0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C Recursion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815" y="979715"/>
            <a:ext cx="3712841" cy="575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C Storage Class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/>
          </a:bodyPr>
          <a:lstStyle/>
          <a:p>
            <a:r>
              <a:rPr lang="en-IN" dirty="0"/>
              <a:t>Every variable in C programming has two properties: type and storage class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Type refers to the data type of a variable. And, </a:t>
            </a:r>
            <a:endParaRPr lang="en-IN" dirty="0" smtClean="0"/>
          </a:p>
          <a:p>
            <a:r>
              <a:rPr lang="en-IN" dirty="0" smtClean="0"/>
              <a:t>Storage </a:t>
            </a:r>
            <a:r>
              <a:rPr lang="en-IN" dirty="0"/>
              <a:t>class determines the scope, visibility and lifetime of a variable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There are 4 types of storage class</a:t>
            </a:r>
            <a:r>
              <a:rPr lang="en-IN" dirty="0" smtClean="0"/>
              <a:t>: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automatic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external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static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register</a:t>
            </a:r>
            <a:endParaRPr lang="en-IN" b="1" dirty="0" smtClean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712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Local Variable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variables declared inside a block are automatic or local variables.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local variables exist only inside the block in which it is declared</a:t>
            </a:r>
            <a:r>
              <a:rPr lang="en-IN" dirty="0" smtClean="0"/>
              <a:t>.</a:t>
            </a:r>
          </a:p>
          <a:p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852" y="2544671"/>
            <a:ext cx="5913393" cy="406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Global Variable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Variables </a:t>
            </a:r>
            <a:r>
              <a:rPr lang="en-IN" dirty="0"/>
              <a:t>that are declared outside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of </a:t>
            </a:r>
            <a:r>
              <a:rPr lang="en-IN" dirty="0"/>
              <a:t>all functions are known as external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or </a:t>
            </a:r>
            <a:r>
              <a:rPr lang="en-IN" dirty="0"/>
              <a:t>global variables.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They </a:t>
            </a:r>
            <a:r>
              <a:rPr lang="en-IN" dirty="0"/>
              <a:t>are accessible from any function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inside </a:t>
            </a:r>
            <a:r>
              <a:rPr lang="en-IN" dirty="0"/>
              <a:t>the program</a:t>
            </a:r>
            <a:r>
              <a:rPr lang="en-IN" dirty="0" smtClean="0"/>
              <a:t>.</a:t>
            </a:r>
          </a:p>
          <a:p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331" y="1261611"/>
            <a:ext cx="4367349" cy="52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1034</Words>
  <Application>Microsoft Office PowerPoint</Application>
  <PresentationFormat>Widescreen</PresentationFormat>
  <Paragraphs>230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Intel Clear</vt:lpstr>
      <vt:lpstr>Intel Clear Light</vt:lpstr>
      <vt:lpstr>Intel Clear Pro</vt:lpstr>
      <vt:lpstr>Times New Roman</vt:lpstr>
      <vt:lpstr>Wingdings</vt:lpstr>
      <vt:lpstr>Office Theme</vt:lpstr>
      <vt:lpstr>Workshop on C/C++</vt:lpstr>
      <vt:lpstr>Agenda</vt:lpstr>
      <vt:lpstr>C Recursion</vt:lpstr>
      <vt:lpstr>C Recursion</vt:lpstr>
      <vt:lpstr>C Recursion</vt:lpstr>
      <vt:lpstr>C Recursion</vt:lpstr>
      <vt:lpstr>C Storage Class</vt:lpstr>
      <vt:lpstr>Local Variable</vt:lpstr>
      <vt:lpstr>Global Variable</vt:lpstr>
      <vt:lpstr>Register Variable</vt:lpstr>
      <vt:lpstr>Static Variable</vt:lpstr>
      <vt:lpstr>C structure</vt:lpstr>
      <vt:lpstr>C structure</vt:lpstr>
      <vt:lpstr>C structure</vt:lpstr>
      <vt:lpstr>Nested Structures</vt:lpstr>
      <vt:lpstr>C Pointers to structure</vt:lpstr>
      <vt:lpstr>C Unions</vt:lpstr>
      <vt:lpstr>C Unions</vt:lpstr>
      <vt:lpstr>C Unions</vt:lpstr>
      <vt:lpstr>Difference between Structure and Union </vt:lpstr>
      <vt:lpstr>C enums</vt:lpstr>
      <vt:lpstr>C enum</vt:lpstr>
      <vt:lpstr>C File Handling</vt:lpstr>
      <vt:lpstr>C File Handling</vt:lpstr>
      <vt:lpstr>C File Handling</vt:lpstr>
      <vt:lpstr>C File Handling</vt:lpstr>
      <vt:lpstr>C File Handling</vt:lpstr>
      <vt:lpstr>C File Handling</vt:lpstr>
      <vt:lpstr>C File Handling</vt:lpstr>
      <vt:lpstr>C File Handling</vt:lpstr>
      <vt:lpstr>C File Handling</vt:lpstr>
      <vt:lpstr>C File Handling</vt:lpstr>
      <vt:lpstr>C File Handling</vt:lpstr>
      <vt:lpstr>C File Handling</vt:lpstr>
      <vt:lpstr>C File Handling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Foundation for Innovation and Collaborative Education</dc:creator>
  <cp:lastModifiedBy>user</cp:lastModifiedBy>
  <cp:revision>19</cp:revision>
  <dcterms:created xsi:type="dcterms:W3CDTF">2019-04-15T00:21:10Z</dcterms:created>
  <dcterms:modified xsi:type="dcterms:W3CDTF">2022-11-09T16:26:36Z</dcterms:modified>
</cp:coreProperties>
</file>