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638" r:id="rId4"/>
    <p:sldId id="639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648" r:id="rId14"/>
    <p:sldId id="649" r:id="rId15"/>
    <p:sldId id="651" r:id="rId16"/>
    <p:sldId id="652" r:id="rId17"/>
    <p:sldId id="653" r:id="rId18"/>
    <p:sldId id="63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undation for Innovation and Collaborative Education" initials="FfIaCE" lastIdx="1" clrIdx="0">
    <p:extLst>
      <p:ext uri="{19B8F6BF-5375-455C-9EA6-DF929625EA0E}">
        <p15:presenceInfo xmlns:p15="http://schemas.microsoft.com/office/powerpoint/2012/main" userId="cb46ab2c325188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7073DE"/>
    <a:srgbClr val="797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965B0-2D97-44D4-804F-1824F8B860B2}" type="datetimeFigureOut">
              <a:rPr lang="en-IN" smtClean="0"/>
              <a:pPr/>
              <a:t>13-10-2022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0CCC-D84D-446A-B435-C04EABB949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the lessons we are going to learn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2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26000">
              <a:schemeClr val="accent1">
                <a:lumMod val="71000"/>
                <a:alpha val="48000"/>
              </a:schemeClr>
            </a:gs>
            <a:gs pos="90000">
              <a:schemeClr val="accent1">
                <a:lumMod val="9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6914-5DFF-48DF-BF7C-7223D7DD30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[Workshop Title]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68ABA-479A-48C5-B6B3-955CA014DA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[Description]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0408-F7B9-42F6-B480-90C24FC5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832AB3-7F43-4751-9772-195CB2D51EA6}" type="datetime1">
              <a:rPr lang="en-IN" smtClean="0"/>
              <a:pPr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7993-6789-44FE-A2E6-2D0F49C6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5809-FF03-43F0-A6F3-68B10D82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8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7EE6-1145-4DA0-817D-DC8287E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A6B02-2A87-4D7C-8C18-311EDABC4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46897-87D5-4777-BEFA-9FFF7E49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D318A-28A5-42C6-B8DB-17C0D0535564}" type="datetime1">
              <a:rPr lang="en-IN" smtClean="0"/>
              <a:pPr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B198-BBE4-4F1B-B660-4DF276EE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018-78CA-46C2-81B8-C3672689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9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3C1C3-EF6D-4552-BFA2-BDEBCDEE1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052EE-9EC6-4F14-AA1C-B58E7808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E698-B835-4454-BEF8-F55426AC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4E9311-69CA-4C96-B416-15D1D2D57D7D}" type="datetime1">
              <a:rPr lang="en-IN" smtClean="0"/>
              <a:pPr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7076-F1C0-4349-8FC7-5BDED085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BA5F-8BCB-4A1B-A825-9D3BAE3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375C-0EA6-4A5A-8A9D-63B6567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CBA5-CF7F-4B83-BDF7-23718BCE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1E1C-947D-49FD-94BD-8DC77D90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F39F84-126B-401F-A3A4-598491D3325A}" type="datetime1">
              <a:rPr lang="en-IN" smtClean="0"/>
              <a:pPr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EE20-D3AB-41A8-9100-F5F1665E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B162-A6D0-421D-8A29-BED81A5F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2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5262-2255-4CC8-9212-FF68C0A2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6711-DC13-47DF-A887-E02FFD94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8A28-4B63-495E-BE6F-353C321C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B0B9F-7322-4E48-A3AA-8C2E9D6438C7}" type="datetime1">
              <a:rPr lang="en-IN" smtClean="0"/>
              <a:pPr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9030-E13E-40F0-BA9D-BFD2E40F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E653-ACA9-4372-8C96-201463ED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7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82A4-29FD-45DE-BF18-98703FC5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C5AF-8DA6-4758-A226-DEB90EE5A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544C8-0989-4197-BFAB-DB2CEFB7E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0E187-FF16-4F07-9C30-33BA8011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E392C8-12CD-4482-BA87-631FA8FF1E06}" type="datetime1">
              <a:rPr lang="en-IN" smtClean="0"/>
              <a:pPr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27A1-8D1D-44AA-B725-2F206A79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0F852-95BB-4FF6-908C-59BCEF2D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4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BDCC-912F-4DD5-BCEB-06B4B1D0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93603-C443-4C32-BEF9-F116B56D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08E6D-6E83-4741-A62A-3839BAD6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5B182-A6FF-4C4A-A4B2-287DDF8A3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ABD36-665E-497B-9D63-2B9A28FA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50EED-2EAA-4ADD-8B2E-E46C40EE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90874C-D2D4-4B89-AA9F-12B184189908}" type="datetime1">
              <a:rPr lang="en-IN" smtClean="0"/>
              <a:pPr/>
              <a:t>13-10-2022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1B44B-8C83-42A9-BADB-9CB1C744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84688-DD55-45E5-813E-C5B2F0A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8032-25D0-478A-B4B9-ED8ED3E9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5ABA-5410-46F7-9AB8-A836A3D6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9EE350-8144-432C-BE96-0DD4612B090A}" type="datetime1">
              <a:rPr lang="en-IN" smtClean="0"/>
              <a:pPr/>
              <a:t>13-10-2022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9F99D-98AE-4C65-9CDD-9D06D1A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D85E5-85E1-4BBF-B398-5BAF912B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0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E63C5-81A3-44AF-8429-6FFDE5B6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775B0-269E-4197-98A8-CA2075805B82}" type="datetime1">
              <a:rPr lang="en-IN" smtClean="0"/>
              <a:pPr/>
              <a:t>13-10-2022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5596C-3243-49C9-BA17-6209CEDB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82B2-B1FE-46C3-B3D9-FC24ED3C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36E5-FE8B-46FE-87A1-FFDA9AAC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C6D4-3643-44FF-9CFD-25A6A92C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293A-D3DB-4AD3-A9EC-C6135864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8686A-DF38-46EF-B84B-230458C6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46645B-2613-41AE-8447-29434AF2CEC2}" type="datetime1">
              <a:rPr lang="en-IN" smtClean="0"/>
              <a:pPr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28A43-A05E-46B4-8E71-574DE638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4B95-D386-4941-A47A-E9F6ED6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3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D705-451C-4761-823D-42276B1C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2AC3B-7062-4ECC-8ED6-0640C66DB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50E7F-12B4-46C6-AB3F-72F65FFA2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3272-3D66-4A00-8A03-D005EA33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0F617-CBD3-4ECF-AF47-96C84DF2A20B}" type="datetime1">
              <a:rPr lang="en-IN" smtClean="0"/>
              <a:pPr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F0F99-656D-4C52-9CE1-4E53854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2445C-3486-421E-8E84-AC9F9737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9EDFE2C0-4977-418D-B3A7-DADAFF357BE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95093"/>
            <a:ext cx="1440000" cy="4241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364438-6992-4BBF-86CD-95AD57F68B82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gradFill flip="none" rotWithShape="1">
            <a:gsLst>
              <a:gs pos="100000">
                <a:srgbClr val="003C71">
                  <a:lumMod val="96000"/>
                  <a:lumOff val="4000"/>
                </a:srgbClr>
              </a:gs>
              <a:gs pos="13000">
                <a:schemeClr val="accent1">
                  <a:lumMod val="7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C2442-1540-4E5C-A36E-D7261EF5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CF79-FCDE-4104-9882-01561604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B15E-7156-49B0-B656-60556DF6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82E-5F02-408B-BDDE-58840AB2342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17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cloud.intel.com/oneapi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cloud.intel.com/oneapi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cloud.intel.com/oneapi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mentor@fice.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6989-1023-469B-9867-94C3260ED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DPC++ Programming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2AD86-126B-4EFA-B3A7-0C5D31679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Day 5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8A691-D580-42EF-8185-A0FE696F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88"/>
          <a:stretch/>
        </p:blipFill>
        <p:spPr>
          <a:xfrm>
            <a:off x="126647" y="78308"/>
            <a:ext cx="1220890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2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DevCloud</a:t>
            </a:r>
            <a:r>
              <a:rPr lang="en-US" dirty="0" smtClean="0"/>
              <a:t> for Compile and Run DPC++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OneAPI</a:t>
            </a:r>
            <a:r>
              <a:rPr lang="en-US" b="1" dirty="0" smtClean="0">
                <a:solidFill>
                  <a:srgbClr val="FF0000"/>
                </a:solidFill>
              </a:rPr>
              <a:t> is available on </a:t>
            </a:r>
            <a:r>
              <a:rPr lang="en-US" b="1" dirty="0" err="1" smtClean="0">
                <a:solidFill>
                  <a:srgbClr val="FF0000"/>
                </a:solidFill>
              </a:rPr>
              <a:t>DevCloud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 development sandbox to develop, test and run your workloads across arrange of Intel CPUs, GPUs, and FPGAs using Intel’s </a:t>
            </a:r>
            <a:r>
              <a:rPr lang="en-US" dirty="0" err="1" smtClean="0"/>
              <a:t>oneAPI</a:t>
            </a:r>
            <a:r>
              <a:rPr lang="en-US" dirty="0" smtClean="0"/>
              <a:t> beta software</a:t>
            </a:r>
          </a:p>
          <a:p>
            <a:endParaRPr lang="en-US" dirty="0" smtClean="0"/>
          </a:p>
          <a:p>
            <a:pPr lvl="7">
              <a:buNone/>
            </a:pPr>
            <a:r>
              <a:rPr lang="en-US" sz="2400" dirty="0" smtClean="0">
                <a:hlinkClick r:id="rId2"/>
              </a:rPr>
              <a:t>https://devcloud.intel.com/oneapi/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DevCloud</a:t>
            </a:r>
            <a:r>
              <a:rPr lang="en-US" dirty="0" smtClean="0"/>
              <a:t> for Compile and Run DPC++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2089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DevCloud</a:t>
            </a:r>
            <a:r>
              <a:rPr lang="en-US" dirty="0" smtClean="0"/>
              <a:t> account</a:t>
            </a:r>
          </a:p>
          <a:p>
            <a:pPr marL="228600" lvl="7">
              <a:spcBef>
                <a:spcPts val="1000"/>
              </a:spcBef>
            </a:pPr>
            <a:r>
              <a:rPr lang="en-US" sz="2400" dirty="0" smtClean="0">
                <a:hlinkClick r:id="rId2"/>
              </a:rPr>
              <a:t>https://devcloud.intel.com/oneapi/</a:t>
            </a:r>
            <a:endParaRPr lang="en-US" sz="2400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742" y="2728686"/>
            <a:ext cx="10197193" cy="3618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DevCloud</a:t>
            </a:r>
            <a:r>
              <a:rPr lang="en-US" dirty="0" smtClean="0"/>
              <a:t> for Compile and Run DPC++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2089"/>
          </a:xfrm>
        </p:spPr>
        <p:txBody>
          <a:bodyPr/>
          <a:lstStyle/>
          <a:p>
            <a:r>
              <a:rPr lang="en-US" dirty="0" smtClean="0"/>
              <a:t>Login to </a:t>
            </a:r>
            <a:r>
              <a:rPr lang="en-US" dirty="0" err="1" smtClean="0"/>
              <a:t>DevCloud</a:t>
            </a:r>
            <a:r>
              <a:rPr lang="en-US" dirty="0" smtClean="0"/>
              <a:t>  (</a:t>
            </a:r>
            <a:r>
              <a:rPr lang="en-US" sz="2400" dirty="0" smtClean="0">
                <a:hlinkClick r:id="rId2"/>
              </a:rPr>
              <a:t>https://devcloud.intel.com/oneapi/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Click on get Started. Select Intel One API HPC </a:t>
            </a:r>
            <a:r>
              <a:rPr lang="en-US" sz="2400" dirty="0" smtClean="0"/>
              <a:t>Toolkit-View Training Modules</a:t>
            </a:r>
            <a:endParaRPr lang="en-US" sz="2400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14878"/>
            <a:ext cx="117824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DevCloud</a:t>
            </a:r>
            <a:r>
              <a:rPr lang="en-US" dirty="0" smtClean="0"/>
              <a:t> for Compile and Run DPC++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629" y="1491797"/>
            <a:ext cx="10515600" cy="93208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</a:p>
          <a:p>
            <a:pPr>
              <a:buNone/>
            </a:pPr>
            <a:r>
              <a:rPr lang="en-US" dirty="0" smtClean="0"/>
              <a:t>We are compiling and running programs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906" y="2510970"/>
            <a:ext cx="10353675" cy="386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DevCloud</a:t>
            </a:r>
            <a:r>
              <a:rPr lang="en-US" dirty="0" smtClean="0"/>
              <a:t> for Compile and Run DPC++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1349829"/>
            <a:ext cx="10144125" cy="488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DevCloud</a:t>
            </a:r>
            <a:r>
              <a:rPr lang="en-US" dirty="0" smtClean="0"/>
              <a:t> for Compile and Run DPC++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228" y="1375682"/>
            <a:ext cx="10515600" cy="525689"/>
          </a:xfrm>
        </p:spPr>
        <p:txBody>
          <a:bodyPr/>
          <a:lstStyle/>
          <a:p>
            <a:r>
              <a:rPr lang="en-US" dirty="0" smtClean="0"/>
              <a:t>Create a new notebook and write the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1828800"/>
            <a:ext cx="9372600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DevCloud</a:t>
            </a:r>
            <a:r>
              <a:rPr lang="en-US" dirty="0" smtClean="0"/>
              <a:t> for Compile and Run DPC++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228" y="1375682"/>
            <a:ext cx="10515600" cy="36462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new notebook and write the program</a:t>
            </a:r>
          </a:p>
          <a:p>
            <a:r>
              <a:rPr lang="en-US" dirty="0" smtClean="0"/>
              <a:t>Run the first cell to compile and execute the code.</a:t>
            </a:r>
          </a:p>
          <a:p>
            <a:r>
              <a:rPr lang="en-US" dirty="0" smtClean="0"/>
              <a:t>Inspect the code cell below, then click run ▶ to save the code to a file</a:t>
            </a:r>
          </a:p>
          <a:p>
            <a:r>
              <a:rPr lang="en-US" dirty="0" smtClean="0"/>
              <a:t>Run ▶ the cell in the </a:t>
            </a:r>
            <a:r>
              <a:rPr lang="en-US" b="1" dirty="0" smtClean="0"/>
              <a:t>Build and Run</a:t>
            </a:r>
            <a:r>
              <a:rPr lang="en-US" dirty="0" smtClean="0"/>
              <a:t> section below the code snippet to compile and execute the code in the saved file</a:t>
            </a:r>
          </a:p>
          <a:p>
            <a:pPr>
              <a:buNone/>
            </a:pPr>
            <a:r>
              <a:rPr lang="en-US" b="1" dirty="0" smtClean="0"/>
              <a:t>Build and Run</a:t>
            </a:r>
          </a:p>
          <a:p>
            <a:r>
              <a:rPr lang="en-US" dirty="0" smtClean="0"/>
              <a:t>Select the cell below and click Run ▶ to compile and execute the code above: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119085" y="4963664"/>
            <a:ext cx="6096000" cy="646331"/>
          </a:xfrm>
          <a:prstGeom prst="rect">
            <a:avLst/>
          </a:prstGeom>
          <a:ln w="28575">
            <a:solidFill>
              <a:srgbClr val="008000"/>
            </a:solidFill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! </a:t>
            </a:r>
            <a:r>
              <a:rPr lang="en-US" dirty="0" err="1" smtClean="0">
                <a:solidFill>
                  <a:srgbClr val="FF0000"/>
                </a:solidFill>
              </a:rPr>
              <a:t>chmod</a:t>
            </a:r>
            <a:r>
              <a:rPr lang="en-US" dirty="0" smtClean="0">
                <a:solidFill>
                  <a:srgbClr val="FF0000"/>
                </a:solidFill>
              </a:rPr>
              <a:t> 755 q; </a:t>
            </a:r>
            <a:r>
              <a:rPr lang="en-US" dirty="0" err="1" smtClean="0">
                <a:solidFill>
                  <a:srgbClr val="FF0000"/>
                </a:solidFill>
              </a:rPr>
              <a:t>chmod</a:t>
            </a:r>
            <a:r>
              <a:rPr lang="en-US" dirty="0" smtClean="0">
                <a:solidFill>
                  <a:srgbClr val="FF0000"/>
                </a:solidFill>
              </a:rPr>
              <a:t> 755 </a:t>
            </a:r>
            <a:r>
              <a:rPr lang="en-US" dirty="0" err="1" smtClean="0">
                <a:solidFill>
                  <a:srgbClr val="FF0000"/>
                </a:solidFill>
              </a:rPr>
              <a:t>run_simple.sh;if</a:t>
            </a:r>
            <a:r>
              <a:rPr lang="en-US" dirty="0" smtClean="0">
                <a:solidFill>
                  <a:srgbClr val="FF0000"/>
                </a:solidFill>
              </a:rPr>
              <a:t> [ -x "$(command -v </a:t>
            </a:r>
            <a:r>
              <a:rPr lang="en-US" dirty="0" err="1" smtClean="0">
                <a:solidFill>
                  <a:srgbClr val="FF0000"/>
                </a:solidFill>
              </a:rPr>
              <a:t>qsub</a:t>
            </a:r>
            <a:r>
              <a:rPr lang="en-US" dirty="0" smtClean="0">
                <a:solidFill>
                  <a:srgbClr val="FF0000"/>
                </a:solidFill>
              </a:rPr>
              <a:t>)" ]; then ./q run_simple.sh; else ./run_simple.sh; </a:t>
            </a:r>
            <a:r>
              <a:rPr lang="en-US" dirty="0" err="1" smtClean="0">
                <a:solidFill>
                  <a:srgbClr val="FF0000"/>
                </a:solidFill>
              </a:rPr>
              <a:t>fi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589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DevCloud</a:t>
            </a:r>
            <a:r>
              <a:rPr lang="en-US" dirty="0" smtClean="0"/>
              <a:t> for Compile and Run DPC++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81570"/>
            <a:ext cx="10515600" cy="479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"/>
            <a:ext cx="12192000" cy="6356911"/>
          </a:xfrm>
          <a:prstGeom prst="rect">
            <a:avLst/>
          </a:prstGeom>
          <a:solidFill>
            <a:srgbClr val="003C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3709495" y="5131417"/>
            <a:ext cx="86563" cy="104264"/>
          </a:xfrm>
          <a:custGeom>
            <a:avLst/>
            <a:gdLst>
              <a:gd name="T0" fmla="*/ 0 w 988"/>
              <a:gd name="T1" fmla="*/ 0 h 1969"/>
              <a:gd name="T2" fmla="*/ 0 w 988"/>
              <a:gd name="T3" fmla="*/ 1969 h 1969"/>
              <a:gd name="T4" fmla="*/ 988 w 988"/>
              <a:gd name="T5" fmla="*/ 984 h 1969"/>
              <a:gd name="T6" fmla="*/ 0 w 988"/>
              <a:gd name="T7" fmla="*/ 0 h 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1969">
                <a:moveTo>
                  <a:pt x="0" y="0"/>
                </a:moveTo>
                <a:lnTo>
                  <a:pt x="0" y="1969"/>
                </a:lnTo>
                <a:lnTo>
                  <a:pt x="988" y="984"/>
                </a:lnTo>
                <a:lnTo>
                  <a:pt x="0" y="0"/>
                </a:lnTo>
                <a:close/>
              </a:path>
            </a:pathLst>
          </a:custGeom>
          <a:solidFill>
            <a:srgbClr val="00AEEF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905966" y="209792"/>
            <a:ext cx="9462053" cy="13376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rgbClr val="003C71"/>
                </a:solidFill>
                <a:latin typeface="Intel Clear"/>
                <a:ea typeface="Intel Clear Light" panose="020B0404020203020204" pitchFamily="34" charset="0"/>
                <a:cs typeface="Intel Clear"/>
              </a:defRPr>
            </a:lvl1pPr>
          </a:lstStyle>
          <a:p>
            <a:pPr algn="ctr">
              <a:defRPr/>
            </a:pPr>
            <a:r>
              <a:rPr lang="en-US" sz="3733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info@fice.in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mentor@fice.in</a:t>
            </a:r>
          </a:p>
          <a:p>
            <a:endParaRPr lang="en-IN" sz="4267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-25400"/>
            <a:ext cx="12192000" cy="638001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 dirty="0"/>
          </a:p>
          <a:p>
            <a:pPr algn="ctr"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  <a:hlinkClick r:id="rId4"/>
              </a:rPr>
              <a:t>mentor@fice.in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www.fice.in</a:t>
            </a:r>
          </a:p>
        </p:txBody>
      </p:sp>
    </p:spTree>
    <p:extLst>
      <p:ext uri="{BB962C8B-B14F-4D97-AF65-F5344CB8AC3E}">
        <p14:creationId xmlns:p14="http://schemas.microsoft.com/office/powerpoint/2010/main" val="42088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4C9B-23E5-4670-A8BB-50E02982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97B2-8DD6-4C7B-8B82-9535BF27E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oneAPI</a:t>
            </a:r>
            <a:r>
              <a:rPr lang="en-US" dirty="0" smtClean="0"/>
              <a:t> and DPC++ Fundamentals</a:t>
            </a:r>
          </a:p>
          <a:p>
            <a:r>
              <a:rPr lang="en-US" dirty="0" smtClean="0"/>
              <a:t>Unified shared memory </a:t>
            </a:r>
          </a:p>
          <a:p>
            <a:r>
              <a:rPr lang="en-US" dirty="0" smtClean="0"/>
              <a:t>Parallel processing</a:t>
            </a:r>
          </a:p>
          <a:p>
            <a:r>
              <a:rPr lang="en-US" dirty="0" smtClean="0"/>
              <a:t>Logical Programming (Exercises)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6049D-AAF2-4B53-8B54-73B89FDA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5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4C9B-23E5-4670-A8BB-50E02982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Programming  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97B2-8DD6-4C7B-8B82-9535BF27E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0829" cy="341403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Diverse set of data centric </a:t>
            </a:r>
            <a:r>
              <a:rPr lang="en-IN" sz="2400" dirty="0" err="1" smtClean="0"/>
              <a:t>Hardwares</a:t>
            </a:r>
            <a:endParaRPr lang="en-IN" sz="2400" dirty="0" smtClean="0"/>
          </a:p>
          <a:p>
            <a:r>
              <a:rPr lang="en-IN" sz="2400" dirty="0" smtClean="0"/>
              <a:t>No common programming languages or APIs</a:t>
            </a:r>
          </a:p>
          <a:p>
            <a:r>
              <a:rPr lang="en-IN" sz="2400" dirty="0" smtClean="0"/>
              <a:t>Each platform requires unique software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6049D-AAF2-4B53-8B54-73B89FDA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7987" y="1532163"/>
            <a:ext cx="5017137" cy="330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8885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OneAPI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7971" y="1842746"/>
            <a:ext cx="9067800" cy="385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OneAPI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Intel® </a:t>
            </a:r>
            <a:r>
              <a:rPr lang="en-US" dirty="0" err="1" smtClean="0"/>
              <a:t>oneAPI</a:t>
            </a:r>
            <a:r>
              <a:rPr lang="en-US" dirty="0" smtClean="0"/>
              <a:t> Base Toolkit (Base Kit) is </a:t>
            </a:r>
            <a:r>
              <a:rPr lang="en-US" b="1" dirty="0" smtClean="0"/>
              <a:t>a core set of tools and libraries for developing high-performance, data-centric applications across diverse architectures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Why </a:t>
            </a:r>
            <a:r>
              <a:rPr lang="en-US" b="1" dirty="0" err="1" smtClean="0"/>
              <a:t>oneAPI</a:t>
            </a:r>
            <a:r>
              <a:rPr lang="en-US" b="1" dirty="0" smtClean="0"/>
              <a:t>?</a:t>
            </a:r>
          </a:p>
          <a:p>
            <a:r>
              <a:rPr lang="en-US" dirty="0" smtClean="0"/>
              <a:t>Freedom of choice for accelerated computing across multiple architectures: CPU, GPU, and FPGA</a:t>
            </a:r>
          </a:p>
          <a:p>
            <a:r>
              <a:rPr lang="en-US" dirty="0" smtClean="0"/>
              <a:t>An open alternative to proprietary lock-in</a:t>
            </a:r>
          </a:p>
          <a:p>
            <a:r>
              <a:rPr lang="en-US" dirty="0" smtClean="0"/>
              <a:t>Data Parallel C++ (DPC++)—an open, standards-based evolution of ISO C++ and </a:t>
            </a:r>
            <a:r>
              <a:rPr lang="en-US" dirty="0" err="1" smtClean="0"/>
              <a:t>Khronos</a:t>
            </a:r>
            <a:r>
              <a:rPr lang="en-US" dirty="0" smtClean="0"/>
              <a:t> SYCL*</a:t>
            </a:r>
          </a:p>
          <a:p>
            <a:r>
              <a:rPr lang="en-US" dirty="0" smtClean="0"/>
              <a:t>Optimized libraries for API-based programming</a:t>
            </a:r>
          </a:p>
          <a:p>
            <a:r>
              <a:rPr lang="en-US" dirty="0" smtClean="0"/>
              <a:t>Advanced analysis and debug tools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DPC++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Parallel C++ (DPC++)</a:t>
            </a:r>
            <a:r>
              <a:rPr lang="en-US" dirty="0" smtClean="0"/>
              <a:t> is </a:t>
            </a:r>
            <a:r>
              <a:rPr lang="en-US" dirty="0" err="1" smtClean="0"/>
              <a:t>oneAPI's</a:t>
            </a:r>
            <a:r>
              <a:rPr lang="en-US" dirty="0" smtClean="0"/>
              <a:t> implementation of SYCL compiler. It takes advantage of modern C++.</a:t>
            </a:r>
          </a:p>
          <a:p>
            <a:r>
              <a:rPr lang="en-US" dirty="0" smtClean="0"/>
              <a:t>Programmers use familiar C++ and library constructs with added functionalities like a </a:t>
            </a:r>
            <a:r>
              <a:rPr lang="en-US" b="1" dirty="0" smtClean="0"/>
              <a:t>queue</a:t>
            </a:r>
            <a:r>
              <a:rPr lang="en-US" dirty="0" smtClean="0"/>
              <a:t> for work targeting, </a:t>
            </a:r>
            <a:r>
              <a:rPr lang="en-US" b="1" dirty="0" smtClean="0"/>
              <a:t>buffer</a:t>
            </a:r>
            <a:r>
              <a:rPr lang="en-US" dirty="0" smtClean="0"/>
              <a:t> for data management, and </a:t>
            </a:r>
            <a:r>
              <a:rPr lang="en-US" b="1" dirty="0" err="1" smtClean="0"/>
              <a:t>parallel_for</a:t>
            </a:r>
            <a:r>
              <a:rPr lang="en-US" dirty="0" smtClean="0"/>
              <a:t> for parallelism to direct which parts of the computation and data should be offloaded.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Data Parallel C++  =  C++ and SYCL* standard and extensions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Complete  DPC++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  <a:ln w="28575">
            <a:solidFill>
              <a:srgbClr val="008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#include &lt;CL/sycl.hpp&gt;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using namespace </a:t>
            </a:r>
            <a:r>
              <a:rPr lang="en-US" b="1" dirty="0" err="1" smtClean="0"/>
              <a:t>sycl</a:t>
            </a:r>
            <a:r>
              <a:rPr lang="en-US" b="1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static const </a:t>
            </a:r>
            <a:r>
              <a:rPr lang="en-US" b="1" dirty="0" err="1" smtClean="0"/>
              <a:t>int</a:t>
            </a:r>
            <a:r>
              <a:rPr lang="en-US" b="1" dirty="0" smtClean="0"/>
              <a:t> N = 16;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  //# define queue which has default device associated for offload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  queue q;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  std::</a:t>
            </a:r>
            <a:r>
              <a:rPr lang="en-US" b="1" dirty="0" err="1" smtClean="0"/>
              <a:t>cout</a:t>
            </a:r>
            <a:r>
              <a:rPr lang="en-US" b="1" dirty="0" smtClean="0"/>
              <a:t> &lt;&lt; "Device: " &lt;&lt; </a:t>
            </a:r>
            <a:r>
              <a:rPr lang="en-US" b="1" dirty="0" err="1" smtClean="0"/>
              <a:t>q.get_device</a:t>
            </a:r>
            <a:r>
              <a:rPr lang="en-US" b="1" dirty="0" smtClean="0"/>
              <a:t>().</a:t>
            </a:r>
            <a:r>
              <a:rPr lang="en-US" b="1" dirty="0" err="1" smtClean="0"/>
              <a:t>get_info</a:t>
            </a:r>
            <a:r>
              <a:rPr lang="en-US" b="1" dirty="0" smtClean="0"/>
              <a:t>&lt;info::device::name&gt;() &lt;&lt; "\n";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  //# Unified Shared Memory Allocation enables data access on host and device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int</a:t>
            </a:r>
            <a:r>
              <a:rPr lang="en-US" b="1" dirty="0" smtClean="0"/>
              <a:t> *data = </a:t>
            </a:r>
            <a:r>
              <a:rPr lang="en-US" b="1" dirty="0" err="1" smtClean="0"/>
              <a:t>malloc_shared</a:t>
            </a:r>
            <a:r>
              <a:rPr lang="en-US" b="1" dirty="0" smtClean="0"/>
              <a:t>&lt;</a:t>
            </a:r>
            <a:r>
              <a:rPr lang="en-US" b="1" dirty="0" err="1" smtClean="0"/>
              <a:t>int</a:t>
            </a:r>
            <a:r>
              <a:rPr lang="en-US" b="1" dirty="0" smtClean="0"/>
              <a:t>&gt;(N, q);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7126515" y="1932013"/>
            <a:ext cx="4891314" cy="3748719"/>
          </a:xfrm>
          <a:prstGeom prst="rect">
            <a:avLst/>
          </a:prstGeom>
          <a:ln w="28575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 //# Initialization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  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 </a:t>
            </a:r>
            <a:r>
              <a:rPr lang="en-US" b="1" dirty="0" err="1" smtClean="0"/>
              <a:t>i</a:t>
            </a:r>
            <a:r>
              <a:rPr lang="en-US" b="1" dirty="0" smtClean="0"/>
              <a:t>&lt;N; </a:t>
            </a:r>
            <a:r>
              <a:rPr lang="en-US" b="1" dirty="0" err="1" smtClean="0"/>
              <a:t>i</a:t>
            </a:r>
            <a:r>
              <a:rPr lang="en-US" b="1" dirty="0" smtClean="0"/>
              <a:t>++) data[</a:t>
            </a:r>
            <a:r>
              <a:rPr lang="en-US" b="1" dirty="0" err="1" smtClean="0"/>
              <a:t>i</a:t>
            </a:r>
            <a:r>
              <a:rPr lang="en-US" b="1" dirty="0" smtClean="0"/>
              <a:t>] = </a:t>
            </a:r>
            <a:r>
              <a:rPr lang="en-US" b="1" dirty="0" err="1" smtClean="0"/>
              <a:t>i</a:t>
            </a:r>
            <a:r>
              <a:rPr lang="en-US" b="1" dirty="0" smtClean="0"/>
              <a:t>;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  //# Offload parallel computation to device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  </a:t>
            </a:r>
            <a:r>
              <a:rPr lang="en-US" b="1" dirty="0" err="1" smtClean="0"/>
              <a:t>q.parallel_for</a:t>
            </a:r>
            <a:r>
              <a:rPr lang="en-US" b="1" dirty="0" smtClean="0"/>
              <a:t>(range&lt;1&gt;(N), [=] (id&lt;1&gt; </a:t>
            </a:r>
            <a:r>
              <a:rPr lang="en-US" b="1" dirty="0" err="1" smtClean="0"/>
              <a:t>i</a:t>
            </a:r>
            <a:r>
              <a:rPr lang="en-US" b="1" dirty="0" smtClean="0"/>
              <a:t>){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    data[</a:t>
            </a:r>
            <a:r>
              <a:rPr lang="en-US" b="1" dirty="0" err="1" smtClean="0"/>
              <a:t>i</a:t>
            </a:r>
            <a:r>
              <a:rPr lang="en-US" b="1" dirty="0" smtClean="0"/>
              <a:t>] *= 2;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  }).wait();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  //# Print Output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  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 </a:t>
            </a:r>
            <a:r>
              <a:rPr lang="en-US" b="1" dirty="0" err="1" smtClean="0"/>
              <a:t>i</a:t>
            </a:r>
            <a:r>
              <a:rPr lang="en-US" b="1" dirty="0" smtClean="0"/>
              <a:t>&lt;N; </a:t>
            </a:r>
            <a:r>
              <a:rPr lang="en-US" b="1" dirty="0" err="1" smtClean="0"/>
              <a:t>i</a:t>
            </a:r>
            <a:r>
              <a:rPr lang="en-US" b="1" dirty="0" smtClean="0"/>
              <a:t>++) std::</a:t>
            </a:r>
            <a:r>
              <a:rPr lang="en-US" b="1" dirty="0" err="1" smtClean="0"/>
              <a:t>cout</a:t>
            </a:r>
            <a:r>
              <a:rPr lang="en-US" b="1" dirty="0" smtClean="0"/>
              <a:t> &lt;&lt; data[</a:t>
            </a:r>
            <a:r>
              <a:rPr lang="en-US" b="1" dirty="0" err="1" smtClean="0"/>
              <a:t>i</a:t>
            </a:r>
            <a:r>
              <a:rPr lang="en-US" b="1" dirty="0" smtClean="0"/>
              <a:t>] &lt;&lt; "\n";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  free(data, q);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  return 0;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 DPC++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9072" y="1761331"/>
            <a:ext cx="7704585" cy="332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DPC++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5224" y="1803513"/>
            <a:ext cx="9386661" cy="419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3653</TotalTime>
  <Words>663</Words>
  <Application>Microsoft Office PowerPoint</Application>
  <PresentationFormat>Widescreen</PresentationFormat>
  <Paragraphs>110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Intel Clear</vt:lpstr>
      <vt:lpstr>Intel Clear Light</vt:lpstr>
      <vt:lpstr>Intel Clear Pro</vt:lpstr>
      <vt:lpstr>Times New Roman</vt:lpstr>
      <vt:lpstr>Wingdings</vt:lpstr>
      <vt:lpstr>Office Theme</vt:lpstr>
      <vt:lpstr>DPC++ Programming</vt:lpstr>
      <vt:lpstr>Contents</vt:lpstr>
      <vt:lpstr>Programming  Challenges</vt:lpstr>
      <vt:lpstr>OneAPI</vt:lpstr>
      <vt:lpstr>OneAPI</vt:lpstr>
      <vt:lpstr>What is DPC++</vt:lpstr>
      <vt:lpstr>Complete  DPC++ Program</vt:lpstr>
      <vt:lpstr>Complete  DPC++ Program</vt:lpstr>
      <vt:lpstr>Compiling DPC++ Program</vt:lpstr>
      <vt:lpstr>Intel DevCloud for Compile and Run DPC++</vt:lpstr>
      <vt:lpstr>Intel DevCloud for Compile and Run DPC++</vt:lpstr>
      <vt:lpstr>Intel DevCloud for Compile and Run DPC++</vt:lpstr>
      <vt:lpstr>Intel DevCloud for Compile and Run DPC++</vt:lpstr>
      <vt:lpstr>Intel DevCloud for Compile and Run DPC++</vt:lpstr>
      <vt:lpstr>Intel DevCloud for Compile and Run DPC++</vt:lpstr>
      <vt:lpstr>Intel DevCloud for Compile and Run DPC++</vt:lpstr>
      <vt:lpstr>Intel DevCloud for Compile and Run DPC++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Foundation for Innovation and Collaborative Education</dc:creator>
  <cp:lastModifiedBy>user</cp:lastModifiedBy>
  <cp:revision>34</cp:revision>
  <dcterms:created xsi:type="dcterms:W3CDTF">2019-04-15T00:21:10Z</dcterms:created>
  <dcterms:modified xsi:type="dcterms:W3CDTF">2022-10-13T03:54:06Z</dcterms:modified>
</cp:coreProperties>
</file>