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4"/>
  </p:notesMasterIdLst>
  <p:sldIdLst>
    <p:sldId id="256" r:id="rId2"/>
    <p:sldId id="284" r:id="rId3"/>
    <p:sldId id="263" r:id="rId4"/>
    <p:sldId id="260" r:id="rId5"/>
    <p:sldId id="290" r:id="rId6"/>
    <p:sldId id="259" r:id="rId7"/>
    <p:sldId id="283" r:id="rId8"/>
    <p:sldId id="319" r:id="rId9"/>
    <p:sldId id="262" r:id="rId10"/>
    <p:sldId id="285" r:id="rId11"/>
    <p:sldId id="295" r:id="rId12"/>
    <p:sldId id="296" r:id="rId13"/>
    <p:sldId id="286" r:id="rId14"/>
    <p:sldId id="297" r:id="rId15"/>
    <p:sldId id="299" r:id="rId16"/>
    <p:sldId id="300" r:id="rId17"/>
    <p:sldId id="301" r:id="rId18"/>
    <p:sldId id="298" r:id="rId19"/>
    <p:sldId id="302" r:id="rId20"/>
    <p:sldId id="303" r:id="rId21"/>
    <p:sldId id="287" r:id="rId22"/>
    <p:sldId id="304" r:id="rId23"/>
    <p:sldId id="292" r:id="rId24"/>
    <p:sldId id="293" r:id="rId25"/>
    <p:sldId id="294" r:id="rId26"/>
    <p:sldId id="310" r:id="rId27"/>
    <p:sldId id="305" r:id="rId28"/>
    <p:sldId id="306" r:id="rId29"/>
    <p:sldId id="307" r:id="rId30"/>
    <p:sldId id="308" r:id="rId31"/>
    <p:sldId id="311" r:id="rId32"/>
    <p:sldId id="309" r:id="rId33"/>
    <p:sldId id="312" r:id="rId34"/>
    <p:sldId id="313" r:id="rId35"/>
    <p:sldId id="314" r:id="rId36"/>
    <p:sldId id="315" r:id="rId37"/>
    <p:sldId id="316" r:id="rId38"/>
    <p:sldId id="317" r:id="rId39"/>
    <p:sldId id="318" r:id="rId40"/>
    <p:sldId id="289" r:id="rId41"/>
    <p:sldId id="291" r:id="rId42"/>
    <p:sldId id="282" r:id="rId43"/>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7DD65-8935-4C13-87A4-4D2030E64D7B}">
          <p14:sldIdLst>
            <p14:sldId id="256"/>
            <p14:sldId id="284"/>
            <p14:sldId id="263"/>
            <p14:sldId id="260"/>
            <p14:sldId id="290"/>
            <p14:sldId id="259"/>
            <p14:sldId id="283"/>
            <p14:sldId id="319"/>
            <p14:sldId id="262"/>
            <p14:sldId id="285"/>
            <p14:sldId id="295"/>
            <p14:sldId id="296"/>
            <p14:sldId id="286"/>
            <p14:sldId id="297"/>
            <p14:sldId id="299"/>
            <p14:sldId id="300"/>
            <p14:sldId id="301"/>
            <p14:sldId id="298"/>
            <p14:sldId id="302"/>
            <p14:sldId id="303"/>
            <p14:sldId id="287"/>
            <p14:sldId id="304"/>
            <p14:sldId id="292"/>
            <p14:sldId id="293"/>
            <p14:sldId id="294"/>
            <p14:sldId id="310"/>
            <p14:sldId id="305"/>
            <p14:sldId id="306"/>
            <p14:sldId id="307"/>
            <p14:sldId id="308"/>
            <p14:sldId id="311"/>
            <p14:sldId id="309"/>
            <p14:sldId id="312"/>
            <p14:sldId id="313"/>
            <p14:sldId id="314"/>
            <p14:sldId id="315"/>
            <p14:sldId id="316"/>
            <p14:sldId id="317"/>
            <p14:sldId id="318"/>
            <p14:sldId id="289"/>
            <p14:sldId id="29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5/29/2019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08873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9301782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186787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584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82393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967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476851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4430077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4591951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532130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7962912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663763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pPr/>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637360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1988427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934FF-F4E1-47C5-9CA5-30A81DDE2BE4}" type="datetimeFigureOut">
              <a:rPr lang="en-US" smtClean="0"/>
              <a:pPr/>
              <a:t>5/29/2019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860738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862286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5968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934FF-F4E1-47C5-9CA5-30A81DDE2BE4}" type="datetimeFigureOut">
              <a:rPr lang="en-US" smtClean="0"/>
              <a:pPr/>
              <a:t>5/29/2019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pPr/>
              <a:t>‹#›</a:t>
            </a:fld>
            <a:endParaRPr lang="en-US"/>
          </a:p>
        </p:txBody>
      </p:sp>
    </p:spTree>
    <p:extLst>
      <p:ext uri="{BB962C8B-B14F-4D97-AF65-F5344CB8AC3E}">
        <p14:creationId xmlns:p14="http://schemas.microsoft.com/office/powerpoint/2010/main" val="1189044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48464"/>
            <a:ext cx="8825658" cy="3329581"/>
          </a:xfrm>
        </p:spPr>
        <p:txBody>
          <a:bodyPr/>
          <a:lstStyle/>
          <a:p>
            <a:r>
              <a:rPr lang="en-US" sz="9100" dirty="0"/>
              <a:t>Web Traffic Prediction with </a:t>
            </a:r>
          </a:p>
        </p:txBody>
      </p:sp>
      <p:sp>
        <p:nvSpPr>
          <p:cNvPr id="3" name="Subtitle 2"/>
          <p:cNvSpPr>
            <a:spLocks noGrp="1"/>
          </p:cNvSpPr>
          <p:nvPr>
            <p:ph type="subTitle" idx="1"/>
          </p:nvPr>
        </p:nvSpPr>
        <p:spPr>
          <a:xfrm>
            <a:off x="1154955" y="3778045"/>
            <a:ext cx="8825658" cy="861420"/>
          </a:xfrm>
        </p:spPr>
        <p:txBody>
          <a:bodyPr>
            <a:noAutofit/>
          </a:bodyPr>
          <a:lstStyle/>
          <a:p>
            <a:r>
              <a:rPr lang="en-US" sz="4000" dirty="0"/>
              <a:t>Machine Learning</a:t>
            </a:r>
          </a:p>
          <a:p>
            <a:r>
              <a:rPr lang="en-US" sz="4000" dirty="0"/>
              <a:t>using</a:t>
            </a:r>
          </a:p>
          <a:p>
            <a:r>
              <a:rPr lang="en-US" sz="4000" dirty="0"/>
              <a:t>Python</a:t>
            </a:r>
          </a:p>
        </p:txBody>
      </p:sp>
      <p:sp>
        <p:nvSpPr>
          <p:cNvPr id="4" name="Rectangle 3"/>
          <p:cNvSpPr/>
          <p:nvPr/>
        </p:nvSpPr>
        <p:spPr>
          <a:xfrm>
            <a:off x="5847440" y="5332318"/>
            <a:ext cx="6344560" cy="1077218"/>
          </a:xfrm>
          <a:prstGeom prst="rect">
            <a:avLst/>
          </a:prstGeom>
          <a:noFill/>
          <a:ln>
            <a:noFill/>
          </a:ln>
        </p:spPr>
        <p:txBody>
          <a:bodyPr wrap="square" rtlCol="0" anchor="t">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Vikas CE-4129-2K16</a:t>
            </a:r>
          </a:p>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Rohit Kumar CE-4115-2K16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13068-87A9-4CE0-884E-B073599773BC}"/>
              </a:ext>
            </a:extLst>
          </p:cNvPr>
          <p:cNvSpPr/>
          <p:nvPr/>
        </p:nvSpPr>
        <p:spPr>
          <a:xfrm>
            <a:off x="704335" y="1371600"/>
            <a:ext cx="10540314" cy="355257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1: Collection of Data</a:t>
            </a:r>
          </a:p>
          <a:p>
            <a:pPr marR="0" lvl="0">
              <a:lnSpc>
                <a:spcPct val="107000"/>
              </a:lnSpc>
              <a:spcBef>
                <a:spcPts val="0"/>
              </a:spcBef>
              <a:spcAft>
                <a:spcPts val="800"/>
              </a:spcAft>
            </a:pPr>
            <a:endParaRPr lang="en-IN" sz="32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ea typeface="Calibri" panose="020F0502020204030204" pitchFamily="34" charset="0"/>
                <a:cs typeface="Times New Roman" panose="02020603050405020304" pitchFamily="18" charset="0"/>
              </a:rPr>
              <a:t>Firstly we convert the gathered data into number of visits per day for the one year which is given in number of visits per hour present in the file ‘visitors_per_hour.txt’ and save them into a file named as ‘visitors_per_day.txt’</a:t>
            </a:r>
          </a:p>
        </p:txBody>
      </p:sp>
    </p:spTree>
    <p:extLst>
      <p:ext uri="{BB962C8B-B14F-4D97-AF65-F5344CB8AC3E}">
        <p14:creationId xmlns:p14="http://schemas.microsoft.com/office/powerpoint/2010/main" val="395438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DA9-3197-46C1-8603-6C63C5169F3F}"/>
              </a:ext>
            </a:extLst>
          </p:cNvPr>
          <p:cNvSpPr>
            <a:spLocks noGrp="1"/>
          </p:cNvSpPr>
          <p:nvPr>
            <p:ph type="title"/>
          </p:nvPr>
        </p:nvSpPr>
        <p:spPr/>
        <p:txBody>
          <a:bodyPr/>
          <a:lstStyle/>
          <a:p>
            <a:r>
              <a:rPr lang="en-US"/>
              <a:t>Initial Data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045C637-91D9-4D58-9DF7-8273842F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9" y="1636214"/>
            <a:ext cx="6992985" cy="4764586"/>
          </a:xfrm>
          <a:prstGeom prst="rect">
            <a:avLst/>
          </a:prstGeom>
        </p:spPr>
      </p:pic>
    </p:spTree>
    <p:extLst>
      <p:ext uri="{BB962C8B-B14F-4D97-AF65-F5344CB8AC3E}">
        <p14:creationId xmlns:p14="http://schemas.microsoft.com/office/powerpoint/2010/main" val="367796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2BD-516B-4F5A-BD7B-72313070FA8D}"/>
              </a:ext>
            </a:extLst>
          </p:cNvPr>
          <p:cNvSpPr>
            <a:spLocks noGrp="1"/>
          </p:cNvSpPr>
          <p:nvPr>
            <p:ph type="title"/>
          </p:nvPr>
        </p:nvSpPr>
        <p:spPr/>
        <p:txBody>
          <a:bodyPr/>
          <a:lstStyle/>
          <a:p>
            <a:r>
              <a:rPr lang="en-US" dirty="0"/>
              <a:t>Final Data :</a:t>
            </a:r>
          </a:p>
        </p:txBody>
      </p:sp>
      <p:pic>
        <p:nvPicPr>
          <p:cNvPr id="9" name="Picture 8" descr="A screenshot of a cell phone&#10;&#10;Description automatically generated">
            <a:extLst>
              <a:ext uri="{FF2B5EF4-FFF2-40B4-BE49-F238E27FC236}">
                <a16:creationId xmlns:a16="http://schemas.microsoft.com/office/drawing/2014/main" id="{CDC2D125-AF5F-4573-820C-3A5C7EDC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689" y="1643903"/>
            <a:ext cx="6868679" cy="4654906"/>
          </a:xfrm>
          <a:prstGeom prst="rect">
            <a:avLst/>
          </a:prstGeom>
        </p:spPr>
      </p:pic>
    </p:spTree>
    <p:extLst>
      <p:ext uri="{BB962C8B-B14F-4D97-AF65-F5344CB8AC3E}">
        <p14:creationId xmlns:p14="http://schemas.microsoft.com/office/powerpoint/2010/main" val="343089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33918-0973-4245-91DA-FA12FE71D303}"/>
              </a:ext>
            </a:extLst>
          </p:cNvPr>
          <p:cNvSpPr/>
          <p:nvPr/>
        </p:nvSpPr>
        <p:spPr>
          <a:xfrm>
            <a:off x="704335" y="1371600"/>
            <a:ext cx="10540314" cy="361842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2: </a:t>
            </a:r>
            <a:r>
              <a:rPr lang="en-IN" sz="4000" dirty="0"/>
              <a:t>Pre-processing and Cleaning of Data</a:t>
            </a:r>
          </a:p>
          <a:p>
            <a:pPr marR="0" lvl="0">
              <a:lnSpc>
                <a:spcPct val="107000"/>
              </a:lnSpc>
              <a:spcBef>
                <a:spcPts val="0"/>
              </a:spcBef>
              <a:spcAft>
                <a:spcPts val="800"/>
              </a:spcAft>
            </a:pPr>
            <a:r>
              <a:rPr lang="en-IN" sz="3600" dirty="0"/>
              <a:t>									</a:t>
            </a:r>
          </a:p>
          <a:p>
            <a:pPr marR="0" lvl="0">
              <a:lnSpc>
                <a:spcPct val="107000"/>
              </a:lnSpc>
              <a:spcBef>
                <a:spcPts val="0"/>
              </a:spcBef>
              <a:spcAft>
                <a:spcPts val="800"/>
              </a:spcAft>
            </a:pPr>
            <a:r>
              <a:rPr lang="en-IN" sz="3200" dirty="0"/>
              <a:t>We will transform the data into two vectors. The first vector day, will contain the days and the second vector hits will contain the web hits on that particular day.</a:t>
            </a:r>
            <a:r>
              <a:rPr lang="en-IN" dirty="0"/>
              <a:t> </a:t>
            </a:r>
            <a:r>
              <a:rPr lang="en-IN" sz="3200" dirty="0"/>
              <a:t>Using this data we will plot graphs using the Matplotlib library.</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75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9D1-20E9-4BB8-B8CB-CADE6CE935FC}"/>
              </a:ext>
            </a:extLst>
          </p:cNvPr>
          <p:cNvSpPr>
            <a:spLocks noGrp="1"/>
          </p:cNvSpPr>
          <p:nvPr>
            <p:ph type="title"/>
          </p:nvPr>
        </p:nvSpPr>
        <p:spPr/>
        <p:txBody>
          <a:bodyPr/>
          <a:lstStyle/>
          <a:p>
            <a:r>
              <a:rPr lang="en-US"/>
              <a:t>Initial Plotting : </a:t>
            </a:r>
            <a:endParaRPr lang="en-US" dirty="0"/>
          </a:p>
        </p:txBody>
      </p:sp>
      <p:pic>
        <p:nvPicPr>
          <p:cNvPr id="13" name="Picture 12" descr="A close up of text on a white background&#10;&#10;Description automatically generated">
            <a:extLst>
              <a:ext uri="{FF2B5EF4-FFF2-40B4-BE49-F238E27FC236}">
                <a16:creationId xmlns:a16="http://schemas.microsoft.com/office/drawing/2014/main" id="{AE4D75FF-865C-41B0-AFD9-73CFAF48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15" y="1512347"/>
            <a:ext cx="6698309" cy="5023732"/>
          </a:xfrm>
          <a:prstGeom prst="rect">
            <a:avLst/>
          </a:prstGeom>
        </p:spPr>
      </p:pic>
    </p:spTree>
    <p:extLst>
      <p:ext uri="{BB962C8B-B14F-4D97-AF65-F5344CB8AC3E}">
        <p14:creationId xmlns:p14="http://schemas.microsoft.com/office/powerpoint/2010/main" val="77108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92F-0D70-424E-A515-367ED6D2F881}"/>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2C1AAD13-6122-44C6-ABAB-4CF3617FCFB7}"/>
              </a:ext>
            </a:extLst>
          </p:cNvPr>
          <p:cNvSpPr>
            <a:spLocks noGrp="1"/>
          </p:cNvSpPr>
          <p:nvPr>
            <p:ph idx="1"/>
          </p:nvPr>
        </p:nvSpPr>
        <p:spPr/>
        <p:txBody>
          <a:bodyPr/>
          <a:lstStyle/>
          <a:p>
            <a:pPr marL="0" indent="0">
              <a:buNone/>
            </a:pPr>
            <a:r>
              <a:rPr lang="en-US" dirty="0"/>
              <a:t>Outlier is an observation that appears far away and diverges from overall pattern in sample and can cause serious problems in statistical analysis.</a:t>
            </a:r>
          </a:p>
          <a:p>
            <a:pPr marL="0" indent="0">
              <a:buNone/>
            </a:pPr>
            <a:endParaRPr lang="en-US" dirty="0"/>
          </a:p>
          <a:p>
            <a:pPr marL="0" indent="0">
              <a:buNone/>
            </a:pPr>
            <a:r>
              <a:rPr lang="en-US" dirty="0" err="1"/>
              <a:t>Eg</a:t>
            </a:r>
            <a:r>
              <a:rPr lang="en-US" dirty="0"/>
              <a:t>:- Consider the Five data points 3,4,2,4,1000</a:t>
            </a:r>
          </a:p>
          <a:p>
            <a:pPr marL="0" indent="0">
              <a:buNone/>
            </a:pPr>
            <a:r>
              <a:rPr lang="en-US" dirty="0"/>
              <a:t>Here 1000 is the outlier</a:t>
            </a:r>
          </a:p>
          <a:p>
            <a:pPr marL="0" indent="0">
              <a:buNone/>
            </a:pPr>
            <a:r>
              <a:rPr lang="en-US" dirty="0"/>
              <a:t>It will have an major effect on the mean which is usually used for analysis.</a:t>
            </a:r>
          </a:p>
        </p:txBody>
      </p:sp>
    </p:spTree>
    <p:extLst>
      <p:ext uri="{BB962C8B-B14F-4D97-AF65-F5344CB8AC3E}">
        <p14:creationId xmlns:p14="http://schemas.microsoft.com/office/powerpoint/2010/main" val="137314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CF8-1EF1-454F-B45B-7486B3C74A96}"/>
              </a:ext>
            </a:extLst>
          </p:cNvPr>
          <p:cNvSpPr>
            <a:spLocks noGrp="1"/>
          </p:cNvSpPr>
          <p:nvPr>
            <p:ph type="title"/>
          </p:nvPr>
        </p:nvSpPr>
        <p:spPr/>
        <p:txBody>
          <a:bodyPr/>
          <a:lstStyle/>
          <a:p>
            <a:r>
              <a:rPr lang="en-US" dirty="0"/>
              <a:t>Outliers Treatment :</a:t>
            </a:r>
          </a:p>
        </p:txBody>
      </p:sp>
      <p:pic>
        <p:nvPicPr>
          <p:cNvPr id="5" name="Picture 4" descr="A screenshot of a cell phone&#10;&#10;Description automatically generated">
            <a:extLst>
              <a:ext uri="{FF2B5EF4-FFF2-40B4-BE49-F238E27FC236}">
                <a16:creationId xmlns:a16="http://schemas.microsoft.com/office/drawing/2014/main" id="{9C07BE36-E863-4585-8080-6D1EC080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82736"/>
            <a:ext cx="10755226" cy="4515480"/>
          </a:xfrm>
          <a:prstGeom prst="rect">
            <a:avLst/>
          </a:prstGeom>
        </p:spPr>
      </p:pic>
    </p:spTree>
    <p:extLst>
      <p:ext uri="{BB962C8B-B14F-4D97-AF65-F5344CB8AC3E}">
        <p14:creationId xmlns:p14="http://schemas.microsoft.com/office/powerpoint/2010/main" val="409704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89-7968-4B49-B8CD-114659EF2A03}"/>
              </a:ext>
            </a:extLst>
          </p:cNvPr>
          <p:cNvSpPr>
            <a:spLocks noGrp="1"/>
          </p:cNvSpPr>
          <p:nvPr>
            <p:ph type="title"/>
          </p:nvPr>
        </p:nvSpPr>
        <p:spPr/>
        <p:txBody>
          <a:bodyPr/>
          <a:lstStyle/>
          <a:p>
            <a:r>
              <a:rPr lang="en-US" dirty="0"/>
              <a:t>Sigma Approach for Outlier Treatment :</a:t>
            </a:r>
          </a:p>
        </p:txBody>
      </p:sp>
      <p:sp>
        <p:nvSpPr>
          <p:cNvPr id="3" name="Content Placeholder 2">
            <a:extLst>
              <a:ext uri="{FF2B5EF4-FFF2-40B4-BE49-F238E27FC236}">
                <a16:creationId xmlns:a16="http://schemas.microsoft.com/office/drawing/2014/main" id="{32C05BF5-FDB4-47E0-A225-DD4DEC58C6C9}"/>
              </a:ext>
            </a:extLst>
          </p:cNvPr>
          <p:cNvSpPr>
            <a:spLocks noGrp="1"/>
          </p:cNvSpPr>
          <p:nvPr>
            <p:ph idx="1"/>
          </p:nvPr>
        </p:nvSpPr>
        <p:spPr>
          <a:xfrm>
            <a:off x="573089" y="2189697"/>
            <a:ext cx="10972800" cy="4953000"/>
          </a:xfrm>
        </p:spPr>
        <p:txBody>
          <a:bodyPr/>
          <a:lstStyle/>
          <a:p>
            <a:pPr marL="0" indent="0">
              <a:buNone/>
            </a:pPr>
            <a:r>
              <a:rPr lang="en-US" dirty="0"/>
              <a:t>With the sigma approach, a value is identified as outlier if it lies outside the mean by + or – “x” times sigma. Where x is an integer and sigma is standard deviation for the variable. </a:t>
            </a:r>
          </a:p>
          <a:p>
            <a:pPr marL="0" indent="0">
              <a:buNone/>
            </a:pPr>
            <a:endParaRPr lang="en-US" dirty="0"/>
          </a:p>
          <a:p>
            <a:pPr marL="0" indent="0">
              <a:buNone/>
            </a:pPr>
            <a:r>
              <a:rPr lang="en-US" dirty="0"/>
              <a:t>The outlier is then capped or floored at a distance of ”y” times sigma from the mean. “y” is equal to or greater than “x” and is determined by the practitioner. </a:t>
            </a:r>
          </a:p>
        </p:txBody>
      </p:sp>
    </p:spTree>
    <p:extLst>
      <p:ext uri="{BB962C8B-B14F-4D97-AF65-F5344CB8AC3E}">
        <p14:creationId xmlns:p14="http://schemas.microsoft.com/office/powerpoint/2010/main" val="202263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9FBA-9715-4D15-898C-EFEA6FF534A7}"/>
              </a:ext>
            </a:extLst>
          </p:cNvPr>
          <p:cNvSpPr>
            <a:spLocks noGrp="1"/>
          </p:cNvSpPr>
          <p:nvPr>
            <p:ph type="title"/>
          </p:nvPr>
        </p:nvSpPr>
        <p:spPr/>
        <p:txBody>
          <a:bodyPr/>
          <a:lstStyle/>
          <a:p>
            <a:r>
              <a:rPr lang="en-US" dirty="0"/>
              <a:t>Analyzing the Data :</a:t>
            </a:r>
          </a:p>
        </p:txBody>
      </p:sp>
      <p:pic>
        <p:nvPicPr>
          <p:cNvPr id="18" name="Content Placeholder 17">
            <a:extLst>
              <a:ext uri="{FF2B5EF4-FFF2-40B4-BE49-F238E27FC236}">
                <a16:creationId xmlns:a16="http://schemas.microsoft.com/office/drawing/2014/main" id="{0594E2C8-041A-4A95-B1B2-AF483E2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88" y="1774360"/>
            <a:ext cx="10169165" cy="1442305"/>
          </a:xfrm>
        </p:spPr>
      </p:pic>
      <p:sp>
        <p:nvSpPr>
          <p:cNvPr id="6" name="TextBox 5">
            <a:extLst>
              <a:ext uri="{FF2B5EF4-FFF2-40B4-BE49-F238E27FC236}">
                <a16:creationId xmlns:a16="http://schemas.microsoft.com/office/drawing/2014/main" id="{9DF50C46-E8E7-4E5E-91E5-9D44F29DD666}"/>
              </a:ext>
            </a:extLst>
          </p:cNvPr>
          <p:cNvSpPr txBox="1"/>
          <p:nvPr/>
        </p:nvSpPr>
        <p:spPr>
          <a:xfrm>
            <a:off x="1166888" y="3429000"/>
            <a:ext cx="10169165" cy="3046988"/>
          </a:xfrm>
          <a:prstGeom prst="rect">
            <a:avLst/>
          </a:prstGeom>
          <a:noFill/>
        </p:spPr>
        <p:txBody>
          <a:bodyPr wrap="square" rtlCol="0">
            <a:spAutoFit/>
          </a:bodyPr>
          <a:lstStyle/>
          <a:p>
            <a:endParaRPr lang="en-US" sz="2400" dirty="0"/>
          </a:p>
          <a:p>
            <a:r>
              <a:rPr lang="en-US" sz="2400" dirty="0"/>
              <a:t>Using the scipy.describe() function we can analyze our data as shown above:- </a:t>
            </a:r>
          </a:p>
          <a:p>
            <a:r>
              <a:rPr lang="en-US" sz="2400" dirty="0"/>
              <a:t>Minimum value = 382</a:t>
            </a:r>
          </a:p>
          <a:p>
            <a:r>
              <a:rPr lang="en-US" sz="2400" dirty="0"/>
              <a:t>Maximum value = 2801</a:t>
            </a:r>
          </a:p>
          <a:p>
            <a:r>
              <a:rPr lang="en-US" sz="2400" dirty="0"/>
              <a:t>Mean = 963.331</a:t>
            </a:r>
          </a:p>
          <a:p>
            <a:r>
              <a:rPr lang="en-US" sz="2400" dirty="0"/>
              <a:t>Variance = 153580.782</a:t>
            </a:r>
          </a:p>
          <a:p>
            <a:r>
              <a:rPr lang="en-US" sz="2400" dirty="0"/>
              <a:t>Standard Deviation = 391.893 (Square root of Variance)</a:t>
            </a:r>
          </a:p>
        </p:txBody>
      </p:sp>
    </p:spTree>
    <p:extLst>
      <p:ext uri="{BB962C8B-B14F-4D97-AF65-F5344CB8AC3E}">
        <p14:creationId xmlns:p14="http://schemas.microsoft.com/office/powerpoint/2010/main" val="414969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04E-24C2-4EFE-BCF0-C4E8A109DE8C}"/>
              </a:ext>
            </a:extLst>
          </p:cNvPr>
          <p:cNvSpPr>
            <a:spLocks noGrp="1"/>
          </p:cNvSpPr>
          <p:nvPr>
            <p:ph type="title"/>
          </p:nvPr>
        </p:nvSpPr>
        <p:spPr>
          <a:xfrm>
            <a:off x="571971" y="539216"/>
            <a:ext cx="10474970" cy="1400530"/>
          </a:xfrm>
        </p:spPr>
        <p:txBody>
          <a:bodyPr/>
          <a:lstStyle/>
          <a:p>
            <a:r>
              <a:rPr lang="en-US" dirty="0"/>
              <a:t>Implementation of Outlier Treatment :</a:t>
            </a:r>
          </a:p>
        </p:txBody>
      </p:sp>
      <p:pic>
        <p:nvPicPr>
          <p:cNvPr id="5" name="Content Placeholder 4" descr="A screenshot of a cell phone&#10;&#10;Description automatically generated">
            <a:extLst>
              <a:ext uri="{FF2B5EF4-FFF2-40B4-BE49-F238E27FC236}">
                <a16:creationId xmlns:a16="http://schemas.microsoft.com/office/drawing/2014/main" id="{E39D096D-346F-47AE-AD08-2080D4520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56" y="2273319"/>
            <a:ext cx="7240043" cy="3613259"/>
          </a:xfrm>
        </p:spPr>
      </p:pic>
    </p:spTree>
    <p:extLst>
      <p:ext uri="{BB962C8B-B14F-4D97-AF65-F5344CB8AC3E}">
        <p14:creationId xmlns:p14="http://schemas.microsoft.com/office/powerpoint/2010/main" val="182221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F0DD2D3-65AA-44A5-A30E-3B2A4B489210}"/>
              </a:ext>
            </a:extLst>
          </p:cNvPr>
          <p:cNvSpPr>
            <a:spLocks noGrp="1"/>
          </p:cNvSpPr>
          <p:nvPr>
            <p:ph type="title"/>
          </p:nvPr>
        </p:nvSpPr>
        <p:spPr/>
        <p:txBody>
          <a:bodyPr/>
          <a:lstStyle/>
          <a:p>
            <a:r>
              <a:rPr lang="en-US" sz="5000" dirty="0"/>
              <a:t>Project Objective :</a:t>
            </a:r>
          </a:p>
        </p:txBody>
      </p:sp>
      <p:sp>
        <p:nvSpPr>
          <p:cNvPr id="3" name="Content Placeholder 2">
            <a:extLst>
              <a:ext uri="{FF2B5EF4-FFF2-40B4-BE49-F238E27FC236}">
                <a16:creationId xmlns:a16="http://schemas.microsoft.com/office/drawing/2014/main" id="{124D5DF7-4B2A-41E8-B513-797C701D8874}"/>
              </a:ext>
            </a:extLst>
          </p:cNvPr>
          <p:cNvSpPr>
            <a:spLocks noGrp="1"/>
          </p:cNvSpPr>
          <p:nvPr>
            <p:ph idx="1"/>
          </p:nvPr>
        </p:nvSpPr>
        <p:spPr>
          <a:xfrm>
            <a:off x="486032" y="2089150"/>
            <a:ext cx="10972800" cy="4953000"/>
          </a:xfrm>
        </p:spPr>
        <p:txBody>
          <a:bodyPr>
            <a:normAutofit/>
          </a:bodyPr>
          <a:lstStyle/>
          <a:p>
            <a:pPr marL="0" indent="0" algn="ctr">
              <a:buNone/>
            </a:pPr>
            <a:r>
              <a:rPr lang="en-IN" sz="2500" dirty="0"/>
              <a:t>To determine the no. of servers required by any particular website on a day in the future by predicting the web traffic in the future using the past web traffic data.</a:t>
            </a:r>
            <a:endParaRPr lang="en-US" sz="2500" dirty="0"/>
          </a:p>
          <a:p>
            <a:pPr marL="0" indent="0" algn="ctr">
              <a:buNone/>
            </a:pPr>
            <a:endParaRPr lang="en-US" sz="2500" dirty="0"/>
          </a:p>
          <a:p>
            <a:pPr marL="0" indent="0" algn="ctr">
              <a:buNone/>
            </a:pPr>
            <a:endParaRPr lang="en-US" sz="2500" dirty="0"/>
          </a:p>
          <a:p>
            <a:pPr marL="0" indent="0" algn="ctr">
              <a:buNone/>
            </a:pPr>
            <a:endParaRPr lang="en-US" sz="2500" dirty="0"/>
          </a:p>
        </p:txBody>
      </p:sp>
    </p:spTree>
    <p:extLst>
      <p:ext uri="{BB962C8B-B14F-4D97-AF65-F5344CB8AC3E}">
        <p14:creationId xmlns:p14="http://schemas.microsoft.com/office/powerpoint/2010/main" val="413207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EE8-4575-4BCB-8B54-B68360C59314}"/>
              </a:ext>
            </a:extLst>
          </p:cNvPr>
          <p:cNvSpPr>
            <a:spLocks noGrp="1"/>
          </p:cNvSpPr>
          <p:nvPr>
            <p:ph type="title"/>
          </p:nvPr>
        </p:nvSpPr>
        <p:spPr>
          <a:xfrm>
            <a:off x="396020" y="539215"/>
            <a:ext cx="10304932" cy="1400530"/>
          </a:xfrm>
        </p:spPr>
        <p:txBody>
          <a:bodyPr/>
          <a:lstStyle/>
          <a:p>
            <a:r>
              <a:rPr lang="en-US" dirty="0"/>
              <a:t>Plotting data after Outliers Treatment :</a:t>
            </a:r>
          </a:p>
        </p:txBody>
      </p:sp>
      <p:pic>
        <p:nvPicPr>
          <p:cNvPr id="9" name="Content Placeholder 8" descr="A picture containing text&#10;&#10;Description automatically generated">
            <a:extLst>
              <a:ext uri="{FF2B5EF4-FFF2-40B4-BE49-F238E27FC236}">
                <a16:creationId xmlns:a16="http://schemas.microsoft.com/office/drawing/2014/main" id="{BD39AA27-BE18-47BB-B947-AAC8341D5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87" y="2177509"/>
            <a:ext cx="5637031" cy="4227773"/>
          </a:xfrm>
        </p:spPr>
      </p:pic>
    </p:spTree>
    <p:extLst>
      <p:ext uri="{BB962C8B-B14F-4D97-AF65-F5344CB8AC3E}">
        <p14:creationId xmlns:p14="http://schemas.microsoft.com/office/powerpoint/2010/main" val="295505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A9588-D681-4938-BC0A-381811C24E57}"/>
              </a:ext>
            </a:extLst>
          </p:cNvPr>
          <p:cNvSpPr/>
          <p:nvPr/>
        </p:nvSpPr>
        <p:spPr>
          <a:xfrm>
            <a:off x="704335" y="1371600"/>
            <a:ext cx="10540314" cy="5367688"/>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3: Applying ML on the Data</a:t>
            </a:r>
          </a:p>
          <a:p>
            <a:pPr marR="0" lvl="0">
              <a:lnSpc>
                <a:spcPct val="107000"/>
              </a:lnSpc>
              <a:spcBef>
                <a:spcPts val="0"/>
              </a:spcBef>
              <a:spcAft>
                <a:spcPts val="800"/>
              </a:spcAft>
            </a:pPr>
            <a:endParaRPr lang="en-IN" sz="40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t>Using Scikit-learn library we will apply Regression algorithm on the data, we will use gradient descent to calculate weights for the parameters of linear regression which then be used to predict web traffic in future. We will further use the advanced polynomial regression algorithm.</a:t>
            </a:r>
            <a:endParaRPr lang="en-US" sz="3200" dirty="0"/>
          </a:p>
          <a:p>
            <a:pPr marR="0" lvl="0">
              <a:lnSpc>
                <a:spcPct val="107000"/>
              </a:lnSpc>
              <a:spcBef>
                <a:spcPts val="0"/>
              </a:spcBef>
              <a:spcAft>
                <a:spcPts val="800"/>
              </a:spcAft>
            </a:pP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53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78A-EEF5-4C71-8C8D-AB2791BCDA70}"/>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A6DBC07E-0895-4F87-82CB-1D274DD3A1B2}"/>
              </a:ext>
            </a:extLst>
          </p:cNvPr>
          <p:cNvSpPr>
            <a:spLocks noGrp="1"/>
          </p:cNvSpPr>
          <p:nvPr>
            <p:ph idx="1"/>
          </p:nvPr>
        </p:nvSpPr>
        <p:spPr/>
        <p:txBody>
          <a:bodyPr/>
          <a:lstStyle/>
          <a:p>
            <a:pPr marL="0" indent="0">
              <a:buNone/>
            </a:pPr>
            <a:r>
              <a:rPr lang="en-US" dirty="0"/>
              <a:t>In linear regression, the model targets to get the best-fit regression line to predict the value of y based on the given input value (x). While training the model, the model calculates the cost function which measures the Root Mean Squared error between the predicted value and true value (y). The model targets to minimize the cost function.</a:t>
            </a:r>
          </a:p>
          <a:p>
            <a:pPr marL="0" indent="0">
              <a:buNone/>
            </a:pPr>
            <a:r>
              <a:rPr lang="en-US" dirty="0"/>
              <a:t> 			y = mx + c (basic equation of line)</a:t>
            </a:r>
          </a:p>
          <a:p>
            <a:pPr marL="0" indent="0">
              <a:buNone/>
            </a:pPr>
            <a:r>
              <a:rPr lang="en-US" dirty="0"/>
              <a:t>We start with c and m with 0 then find the best possible values using gradient descent.</a:t>
            </a:r>
          </a:p>
        </p:txBody>
      </p:sp>
    </p:spTree>
    <p:extLst>
      <p:ext uri="{BB962C8B-B14F-4D97-AF65-F5344CB8AC3E}">
        <p14:creationId xmlns:p14="http://schemas.microsoft.com/office/powerpoint/2010/main" val="109250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E05D4-A61D-499F-A29F-1F8E4D10A888}"/>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Working of Gradient Descent :</a:t>
            </a:r>
          </a:p>
        </p:txBody>
      </p:sp>
      <p:pic>
        <p:nvPicPr>
          <p:cNvPr id="4" name="Picture 3" descr="A screenshot of a cell phone&#10;&#10;Description automatically generated">
            <a:extLst>
              <a:ext uri="{FF2B5EF4-FFF2-40B4-BE49-F238E27FC236}">
                <a16:creationId xmlns:a16="http://schemas.microsoft.com/office/drawing/2014/main" id="{81C1F991-B0F4-4396-97AC-9B359083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66" y="1657349"/>
            <a:ext cx="8431779" cy="4436523"/>
          </a:xfrm>
          <a:prstGeom prst="rect">
            <a:avLst/>
          </a:prstGeom>
        </p:spPr>
      </p:pic>
    </p:spTree>
    <p:extLst>
      <p:ext uri="{BB962C8B-B14F-4D97-AF65-F5344CB8AC3E}">
        <p14:creationId xmlns:p14="http://schemas.microsoft.com/office/powerpoint/2010/main" val="122313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C41ED6D-B770-413C-B120-BBAAEF87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556765"/>
            <a:ext cx="8805466" cy="4668670"/>
          </a:xfrm>
          <a:prstGeom prst="rect">
            <a:avLst/>
          </a:prstGeom>
        </p:spPr>
      </p:pic>
      <p:sp>
        <p:nvSpPr>
          <p:cNvPr id="4" name="Title 1">
            <a:extLst>
              <a:ext uri="{FF2B5EF4-FFF2-40B4-BE49-F238E27FC236}">
                <a16:creationId xmlns:a16="http://schemas.microsoft.com/office/drawing/2014/main" id="{4289BA05-A95D-4DD8-A771-564760600176}"/>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Formulae :</a:t>
            </a:r>
          </a:p>
        </p:txBody>
      </p:sp>
    </p:spTree>
    <p:extLst>
      <p:ext uri="{BB962C8B-B14F-4D97-AF65-F5344CB8AC3E}">
        <p14:creationId xmlns:p14="http://schemas.microsoft.com/office/powerpoint/2010/main" val="298828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6197-D0D4-43E5-BA83-C6222D46B96C}"/>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V/S Loss :</a:t>
            </a:r>
          </a:p>
        </p:txBody>
      </p:sp>
      <p:pic>
        <p:nvPicPr>
          <p:cNvPr id="4" name="Picture 3" descr="A close up of a map&#10;&#10;Description automatically generated">
            <a:extLst>
              <a:ext uri="{FF2B5EF4-FFF2-40B4-BE49-F238E27FC236}">
                <a16:creationId xmlns:a16="http://schemas.microsoft.com/office/drawing/2014/main" id="{318F1968-0357-47B7-BC44-DDACB275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92" y="1352810"/>
            <a:ext cx="8216901" cy="4452533"/>
          </a:xfrm>
          <a:prstGeom prst="rect">
            <a:avLst/>
          </a:prstGeom>
        </p:spPr>
      </p:pic>
    </p:spTree>
    <p:extLst>
      <p:ext uri="{BB962C8B-B14F-4D97-AF65-F5344CB8AC3E}">
        <p14:creationId xmlns:p14="http://schemas.microsoft.com/office/powerpoint/2010/main" val="349057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D618-81ED-45EF-A4A8-66B6643AE804}"/>
              </a:ext>
            </a:extLst>
          </p:cNvPr>
          <p:cNvSpPr>
            <a:spLocks noGrp="1"/>
          </p:cNvSpPr>
          <p:nvPr>
            <p:ph type="title"/>
          </p:nvPr>
        </p:nvSpPr>
        <p:spPr/>
        <p:txBody>
          <a:bodyPr/>
          <a:lstStyle/>
          <a:p>
            <a:r>
              <a:rPr lang="en-US" dirty="0"/>
              <a:t>Loss Function :</a:t>
            </a:r>
          </a:p>
        </p:txBody>
      </p:sp>
      <p:sp>
        <p:nvSpPr>
          <p:cNvPr id="3" name="Content Placeholder 2">
            <a:extLst>
              <a:ext uri="{FF2B5EF4-FFF2-40B4-BE49-F238E27FC236}">
                <a16:creationId xmlns:a16="http://schemas.microsoft.com/office/drawing/2014/main" id="{BC8721B2-CA7E-4CFC-B12C-4775C84E3F30}"/>
              </a:ext>
            </a:extLst>
          </p:cNvPr>
          <p:cNvSpPr>
            <a:spLocks noGrp="1"/>
          </p:cNvSpPr>
          <p:nvPr>
            <p:ph idx="1"/>
          </p:nvPr>
        </p:nvSpPr>
        <p:spPr>
          <a:xfrm>
            <a:off x="1104293" y="1645145"/>
            <a:ext cx="8946541" cy="4195481"/>
          </a:xfrm>
        </p:spPr>
        <p:txBody>
          <a:bodyPr>
            <a:normAutofit/>
          </a:bodyPr>
          <a:lstStyle/>
          <a:p>
            <a:pPr marL="0" indent="0">
              <a:buNone/>
            </a:pPr>
            <a:endParaRPr lang="en-US" sz="3000" dirty="0"/>
          </a:p>
          <a:p>
            <a:pPr marL="0" indent="0">
              <a:buNone/>
            </a:pPr>
            <a:r>
              <a:rPr lang="en-US" sz="3000" dirty="0"/>
              <a:t>Using the Mean Squared Error or the L2 loss function </a:t>
            </a:r>
          </a:p>
          <a:p>
            <a:pPr marL="0" indent="0">
              <a:buNone/>
            </a:pPr>
            <a:endParaRPr lang="en-US" sz="3000" dirty="0"/>
          </a:p>
          <a:p>
            <a:pPr marL="0" indent="0">
              <a:buNone/>
            </a:pPr>
            <a:r>
              <a:rPr lang="en-US" sz="3000" dirty="0"/>
              <a:t>def error(f, x, y):</a:t>
            </a:r>
          </a:p>
          <a:p>
            <a:pPr marL="0" indent="0">
              <a:buNone/>
            </a:pPr>
            <a:r>
              <a:rPr lang="en-US" sz="3000" dirty="0"/>
              <a:t>	return sp.sum((f(x)-y)**2)</a:t>
            </a:r>
          </a:p>
          <a:p>
            <a:pPr marL="0" indent="0">
              <a:buNone/>
            </a:pPr>
            <a:endParaRPr lang="en-US" sz="3000" dirty="0"/>
          </a:p>
          <a:p>
            <a:pPr marL="0" indent="0">
              <a:buNone/>
            </a:pPr>
            <a:endParaRPr lang="en-US" sz="3000" dirty="0"/>
          </a:p>
        </p:txBody>
      </p:sp>
    </p:spTree>
    <p:extLst>
      <p:ext uri="{BB962C8B-B14F-4D97-AF65-F5344CB8AC3E}">
        <p14:creationId xmlns:p14="http://schemas.microsoft.com/office/powerpoint/2010/main" val="304570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450-9F9B-4C82-8F2B-FB5087570A5D}"/>
              </a:ext>
            </a:extLst>
          </p:cNvPr>
          <p:cNvSpPr>
            <a:spLocks noGrp="1"/>
          </p:cNvSpPr>
          <p:nvPr>
            <p:ph type="title"/>
          </p:nvPr>
        </p:nvSpPr>
        <p:spPr>
          <a:xfrm>
            <a:off x="300122" y="448634"/>
            <a:ext cx="10697392" cy="1400530"/>
          </a:xfrm>
        </p:spPr>
        <p:txBody>
          <a:bodyPr/>
          <a:lstStyle/>
          <a:p>
            <a:r>
              <a:rPr lang="en-US" dirty="0"/>
              <a:t>Applying Linear Regression on data :</a:t>
            </a:r>
          </a:p>
        </p:txBody>
      </p:sp>
      <p:pic>
        <p:nvPicPr>
          <p:cNvPr id="5" name="Content Placeholder 4">
            <a:extLst>
              <a:ext uri="{FF2B5EF4-FFF2-40B4-BE49-F238E27FC236}">
                <a16:creationId xmlns:a16="http://schemas.microsoft.com/office/drawing/2014/main" id="{3E6AC0BE-CD9F-42FF-996B-A34C18B6B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178" y="1277916"/>
            <a:ext cx="5736224" cy="4302168"/>
          </a:xfrm>
        </p:spPr>
      </p:pic>
      <p:sp>
        <p:nvSpPr>
          <p:cNvPr id="6" name="TextBox 5">
            <a:extLst>
              <a:ext uri="{FF2B5EF4-FFF2-40B4-BE49-F238E27FC236}">
                <a16:creationId xmlns:a16="http://schemas.microsoft.com/office/drawing/2014/main" id="{AB4C247F-D975-4785-A61D-A3A7F8096D01}"/>
              </a:ext>
            </a:extLst>
          </p:cNvPr>
          <p:cNvSpPr txBox="1"/>
          <p:nvPr/>
        </p:nvSpPr>
        <p:spPr>
          <a:xfrm>
            <a:off x="8229600" y="2943616"/>
            <a:ext cx="2893512"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7DCD4229-8FB8-4760-A03C-F0715A94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179" y="5487803"/>
            <a:ext cx="5736224" cy="921563"/>
          </a:xfrm>
          <a:prstGeom prst="rect">
            <a:avLst/>
          </a:prstGeom>
        </p:spPr>
      </p:pic>
    </p:spTree>
    <p:extLst>
      <p:ext uri="{BB962C8B-B14F-4D97-AF65-F5344CB8AC3E}">
        <p14:creationId xmlns:p14="http://schemas.microsoft.com/office/powerpoint/2010/main" val="387195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1E-2A39-4D23-BC9F-BA2A9A08D1E8}"/>
              </a:ext>
            </a:extLst>
          </p:cNvPr>
          <p:cNvSpPr>
            <a:spLocks noGrp="1"/>
          </p:cNvSpPr>
          <p:nvPr>
            <p:ph type="title"/>
          </p:nvPr>
        </p:nvSpPr>
        <p:spPr>
          <a:xfrm>
            <a:off x="707895" y="308013"/>
            <a:ext cx="9404723" cy="1400530"/>
          </a:xfrm>
        </p:spPr>
        <p:txBody>
          <a:bodyPr/>
          <a:lstStyle/>
          <a:p>
            <a:r>
              <a:rPr lang="en-US" dirty="0"/>
              <a:t>Fitting 2 Degree Model :</a:t>
            </a:r>
          </a:p>
        </p:txBody>
      </p:sp>
      <p:pic>
        <p:nvPicPr>
          <p:cNvPr id="5" name="Content Placeholder 4">
            <a:extLst>
              <a:ext uri="{FF2B5EF4-FFF2-40B4-BE49-F238E27FC236}">
                <a16:creationId xmlns:a16="http://schemas.microsoft.com/office/drawing/2014/main" id="{9F61D064-3B0B-4374-A0A9-9B3714238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91" y="1152983"/>
            <a:ext cx="6262318" cy="4696739"/>
          </a:xfrm>
        </p:spPr>
      </p:pic>
      <p:pic>
        <p:nvPicPr>
          <p:cNvPr id="7" name="Picture 6">
            <a:extLst>
              <a:ext uri="{FF2B5EF4-FFF2-40B4-BE49-F238E27FC236}">
                <a16:creationId xmlns:a16="http://schemas.microsoft.com/office/drawing/2014/main" id="{D92F42D7-EA88-422A-8C58-34F87CDF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91" y="5705017"/>
            <a:ext cx="6262318" cy="897490"/>
          </a:xfrm>
          <a:prstGeom prst="rect">
            <a:avLst/>
          </a:prstGeom>
        </p:spPr>
      </p:pic>
    </p:spTree>
    <p:extLst>
      <p:ext uri="{BB962C8B-B14F-4D97-AF65-F5344CB8AC3E}">
        <p14:creationId xmlns:p14="http://schemas.microsoft.com/office/powerpoint/2010/main" val="58683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DFB5-A4C6-42E9-8CCF-5004976B57CE}"/>
              </a:ext>
            </a:extLst>
          </p:cNvPr>
          <p:cNvSpPr>
            <a:spLocks noGrp="1"/>
          </p:cNvSpPr>
          <p:nvPr>
            <p:ph type="title"/>
          </p:nvPr>
        </p:nvSpPr>
        <p:spPr/>
        <p:txBody>
          <a:bodyPr/>
          <a:lstStyle/>
          <a:p>
            <a:r>
              <a:rPr lang="en-US" dirty="0"/>
              <a:t>Fitting 3 Degree Model :</a:t>
            </a:r>
          </a:p>
        </p:txBody>
      </p:sp>
      <p:pic>
        <p:nvPicPr>
          <p:cNvPr id="5" name="Content Placeholder 4">
            <a:extLst>
              <a:ext uri="{FF2B5EF4-FFF2-40B4-BE49-F238E27FC236}">
                <a16:creationId xmlns:a16="http://schemas.microsoft.com/office/drawing/2014/main" id="{5BE9E6AA-E586-4A5E-99B2-51454B5F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0" y="1453039"/>
            <a:ext cx="6274844" cy="4706133"/>
          </a:xfrm>
        </p:spPr>
      </p:pic>
      <p:pic>
        <p:nvPicPr>
          <p:cNvPr id="7" name="Picture 6">
            <a:extLst>
              <a:ext uri="{FF2B5EF4-FFF2-40B4-BE49-F238E27FC236}">
                <a16:creationId xmlns:a16="http://schemas.microsoft.com/office/drawing/2014/main" id="{799FE6B6-B44A-4C62-A727-1AF6012A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360" y="5856818"/>
            <a:ext cx="6274844" cy="876559"/>
          </a:xfrm>
          <a:prstGeom prst="rect">
            <a:avLst/>
          </a:prstGeom>
        </p:spPr>
      </p:pic>
    </p:spTree>
    <p:extLst>
      <p:ext uri="{BB962C8B-B14F-4D97-AF65-F5344CB8AC3E}">
        <p14:creationId xmlns:p14="http://schemas.microsoft.com/office/powerpoint/2010/main" val="298602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833-D783-496D-9A54-11949859F0A2}"/>
              </a:ext>
            </a:extLst>
          </p:cNvPr>
          <p:cNvSpPr>
            <a:spLocks noGrp="1"/>
          </p:cNvSpPr>
          <p:nvPr>
            <p:ph type="title"/>
          </p:nvPr>
        </p:nvSpPr>
        <p:spPr>
          <a:xfrm>
            <a:off x="633754" y="193615"/>
            <a:ext cx="9404723" cy="1400530"/>
          </a:xfrm>
        </p:spPr>
        <p:txBody>
          <a:bodyPr/>
          <a:lstStyle/>
          <a:p>
            <a:r>
              <a:rPr lang="en-US" dirty="0"/>
              <a:t>Fitting 4 Degree Model :</a:t>
            </a:r>
          </a:p>
        </p:txBody>
      </p:sp>
      <p:pic>
        <p:nvPicPr>
          <p:cNvPr id="5" name="Content Placeholder 4">
            <a:extLst>
              <a:ext uri="{FF2B5EF4-FFF2-40B4-BE49-F238E27FC236}">
                <a16:creationId xmlns:a16="http://schemas.microsoft.com/office/drawing/2014/main" id="{1D5920FF-832D-41F2-AAD6-FDE28C75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58" y="1139868"/>
            <a:ext cx="6104351" cy="4578263"/>
          </a:xfrm>
        </p:spPr>
      </p:pic>
      <p:pic>
        <p:nvPicPr>
          <p:cNvPr id="7" name="Picture 6">
            <a:extLst>
              <a:ext uri="{FF2B5EF4-FFF2-40B4-BE49-F238E27FC236}">
                <a16:creationId xmlns:a16="http://schemas.microsoft.com/office/drawing/2014/main" id="{407508F1-F699-43BF-BBC4-1CF1E44C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02" y="5584250"/>
            <a:ext cx="8450465" cy="1080134"/>
          </a:xfrm>
          <a:prstGeom prst="rect">
            <a:avLst/>
          </a:prstGeom>
        </p:spPr>
      </p:pic>
    </p:spTree>
    <p:extLst>
      <p:ext uri="{BB962C8B-B14F-4D97-AF65-F5344CB8AC3E}">
        <p14:creationId xmlns:p14="http://schemas.microsoft.com/office/powerpoint/2010/main" val="543480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1A5-A066-406D-9DF8-F6932F0D3EB5}"/>
              </a:ext>
            </a:extLst>
          </p:cNvPr>
          <p:cNvSpPr>
            <a:spLocks noGrp="1"/>
          </p:cNvSpPr>
          <p:nvPr>
            <p:ph type="title"/>
          </p:nvPr>
        </p:nvSpPr>
        <p:spPr>
          <a:xfrm>
            <a:off x="646111" y="230089"/>
            <a:ext cx="9404723" cy="1400530"/>
          </a:xfrm>
        </p:spPr>
        <p:txBody>
          <a:bodyPr/>
          <a:lstStyle/>
          <a:p>
            <a:r>
              <a:rPr lang="en-US" dirty="0"/>
              <a:t>Fitting the 10 Degree Model :</a:t>
            </a:r>
          </a:p>
        </p:txBody>
      </p:sp>
      <p:pic>
        <p:nvPicPr>
          <p:cNvPr id="5" name="Picture 4" descr="A close up of a map&#10;&#10;Description automatically generated">
            <a:extLst>
              <a:ext uri="{FF2B5EF4-FFF2-40B4-BE49-F238E27FC236}">
                <a16:creationId xmlns:a16="http://schemas.microsoft.com/office/drawing/2014/main" id="{81BDD848-9459-4D7B-AC0A-1B0C534A7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301" y="1036216"/>
            <a:ext cx="6380758" cy="4785568"/>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AB2F6619-01DB-4264-B31D-A6A94E8FD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35" y="5568921"/>
            <a:ext cx="7871254" cy="1031932"/>
          </a:xfrm>
          <a:prstGeom prst="rect">
            <a:avLst/>
          </a:prstGeom>
        </p:spPr>
      </p:pic>
    </p:spTree>
    <p:extLst>
      <p:ext uri="{BB962C8B-B14F-4D97-AF65-F5344CB8AC3E}">
        <p14:creationId xmlns:p14="http://schemas.microsoft.com/office/powerpoint/2010/main" val="241805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9483-A818-4F04-918A-262264D2DFA8}"/>
              </a:ext>
            </a:extLst>
          </p:cNvPr>
          <p:cNvSpPr>
            <a:spLocks noGrp="1"/>
          </p:cNvSpPr>
          <p:nvPr>
            <p:ph type="title"/>
          </p:nvPr>
        </p:nvSpPr>
        <p:spPr>
          <a:xfrm>
            <a:off x="687080" y="267367"/>
            <a:ext cx="9404723" cy="1400530"/>
          </a:xfrm>
        </p:spPr>
        <p:txBody>
          <a:bodyPr/>
          <a:lstStyle/>
          <a:p>
            <a:r>
              <a:rPr lang="en-US" dirty="0"/>
              <a:t>Trying to fit 100 Degree Model :</a:t>
            </a:r>
          </a:p>
        </p:txBody>
      </p:sp>
      <p:pic>
        <p:nvPicPr>
          <p:cNvPr id="6" name="Picture 5" descr="A close up of a map&#10;&#10;Description automatically generated">
            <a:extLst>
              <a:ext uri="{FF2B5EF4-FFF2-40B4-BE49-F238E27FC236}">
                <a16:creationId xmlns:a16="http://schemas.microsoft.com/office/drawing/2014/main" id="{6DD49C98-ABE7-43C8-B7B4-E97B1B84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51" y="1120766"/>
            <a:ext cx="6055081" cy="45413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430448-C0D3-4DE4-ABA0-C8FF2696C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197" y="5601899"/>
            <a:ext cx="7991606" cy="802187"/>
          </a:xfrm>
          <a:prstGeom prst="rect">
            <a:avLst/>
          </a:prstGeom>
        </p:spPr>
      </p:pic>
    </p:spTree>
    <p:extLst>
      <p:ext uri="{BB962C8B-B14F-4D97-AF65-F5344CB8AC3E}">
        <p14:creationId xmlns:p14="http://schemas.microsoft.com/office/powerpoint/2010/main" val="308732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E845-5C1D-4D4B-BE64-B38FA79B6D65}"/>
              </a:ext>
            </a:extLst>
          </p:cNvPr>
          <p:cNvSpPr>
            <a:spLocks noGrp="1"/>
          </p:cNvSpPr>
          <p:nvPr>
            <p:ph type="title"/>
          </p:nvPr>
        </p:nvSpPr>
        <p:spPr/>
        <p:txBody>
          <a:bodyPr/>
          <a:lstStyle/>
          <a:p>
            <a:r>
              <a:rPr lang="en-IN" dirty="0"/>
              <a:t>Why 60 Degree instead of 100 Degree Model :</a:t>
            </a:r>
            <a:endParaRPr lang="en-US" dirty="0"/>
          </a:p>
        </p:txBody>
      </p:sp>
      <p:sp>
        <p:nvSpPr>
          <p:cNvPr id="4" name="Rectangle 3">
            <a:extLst>
              <a:ext uri="{FF2B5EF4-FFF2-40B4-BE49-F238E27FC236}">
                <a16:creationId xmlns:a16="http://schemas.microsoft.com/office/drawing/2014/main" id="{B0487129-72DD-4A7D-83D8-BE6A066C185D}"/>
              </a:ext>
            </a:extLst>
          </p:cNvPr>
          <p:cNvSpPr/>
          <p:nvPr/>
        </p:nvSpPr>
        <p:spPr>
          <a:xfrm>
            <a:off x="1050661" y="2045297"/>
            <a:ext cx="9457151" cy="3970318"/>
          </a:xfrm>
          <a:prstGeom prst="rect">
            <a:avLst/>
          </a:prstGeom>
        </p:spPr>
        <p:txBody>
          <a:bodyPr wrap="square">
            <a:spAutoFit/>
          </a:bodyPr>
          <a:lstStyle/>
          <a:p>
            <a:r>
              <a:rPr lang="en-US" sz="2800" dirty="0"/>
              <a:t>We see d=60 for the polynomial that had been fitted with 100 degrees and also we see lots of warnings on the console: </a:t>
            </a:r>
          </a:p>
          <a:p>
            <a:endParaRPr lang="en-US" sz="2800" dirty="0">
              <a:solidFill>
                <a:srgbClr val="FFC000"/>
              </a:solidFill>
            </a:endParaRPr>
          </a:p>
          <a:p>
            <a:r>
              <a:rPr lang="en-US" sz="2800" dirty="0">
                <a:solidFill>
                  <a:srgbClr val="FFC000"/>
                </a:solidFill>
                <a:latin typeface="Arial Rounded MT Bold" panose="020F0704030504030204" pitchFamily="34" charset="0"/>
              </a:rPr>
              <a:t>RankWarning: Polyfit may be poorly conditioned </a:t>
            </a:r>
          </a:p>
          <a:p>
            <a:endParaRPr lang="en-US" sz="2800" dirty="0"/>
          </a:p>
          <a:p>
            <a:r>
              <a:rPr lang="en-US" sz="2800" dirty="0"/>
              <a:t>This means because of numerical errors, polyfit cannot determine a good fit with 100 degrees. Instead, it figured that 60 must be good enough.</a:t>
            </a:r>
          </a:p>
        </p:txBody>
      </p:sp>
    </p:spTree>
    <p:extLst>
      <p:ext uri="{BB962C8B-B14F-4D97-AF65-F5344CB8AC3E}">
        <p14:creationId xmlns:p14="http://schemas.microsoft.com/office/powerpoint/2010/main" val="2817934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ED-D40F-4200-8C75-50F8C23B2CB0}"/>
              </a:ext>
            </a:extLst>
          </p:cNvPr>
          <p:cNvSpPr>
            <a:spLocks noGrp="1"/>
          </p:cNvSpPr>
          <p:nvPr>
            <p:ph type="title"/>
          </p:nvPr>
        </p:nvSpPr>
        <p:spPr/>
        <p:txBody>
          <a:bodyPr/>
          <a:lstStyle/>
          <a:p>
            <a:r>
              <a:rPr lang="en-IN" dirty="0"/>
              <a:t>Underfitting :</a:t>
            </a:r>
            <a:endParaRPr lang="en-US" dirty="0"/>
          </a:p>
        </p:txBody>
      </p:sp>
      <p:sp>
        <p:nvSpPr>
          <p:cNvPr id="3" name="Content Placeholder 2">
            <a:extLst>
              <a:ext uri="{FF2B5EF4-FFF2-40B4-BE49-F238E27FC236}">
                <a16:creationId xmlns:a16="http://schemas.microsoft.com/office/drawing/2014/main" id="{A5649D3F-23D9-47C0-B69B-818B42C79953}"/>
              </a:ext>
            </a:extLst>
          </p:cNvPr>
          <p:cNvSpPr>
            <a:spLocks noGrp="1"/>
          </p:cNvSpPr>
          <p:nvPr>
            <p:ph idx="1"/>
          </p:nvPr>
        </p:nvSpPr>
        <p:spPr>
          <a:xfrm>
            <a:off x="573089" y="1905000"/>
            <a:ext cx="10972800" cy="4953000"/>
          </a:xfrm>
        </p:spPr>
        <p:txBody>
          <a:bodyPr/>
          <a:lstStyle/>
          <a:p>
            <a:pPr marL="0" indent="0">
              <a:buNone/>
            </a:pPr>
            <a:r>
              <a:rPr lang="en-IN" dirty="0"/>
              <a:t>The lower degree models (that is for degree 1, 2 and 3) does not seem to be capable of capturing the data good enough and thus have large error. So these models can’t be used for extrapolating into the future.</a:t>
            </a:r>
          </a:p>
          <a:p>
            <a:pPr marL="0" indent="0">
              <a:buNone/>
            </a:pPr>
            <a:r>
              <a:rPr lang="en-IN" dirty="0"/>
              <a:t>This is known as </a:t>
            </a:r>
            <a:r>
              <a:rPr lang="en-IN" b="1" dirty="0"/>
              <a:t>Underfitting</a:t>
            </a:r>
            <a:endParaRPr lang="en-US" b="1" dirty="0"/>
          </a:p>
        </p:txBody>
      </p:sp>
    </p:spTree>
    <p:extLst>
      <p:ext uri="{BB962C8B-B14F-4D97-AF65-F5344CB8AC3E}">
        <p14:creationId xmlns:p14="http://schemas.microsoft.com/office/powerpoint/2010/main" val="1005340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026-5CF8-42A4-92E3-A39312107A67}"/>
              </a:ext>
            </a:extLst>
          </p:cNvPr>
          <p:cNvSpPr>
            <a:spLocks noGrp="1"/>
          </p:cNvSpPr>
          <p:nvPr>
            <p:ph type="title"/>
          </p:nvPr>
        </p:nvSpPr>
        <p:spPr/>
        <p:txBody>
          <a:bodyPr/>
          <a:lstStyle/>
          <a:p>
            <a:r>
              <a:rPr lang="en-IN" dirty="0"/>
              <a:t>Overfitting :</a:t>
            </a:r>
            <a:endParaRPr lang="en-US" dirty="0"/>
          </a:p>
        </p:txBody>
      </p:sp>
      <p:sp>
        <p:nvSpPr>
          <p:cNvPr id="3" name="Content Placeholder 2">
            <a:extLst>
              <a:ext uri="{FF2B5EF4-FFF2-40B4-BE49-F238E27FC236}">
                <a16:creationId xmlns:a16="http://schemas.microsoft.com/office/drawing/2014/main" id="{7EAD4E45-D00B-47B3-BA3C-3D429709E36B}"/>
              </a:ext>
            </a:extLst>
          </p:cNvPr>
          <p:cNvSpPr>
            <a:spLocks noGrp="1"/>
          </p:cNvSpPr>
          <p:nvPr>
            <p:ph idx="1"/>
          </p:nvPr>
        </p:nvSpPr>
        <p:spPr>
          <a:xfrm>
            <a:off x="875201" y="2102345"/>
            <a:ext cx="8946541" cy="4195481"/>
          </a:xfrm>
        </p:spPr>
        <p:txBody>
          <a:bodyPr/>
          <a:lstStyle/>
          <a:p>
            <a:pPr marL="0" indent="0">
              <a:buNone/>
            </a:pPr>
            <a:r>
              <a:rPr lang="en-IN" dirty="0"/>
              <a:t>The higher degree models (that is for degree 10 and 60) are so much modelled according to the data such that they are also capturing the noisy data. So these models can’t be used for extrapolation.</a:t>
            </a:r>
          </a:p>
          <a:p>
            <a:pPr marL="0" indent="0">
              <a:buNone/>
            </a:pPr>
            <a:r>
              <a:rPr lang="en-IN" dirty="0"/>
              <a:t>This is known as </a:t>
            </a:r>
            <a:r>
              <a:rPr lang="en-IN" b="1" dirty="0"/>
              <a:t>Overfitting.</a:t>
            </a:r>
            <a:endParaRPr lang="en-US" dirty="0"/>
          </a:p>
        </p:txBody>
      </p:sp>
    </p:spTree>
    <p:extLst>
      <p:ext uri="{BB962C8B-B14F-4D97-AF65-F5344CB8AC3E}">
        <p14:creationId xmlns:p14="http://schemas.microsoft.com/office/powerpoint/2010/main" val="3160032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9589-0FBE-4400-8E36-C45B2AC1C040}"/>
              </a:ext>
            </a:extLst>
          </p:cNvPr>
          <p:cNvSpPr>
            <a:spLocks noGrp="1"/>
          </p:cNvSpPr>
          <p:nvPr>
            <p:ph type="title"/>
          </p:nvPr>
        </p:nvSpPr>
        <p:spPr/>
        <p:txBody>
          <a:bodyPr/>
          <a:lstStyle/>
          <a:p>
            <a:r>
              <a:rPr lang="en-IN" dirty="0"/>
              <a:t>Testing our Model :</a:t>
            </a:r>
            <a:endParaRPr lang="en-US" dirty="0"/>
          </a:p>
        </p:txBody>
      </p:sp>
      <p:sp>
        <p:nvSpPr>
          <p:cNvPr id="3" name="Content Placeholder 2">
            <a:extLst>
              <a:ext uri="{FF2B5EF4-FFF2-40B4-BE49-F238E27FC236}">
                <a16:creationId xmlns:a16="http://schemas.microsoft.com/office/drawing/2014/main" id="{65EAD47E-87AE-4FCA-B420-094DDBCE7BBD}"/>
              </a:ext>
            </a:extLst>
          </p:cNvPr>
          <p:cNvSpPr>
            <a:spLocks noGrp="1"/>
          </p:cNvSpPr>
          <p:nvPr>
            <p:ph idx="1"/>
          </p:nvPr>
        </p:nvSpPr>
        <p:spPr>
          <a:xfrm>
            <a:off x="646111" y="2089988"/>
            <a:ext cx="8946541" cy="4195481"/>
          </a:xfrm>
        </p:spPr>
        <p:txBody>
          <a:bodyPr/>
          <a:lstStyle/>
          <a:p>
            <a:pPr marL="0" indent="0">
              <a:buNone/>
            </a:pPr>
            <a:r>
              <a:rPr lang="en-IN" dirty="0"/>
              <a:t>We will now test our regression model on the test data to confirm that we have chosen the best possible model for our project.</a:t>
            </a:r>
          </a:p>
          <a:p>
            <a:pPr marL="0" indent="0">
              <a:buNone/>
            </a:pPr>
            <a:r>
              <a:rPr lang="en-IN" dirty="0"/>
              <a:t>We can find the errors of all the models and confirm that the model with degree 4 is neither overfitting nor underfitting and gives less error.  </a:t>
            </a:r>
            <a:endParaRPr lang="en-US" dirty="0"/>
          </a:p>
        </p:txBody>
      </p:sp>
    </p:spTree>
    <p:extLst>
      <p:ext uri="{BB962C8B-B14F-4D97-AF65-F5344CB8AC3E}">
        <p14:creationId xmlns:p14="http://schemas.microsoft.com/office/powerpoint/2010/main" val="4182725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02DB-C415-482C-B846-9742E0754B3F}"/>
              </a:ext>
            </a:extLst>
          </p:cNvPr>
          <p:cNvSpPr>
            <a:spLocks noGrp="1"/>
          </p:cNvSpPr>
          <p:nvPr>
            <p:ph type="title"/>
          </p:nvPr>
        </p:nvSpPr>
        <p:spPr/>
        <p:txBody>
          <a:bodyPr/>
          <a:lstStyle/>
          <a:p>
            <a:r>
              <a:rPr lang="en-IN" dirty="0"/>
              <a:t>Test data :</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2B7D834D-D461-4D62-BB56-D5253B0A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75" y="1669213"/>
            <a:ext cx="6314759" cy="4736069"/>
          </a:xfrm>
          <a:prstGeom prst="rect">
            <a:avLst/>
          </a:prstGeom>
        </p:spPr>
      </p:pic>
    </p:spTree>
    <p:extLst>
      <p:ext uri="{BB962C8B-B14F-4D97-AF65-F5344CB8AC3E}">
        <p14:creationId xmlns:p14="http://schemas.microsoft.com/office/powerpoint/2010/main" val="72360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50-59E6-422B-8C5D-ADD66E11113B}"/>
              </a:ext>
            </a:extLst>
          </p:cNvPr>
          <p:cNvSpPr>
            <a:spLocks noGrp="1"/>
          </p:cNvSpPr>
          <p:nvPr>
            <p:ph type="title"/>
          </p:nvPr>
        </p:nvSpPr>
        <p:spPr/>
        <p:txBody>
          <a:bodyPr/>
          <a:lstStyle/>
          <a:p>
            <a:r>
              <a:rPr lang="en-IN" dirty="0"/>
              <a:t>Fitting our models on the test data :</a:t>
            </a:r>
            <a:endParaRPr lang="en-US" dirty="0"/>
          </a:p>
        </p:txBody>
      </p:sp>
      <p:pic>
        <p:nvPicPr>
          <p:cNvPr id="5" name="Picture 4" descr="A close up of a map&#10;&#10;Description automatically generated">
            <a:extLst>
              <a:ext uri="{FF2B5EF4-FFF2-40B4-BE49-F238E27FC236}">
                <a16:creationId xmlns:a16="http://schemas.microsoft.com/office/drawing/2014/main" id="{AB7A1AC3-B228-45EE-BEDF-B87FEA2F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677" y="1424164"/>
            <a:ext cx="6641491" cy="4981118"/>
          </a:xfrm>
          <a:prstGeom prst="rect">
            <a:avLst/>
          </a:prstGeom>
        </p:spPr>
      </p:pic>
    </p:spTree>
    <p:extLst>
      <p:ext uri="{BB962C8B-B14F-4D97-AF65-F5344CB8AC3E}">
        <p14:creationId xmlns:p14="http://schemas.microsoft.com/office/powerpoint/2010/main" val="4227518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E478-BFB8-4A9E-AC75-769F98F49B74}"/>
              </a:ext>
            </a:extLst>
          </p:cNvPr>
          <p:cNvSpPr>
            <a:spLocks noGrp="1"/>
          </p:cNvSpPr>
          <p:nvPr>
            <p:ph type="title"/>
          </p:nvPr>
        </p:nvSpPr>
        <p:spPr/>
        <p:txBody>
          <a:bodyPr/>
          <a:lstStyle/>
          <a:p>
            <a:r>
              <a:rPr lang="en-IN" dirty="0"/>
              <a:t>Errors for the test data :</a:t>
            </a:r>
            <a:endParaRPr lang="en-US" dirty="0"/>
          </a:p>
        </p:txBody>
      </p:sp>
      <p:pic>
        <p:nvPicPr>
          <p:cNvPr id="5" name="Content Placeholder 4" descr="A picture containing indoor&#10;&#10;Description automatically generated">
            <a:extLst>
              <a:ext uri="{FF2B5EF4-FFF2-40B4-BE49-F238E27FC236}">
                <a16:creationId xmlns:a16="http://schemas.microsoft.com/office/drawing/2014/main" id="{8DE037E9-BC52-4BA6-9A39-C2E5B832A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8" y="1647350"/>
            <a:ext cx="4651728" cy="2263564"/>
          </a:xfrm>
        </p:spPr>
      </p:pic>
      <p:sp>
        <p:nvSpPr>
          <p:cNvPr id="7" name="TextBox 6">
            <a:extLst>
              <a:ext uri="{FF2B5EF4-FFF2-40B4-BE49-F238E27FC236}">
                <a16:creationId xmlns:a16="http://schemas.microsoft.com/office/drawing/2014/main" id="{FDFE3036-FEED-475A-A0A1-65B28BD1B0BC}"/>
              </a:ext>
            </a:extLst>
          </p:cNvPr>
          <p:cNvSpPr txBox="1"/>
          <p:nvPr/>
        </p:nvSpPr>
        <p:spPr>
          <a:xfrm>
            <a:off x="1052186" y="4615346"/>
            <a:ext cx="9407046" cy="1077218"/>
          </a:xfrm>
          <a:prstGeom prst="rect">
            <a:avLst/>
          </a:prstGeom>
          <a:noFill/>
        </p:spPr>
        <p:txBody>
          <a:bodyPr wrap="square" rtlCol="0">
            <a:spAutoFit/>
          </a:bodyPr>
          <a:lstStyle/>
          <a:p>
            <a:r>
              <a:rPr lang="en-IN" sz="3200" dirty="0"/>
              <a:t>We can clearly see that the degree 4 model gives the least error.</a:t>
            </a:r>
            <a:endParaRPr lang="en-US" sz="3200" dirty="0"/>
          </a:p>
        </p:txBody>
      </p:sp>
    </p:spTree>
    <p:extLst>
      <p:ext uri="{BB962C8B-B14F-4D97-AF65-F5344CB8AC3E}">
        <p14:creationId xmlns:p14="http://schemas.microsoft.com/office/powerpoint/2010/main" val="10082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t>
            </a:r>
          </a:p>
        </p:txBody>
      </p:sp>
      <p:sp>
        <p:nvSpPr>
          <p:cNvPr id="3" name="Content Placeholder 2"/>
          <p:cNvSpPr>
            <a:spLocks noGrp="1"/>
          </p:cNvSpPr>
          <p:nvPr>
            <p:ph idx="1"/>
          </p:nvPr>
        </p:nvSpPr>
        <p:spPr>
          <a:xfrm>
            <a:off x="1104293" y="1853248"/>
            <a:ext cx="8946541" cy="4195481"/>
          </a:xfrm>
        </p:spPr>
        <p:txBody>
          <a:bodyPr>
            <a:noAutofit/>
          </a:bodyPr>
          <a:lstStyle/>
          <a:p>
            <a:r>
              <a:rPr lang="en-US" sz="2500" dirty="0"/>
              <a:t>Machine learning is an application of Artificial Intelligence(AI) that provides systems the ability to automatically learn and improve from experience without being explicitly programmed.</a:t>
            </a:r>
          </a:p>
          <a:p>
            <a:r>
              <a:rPr lang="en-US" sz="2500" dirty="0"/>
              <a:t>The goal of machine learning is to allow the computers to learn automatically without any human intervention or assistance and take actions accordingly.</a:t>
            </a:r>
          </a:p>
          <a:p>
            <a:r>
              <a:rPr lang="en-US" sz="2500" dirty="0"/>
              <a:t>It begins with observations or data to look for patterns in the data and make better decisions in the future.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8BC-77C7-474A-AF77-EF7F2CF83C24}"/>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Uses :</a:t>
            </a:r>
          </a:p>
        </p:txBody>
      </p:sp>
      <p:sp>
        <p:nvSpPr>
          <p:cNvPr id="3" name="TextBox 2">
            <a:extLst>
              <a:ext uri="{FF2B5EF4-FFF2-40B4-BE49-F238E27FC236}">
                <a16:creationId xmlns:a16="http://schemas.microsoft.com/office/drawing/2014/main" id="{BD5BD535-6B8D-41D2-8E60-24F0C2906159}"/>
              </a:ext>
            </a:extLst>
          </p:cNvPr>
          <p:cNvSpPr txBox="1"/>
          <p:nvPr/>
        </p:nvSpPr>
        <p:spPr>
          <a:xfrm>
            <a:off x="764088" y="1377863"/>
            <a:ext cx="10818312" cy="5016758"/>
          </a:xfrm>
          <a:prstGeom prst="rect">
            <a:avLst/>
          </a:prstGeom>
          <a:noFill/>
        </p:spPr>
        <p:txBody>
          <a:bodyPr wrap="square" rtlCol="0">
            <a:spAutoFit/>
          </a:bodyPr>
          <a:lstStyle/>
          <a:p>
            <a:r>
              <a:rPr lang="en-US" sz="3200" dirty="0">
                <a:solidFill>
                  <a:srgbClr val="FFC000"/>
                </a:solidFill>
              </a:rPr>
              <a:t>Optimized  Server Cost :- </a:t>
            </a:r>
          </a:p>
          <a:p>
            <a:r>
              <a:rPr lang="en-US" sz="3200" dirty="0"/>
              <a:t>The server can be minimized by predicting the web-traffic so that the application do not use a high-power server which cost more but is under utilized.</a:t>
            </a:r>
          </a:p>
          <a:p>
            <a:endParaRPr lang="en-US" sz="3200" dirty="0"/>
          </a:p>
          <a:p>
            <a:r>
              <a:rPr lang="en-US" sz="3200" dirty="0">
                <a:solidFill>
                  <a:srgbClr val="FFC000"/>
                </a:solidFill>
              </a:rPr>
              <a:t>Preventing Server Overload :-</a:t>
            </a:r>
          </a:p>
          <a:p>
            <a:r>
              <a:rPr lang="en-US" sz="3200" dirty="0"/>
              <a:t>The website will go down if the server it is using cannot handle the no. of visitors that are currently on the website so we can determine the best server to use which cost less and can handle the users. </a:t>
            </a:r>
          </a:p>
        </p:txBody>
      </p:sp>
    </p:spTree>
    <p:extLst>
      <p:ext uri="{BB962C8B-B14F-4D97-AF65-F5344CB8AC3E}">
        <p14:creationId xmlns:p14="http://schemas.microsoft.com/office/powerpoint/2010/main" val="3097618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775-FE61-42B2-AD39-264C911AC787}"/>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References :</a:t>
            </a:r>
          </a:p>
        </p:txBody>
      </p:sp>
      <p:sp>
        <p:nvSpPr>
          <p:cNvPr id="5" name="Rectangle 4">
            <a:extLst>
              <a:ext uri="{FF2B5EF4-FFF2-40B4-BE49-F238E27FC236}">
                <a16:creationId xmlns:a16="http://schemas.microsoft.com/office/drawing/2014/main" id="{92F23DB5-2291-4575-ABB1-B9BDA085261B}"/>
              </a:ext>
            </a:extLst>
          </p:cNvPr>
          <p:cNvSpPr/>
          <p:nvPr/>
        </p:nvSpPr>
        <p:spPr>
          <a:xfrm>
            <a:off x="609600" y="1221015"/>
            <a:ext cx="10864241" cy="4945713"/>
          </a:xfrm>
          <a:prstGeom prst="rect">
            <a:avLst/>
          </a:prstGeom>
        </p:spPr>
        <p:txBody>
          <a:bodyPr wrap="square">
            <a:spAutoFit/>
          </a:bodyPr>
          <a:lstStyle/>
          <a:p>
            <a:pPr marR="0" lvl="0">
              <a:lnSpc>
                <a:spcPct val="107000"/>
              </a:lnSpc>
              <a:spcBef>
                <a:spcPts val="0"/>
              </a:spcBef>
              <a:spcAft>
                <a:spcPts val="800"/>
              </a:spcAft>
            </a:pPr>
            <a:endParaRPr lang="en-IN" sz="24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t>[1] Building Machine Learning Systems with Python, Second Edition By Luis Pedro Coelho and Willi Richert</a:t>
            </a:r>
          </a:p>
          <a:p>
            <a:pPr>
              <a:lnSpc>
                <a:spcPct val="107000"/>
              </a:lnSpc>
              <a:spcAft>
                <a:spcPts val="800"/>
              </a:spcAft>
            </a:pPr>
            <a:r>
              <a:rPr lang="en-US" dirty="0"/>
              <a:t>[2] Selecting the Appropriate Outlier Detection Technique for Common Industry Applications – NESUG 2007</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3] https://github.com/mattnedrich/GradientDescentExample</a:t>
            </a:r>
          </a:p>
          <a:p>
            <a:pPr marR="0" lvl="0">
              <a:lnSpc>
                <a:spcPct val="107000"/>
              </a:lnSpc>
              <a:spcBef>
                <a:spcPts val="0"/>
              </a:spcBef>
              <a:spcAft>
                <a:spcPts val="800"/>
              </a:spcAft>
            </a:pPr>
            <a:r>
              <a:rPr lang="en-US" dirty="0"/>
              <a:t>[4] https://docs.scipy.org/doc/</a:t>
            </a:r>
          </a:p>
          <a:p>
            <a:pPr marR="0" lvl="0">
              <a:lnSpc>
                <a:spcPct val="107000"/>
              </a:lnSpc>
              <a:spcBef>
                <a:spcPts val="0"/>
              </a:spcBef>
              <a:spcAft>
                <a:spcPts val="800"/>
              </a:spcAft>
            </a:pPr>
            <a:r>
              <a:rPr lang="en-US" dirty="0"/>
              <a:t>[5] https://github.com/luispedro/BuildingMachineLearningSystemsWithPython/tree/master/ch01</a:t>
            </a:r>
          </a:p>
          <a:p>
            <a:pPr marR="0" lvl="0">
              <a:lnSpc>
                <a:spcPct val="107000"/>
              </a:lnSpc>
              <a:spcBef>
                <a:spcPts val="0"/>
              </a:spcBef>
              <a:spcAft>
                <a:spcPts val="800"/>
              </a:spcAft>
            </a:pPr>
            <a:r>
              <a:rPr lang="en-US" dirty="0"/>
              <a:t>[6] https://matplotlib.org/contents.html</a:t>
            </a:r>
            <a:br>
              <a:rPr lang="en-US" dirty="0"/>
            </a:br>
            <a:endParaRPr lang="en-US" dirty="0"/>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highlight>
                <a:srgbClr val="000000"/>
              </a:highlight>
            </a:endParaRPr>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049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dirty="0"/>
              <a:t>END! </a:t>
            </a:r>
          </a:p>
        </p:txBody>
      </p:sp>
      <p:sp>
        <p:nvSpPr>
          <p:cNvPr id="5" name="Subtitle 4"/>
          <p:cNvSpPr>
            <a:spLocks noGrp="1" noChangeArrowheads="1"/>
          </p:cNvSpPr>
          <p:nvPr>
            <p:ph type="subTitle" idx="1"/>
          </p:nvPr>
        </p:nvSpPr>
        <p:spPr/>
        <p:txBody>
          <a:bodyPr/>
          <a:lstStyle/>
          <a:p>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8D5A-98DA-485B-9C5B-8803BA1E30F2}"/>
              </a:ext>
            </a:extLst>
          </p:cNvPr>
          <p:cNvSpPr>
            <a:spLocks noGrp="1"/>
          </p:cNvSpPr>
          <p:nvPr>
            <p:ph type="title"/>
          </p:nvPr>
        </p:nvSpPr>
        <p:spPr/>
        <p:txBody>
          <a:bodyPr/>
          <a:lstStyle/>
          <a:p>
            <a:r>
              <a:rPr lang="en-US" dirty="0"/>
              <a:t>Structure :</a:t>
            </a:r>
          </a:p>
        </p:txBody>
      </p:sp>
      <p:sp>
        <p:nvSpPr>
          <p:cNvPr id="3" name="Content Placeholder 2">
            <a:extLst>
              <a:ext uri="{FF2B5EF4-FFF2-40B4-BE49-F238E27FC236}">
                <a16:creationId xmlns:a16="http://schemas.microsoft.com/office/drawing/2014/main" id="{0A77BB16-2ADA-4692-BFAE-DA354A737230}"/>
              </a:ext>
            </a:extLst>
          </p:cNvPr>
          <p:cNvSpPr>
            <a:spLocks noGrp="1"/>
          </p:cNvSpPr>
          <p:nvPr>
            <p:ph idx="1"/>
          </p:nvPr>
        </p:nvSpPr>
        <p:spPr/>
        <p:txBody>
          <a:bodyPr/>
          <a:lstStyle/>
          <a:p>
            <a:r>
              <a:rPr lang="en-US" sz="2400" dirty="0"/>
              <a:t>Python Libraries/Tools:</a:t>
            </a:r>
          </a:p>
          <a:p>
            <a:pPr marL="0" indent="0">
              <a:buNone/>
            </a:pPr>
            <a:r>
              <a:rPr lang="en-US" sz="2400" dirty="0"/>
              <a:t>	Anaconda Environment with Python support</a:t>
            </a:r>
          </a:p>
          <a:p>
            <a:pPr marL="0" indent="0">
              <a:buNone/>
            </a:pPr>
            <a:r>
              <a:rPr lang="en-US" sz="2400" dirty="0"/>
              <a:t>	Numpy				</a:t>
            </a:r>
          </a:p>
          <a:p>
            <a:pPr marL="0" indent="0">
              <a:buNone/>
            </a:pPr>
            <a:r>
              <a:rPr lang="en-US" sz="2400" dirty="0"/>
              <a:t>	Scikit-learn</a:t>
            </a:r>
          </a:p>
          <a:p>
            <a:pPr marL="0" indent="0">
              <a:buNone/>
            </a:pPr>
            <a:r>
              <a:rPr lang="en-US" sz="2400" dirty="0"/>
              <a:t>	Matplotlib				</a:t>
            </a:r>
          </a:p>
          <a:p>
            <a:pPr marL="0" indent="0">
              <a:buNone/>
            </a:pPr>
            <a:r>
              <a:rPr lang="en-US" sz="2400" dirty="0"/>
              <a:t>	Pandas</a:t>
            </a:r>
          </a:p>
          <a:p>
            <a:pPr marL="457200" lvl="1" indent="0">
              <a:buNone/>
            </a:pPr>
            <a:endParaRPr lang="en-US" sz="2400" dirty="0"/>
          </a:p>
          <a:p>
            <a:pPr marL="457200" lvl="1" indent="0">
              <a:buNone/>
            </a:pPr>
            <a:endParaRPr lang="en-US" sz="2400" dirty="0"/>
          </a:p>
          <a:p>
            <a:pPr lvl="1"/>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31413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a:t>
            </a:r>
          </a:p>
        </p:txBody>
      </p:sp>
      <p:sp>
        <p:nvSpPr>
          <p:cNvPr id="3" name="Content Placeholder 2"/>
          <p:cNvSpPr>
            <a:spLocks noGrp="1"/>
          </p:cNvSpPr>
          <p:nvPr>
            <p:ph idx="1"/>
          </p:nvPr>
        </p:nvSpPr>
        <p:spPr/>
        <p:txBody>
          <a:bodyPr>
            <a:normAutofit lnSpcReduction="10000"/>
          </a:bodyPr>
          <a:lstStyle/>
          <a:p>
            <a:r>
              <a:rPr lang="en-US" sz="2500" dirty="0">
                <a:solidFill>
                  <a:srgbClr val="FFC000"/>
                </a:solidFill>
              </a:rPr>
              <a:t>Numpy</a:t>
            </a:r>
            <a:r>
              <a:rPr lang="en-US" dirty="0"/>
              <a:t> - </a:t>
            </a:r>
            <a:r>
              <a:rPr lang="en-IN" sz="2400" dirty="0"/>
              <a:t>is a library for the Python programming language, adding support for large, multi-dimensional arrays and matrices, along with a large collection of high-level mathematical functions to operate on these arrays.</a:t>
            </a:r>
          </a:p>
          <a:p>
            <a:endParaRPr lang="en-US" sz="2400" dirty="0"/>
          </a:p>
          <a:p>
            <a:r>
              <a:rPr lang="en-US" sz="2500" dirty="0">
                <a:solidFill>
                  <a:srgbClr val="FFC000"/>
                </a:solidFill>
              </a:rPr>
              <a:t>Pandas</a:t>
            </a:r>
            <a:r>
              <a:rPr lang="en-US" dirty="0"/>
              <a:t> - </a:t>
            </a:r>
            <a:r>
              <a:rPr lang="en-IN" sz="2400" dirty="0"/>
              <a:t>is a free software machine learning library for the Python programming language. It features various classification, regression and clustering algorithms including support vector machines, random forests, gradient boosting, k-means and DBSCAN etc</a:t>
            </a:r>
            <a:r>
              <a:rPr lang="en-IN"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EFFC-8909-4928-9105-CCF5D427C450}"/>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92FEC0CB-6F65-4ED7-9761-7F62E763921B}"/>
              </a:ext>
            </a:extLst>
          </p:cNvPr>
          <p:cNvSpPr>
            <a:spLocks noGrp="1"/>
          </p:cNvSpPr>
          <p:nvPr>
            <p:ph idx="1"/>
          </p:nvPr>
        </p:nvSpPr>
        <p:spPr/>
        <p:txBody>
          <a:bodyPr>
            <a:normAutofit lnSpcReduction="10000"/>
          </a:bodyPr>
          <a:lstStyle/>
          <a:p>
            <a:r>
              <a:rPr lang="en-US" sz="2500" dirty="0">
                <a:solidFill>
                  <a:srgbClr val="FFC000"/>
                </a:solidFill>
              </a:rPr>
              <a:t>Matplotlib</a:t>
            </a:r>
            <a:r>
              <a:rPr lang="en-US" dirty="0"/>
              <a:t> - </a:t>
            </a:r>
            <a:r>
              <a:rPr lang="en-IN" sz="2400" dirty="0"/>
              <a:t>is a plotting library for the Python programming language and its numerical mathematics extension NumPy. It provides an object-oriented API for embedding plots into applications using general- purpose GUI toolkits.</a:t>
            </a:r>
          </a:p>
          <a:p>
            <a:pPr marL="0" indent="0">
              <a:buNone/>
            </a:pPr>
            <a:endParaRPr lang="en-US" sz="2400" dirty="0"/>
          </a:p>
          <a:p>
            <a:r>
              <a:rPr lang="en-US" sz="2500" dirty="0">
                <a:solidFill>
                  <a:srgbClr val="FFC000"/>
                </a:solidFill>
              </a:rPr>
              <a:t>Scikit-learn</a:t>
            </a:r>
            <a:r>
              <a:rPr lang="en-US" dirty="0"/>
              <a:t> -</a:t>
            </a:r>
            <a:r>
              <a:rPr lang="en-IN" dirty="0"/>
              <a:t> </a:t>
            </a:r>
            <a:r>
              <a:rPr lang="en-IN" sz="2400" dirty="0"/>
              <a:t>is a software library written for the Python programming language for data manipulation and analysis. In particular, it offers data structures and operations for manipulating numerical tables and time series.</a:t>
            </a:r>
            <a:endParaRPr lang="en-US" sz="2400" dirty="0"/>
          </a:p>
          <a:p>
            <a:endParaRPr lang="en-US" dirty="0"/>
          </a:p>
        </p:txBody>
      </p:sp>
    </p:spTree>
    <p:extLst>
      <p:ext uri="{BB962C8B-B14F-4D97-AF65-F5344CB8AC3E}">
        <p14:creationId xmlns:p14="http://schemas.microsoft.com/office/powerpoint/2010/main" val="248685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8297-E24C-4266-950C-AAF7C0BF8F17}"/>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209D983B-4869-45B1-B682-EC06DF3CF5FF}"/>
              </a:ext>
            </a:extLst>
          </p:cNvPr>
          <p:cNvSpPr>
            <a:spLocks noGrp="1"/>
          </p:cNvSpPr>
          <p:nvPr>
            <p:ph idx="1"/>
          </p:nvPr>
        </p:nvSpPr>
        <p:spPr/>
        <p:txBody>
          <a:bodyPr>
            <a:normAutofit/>
          </a:bodyPr>
          <a:lstStyle/>
          <a:p>
            <a:r>
              <a:rPr lang="en-US" sz="2500" dirty="0">
                <a:solidFill>
                  <a:srgbClr val="FFC000"/>
                </a:solidFill>
              </a:rPr>
              <a:t>Flask</a:t>
            </a:r>
            <a:r>
              <a:rPr lang="en-US" sz="2500" dirty="0"/>
              <a:t> - 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p>
          <a:p>
            <a:endParaRPr lang="en-US" sz="2500" dirty="0"/>
          </a:p>
        </p:txBody>
      </p:sp>
    </p:spTree>
    <p:extLst>
      <p:ext uri="{BB962C8B-B14F-4D97-AF65-F5344CB8AC3E}">
        <p14:creationId xmlns:p14="http://schemas.microsoft.com/office/powerpoint/2010/main" val="281285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12164</TotalTime>
  <Words>1247</Words>
  <Application>Microsoft Office PowerPoint</Application>
  <PresentationFormat>Widescreen</PresentationFormat>
  <Paragraphs>125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Rounded MT Bold</vt:lpstr>
      <vt:lpstr>Calibri</vt:lpstr>
      <vt:lpstr>Century Gothic</vt:lpstr>
      <vt:lpstr>Wingdings 3</vt:lpstr>
      <vt:lpstr>Ion</vt:lpstr>
      <vt:lpstr>Web Traffic Prediction with </vt:lpstr>
      <vt:lpstr>Project Objective :</vt:lpstr>
      <vt:lpstr>PowerPoint Presentation</vt:lpstr>
      <vt:lpstr>Machine Learning : </vt:lpstr>
      <vt:lpstr>Structure :</vt:lpstr>
      <vt:lpstr>Python Libraries :</vt:lpstr>
      <vt:lpstr>Python Libraries :</vt:lpstr>
      <vt:lpstr>Python Libraries :</vt:lpstr>
      <vt:lpstr>PowerPoint Presentation</vt:lpstr>
      <vt:lpstr>PowerPoint Presentation</vt:lpstr>
      <vt:lpstr>Initial Data :</vt:lpstr>
      <vt:lpstr>Final Data :</vt:lpstr>
      <vt:lpstr>PowerPoint Presentation</vt:lpstr>
      <vt:lpstr>Initial Plotting : </vt:lpstr>
      <vt:lpstr>What are Outliers?</vt:lpstr>
      <vt:lpstr>Outliers Treatment :</vt:lpstr>
      <vt:lpstr>Sigma Approach for Outlier Treatment :</vt:lpstr>
      <vt:lpstr>Analyzing the Data :</vt:lpstr>
      <vt:lpstr>Implementation of Outlier Treatment :</vt:lpstr>
      <vt:lpstr>Plotting data after Outliers Treatment :</vt:lpstr>
      <vt:lpstr>PowerPoint Presentation</vt:lpstr>
      <vt:lpstr>Linear Regression :</vt:lpstr>
      <vt:lpstr>PowerPoint Presentation</vt:lpstr>
      <vt:lpstr>PowerPoint Presentation</vt:lpstr>
      <vt:lpstr>PowerPoint Presentation</vt:lpstr>
      <vt:lpstr>Loss Function :</vt:lpstr>
      <vt:lpstr>Applying Linear Regression on data :</vt:lpstr>
      <vt:lpstr>Fitting 2 Degree Model :</vt:lpstr>
      <vt:lpstr>Fitting 3 Degree Model :</vt:lpstr>
      <vt:lpstr>Fitting 4 Degree Model :</vt:lpstr>
      <vt:lpstr>Fitting the 10 Degree Model :</vt:lpstr>
      <vt:lpstr>Trying to fit 100 Degree Model :</vt:lpstr>
      <vt:lpstr>Why 60 Degree instead of 100 Degree Model :</vt:lpstr>
      <vt:lpstr>Underfitting :</vt:lpstr>
      <vt:lpstr>Overfitting :</vt:lpstr>
      <vt:lpstr>Testing our Model :</vt:lpstr>
      <vt:lpstr>Test data :</vt:lpstr>
      <vt:lpstr>Fitting our models on the test data :</vt:lpstr>
      <vt:lpstr>Errors for the test data :</vt:lpstr>
      <vt:lpstr>PowerPoint Presentation</vt:lpstr>
      <vt:lpstr>PowerPoint Presentation</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Vikas Rathee</cp:lastModifiedBy>
  <cp:revision>152</cp:revision>
  <dcterms:created xsi:type="dcterms:W3CDTF">2018-07-17T20:31:29Z</dcterms:created>
  <dcterms:modified xsi:type="dcterms:W3CDTF">2019-05-29T17:27:56Z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