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4" roundtripDataSignature="AMtx7mjTJ0Pe5zVt5GTKK6kzEAeyhswr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customschemas.google.com/relationships/presentationmetadata" Target="meta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7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9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0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CPU </a:t>
            </a:r>
            <a:r>
              <a:rPr b="1" lang="en-US" sz="6000">
                <a:solidFill>
                  <a:schemeClr val="accent6"/>
                </a:solidFill>
              </a:rPr>
              <a:t>Scheduling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124287" y="365125"/>
            <a:ext cx="11229513" cy="655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accent6"/>
                </a:solidFill>
              </a:rPr>
              <a:t>First-Come, First-Served (FCFS) Scheduling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24287" y="2068496"/>
            <a:ext cx="11771791" cy="486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8100" lvl="0" marL="38100" rtl="0" algn="just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Suppose that the processes arrive in the order: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139700" lvl="0" marL="38100" rtl="0" algn="just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aseline="-25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38100" rtl="0" algn="just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Gantt Chart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the schedule is:</a:t>
            </a:r>
            <a:endParaRPr/>
          </a:p>
          <a:p>
            <a:pPr indent="0" lvl="0" marL="18859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38100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Waiting time for  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= 0;  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= 24;  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= 27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3810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Average waiting time: (0 + 24 + 27)/3 = 17 milliseconds.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199" y="1121698"/>
            <a:ext cx="3548180" cy="157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01789"/>
            <a:ext cx="10164932" cy="83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213064" y="152357"/>
            <a:ext cx="11140736" cy="788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Contd..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346229" y="1230821"/>
            <a:ext cx="11140736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550">
            <a:spAutoFit/>
          </a:bodyPr>
          <a:lstStyle/>
          <a:p>
            <a:pPr indent="-3810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Suppose that the processes arrive in the order: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3810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Gantt chart for the schedule is: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93" y="2401881"/>
            <a:ext cx="8303579" cy="853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/>
        </p:nvSpPr>
        <p:spPr>
          <a:xfrm>
            <a:off x="346229" y="3602680"/>
            <a:ext cx="658131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P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346230" y="4243525"/>
            <a:ext cx="11845770" cy="2021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238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waiting time: (6 + 0 + 3)/3 = 3 millisecond</a:t>
            </a:r>
            <a:r>
              <a:rPr b="0" i="0" lang="en-US" sz="2800" u="none" cap="none" strike="noStrike">
                <a:solidFill>
                  <a:srgbClr val="9932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0" marL="323850" marR="0" rtl="0" algn="just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 better than previous case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Convoy effect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short process behind long process Consider one CPU-bound and many I/O-bound processes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133165" y="133165"/>
            <a:ext cx="11220635" cy="763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Shortest-Job-First (SJF) Scheduling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213064" y="1056443"/>
            <a:ext cx="11718524" cy="512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Associate with each process the length of its next CPU burst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these lengths to schedule the process with the shortest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SJF is optimal – gives minimum average waiting time for a given set of  processes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difficulty is knowing the length of the next CPU request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20933" y="230440"/>
            <a:ext cx="11247268" cy="688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Example of SJF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162" name="Google Shape;16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607" y="1250200"/>
            <a:ext cx="4566300" cy="169483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496410" y="3192576"/>
            <a:ext cx="64849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SJF scheduling chart :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613" y="4019872"/>
            <a:ext cx="10787108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674703" y="5146909"/>
            <a:ext cx="93659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waiting time = (3 + 16 + 9 + 0) / 4 = 7 milliseconds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221942" y="202467"/>
            <a:ext cx="11131858" cy="642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accent6"/>
                </a:solidFill>
              </a:rPr>
              <a:t>Example of Shortest-remaining-time-first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319596" y="1136342"/>
            <a:ext cx="11505460" cy="5379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Now we add the concepts of varying arrival times and preemption to the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3015" y="1887097"/>
            <a:ext cx="4791871" cy="203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488272" y="3845203"/>
            <a:ext cx="67004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Preemptive SJF Gantt Chart 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171" y="4717875"/>
            <a:ext cx="9310457" cy="92202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/>
        </p:nvSpPr>
        <p:spPr>
          <a:xfrm>
            <a:off x="508245" y="5931093"/>
            <a:ext cx="110060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waiting time = 6.5 msec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-62144" y="177554"/>
            <a:ext cx="11415944" cy="665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Priority Scheduling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50919" y="843380"/>
            <a:ext cx="11922711" cy="5837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270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 priority number (integer) is associated with each process</a:t>
            </a:r>
            <a:endParaRPr/>
          </a:p>
          <a:p>
            <a:pPr indent="-12700" lvl="0" marL="12700" rtl="0" algn="just">
              <a:lnSpc>
                <a:spcPct val="12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CPU is allocated to the process with the highest priority (smallest integer = highest priority)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2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Preemptive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2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Nonpreemptive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675" lvl="0" marL="228600" rtl="0" algn="just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91795" marR="3048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SJF is priority scheduling where priority is the inverse of predicted next CPU  burst time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675" lvl="0" marL="228600" rtl="0"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Problem : </a:t>
            </a:r>
            <a:r>
              <a:rPr b="1" lang="en-US" sz="30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Starvation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– low priority processes may never execute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675" lvl="0" marL="228600" rtl="0" algn="just">
              <a:lnSpc>
                <a:spcPct val="12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Solution : </a:t>
            </a:r>
            <a:r>
              <a:rPr b="1" lang="en-US" sz="30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Aging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– as time progresses increase the priority of the process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124287" y="365126"/>
            <a:ext cx="11229513" cy="735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accent6"/>
                </a:solidFill>
              </a:rPr>
              <a:t>Example of Priority Scheduling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187" name="Google Shape;18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357" y="1100832"/>
            <a:ext cx="4590686" cy="2426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488272" y="3930133"/>
            <a:ext cx="68247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scheduling Gantt Chart 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637" y="4582070"/>
            <a:ext cx="10604673" cy="88392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668044" y="5757168"/>
            <a:ext cx="72419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waiting time = 8.2 msec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0" y="115410"/>
            <a:ext cx="11353800" cy="825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Round Robin (RR)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0" y="941034"/>
            <a:ext cx="12191999" cy="5916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9730" lvl="0" marL="39179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Each process gets a small unit of CPU time (</a:t>
            </a:r>
            <a:r>
              <a:rPr b="1" lang="en-US" sz="28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quantum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), usually 10-100  milliseconds.</a:t>
            </a:r>
            <a:endParaRPr/>
          </a:p>
          <a:p>
            <a:pPr indent="-379730" lvl="0" marL="391795" marR="508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After this time has elapsed, the process is preempted and added  to the end of the ready queue.</a:t>
            </a:r>
            <a:endParaRPr/>
          </a:p>
          <a:p>
            <a:pPr indent="-379730" lvl="0" marL="391795" marR="508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If there are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processes in the ready queue and the time quantum is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then  each process gets 1/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of the CPU time in chunks of at most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time units at  once.	No process waits more than (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-1)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time units.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large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FIFO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small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must be large with respect to context switch,otherwise  overhead is too high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97654" y="365125"/>
            <a:ext cx="11256146" cy="967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Example of RR with Time Quantum = 4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202" name="Google Shape;20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251" y="1498747"/>
            <a:ext cx="3048264" cy="156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034" y="3231436"/>
            <a:ext cx="8598763" cy="9677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319596" y="4537844"/>
            <a:ext cx="11780667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higher average turnaround than SJF, but better </a:t>
            </a: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just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should be large compared to context switch time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just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usually 10ms to 100ms, context switch &lt; 10 usec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189" y="1696423"/>
            <a:ext cx="10803048" cy="4352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00" y="292963"/>
            <a:ext cx="9739358" cy="119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168676" y="124287"/>
            <a:ext cx="11185124" cy="949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Contents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266330" y="1074198"/>
            <a:ext cx="11925670" cy="5102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Scheduling Criteria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Scheduling Algorithms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Thread Scheduling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Multiple-Processor Scheduling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Algorithm Evaluation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77553" y="124287"/>
            <a:ext cx="11176247" cy="556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Multilevel Queue Scheduling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177553" y="790113"/>
            <a:ext cx="11789546" cy="538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Ready queue is partitioned into separate queues, eg: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3265FF"/>
              </a:buClr>
              <a:buSzPts val="2800"/>
              <a:buChar char="•"/>
            </a:pPr>
            <a:r>
              <a:rPr b="1" lang="en-US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foreground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(interactive)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rgbClr val="3265FF"/>
              </a:buClr>
              <a:buSzPts val="2800"/>
              <a:buChar char="•"/>
            </a:pPr>
            <a:r>
              <a:rPr b="1" lang="en-US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(batch)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queue has its own scheduling algorithm: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foreground – RR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 – FCFS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>
            <a:off x="1013652" y="1465289"/>
            <a:ext cx="8325611" cy="48981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97654" y="133165"/>
            <a:ext cx="90456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Multilevel Queue Scheduling</a:t>
            </a:r>
            <a:endParaRPr b="1" sz="4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15410" y="97655"/>
            <a:ext cx="11238390" cy="108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Cont..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115410" y="1260629"/>
            <a:ext cx="11984854" cy="491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Scheduling must be done between the queues: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836930" marR="650875" rtl="0" algn="just">
              <a:lnSpc>
                <a:spcPct val="101099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Fixed priority scheduling; (i.e., serve all from foreground then from  background).	Possibility of starvation.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836930" marR="5080" rtl="0" algn="just">
              <a:lnSpc>
                <a:spcPct val="101099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Time slice – each queue gets a certain amount of CPU time which it can  schedule amongst its processes; i.e., 80% to foreground in RR, 20% to background in FCFS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159798" y="365126"/>
            <a:ext cx="11194002" cy="575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Multilevel Feedback Queue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159797" y="1109709"/>
            <a:ext cx="11922712" cy="547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9730" lvl="0" marL="391795" marR="1123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process can move between the various queues; aging can be  implemented this way</a:t>
            </a:r>
            <a:endParaRPr/>
          </a:p>
          <a:p>
            <a:pPr indent="0" lvl="0" marL="12065" marR="112395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91795" marR="112395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Multilevel-feedback-queue scheduler defined by the following parameters: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7486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number of queues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7486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scheduling algorithms for each queue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7486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method used to determine when to upgrade a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7486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method used to determine when to demote a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7486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method used to determine which queue a process will enter when that  process needs service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204186" y="79899"/>
            <a:ext cx="11149614" cy="736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Example of Multilevel Feedback Queue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62144" y="920103"/>
            <a:ext cx="11291656" cy="512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550">
            <a:spAutoFit/>
          </a:bodyPr>
          <a:lstStyle/>
          <a:p>
            <a:pPr indent="-5080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Three queues: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58165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– RR with time quantum 8 milliseconds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58165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– RR time quantum 16 milliseconds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58165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– FCFS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58165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new job enters queue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which is served FCFS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1004569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it gains CPU, job receives 8 milliseconds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1004569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rgbClr val="009900"/>
              </a:buClr>
              <a:buSzPts val="2400"/>
              <a:buChar char="•"/>
            </a:pPr>
            <a:r>
              <a:rPr lang="en-US" sz="24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it does not finish in 8 milliseconds, job is moved to queue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1004569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job is again served FCFS and receives 16 additional  milliseconds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1004569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rgbClr val="009900"/>
              </a:buClr>
              <a:buSzPts val="2400"/>
              <a:buChar char="•"/>
            </a:pPr>
            <a:r>
              <a:rPr lang="en-US" sz="24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it still does not complete, it is preempted and moved  to queue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6745181" y="1128321"/>
            <a:ext cx="4512564" cy="33016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177553" y="-62144"/>
            <a:ext cx="11176247" cy="1003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Thread Scheduling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177553" y="1012054"/>
            <a:ext cx="11922711" cy="5628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Distinction between user-level and kernel-level threads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22352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Many-to-one and many-to-many models, thread library schedules  user-level threads to run on LWP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76200" rtl="0" algn="just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Known as </a:t>
            </a:r>
            <a:r>
              <a:rPr b="1" lang="en-US" sz="2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process-contention scope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2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PCS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since scheduling  competition is within the process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6990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Typically done via priority set by programmer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Kernel thread scheduled onto available CPU is </a:t>
            </a:r>
            <a:r>
              <a:rPr b="1" lang="en-US" sz="2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system-contention  scope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2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SCS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competition among all threads in system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133165" y="204187"/>
            <a:ext cx="11220635" cy="683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Pthread Scheduling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133165" y="1455938"/>
            <a:ext cx="11913833" cy="472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API allows specifying either PCS or SCS during thread creation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210820" rtl="0" algn="just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PTHREAD_SCOPE_PROCESS schedules threads using  PCS scheduling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389255" rtl="0" algn="just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PTHREAD_SCOPE_SYSTEM schedules threads using  SCS scheduling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4965" marR="830580" rtl="0" algn="just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limited by OS – Linux and Mac OS X only allow  PTHREAD_SCOPE_SYSTEM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1" y="62145"/>
            <a:ext cx="11353800" cy="639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Pthread Scheduling API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266330" y="701336"/>
            <a:ext cx="11087470" cy="6241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marR="393827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#include &lt;pthread.h&gt; 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93827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#include &lt;stdio.h&gt; </a:t>
            </a:r>
            <a:endParaRPr/>
          </a:p>
          <a:p>
            <a:pPr indent="0" lvl="0" marL="0" marR="3938270" rtl="0" algn="l">
              <a:lnSpc>
                <a:spcPct val="135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#define NUM_THREADS 5</a:t>
            </a:r>
            <a:endParaRPr/>
          </a:p>
          <a:p>
            <a:pPr indent="0" lvl="0" marL="12065" marR="255651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int main(int argc, char *argv[]) {  int i, scope;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350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pthread_t tid[NUM THREADS];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3504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pthread_attr_t attr;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3504" marR="2450465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/* get the default attributes */  pthread_attr_init(&amp;attr);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3504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/* first inquire on the current scope */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350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if (pthread_attr_getscope(&amp;attr, &amp;scope) != 0)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2105" marR="508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fprintf(stderr, "Unable to get scheduling scope\n");  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2105" marR="508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/>
          </a:p>
          <a:p>
            <a:pPr indent="0" lvl="0" marL="651510" marR="181356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if (scope == PTHREAD_SCOPE_PROCESS)  printf("PTHREAD_SCOPE_PROCESS");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51510" marR="1388745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else if (scope == PTHREAD_SCOPE_SYSTEM)  printf("PTHREAD_SCOPE_SYSTEM");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3544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16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fprintf(stderr, "Illegal scope value.\n");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3504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59798" y="0"/>
            <a:ext cx="11194002" cy="834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Pthread Scheduling API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159798" y="1091953"/>
            <a:ext cx="11789546" cy="5085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173990" marR="5080" rtl="0" algn="l">
              <a:lnSpc>
                <a:spcPct val="134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/* set the scheduling algorithm to PCS or SCS */  pthread_attr_setscope(&amp;attr, PTHREAD_SCOPE_SYSTEM);</a:t>
            </a:r>
            <a:endParaRPr/>
          </a:p>
          <a:p>
            <a:pPr indent="0" lvl="0" marL="17399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/* create the threads */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39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 (i = 0; i &lt; NUM_THREADS; i++)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388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pthread_create(&amp;tid[i],&amp;attr,runner,NULL);</a:t>
            </a:r>
            <a:endParaRPr/>
          </a:p>
          <a:p>
            <a:pPr indent="0" lvl="0" marL="17399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/* now join on each thread */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39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 (i = 0; i &lt; NUM_THREADS; i++)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388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pthread_join(tid[i], NULL);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133985" rtl="0" algn="l">
              <a:lnSpc>
                <a:spcPct val="9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/* Each thread will begin control in this function */  void *runner(void *param)</a:t>
            </a:r>
            <a:endParaRPr/>
          </a:p>
          <a:p>
            <a:pPr indent="0" lvl="0" marL="0" rtl="0" algn="l">
              <a:lnSpc>
                <a:spcPct val="6535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73990" marR="3782695" rtl="0" algn="l">
              <a:lnSpc>
                <a:spcPct val="9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/* do some work ... */  pthread_exit(0);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0" y="0"/>
            <a:ext cx="11353800" cy="68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Multiple-Processor Scheduling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1" y="681038"/>
            <a:ext cx="12109142" cy="627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CPU scheduling more complex when multiple CPUs are available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Char char="⮚"/>
            </a:pP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 processors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within a multiprocessor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Char char="⮚"/>
            </a:pP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 multiprocessing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Char char="⮚"/>
            </a:pP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multiprocessing (SMP)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Example: Windows XP, Windows 2000,Solaris, Linux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0" y="159799"/>
            <a:ext cx="11353800" cy="816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Objectives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0" y="1056443"/>
            <a:ext cx="11993732" cy="512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9730" lvl="0" marL="39179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introduce CPU scheduling, which is the basis for multiprogrammed operating 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91795" marR="5080" rtl="0" algn="just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describe various CPU-scheduling 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91795" marR="5080" rtl="0" algn="just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discuss evaluation criteria for selecting a CPU-scheduling algorithm for a  particular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91795" marR="5080" rtl="0" algn="just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examine the scheduling algorithms of several operating systems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142043" y="365125"/>
            <a:ext cx="11211757" cy="1037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Cont..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221941" y="1402672"/>
            <a:ext cx="11970059" cy="47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⮚"/>
            </a:pPr>
            <a:r>
              <a:rPr b="1"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affinity 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process has affinity for processor on which it is currently running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20000"/>
              </a:lnSpc>
              <a:spcBef>
                <a:spcPts val="805"/>
              </a:spcBef>
              <a:spcAft>
                <a:spcPts val="0"/>
              </a:spcAft>
              <a:buClr>
                <a:srgbClr val="3265FF"/>
              </a:buClr>
              <a:buSzPts val="2800"/>
              <a:buChar char="•"/>
            </a:pPr>
            <a:r>
              <a:rPr b="1" lang="en-US" sz="28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affinity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20000"/>
              </a:lnSpc>
              <a:spcBef>
                <a:spcPts val="805"/>
              </a:spcBef>
              <a:spcAft>
                <a:spcPts val="0"/>
              </a:spcAft>
              <a:buClr>
                <a:srgbClr val="3265FF"/>
              </a:buClr>
              <a:buSzPts val="2800"/>
              <a:buChar char="•"/>
            </a:pPr>
            <a:r>
              <a:rPr b="1" lang="en-US" sz="28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affinity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2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Variations including </a:t>
            </a:r>
            <a:r>
              <a:rPr b="1" lang="en-US" sz="28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sets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97654" y="365125"/>
            <a:ext cx="11256146" cy="62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NUMA and CPU Scheduling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283" name="Google Shape;28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687" y="1154097"/>
            <a:ext cx="9738803" cy="52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79899" y="177554"/>
            <a:ext cx="11273901" cy="710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accent6"/>
                </a:solidFill>
              </a:rPr>
              <a:t>Load Balancing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79899" y="1216241"/>
            <a:ext cx="12038120" cy="4960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If SMP, need to keep all CPUs loaded for efficiency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balancing 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attempts to keep workload evenly distributed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migration :</a:t>
            </a:r>
            <a:r>
              <a:rPr b="1" lang="en-US" sz="28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periodic task checks load on each processor, and if found pushes task from overloaded CPU to other CPUs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 migration 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idle processors pulls waiting task from busy  processor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71021" y="106533"/>
            <a:ext cx="11282779" cy="861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Multicore Processors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133165" y="1269507"/>
            <a:ext cx="11958221" cy="490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9730" lvl="0" marL="391795" marR="21970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Recent trend to place multiple processor cores on same physical chip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91795" marR="219709" rtl="0" algn="just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Faster and consumes less power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0" marL="391795" marR="219709" rtl="0" algn="just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Multiple threads per core also growing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836930" marR="5080" rtl="0" algn="just">
              <a:lnSpc>
                <a:spcPct val="150000"/>
              </a:lnSpc>
              <a:spcBef>
                <a:spcPts val="92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Takes advantage of memory stall to make progress on another thread while memory retrieve happens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68676" y="79899"/>
            <a:ext cx="11185124" cy="849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Cont..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1386616" y="3789023"/>
            <a:ext cx="8448139" cy="16917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964743" y="1377197"/>
            <a:ext cx="9291887" cy="12949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5270377" y="3120452"/>
            <a:ext cx="16512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stall</a:t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4234649" y="5708342"/>
            <a:ext cx="3391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Multithreaded multicore system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115410" y="365125"/>
            <a:ext cx="11238390" cy="806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Algorithm evaluation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103573" y="1124733"/>
            <a:ext cx="11984854" cy="1607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sp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to select CPU-scheduling algorithm for an OS?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Determine criteria, then evaluate 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88777" y="365126"/>
            <a:ext cx="11265023" cy="726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Times New Roman"/>
              <a:buNone/>
            </a:pPr>
            <a:r>
              <a:rPr b="1" lang="en-US" sz="3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Deterministic modeling</a:t>
            </a:r>
            <a:br>
              <a:rPr b="1" lang="en-US" sz="3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600">
              <a:solidFill>
                <a:schemeClr val="accent6"/>
              </a:solidFill>
            </a:endParaRPr>
          </a:p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186431" y="1207363"/>
            <a:ext cx="11887200" cy="4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 of </a:t>
            </a:r>
            <a:r>
              <a:rPr b="1" lang="en-US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 evaluation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65" marR="508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Takes a particular predetermined workload and defines the  performance of each algorithm for that workload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5 processes arriving at time 0: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3023489" y="3692163"/>
            <a:ext cx="4327221" cy="17413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42043" y="142044"/>
            <a:ext cx="11211757" cy="802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Cont..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190744" y="900053"/>
            <a:ext cx="11114103" cy="2051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sp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each algorithm, calculate minimum average waiting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Simple and fast, but requires exact numbers for input, applies only to  those inputs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6990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FCS is 28ms: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788299" y="3017828"/>
            <a:ext cx="9758373" cy="542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510770" y="3660051"/>
            <a:ext cx="5020017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Non-preemptive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SJF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13ms: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788299" y="4286091"/>
            <a:ext cx="9651841" cy="5476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577049" y="5032374"/>
            <a:ext cx="69054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 is 23ms: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735032" y="5762390"/>
            <a:ext cx="9758373" cy="7524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0" y="0"/>
            <a:ext cx="11353800" cy="781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2. Queueing Models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34" name="Google Shape;334;p38"/>
          <p:cNvSpPr txBox="1"/>
          <p:nvPr>
            <p:ph idx="1" type="body"/>
          </p:nvPr>
        </p:nvSpPr>
        <p:spPr>
          <a:xfrm>
            <a:off x="124287" y="1056443"/>
            <a:ext cx="12002611" cy="512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marR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Describes the arrival of processes, and CPU and I/O bursts  probabilistically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34290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Computes average throughput, utilization, waiting time, etc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34290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Knowing arrival rates and service rates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34290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Computes utilization, average queue length, average wait  time, etc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221942" y="1"/>
            <a:ext cx="11131858" cy="976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Little</a:t>
            </a:r>
            <a:r>
              <a:rPr b="1" lang="en-US">
                <a:solidFill>
                  <a:schemeClr val="accent6"/>
                </a:solidFill>
                <a:latin typeface="MS PGothic"/>
                <a:ea typeface="MS PGothic"/>
                <a:cs typeface="MS PGothic"/>
                <a:sym typeface="MS PGothic"/>
              </a:rPr>
              <a:t>’</a:t>
            </a:r>
            <a:r>
              <a:rPr b="1" lang="en-US">
                <a:solidFill>
                  <a:schemeClr val="accent6"/>
                </a:solidFill>
              </a:rPr>
              <a:t>s Formula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221942" y="878889"/>
            <a:ext cx="11691151" cy="5770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= average queue length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= average waiting time in queue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λ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= average arrival rate into queue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Little’s law – in steady state, processes leaving queue must equal  processes arriving, thus: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6094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λ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6094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Valid for any scheduling algorithm and arrival distribution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168677" y="275208"/>
            <a:ext cx="11185124" cy="834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Basic Concepts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168677" y="1816747"/>
            <a:ext cx="12023324" cy="1886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5750" lvl="0" marL="297815" marR="52133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Maximum CPU utilization obtained with  multiprogramming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7815" marR="521334" rtl="0" algn="just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CPU–I/O Burst Cycle – Process execution consists of a </a:t>
            </a:r>
            <a:r>
              <a:rPr b="1" lang="en-US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CPU execution and I/O , wait </a:t>
            </a:r>
            <a:r>
              <a:rPr b="1" lang="en-US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burst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followed by </a:t>
            </a:r>
            <a:r>
              <a:rPr b="1" lang="en-US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wait</a:t>
            </a:r>
            <a:endParaRPr b="1">
              <a:solidFill>
                <a:srgbClr val="3265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159798" y="365125"/>
            <a:ext cx="11194002" cy="975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Cont..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71021" y="1455938"/>
            <a:ext cx="11993732" cy="472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example, if on average 7 processes arrive per second, and  normally 14 processes in queue, then average wait time per  process = 2 seconds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0" y="115411"/>
            <a:ext cx="11353800" cy="79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3. Simulations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115410" y="816746"/>
            <a:ext cx="11718524" cy="5925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Queueing models limited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rgbClr val="3366FF"/>
              </a:buClr>
              <a:buSzPts val="2800"/>
              <a:buChar char="•"/>
            </a:pPr>
            <a:r>
              <a:rPr b="1" lang="en-US" sz="2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more accurate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Programmed model of computer system, Clock is a variable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Gather statistics indicating algorithm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to drive simulation gathered via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Random number generator according to probabilities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0" y="88777"/>
            <a:ext cx="11353800" cy="98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accent6"/>
                </a:solidFill>
              </a:rPr>
              <a:t>Evaluation of CPU Schedulers by Simulation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358" name="Google Shape;358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607" y="1681742"/>
            <a:ext cx="8546680" cy="416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type="title"/>
          </p:nvPr>
        </p:nvSpPr>
        <p:spPr>
          <a:xfrm>
            <a:off x="106532" y="88777"/>
            <a:ext cx="11247268" cy="74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4.Implementation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64" name="Google Shape;364;p43"/>
          <p:cNvSpPr txBox="1"/>
          <p:nvPr>
            <p:ph idx="1" type="body"/>
          </p:nvPr>
        </p:nvSpPr>
        <p:spPr>
          <a:xfrm>
            <a:off x="168675" y="1074198"/>
            <a:ext cx="12171285" cy="5102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Even simulations have limited accuracy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Just implement new scheduler and test in real systems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64845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High cost, high risk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64845" rtl="0" algn="just">
              <a:lnSpc>
                <a:spcPct val="15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Environments vary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Most flexible schedulers can be modified per-site or per-system or APIs to modify priorities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0" y="213064"/>
            <a:ext cx="11353800" cy="94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Threads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71021" y="1162976"/>
            <a:ext cx="12046998" cy="50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thread is a basic unit of CPU utilization; it comprises a thread ID, a program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counter, a register set, and a stack.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shares with other threads belonging to the same process its code section, data section, and other operating-system resources, such as open files and signals.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traditional (or heavyweight) process has a single thread of control.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0" y="0"/>
            <a:ext cx="11353800" cy="843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Motivation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133165" y="932155"/>
            <a:ext cx="11931588" cy="524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Most modern applications are multithreaded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Threads run within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Multiple tasks with the application can be implemented by separate threads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Update display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Fetch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Spell checking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Answer a network request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Process creation is heavy-weight while thread creation is light-weight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534" y="532788"/>
            <a:ext cx="9081856" cy="451860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2747166" y="5388745"/>
            <a:ext cx="6697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Single-threaded and multithreaded processes.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40" y="2343150"/>
            <a:ext cx="621792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40" y="1188699"/>
            <a:ext cx="6217920" cy="33261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7"/>
          <p:cNvSpPr txBox="1"/>
          <p:nvPr/>
        </p:nvSpPr>
        <p:spPr>
          <a:xfrm>
            <a:off x="3340223" y="4722743"/>
            <a:ext cx="6094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Multithreaded server architecture.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97654" y="159798"/>
            <a:ext cx="11256146" cy="94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Benefits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97654" y="1109710"/>
            <a:ext cx="11996692" cy="5067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Responsiveness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Resource Sharing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Economy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62144" y="62145"/>
            <a:ext cx="11291656" cy="798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Multicore</a:t>
            </a:r>
            <a:r>
              <a:rPr b="1"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chemeClr val="accent6"/>
                </a:solidFill>
              </a:rPr>
              <a:t>Programming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401" name="Google Shape;401;p49"/>
          <p:cNvSpPr txBox="1"/>
          <p:nvPr>
            <p:ph idx="1" type="body"/>
          </p:nvPr>
        </p:nvSpPr>
        <p:spPr>
          <a:xfrm>
            <a:off x="207146" y="754602"/>
            <a:ext cx="11984854" cy="610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Multicore or multiprocessor systems putting pressure on programmers, challenges include: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Dividing activities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Balance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splitting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dependency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Testing and debugging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Parallelism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implies a system can perform more than one task simultaneously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Concurrency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supports more than one task making progress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Single processor / core, scheduler providing concurrency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0" y="124287"/>
            <a:ext cx="11353800" cy="99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CPU Scheduler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97653" y="1118585"/>
            <a:ext cx="12011488" cy="5246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3930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5FF"/>
              </a:buClr>
              <a:buSzPts val="2800"/>
              <a:buChar char="•"/>
            </a:pPr>
            <a:r>
              <a:rPr b="1" lang="en-US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 scheduler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selects from among the processes in ready queue, and  allocates the CPU to one of them</a:t>
            </a:r>
            <a:endParaRPr/>
          </a:p>
          <a:p>
            <a:pPr indent="0" lvl="0" marL="12065" marR="508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65" marR="508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Preemptive Scheduling</a:t>
            </a:r>
            <a:endParaRPr/>
          </a:p>
          <a:p>
            <a:pPr indent="-12700" lvl="0" marL="12700" rtl="0" algn="just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CPU scheduling decisions may take place when a process: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14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1.	Switches from running to waiting state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14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2.	Switches from running to ready state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14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3.	Switches from waiting to ready state</a:t>
            </a:r>
            <a:endParaRPr/>
          </a:p>
          <a:p>
            <a:pPr indent="0" lvl="0" marL="2914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4.  Terminates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Scheduling under 1 and 4 is </a:t>
            </a:r>
            <a:r>
              <a:rPr b="1" lang="en-US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nonpreemptive. otherwise, it is preemptive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14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rgbClr val="CC6500"/>
              </a:buClr>
              <a:buSzPts val="2800"/>
              <a:buNone/>
            </a:pPr>
            <a:r>
              <a:rPr lang="en-US">
                <a:solidFill>
                  <a:srgbClr val="CC6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type="title"/>
          </p:nvPr>
        </p:nvSpPr>
        <p:spPr>
          <a:xfrm>
            <a:off x="150920" y="1"/>
            <a:ext cx="11202880" cy="852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Cont..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407" name="Google Shape;407;p50"/>
          <p:cNvSpPr txBox="1"/>
          <p:nvPr>
            <p:ph idx="1" type="body"/>
          </p:nvPr>
        </p:nvSpPr>
        <p:spPr>
          <a:xfrm>
            <a:off x="150919" y="958788"/>
            <a:ext cx="11931589" cy="52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Types of parallelism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parallelism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distributes subsets of the same data across multiple cores, same operation on each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Task parallelism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distributing threads across cores, each thread performing unique operation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of threads grows, so does architectural support for threading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CPUs have cores as well as </a:t>
            </a:r>
            <a:r>
              <a:rPr b="1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hardware threads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Consider Oracle SPARC T4 with 8 cores, and 8 hardware threads per core</a:t>
            </a:r>
            <a:endParaRPr/>
          </a:p>
          <a:p>
            <a:pPr indent="-105155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6500"/>
              </a:buClr>
              <a:buSzPts val="1944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08" name="Google Shape;4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967" y="4554170"/>
            <a:ext cx="4358640" cy="217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type="title"/>
          </p:nvPr>
        </p:nvSpPr>
        <p:spPr>
          <a:xfrm>
            <a:off x="62144" y="365125"/>
            <a:ext cx="112916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Amdahl’s</a:t>
            </a:r>
            <a:r>
              <a:rPr b="1" lang="en-US" sz="4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Law</a:t>
            </a:r>
            <a:br>
              <a:rPr lang="en-US" sz="44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14" name="Google Shape;414;p51"/>
          <p:cNvSpPr txBox="1"/>
          <p:nvPr>
            <p:ph idx="1" type="body"/>
          </p:nvPr>
        </p:nvSpPr>
        <p:spPr>
          <a:xfrm>
            <a:off x="62144" y="1127464"/>
            <a:ext cx="12129856" cy="561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Identifies performance gains from adding additional cores to an application that has both serial and parallel components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serial portion,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processing cores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That is, if application is 75% parallel / 25% serial, moving from 1 to 2 cores results in speedup of 1.6 times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approaches infinity, speedup approaches 1 /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5" name="Google Shape;415;p51"/>
          <p:cNvSpPr/>
          <p:nvPr/>
        </p:nvSpPr>
        <p:spPr>
          <a:xfrm>
            <a:off x="6304904" y="2453027"/>
            <a:ext cx="2430463" cy="906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230819" y="365125"/>
            <a:ext cx="11122981" cy="85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1" lang="en-US" sz="4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r>
              <a:rPr b="1" lang="en-US" sz="4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4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b="1" lang="en-US" sz="4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b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chemeClr val="accent6"/>
              </a:solidFill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230819" y="807868"/>
            <a:ext cx="11842812" cy="605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52705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887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User threads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management done by user-level threads library</a:t>
            </a:r>
            <a:endParaRPr/>
          </a:p>
          <a:p>
            <a:pPr indent="-457200" lvl="0" marL="5099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8887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Three primary thread libraries:</a:t>
            </a:r>
            <a:endParaRPr/>
          </a:p>
          <a:p>
            <a:pPr indent="-457200" lvl="1" marL="9671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0555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POSIX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Pthreads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671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0555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Windows threads</a:t>
            </a:r>
            <a:endParaRPr/>
          </a:p>
          <a:p>
            <a:pPr indent="-457200" lvl="1" marL="9671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0555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Java threads</a:t>
            </a:r>
            <a:endParaRPr/>
          </a:p>
          <a:p>
            <a:pPr indent="0" lvl="0" marL="527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8887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Kernel threads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Supported by the Kernel</a:t>
            </a:r>
            <a:endParaRPr/>
          </a:p>
          <a:p>
            <a:pPr indent="-457200" lvl="0" marL="5099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8887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 – virtually all general purpose operating systems, including:</a:t>
            </a:r>
            <a:endParaRPr/>
          </a:p>
          <a:p>
            <a:pPr indent="-457200" lvl="1" marL="9671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0555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Windows</a:t>
            </a:r>
            <a:endParaRPr/>
          </a:p>
          <a:p>
            <a:pPr indent="-457200" lvl="1" marL="9671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0555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Solaris</a:t>
            </a:r>
            <a:endParaRPr/>
          </a:p>
          <a:p>
            <a:pPr indent="-457200" lvl="1" marL="9671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0555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endParaRPr/>
          </a:p>
          <a:p>
            <a:pPr indent="-457200" lvl="1" marL="9671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0555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Tru64 UNIX</a:t>
            </a:r>
            <a:endParaRPr/>
          </a:p>
          <a:p>
            <a:pPr indent="-457200" lvl="1" marL="967105" rtl="0" algn="just">
              <a:lnSpc>
                <a:spcPct val="11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ct val="80555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Mac OS X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142043" y="365126"/>
            <a:ext cx="11211757" cy="851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Multithreading</a:t>
            </a:r>
            <a:r>
              <a:rPr b="1"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chemeClr val="accent6"/>
                </a:solidFill>
              </a:rPr>
              <a:t>Models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266330" y="1216242"/>
            <a:ext cx="11087470" cy="4960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27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Many-to-One</a:t>
            </a:r>
            <a:endParaRPr/>
          </a:p>
          <a:p>
            <a:pPr indent="-514350" lvl="0" marL="527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One-to-One</a:t>
            </a:r>
            <a:endParaRPr/>
          </a:p>
          <a:p>
            <a:pPr indent="-514350" lvl="0" marL="527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Many-to-Many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>
            <p:ph type="title"/>
          </p:nvPr>
        </p:nvSpPr>
        <p:spPr>
          <a:xfrm>
            <a:off x="159799" y="365126"/>
            <a:ext cx="11194002" cy="788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Many-to-One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71021" y="1154098"/>
            <a:ext cx="11282779" cy="5022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Many user-level threads mapped to single kernel thread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thread blocking causes all to block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365FF"/>
              </a:buClr>
              <a:buSzPts val="2268"/>
              <a:buChar char="•"/>
            </a:pPr>
            <a:r>
              <a:rPr b="1" lang="en-US" sz="2800">
                <a:solidFill>
                  <a:srgbClr val="33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Solaris Green Threads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365FF"/>
              </a:buClr>
              <a:buSzPts val="2268"/>
              <a:buChar char="•"/>
            </a:pPr>
            <a:r>
              <a:rPr b="1" lang="en-US" sz="2800">
                <a:solidFill>
                  <a:srgbClr val="33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GNU Portable Threads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34" name="Google Shape;43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0564" y="3228023"/>
            <a:ext cx="3825240" cy="294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62144" y="301841"/>
            <a:ext cx="11291656" cy="710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br>
              <a:rPr lang="en-US" sz="44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40" name="Google Shape;440;p55"/>
          <p:cNvSpPr txBox="1"/>
          <p:nvPr>
            <p:ph idx="1" type="body"/>
          </p:nvPr>
        </p:nvSpPr>
        <p:spPr>
          <a:xfrm>
            <a:off x="62144" y="1012055"/>
            <a:ext cx="11291656" cy="516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user-level thread maps to kernel thread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Creating a user-level thread creates a kernel thread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Windows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Solaris 9 and later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591" y="3429000"/>
            <a:ext cx="4641171" cy="287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195309" y="365126"/>
            <a:ext cx="11158491" cy="1055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r>
              <a:rPr b="1" lang="en-US" sz="4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br>
              <a:rPr b="1"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chemeClr val="accent6"/>
              </a:solidFill>
            </a:endParaRPr>
          </a:p>
        </p:txBody>
      </p:sp>
      <p:sp>
        <p:nvSpPr>
          <p:cNvPr id="447" name="Google Shape;447;p56"/>
          <p:cNvSpPr txBox="1"/>
          <p:nvPr>
            <p:ph idx="1" type="body"/>
          </p:nvPr>
        </p:nvSpPr>
        <p:spPr>
          <a:xfrm>
            <a:off x="115409" y="1171852"/>
            <a:ext cx="11881281" cy="5005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Allows many user level threads to be mapped to many kernel threads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Solaris prior to version 9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Windows  with the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ThreadFiber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48" name="Google Shape;44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7357" y="3048615"/>
            <a:ext cx="4533900" cy="326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/>
          <p:nvPr>
            <p:ph type="title"/>
          </p:nvPr>
        </p:nvSpPr>
        <p:spPr>
          <a:xfrm>
            <a:off x="124287" y="365126"/>
            <a:ext cx="11229513" cy="69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Two-level</a:t>
            </a:r>
            <a:r>
              <a:rPr b="1"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chemeClr val="accent6"/>
                </a:solidFill>
              </a:rPr>
              <a:t>Model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454" name="Google Shape;454;p57"/>
          <p:cNvSpPr txBox="1"/>
          <p:nvPr>
            <p:ph idx="1" type="body"/>
          </p:nvPr>
        </p:nvSpPr>
        <p:spPr>
          <a:xfrm>
            <a:off x="124287" y="1233996"/>
            <a:ext cx="11229513" cy="494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9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Similar to M:M, except that it allows a user thread to be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bound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kernel thread</a:t>
            </a:r>
            <a:endParaRPr/>
          </a:p>
          <a:p>
            <a:pPr indent="-457200" lvl="0" marL="469900" rtl="0" algn="l">
              <a:lnSpc>
                <a:spcPct val="9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489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  <a:p>
            <a:pPr indent="-342900" lvl="1" marL="812800" rtl="0" algn="l">
              <a:lnSpc>
                <a:spcPct val="9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256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IRIX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rtl="0" algn="l">
              <a:lnSpc>
                <a:spcPct val="9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256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HP-UX</a:t>
            </a:r>
            <a:endParaRPr/>
          </a:p>
          <a:p>
            <a:pPr indent="-342900" lvl="1" marL="812800" rtl="0" algn="l">
              <a:lnSpc>
                <a:spcPct val="9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256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Tru64 UNIX</a:t>
            </a:r>
            <a:endParaRPr/>
          </a:p>
          <a:p>
            <a:pPr indent="-342900" lvl="1" marL="812800" rtl="0" algn="l">
              <a:lnSpc>
                <a:spcPct val="9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2256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Solaris 8 and earlier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55" name="Google Shape;45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4204" y="3031687"/>
            <a:ext cx="5859595" cy="29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/>
          <p:nvPr>
            <p:ph type="title"/>
          </p:nvPr>
        </p:nvSpPr>
        <p:spPr>
          <a:xfrm>
            <a:off x="0" y="365126"/>
            <a:ext cx="11353800" cy="478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Thread</a:t>
            </a:r>
            <a:r>
              <a:rPr b="1"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chemeClr val="accent6"/>
                </a:solidFill>
              </a:rPr>
              <a:t>Libraries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461" name="Google Shape;461;p58"/>
          <p:cNvSpPr txBox="1"/>
          <p:nvPr>
            <p:ph idx="1" type="body"/>
          </p:nvPr>
        </p:nvSpPr>
        <p:spPr>
          <a:xfrm>
            <a:off x="115409" y="1145219"/>
            <a:ext cx="11851689" cy="5031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5FF"/>
              </a:buClr>
              <a:buSzPts val="2492"/>
              <a:buChar char="•"/>
            </a:pPr>
            <a:r>
              <a:rPr b="1" lang="en-US">
                <a:solidFill>
                  <a:srgbClr val="33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library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provides programmer with API for creating and managing threads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Two primary ways of implementing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Library entirely in user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68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Kernel-level library supported by the 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type="title"/>
          </p:nvPr>
        </p:nvSpPr>
        <p:spPr>
          <a:xfrm>
            <a:off x="0" y="62145"/>
            <a:ext cx="11353800" cy="1020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Pthreads</a:t>
            </a:r>
            <a:br>
              <a:rPr b="1"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59"/>
          <p:cNvSpPr txBox="1"/>
          <p:nvPr>
            <p:ph idx="1" type="body"/>
          </p:nvPr>
        </p:nvSpPr>
        <p:spPr>
          <a:xfrm>
            <a:off x="88777" y="1154097"/>
            <a:ext cx="11780668" cy="5022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May be provided either as user-level or kernel-level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POSIX standard (IEEE 1003.1c) API for thread creation and synchronization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Specification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not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API specifies behavior of the thread library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 is up to development of the library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9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Common in UNIX operating systems (Solaris, Linux, Mac OS 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1" y="0"/>
            <a:ext cx="11353800" cy="90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Dispatcher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124287" y="1038688"/>
            <a:ext cx="12067713" cy="529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065" marR="62166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Dispatcher module gives control of the CPU to the process selected by the  short-term scheduler.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switching to user mode</a:t>
            </a:r>
            <a:endParaRPr/>
          </a:p>
          <a:p>
            <a:pPr indent="-228600" lvl="0" marL="520065" rtl="0" algn="just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switching context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065" rtl="0" algn="just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jumping to the proper location in the user program to restart that program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65" marR="5080" rtl="0" algn="just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265FF"/>
              </a:buClr>
              <a:buSzPts val="2800"/>
              <a:buNone/>
            </a:pPr>
            <a:r>
              <a:rPr b="1" lang="en-US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Dispatch latency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time it takes for the dispatcher to stop one process and start  another running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/>
          <p:cNvSpPr txBox="1"/>
          <p:nvPr>
            <p:ph type="title"/>
          </p:nvPr>
        </p:nvSpPr>
        <p:spPr>
          <a:xfrm>
            <a:off x="0" y="365125"/>
            <a:ext cx="11353800" cy="87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Times New Roman"/>
              <a:buNone/>
            </a:pPr>
            <a:r>
              <a:rPr lang="en-US" sz="4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Pthreads Example</a:t>
            </a:r>
            <a:br>
              <a:rPr lang="en-US" sz="4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60"/>
          <p:cNvSpPr txBox="1"/>
          <p:nvPr>
            <p:ph idx="1" type="body"/>
          </p:nvPr>
        </p:nvSpPr>
        <p:spPr>
          <a:xfrm>
            <a:off x="523782" y="1056443"/>
            <a:ext cx="10830017" cy="5120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/>
          <p:nvPr/>
        </p:nvSpPr>
        <p:spPr>
          <a:xfrm>
            <a:off x="0" y="889324"/>
            <a:ext cx="11390050" cy="5330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"/>
          <p:cNvSpPr/>
          <p:nvPr/>
        </p:nvSpPr>
        <p:spPr>
          <a:xfrm>
            <a:off x="1296140" y="2062163"/>
            <a:ext cx="681916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2"/>
          <p:cNvSpPr/>
          <p:nvPr/>
        </p:nvSpPr>
        <p:spPr>
          <a:xfrm>
            <a:off x="1296140" y="1797051"/>
            <a:ext cx="6711796" cy="1122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>
            <p:ph type="title"/>
          </p:nvPr>
        </p:nvSpPr>
        <p:spPr>
          <a:xfrm>
            <a:off x="133165" y="230819"/>
            <a:ext cx="11220635" cy="692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Windows Threads</a:t>
            </a:r>
            <a:endParaRPr/>
          </a:p>
        </p:txBody>
      </p:sp>
      <p:sp>
        <p:nvSpPr>
          <p:cNvPr id="490" name="Google Shape;490;p63"/>
          <p:cNvSpPr txBox="1"/>
          <p:nvPr>
            <p:ph idx="1" type="body"/>
          </p:nvPr>
        </p:nvSpPr>
        <p:spPr>
          <a:xfrm>
            <a:off x="0" y="1100831"/>
            <a:ext cx="12046998" cy="5076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technique for creating threads using the Windows thread library is similar to the Pthreads technique in several ways.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Threads are created in the Windows API using the CreateThread() function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369" y="492857"/>
            <a:ext cx="6324600" cy="6041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962" y="898678"/>
            <a:ext cx="5935980" cy="512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 txBox="1"/>
          <p:nvPr>
            <p:ph type="title"/>
          </p:nvPr>
        </p:nvSpPr>
        <p:spPr>
          <a:xfrm>
            <a:off x="0" y="365125"/>
            <a:ext cx="11353800" cy="593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Threads</a:t>
            </a:r>
            <a:endParaRPr/>
          </a:p>
        </p:txBody>
      </p:sp>
      <p:sp>
        <p:nvSpPr>
          <p:cNvPr id="506" name="Google Shape;506;p66"/>
          <p:cNvSpPr txBox="1"/>
          <p:nvPr>
            <p:ph idx="1" type="body"/>
          </p:nvPr>
        </p:nvSpPr>
        <p:spPr>
          <a:xfrm>
            <a:off x="88777" y="1100831"/>
            <a:ext cx="12103223" cy="5076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Threads are the fundamental model of program execution in a Java program,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the Java language and its API provide a rich set of features for the creation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management of threads.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 Java programs comprise at least a single thread of control—even a simple Java program consisting of only a main() method runs as a single thread in the JVM.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7"/>
          <p:cNvSpPr txBox="1"/>
          <p:nvPr>
            <p:ph type="title"/>
          </p:nvPr>
        </p:nvSpPr>
        <p:spPr>
          <a:xfrm>
            <a:off x="133165" y="150920"/>
            <a:ext cx="11220635" cy="76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Cont..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512" name="Google Shape;512;p67"/>
          <p:cNvSpPr txBox="1"/>
          <p:nvPr>
            <p:ph idx="1" type="body"/>
          </p:nvPr>
        </p:nvSpPr>
        <p:spPr>
          <a:xfrm>
            <a:off x="0" y="1038687"/>
            <a:ext cx="12002611" cy="5138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are two techniques for creating threads in a Java program.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approach is to create a new class that is derived from the Thread class and to override its run() method. An alternative—and more commonly used— technique is to define a class that implements the Runnable interface.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Runnable interface is defined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 interface Runnable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 abstract void run();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/>
          <p:nvPr>
            <p:ph type="title"/>
          </p:nvPr>
        </p:nvSpPr>
        <p:spPr>
          <a:xfrm>
            <a:off x="88777" y="365126"/>
            <a:ext cx="11265023" cy="513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Cont..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518" name="Google Shape;518;p68"/>
          <p:cNvSpPr txBox="1"/>
          <p:nvPr>
            <p:ph idx="1" type="body"/>
          </p:nvPr>
        </p:nvSpPr>
        <p:spPr>
          <a:xfrm>
            <a:off x="-1" y="781235"/>
            <a:ext cx="11904955" cy="539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Creating a Thread object does not specifically create the new thread; rather,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start() method creates the new thread. Calling the start() method for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new object does two things: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allocates memory and initializes a new thread in the JVM.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calls the run() method, making the thread eligible to be run by the JVM.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9"/>
          <p:cNvSpPr txBox="1"/>
          <p:nvPr/>
        </p:nvSpPr>
        <p:spPr>
          <a:xfrm>
            <a:off x="3071674" y="2592279"/>
            <a:ext cx="56373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150920" y="0"/>
            <a:ext cx="11122981" cy="62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Scheduling Criteria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150920" y="790113"/>
            <a:ext cx="11913833" cy="537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127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utilization: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keep the CPU as busy as possible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just">
              <a:lnSpc>
                <a:spcPct val="110000"/>
              </a:lnSpc>
              <a:spcBef>
                <a:spcPts val="1425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 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measure of work is the number of processes that are completed per time unit, called throughput.</a:t>
            </a:r>
            <a:endParaRPr/>
          </a:p>
          <a:p>
            <a:pPr indent="-12700" lvl="0" marL="12700" rtl="0" algn="just">
              <a:lnSpc>
                <a:spcPct val="110000"/>
              </a:lnSpc>
              <a:spcBef>
                <a:spcPts val="1425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Turnaround time :</a:t>
            </a: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interval from the time of submission of a process to the time of completion is the turnaround time.</a:t>
            </a:r>
            <a:endParaRPr/>
          </a:p>
          <a:p>
            <a:pPr indent="-12700" lvl="0" marL="12700" rtl="0" algn="just">
              <a:lnSpc>
                <a:spcPct val="110000"/>
              </a:lnSpc>
              <a:spcBef>
                <a:spcPts val="1425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amount of time a process has been waiting in the ready queue</a:t>
            </a:r>
            <a:endParaRPr/>
          </a:p>
          <a:p>
            <a:pPr indent="-12700" lvl="0" marL="12700" rtl="0" algn="just">
              <a:lnSpc>
                <a:spcPct val="110000"/>
              </a:lnSpc>
              <a:spcBef>
                <a:spcPts val="141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time 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amount of time it takes from when a request was submitted  until the first response is produced, not output(for time-sharing environment)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79899" y="115411"/>
            <a:ext cx="11273901" cy="90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accent6"/>
                </a:solidFill>
              </a:rPr>
              <a:t>Scheduling Algorithm Optimization Criteria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0" y="1438183"/>
            <a:ext cx="11353800" cy="47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Max CPU utilization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Max throughput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Min turnaround time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Min waiting time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" lvl="0" marL="12700" rtl="0" algn="l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Min response time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355107" y="365125"/>
            <a:ext cx="10998693" cy="540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accent6"/>
                </a:solidFill>
              </a:rPr>
              <a:t>Scheduling Algorithms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355107" y="1251751"/>
            <a:ext cx="11683013" cy="492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accent6"/>
                </a:solidFill>
              </a:rPr>
              <a:t>First-Come, First-Served (FCFS) Scheduling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chemeClr val="accent6"/>
                </a:solidFill>
              </a:rPr>
              <a:t>Shortest-Job-First (SJF) Scheduling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accent6"/>
                </a:solidFill>
              </a:rPr>
              <a:t>Shortest-remaining-time-first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chemeClr val="accent6"/>
                </a:solidFill>
              </a:rPr>
              <a:t>Priority Scheduling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chemeClr val="accent6"/>
                </a:solidFill>
              </a:rPr>
              <a:t>Round Robin (RR)</a:t>
            </a:r>
            <a:endParaRPr b="1">
              <a:solidFill>
                <a:schemeClr val="accent6"/>
              </a:solidFill>
            </a:endParaRPr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accent6"/>
              </a:solidFill>
            </a:endParaRPr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2021-02-09T03:09:13Z</dcterms:created>
  <dc:creator>pramodh777@gmail.com</dc:creator>
</cp:coreProperties>
</file>