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12192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4" roundtripDataSignature="AMtx7mirUgq6E4T2IJmjoDJ8NQH3PvxF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5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5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60233" y="2137272"/>
            <a:ext cx="10515600" cy="2478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 </a:t>
            </a:r>
            <a:br>
              <a:rPr b="1" lang="en-US" sz="4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2: Deadlock</a:t>
            </a:r>
            <a:endParaRPr b="1" sz="4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Resource-Allocation Graph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804333" y="157727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set of vertices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a set of edges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 is partitioned into two types: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}, the set consisting of all the processes in the system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}, the set consisting of all resource types in the system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lang="en-US" sz="24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edge 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directed edge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aseline="-25000"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lang="en-US" sz="24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edge 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directed edge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Resource-Allocation Graph (Cont.)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br>
              <a:rPr b="1" lang="en-US"/>
            </a:br>
            <a:br>
              <a:rPr b="1" lang="en-US"/>
            </a:br>
            <a:br>
              <a:rPr b="1" lang="en-US"/>
            </a:b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Resource Type with 4 instances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requests instance of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is holding an instance of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2845153" y="1811161"/>
            <a:ext cx="495300" cy="49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1"/>
          <p:cNvGrpSpPr/>
          <p:nvPr/>
        </p:nvGrpSpPr>
        <p:grpSpPr>
          <a:xfrm>
            <a:off x="5845498" y="3072334"/>
            <a:ext cx="438150" cy="419100"/>
            <a:chOff x="2666" y="1966"/>
            <a:chExt cx="276" cy="264"/>
          </a:xfrm>
        </p:grpSpPr>
        <p:sp>
          <p:nvSpPr>
            <p:cNvPr id="179" name="Google Shape;179;p11"/>
            <p:cNvSpPr/>
            <p:nvPr/>
          </p:nvSpPr>
          <p:spPr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1"/>
          <p:cNvGrpSpPr/>
          <p:nvPr/>
        </p:nvGrpSpPr>
        <p:grpSpPr>
          <a:xfrm>
            <a:off x="6167572" y="4381980"/>
            <a:ext cx="438150" cy="419100"/>
            <a:chOff x="2666" y="1966"/>
            <a:chExt cx="276" cy="264"/>
          </a:xfrm>
        </p:grpSpPr>
        <p:sp>
          <p:nvSpPr>
            <p:cNvPr id="185" name="Google Shape;185;p11"/>
            <p:cNvSpPr/>
            <p:nvPr/>
          </p:nvSpPr>
          <p:spPr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0" name="Google Shape;190;p11"/>
          <p:cNvCxnSpPr/>
          <p:nvPr/>
        </p:nvCxnSpPr>
        <p:spPr>
          <a:xfrm>
            <a:off x="5815635" y="4608906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1"/>
          <p:cNvSpPr/>
          <p:nvPr/>
        </p:nvSpPr>
        <p:spPr>
          <a:xfrm>
            <a:off x="5276943" y="4330916"/>
            <a:ext cx="495300" cy="49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5687831" y="5562736"/>
            <a:ext cx="495300" cy="49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3" name="Google Shape;193;p11"/>
          <p:cNvCxnSpPr/>
          <p:nvPr/>
        </p:nvCxnSpPr>
        <p:spPr>
          <a:xfrm rot="10800000">
            <a:off x="6198622" y="5832720"/>
            <a:ext cx="458694" cy="4571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4" name="Google Shape;194;p11"/>
          <p:cNvGrpSpPr/>
          <p:nvPr/>
        </p:nvGrpSpPr>
        <p:grpSpPr>
          <a:xfrm>
            <a:off x="6668868" y="5603931"/>
            <a:ext cx="438150" cy="419100"/>
            <a:chOff x="2666" y="1966"/>
            <a:chExt cx="276" cy="264"/>
          </a:xfrm>
        </p:grpSpPr>
        <p:sp>
          <p:nvSpPr>
            <p:cNvPr id="195" name="Google Shape;195;p11"/>
            <p:cNvSpPr/>
            <p:nvPr/>
          </p:nvSpPr>
          <p:spPr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1"/>
          <p:cNvSpPr txBox="1"/>
          <p:nvPr/>
        </p:nvSpPr>
        <p:spPr>
          <a:xfrm>
            <a:off x="5942797" y="4854222"/>
            <a:ext cx="8305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endParaRPr i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6163133" y="6129867"/>
            <a:ext cx="14004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endParaRPr i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 Resource Allocation Graph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32" l="25286" r="25286" t="926"/>
          <a:stretch/>
        </p:blipFill>
        <p:spPr>
          <a:xfrm>
            <a:off x="3759200" y="1825625"/>
            <a:ext cx="380672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838200" y="365126"/>
            <a:ext cx="10515600" cy="846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Allocation Graph With A Deadlock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818" y="1364277"/>
            <a:ext cx="3652513" cy="381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/>
          <p:nvPr/>
        </p:nvSpPr>
        <p:spPr>
          <a:xfrm>
            <a:off x="2923821" y="5523561"/>
            <a:ext cx="67620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P1🡪 R1 🡪 P2 🡪 R3 🡪 P3 🡪 R2 🡪 P1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🡪 R3 🡪 P3 🡪 R2 🡪 P2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838200" y="365125"/>
            <a:ext cx="10515600" cy="879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With A Cycle But No Deadlock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8311" y="1591732"/>
            <a:ext cx="3160747" cy="404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/>
          <p:nvPr/>
        </p:nvSpPr>
        <p:spPr>
          <a:xfrm>
            <a:off x="4436533" y="5757332"/>
            <a:ext cx="4255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P1🡪 R1 🡪 P3 🡪 R2 🡪 P1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Facts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graph contains no cycles ⇒ no deadlock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graph contains a cycle ⇒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only one instance per resource type, then deadlock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several instances per resource type, possibility of deadlock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/>
          <p:nvPr>
            <p:ph type="title"/>
          </p:nvPr>
        </p:nvSpPr>
        <p:spPr>
          <a:xfrm>
            <a:off x="838200" y="365125"/>
            <a:ext cx="10515600" cy="1000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for handling deadlocks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6"/>
          <p:cNvSpPr txBox="1"/>
          <p:nvPr>
            <p:ph idx="1" type="body"/>
          </p:nvPr>
        </p:nvSpPr>
        <p:spPr>
          <a:xfrm>
            <a:off x="804333" y="1433689"/>
            <a:ext cx="10515600" cy="4573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Ensure that the system will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never enter a deadlock state.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Prevention: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Prevent any one of the 4 conditions from happening.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Avoidance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: Allow  all deadlock conditions, but calculate cycles about to happen and stop dangerous operations.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Allow the system to enter a deadlock state and then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detect and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recover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Ignore the problem and pretend that deadlocks never occur in the system; used by most OS, including UNIX.</a:t>
            </a:r>
            <a:endParaRPr/>
          </a:p>
          <a:p>
            <a:pPr indent="-7747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title"/>
          </p:nvPr>
        </p:nvSpPr>
        <p:spPr>
          <a:xfrm>
            <a:off x="838200" y="365125"/>
            <a:ext cx="1051560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Prevention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7"/>
          <p:cNvSpPr txBox="1"/>
          <p:nvPr>
            <p:ph idx="1" type="body"/>
          </p:nvPr>
        </p:nvSpPr>
        <p:spPr>
          <a:xfrm>
            <a:off x="838200" y="1490133"/>
            <a:ext cx="10515600" cy="4686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Mutual exclusion: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Hold for non-sharable resources ex: printer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not required for sharable resources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Can’t deny mutual exclusion condition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2. Hold and wait: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Collect all resources before execution🡪 resource utilization is low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Allow a process to request resources only when it has none 🡪 starvation possible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838200" y="365126"/>
            <a:ext cx="10515600" cy="1226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Prevention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>
            <a:off x="838200" y="1535289"/>
            <a:ext cx="10515600" cy="464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No preemption: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If a process that is holding some resources requests another resource that cannot be immediately allocated to it, then all resources currently being held are released.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Preempted resources are added to the list of resources for which the process is waiting.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Process will be restarted only when it can regain its old resources, as well as the new ones that it is requesting.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4. Circular wait: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impose a total ordering of all resource types,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each process requests resources in an increasing order</a:t>
            </a:r>
            <a:endParaRPr/>
          </a:p>
          <a:p>
            <a:pPr indent="-5238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838200" y="365126"/>
            <a:ext cx="5683786" cy="820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Avoidance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5517"/>
          <a:stretch/>
        </p:blipFill>
        <p:spPr>
          <a:xfrm>
            <a:off x="324076" y="1196622"/>
            <a:ext cx="9778952" cy="51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07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244906"/>
            <a:ext cx="10515600" cy="52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711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The Deadlock Problem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System model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deadlock characterization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Methods for Handling Deadlocks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deadlock prevention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85000"/>
              <a:buChar char="•"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Deadlock Avoidance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85000"/>
              <a:buChar char="•"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Deadlock Detection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85000"/>
              <a:buChar char="•"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Recovery from Deadlock </a:t>
            </a:r>
            <a:endParaRPr/>
          </a:p>
          <a:p>
            <a:pPr indent="-4159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838200" y="365125"/>
            <a:ext cx="10515600" cy="1079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 State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7543"/>
          <a:stretch/>
        </p:blipFill>
        <p:spPr>
          <a:xfrm>
            <a:off x="166897" y="1253067"/>
            <a:ext cx="8901144" cy="4890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facts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23414" t="26102"/>
          <a:stretch/>
        </p:blipFill>
        <p:spPr>
          <a:xfrm>
            <a:off x="519288" y="1512711"/>
            <a:ext cx="5836355" cy="33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951" y="2978680"/>
            <a:ext cx="3127375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Avoidance algorithms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Single instance of a resource type 🡪 </a:t>
            </a:r>
            <a:r>
              <a:rPr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allocation graph algorithm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Multiple instances of a resource type 🡪 </a:t>
            </a:r>
            <a:r>
              <a:rPr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banker’s algorithm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986925" y="300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Resource-Allocation Graph Scheme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838200" y="1625600"/>
            <a:ext cx="10515600" cy="455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Claim edge Pi 🡪 Rj ==&gt;process Pj may request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resource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Rj;(--&gt;).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Claim edge 🡪request edge when a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requests a resource.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Request edge 🡪assignment edge when the resource is allocated to the process.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When a resource is released by a process, assignment edge reconverts to a claim edge.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Resources must be claimed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 priori in the system.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Resource-Allocation Graph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906" y="1776677"/>
            <a:ext cx="311467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8101" y="1704622"/>
            <a:ext cx="3201810" cy="343361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4"/>
          <p:cNvSpPr/>
          <p:nvPr/>
        </p:nvSpPr>
        <p:spPr>
          <a:xfrm>
            <a:off x="2686756" y="5310200"/>
            <a:ext cx="52154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Unsafe state in resource-allocation graph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838200" y="365125"/>
            <a:ext cx="10515600" cy="17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Resource-Allocation Graph Algorithm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838200" y="2148289"/>
            <a:ext cx="10515600" cy="4028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Pi 🡪 Rj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request can be granted only if converting the request edge to an assignment edge does not result in the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formation of a cycle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the resource allocation graph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Banker’s Algorithm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Multiple instances.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Each process must a priori claim maximum use.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When a process requests a resource it may have to wait.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When a process gets all its resources it must return them in a finite amount of time.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 for the Banker’s Algorithm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2" name="Google Shape;30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5576" r="0" t="20568"/>
          <a:stretch/>
        </p:blipFill>
        <p:spPr>
          <a:xfrm>
            <a:off x="1266940" y="1388012"/>
            <a:ext cx="9221118" cy="47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Algorithm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733" r="0" t="19790"/>
          <a:stretch/>
        </p:blipFill>
        <p:spPr>
          <a:xfrm>
            <a:off x="793215" y="1630496"/>
            <a:ext cx="7724188" cy="4467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Resource-Request Algorithm for Process </a:t>
            </a:r>
            <a:r>
              <a:rPr b="1" i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If Request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[j] = k then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process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Pi wants k instances of resource type Rj.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If </a:t>
            </a:r>
            <a:r>
              <a:rPr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baseline="-25000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Need</a:t>
            </a:r>
            <a:r>
              <a:rPr baseline="-25000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go to step 2. else, raise error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condition, since process has exceeded its maximum claim.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If </a:t>
            </a:r>
            <a:r>
              <a:rPr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baseline="-25000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Available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, go to step 3. Otherwise Pi must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wait, since resources are not available.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Pretend to allocate requested resources to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Pi by modifying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state as follows: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342321" y="1773716"/>
            <a:ext cx="11582400" cy="5084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develop a description of deadlocks, which prevent sets of concurrent processes from completing their tasks.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present a number of different methods for preventing or avoiding deadlocks in a computer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Resource-Request Algorithm for Process </a:t>
            </a:r>
            <a:r>
              <a:rPr b="1" i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Available = Available – Request;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Allocation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= Allocation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+ Request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= Need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– Request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==&gt; resources are allocated to Pi.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unsafe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==&gt; Pi must wait, and the old resource-allocation state is restored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838200" y="365125"/>
            <a:ext cx="10515600" cy="10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Banker’s Algorithm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838200" y="1487277"/>
            <a:ext cx="10515600" cy="4076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 processes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P0 … P4;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 resource types: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 (10 instances), B (5), and C (7)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Snapshot at time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T0: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785" y="3042513"/>
            <a:ext cx="4814888" cy="295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550" y="2979739"/>
            <a:ext cx="2030413" cy="310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1"/>
          <p:cNvSpPr txBox="1"/>
          <p:nvPr/>
        </p:nvSpPr>
        <p:spPr>
          <a:xfrm>
            <a:off x="433388" y="6127750"/>
            <a:ext cx="84409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is in safe state -- sequence &lt; 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P1, P3, P4, P2, P0&gt;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838200" y="365126"/>
            <a:ext cx="10515600" cy="1045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1" i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Request (1,0,2)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507694" y="15391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Check that Request ≤ Available (that is, (1,0,2) ≤ (3,3,2) ==&gt; true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017" y="2116997"/>
            <a:ext cx="5116513" cy="32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2"/>
          <p:cNvSpPr/>
          <p:nvPr/>
        </p:nvSpPr>
        <p:spPr>
          <a:xfrm>
            <a:off x="1886060" y="5508424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P1, P3, P4, P0, P2&gt;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satisfies safety requirement.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request for (3,3,0) by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 be granted?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request for (0,2,0) by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P0 be granted?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Detection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Allow system to enter deadlock state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Detection algorithm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Recovery scheme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 txBox="1"/>
          <p:nvPr/>
        </p:nvSpPr>
        <p:spPr>
          <a:xfrm>
            <a:off x="1976661" y="3535227"/>
            <a:ext cx="3944938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instance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instances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Instance of Each Resource Type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Maintain 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wait-for graph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Nodes are processes.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Pi 🡪 Pj if Pi is waiting for Pj.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Periodically invoke an algorithm that searches for a cycle in the graph. If there is a cycle, there exists a deadlock.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allocation Graph and Wait-for Graph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2644"/>
          <a:stretch/>
        </p:blipFill>
        <p:spPr>
          <a:xfrm>
            <a:off x="1531377" y="1967531"/>
            <a:ext cx="7536282" cy="404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Instances of a Resource Type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4121"/>
          <a:stretch/>
        </p:blipFill>
        <p:spPr>
          <a:xfrm>
            <a:off x="163875" y="1795749"/>
            <a:ext cx="10819169" cy="398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838200" y="231355"/>
            <a:ext cx="10515600" cy="969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Algorithm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8" name="Google Shape;368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4899"/>
          <a:stretch/>
        </p:blipFill>
        <p:spPr>
          <a:xfrm>
            <a:off x="275422" y="1215611"/>
            <a:ext cx="7886267" cy="311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521200"/>
            <a:ext cx="7912100" cy="1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Detection Algorithm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8"/>
          <p:cNvSpPr txBox="1"/>
          <p:nvPr>
            <p:ph idx="1" type="body"/>
          </p:nvPr>
        </p:nvSpPr>
        <p:spPr>
          <a:xfrm>
            <a:off x="838200" y="1456267"/>
            <a:ext cx="10515600" cy="472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 processes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P0 … P4;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3 resource types: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(7 instances),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B (2), and C (6)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Snapshot at time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T0: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6" name="Google Shape;37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751" y="3013308"/>
            <a:ext cx="4463344" cy="269950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8"/>
          <p:cNvSpPr txBox="1"/>
          <p:nvPr/>
        </p:nvSpPr>
        <p:spPr>
          <a:xfrm>
            <a:off x="898525" y="5951538"/>
            <a:ext cx="5021263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  &lt;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P0, P2, P3, P1, P4&gt;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(Cont.)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3" name="Google Shape;383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8493"/>
          <a:stretch/>
        </p:blipFill>
        <p:spPr>
          <a:xfrm>
            <a:off x="528810" y="1674564"/>
            <a:ext cx="7985248" cy="447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Deadlock Problem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49489" y="15434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set of blocked processes each holding a resource and waiting to acquire a resource held by another process in the set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has 2 disk drives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each hold one disk drive and each needs another one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semaphores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initialized to 1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  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(A);		wait(B)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(B);		wait(A)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Detection-Algorithm Usage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When, and how often, to invoke depends 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often a deadlock is likely to occur?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many processes will need to be rolled back?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one for each disjoint cycle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detection algorithm is invoked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arbitrarily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there may be many cycles in the resource graph and so we would not be able to tell which of the many deadlocked processes “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caused” the deadlock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 from Deadlock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Process Termination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Resource Preemption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Termination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2"/>
          <p:cNvSpPr txBox="1"/>
          <p:nvPr>
            <p:ph idx="1" type="body"/>
          </p:nvPr>
        </p:nvSpPr>
        <p:spPr>
          <a:xfrm>
            <a:off x="838200" y="1608463"/>
            <a:ext cx="10515600" cy="4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Abort all deadlocked processes.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Abort one process at a time until the deadlock cycle is eliminated.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In which order should we choose to abort?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what the priority of the process 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How long process has computed, and how much longer to completion.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how many &amp; what type of resources the process has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How many more resources process needs to complete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How many processes will need to be terminated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Is process interactive or batch?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Preemption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Selecting a victim – minimize cost.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Rollback – return to some safe state, restart process for that state.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Starvation – same process may always be picked as victim, include number of rollback in cost factor.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/>
          <p:nvPr>
            <p:ph type="title"/>
          </p:nvPr>
        </p:nvSpPr>
        <p:spPr>
          <a:xfrm>
            <a:off x="838200" y="365125"/>
            <a:ext cx="10515600" cy="570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b="1" lang="en-US" sz="5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5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 Crossing Example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8" name="Google Shape;108;p5"/>
          <p:cNvGrpSpPr/>
          <p:nvPr/>
        </p:nvGrpSpPr>
        <p:grpSpPr>
          <a:xfrm>
            <a:off x="1608464" y="1594270"/>
            <a:ext cx="7174292" cy="1721806"/>
            <a:chOff x="798" y="1008"/>
            <a:chExt cx="3954" cy="864"/>
          </a:xfrm>
        </p:grpSpPr>
        <p:grpSp>
          <p:nvGrpSpPr>
            <p:cNvPr id="109" name="Google Shape;109;p5"/>
            <p:cNvGrpSpPr/>
            <p:nvPr/>
          </p:nvGrpSpPr>
          <p:grpSpPr>
            <a:xfrm>
              <a:off x="816" y="1008"/>
              <a:ext cx="3936" cy="240"/>
              <a:chOff x="672" y="1008"/>
              <a:chExt cx="3936" cy="240"/>
            </a:xfrm>
          </p:grpSpPr>
          <p:cxnSp>
            <p:nvCxnSpPr>
              <p:cNvPr id="110" name="Google Shape;110;p5"/>
              <p:cNvCxnSpPr/>
              <p:nvPr/>
            </p:nvCxnSpPr>
            <p:spPr>
              <a:xfrm>
                <a:off x="672" y="1008"/>
                <a:ext cx="115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5"/>
              <p:cNvCxnSpPr/>
              <p:nvPr/>
            </p:nvCxnSpPr>
            <p:spPr>
              <a:xfrm>
                <a:off x="1824" y="1008"/>
                <a:ext cx="384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5"/>
              <p:cNvCxnSpPr/>
              <p:nvPr/>
            </p:nvCxnSpPr>
            <p:spPr>
              <a:xfrm>
                <a:off x="2208" y="1248"/>
                <a:ext cx="86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5"/>
              <p:cNvCxnSpPr/>
              <p:nvPr/>
            </p:nvCxnSpPr>
            <p:spPr>
              <a:xfrm flipH="1" rot="10800000">
                <a:off x="3072" y="1026"/>
                <a:ext cx="384" cy="2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5"/>
              <p:cNvCxnSpPr/>
              <p:nvPr/>
            </p:nvCxnSpPr>
            <p:spPr>
              <a:xfrm>
                <a:off x="3456" y="1020"/>
                <a:ext cx="115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5" name="Google Shape;115;p5"/>
            <p:cNvGrpSpPr/>
            <p:nvPr/>
          </p:nvGrpSpPr>
          <p:grpSpPr>
            <a:xfrm flipH="1" rot="10800000">
              <a:off x="816" y="1632"/>
              <a:ext cx="3936" cy="240"/>
              <a:chOff x="672" y="1008"/>
              <a:chExt cx="3936" cy="240"/>
            </a:xfrm>
          </p:grpSpPr>
          <p:cxnSp>
            <p:nvCxnSpPr>
              <p:cNvPr id="116" name="Google Shape;116;p5"/>
              <p:cNvCxnSpPr/>
              <p:nvPr/>
            </p:nvCxnSpPr>
            <p:spPr>
              <a:xfrm>
                <a:off x="672" y="1008"/>
                <a:ext cx="115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5"/>
              <p:cNvCxnSpPr/>
              <p:nvPr/>
            </p:nvCxnSpPr>
            <p:spPr>
              <a:xfrm>
                <a:off x="1824" y="1008"/>
                <a:ext cx="384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5"/>
              <p:cNvCxnSpPr/>
              <p:nvPr/>
            </p:nvCxnSpPr>
            <p:spPr>
              <a:xfrm>
                <a:off x="2208" y="1248"/>
                <a:ext cx="86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5"/>
              <p:cNvCxnSpPr/>
              <p:nvPr/>
            </p:nvCxnSpPr>
            <p:spPr>
              <a:xfrm flipH="1" rot="10800000">
                <a:off x="3072" y="1026"/>
                <a:ext cx="384" cy="2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5"/>
              <p:cNvCxnSpPr/>
              <p:nvPr/>
            </p:nvCxnSpPr>
            <p:spPr>
              <a:xfrm>
                <a:off x="3456" y="1020"/>
                <a:ext cx="115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1" name="Google Shape;121;p5"/>
            <p:cNvGrpSpPr/>
            <p:nvPr/>
          </p:nvGrpSpPr>
          <p:grpSpPr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-50800" lvl="0" marL="2286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-50800" lvl="0" marL="2286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4" name="Google Shape;124;p5"/>
            <p:cNvCxnSpPr/>
            <p:nvPr/>
          </p:nvCxnSpPr>
          <p:spPr>
            <a:xfrm>
              <a:off x="798" y="1428"/>
              <a:ext cx="12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5"/>
            <p:cNvCxnSpPr/>
            <p:nvPr/>
          </p:nvCxnSpPr>
          <p:spPr>
            <a:xfrm>
              <a:off x="3444" y="1422"/>
              <a:ext cx="12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126" name="Google Shape;126;p5"/>
            <p:cNvGrpSpPr/>
            <p:nvPr/>
          </p:nvGrpSpPr>
          <p:grpSpPr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-50800" lvl="0" marL="2286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-50800" lvl="0" marL="2286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" name="Google Shape;129;p5"/>
            <p:cNvGrpSpPr/>
            <p:nvPr/>
          </p:nvGrpSpPr>
          <p:grpSpPr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130" name="Google Shape;130;p5"/>
              <p:cNvSpPr/>
              <p:nvPr/>
            </p:nvSpPr>
            <p:spPr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-50800" lvl="0" marL="2286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-50800" lvl="0" marL="2286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" name="Google Shape;132;p5"/>
            <p:cNvGrpSpPr/>
            <p:nvPr/>
          </p:nvGrpSpPr>
          <p:grpSpPr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-50800" lvl="0" marL="2286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-50800" lvl="0" marL="2286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-50800" lvl="0" marL="2286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-50800" lvl="0" marL="2286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" name="Google Shape;138;p5"/>
          <p:cNvSpPr/>
          <p:nvPr/>
        </p:nvSpPr>
        <p:spPr>
          <a:xfrm>
            <a:off x="1185333" y="3601156"/>
            <a:ext cx="8556978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only in one direction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section of a bridge can be viewed as a resource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a deadlock occurs, it can be resolved if one car backs up</a:t>
            </a:r>
            <a:endParaRPr/>
          </a:p>
          <a:p>
            <a:pPr indent="-1270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preempt resources and rollback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cars may have to be backed up if a deadlock occurs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Starvation is possible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Most OS do not prevent or deal with deadlocks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Principles</a:t>
            </a:r>
            <a:br>
              <a:rPr b="1" lang="en-US" sz="40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838200" y="1299990"/>
            <a:ext cx="10515600" cy="4876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5613" lvl="0" marL="4556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A deadlock is a permanent blocking of a set of threads</a:t>
            </a:r>
            <a:endParaRPr/>
          </a:p>
          <a:p>
            <a:pPr indent="-457200" lvl="1" marL="10271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deadlock can happen while threads/processes are competing for system resources or communicating with each other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555" y="2600501"/>
            <a:ext cx="6553200" cy="32877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3048000" y="6130752"/>
            <a:ext cx="3928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Illustration of a deadlock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365125"/>
            <a:ext cx="10515600" cy="1113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Model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1501422"/>
            <a:ext cx="10515600" cy="4675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Resource types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. . .,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aseline="-2500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CPU cycles, memory space, I/O devices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resource type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has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instances.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process utilizes a resource as follows: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request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release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838200" y="365126"/>
            <a:ext cx="10515600" cy="112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Characterization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838200" y="1546578"/>
            <a:ext cx="10515600" cy="4630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Deadlock can arise if four conditions hold simultaneously.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Mutual exclusion: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only one process at a time can use a resource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Hold and wait: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a process holding at least one resource is waiting to acquire additional resources held by other processes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 preemption: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a resource can be released only voluntarily by the process holding it, after that process has completed its task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Circular wait: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there exists a set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of waiting processes such that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waiting for a resource that is held by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waiting for a resource that is held by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	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–1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waiting for a resource that is held by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waiting for a resource that is held by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838200" y="365125"/>
            <a:ext cx="10515600" cy="2752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NECESSARY CONDITIONS</a:t>
            </a:r>
            <a:b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these four </a:t>
            </a: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happen simultaneously for a deadlock to occur:</a:t>
            </a:r>
            <a:br>
              <a:rPr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Mutual exclusion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One or more than one resource must be held by a process in a non-sharable (exclusive) mode.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Hold and Wait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A process holds a resource while waiting for another resource.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 Preemption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There is only voluntary release of a resource - nobody else can make a process give up a resource.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Circular Wait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Process A waits for Process B waits for Process C .... waits for Process A.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2021-03-04T03:20:49Z</dcterms:created>
  <dc:creator>Manjunath</dc:creator>
</cp:coreProperties>
</file>