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61" roundtripDataSignature="AMtx7mgeCO0q+gs6jyLGNsD41fO5xRJL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a9f2426c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a9f2426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1a9f2426c4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099af5612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099af561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12099af5612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6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6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6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6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6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6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600425" y="1617288"/>
            <a:ext cx="91440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76767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rgbClr val="67676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r>
              <a:rPr b="1" i="0" lang="en-US" sz="4000">
                <a:solidFill>
                  <a:srgbClr val="67676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ECS204</a:t>
            </a: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: OPERATING SYSTEMS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2095130"/>
            <a:ext cx="9715130" cy="4318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F2B"/>
              </a:buClr>
              <a:buSzPts val="3600"/>
              <a:buNone/>
            </a:pPr>
            <a:r>
              <a:rPr lang="en-US" sz="3600" cap="none">
                <a:solidFill>
                  <a:srgbClr val="991F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School Of Technology</a:t>
            </a:r>
            <a:br>
              <a:rPr lang="en-US" sz="3600" cap="none">
                <a:solidFill>
                  <a:srgbClr val="991F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cap="none">
                <a:solidFill>
                  <a:srgbClr val="991F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Bengaluru Campus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solidFill>
                <a:srgbClr val="991F2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solidFill>
                <a:srgbClr val="991F2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386" y="100930"/>
            <a:ext cx="2805113" cy="122973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Critical section problem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0"/>
          <p:cNvSpPr txBox="1"/>
          <p:nvPr>
            <p:ph idx="1" type="body"/>
          </p:nvPr>
        </p:nvSpPr>
        <p:spPr>
          <a:xfrm>
            <a:off x="838200" y="1586429"/>
            <a:ext cx="10515600" cy="4759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critical section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remainder section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}while (TRUE);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Figure: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General structure of a typical process P</a:t>
            </a:r>
            <a:r>
              <a:rPr baseline="-25000" lang="en-US" sz="22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9" name="Google Shape;159;p10"/>
          <p:cNvSpPr/>
          <p:nvPr/>
        </p:nvSpPr>
        <p:spPr>
          <a:xfrm>
            <a:off x="1731085" y="2237707"/>
            <a:ext cx="2235318" cy="459782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Entry section</a:t>
            </a:r>
            <a:endParaRPr/>
          </a:p>
        </p:txBody>
      </p:sp>
      <p:sp>
        <p:nvSpPr>
          <p:cNvPr id="160" name="Google Shape;160;p10"/>
          <p:cNvSpPr/>
          <p:nvPr/>
        </p:nvSpPr>
        <p:spPr>
          <a:xfrm>
            <a:off x="1760863" y="3454743"/>
            <a:ext cx="2244725" cy="509588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Exit section</a:t>
            </a:r>
            <a:endParaRPr/>
          </a:p>
        </p:txBody>
      </p:sp>
      <p:sp>
        <p:nvSpPr>
          <p:cNvPr id="161" name="Google Shape;16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838200" y="365126"/>
            <a:ext cx="10515600" cy="868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to Critical-Section Problem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1"/>
          <p:cNvSpPr txBox="1"/>
          <p:nvPr>
            <p:ph idx="1" type="body"/>
          </p:nvPr>
        </p:nvSpPr>
        <p:spPr>
          <a:xfrm>
            <a:off x="838200" y="1465243"/>
            <a:ext cx="10515600" cy="4711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Mutual Exclusion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 If process </a:t>
            </a:r>
            <a:r>
              <a:rPr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is executing in its critical section,      then no other processes can be executing in their critical sections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 startAt="2"/>
            </a:pP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- If no process -critical section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	some process - enter their critical section,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	selection cannot be postponed indefinitely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Bounded Waiting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  A bound must exist on the number of times that other processes are allowed to enter their critical sections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idx="1" type="body"/>
          </p:nvPr>
        </p:nvSpPr>
        <p:spPr>
          <a:xfrm>
            <a:off x="838200" y="782198"/>
            <a:ext cx="10515600" cy="5394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Ex: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Kernel – maintaining list of open files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Approaches to handle critical section in OS: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Preemptive kernels: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allows a process to be preempted while it is running in kernel mode</a:t>
            </a:r>
            <a:endParaRPr/>
          </a:p>
          <a:p>
            <a:pPr indent="-514350" lvl="3" marL="16573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Ex: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Linux 2.6 kernel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Nonpreemptive kernels: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does not allow a process running in kernel mode to be preempted </a:t>
            </a:r>
            <a:endParaRPr/>
          </a:p>
          <a:p>
            <a:pPr indent="-514350" lvl="3" marL="16573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Ex: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Windows XP, Windows 2000</a:t>
            </a:r>
            <a:endParaRPr/>
          </a:p>
          <a:p>
            <a:pPr indent="-3619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4" name="Google Shape;17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Peterson’s Solution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s/w based solution to critical-section problem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Two process solution – P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&amp; P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aseline="-25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two processes share two variables: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turn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; 	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🡪 indicates whose turn it is to enter the critical section.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boolean </a:t>
            </a: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flag[2]	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🡪 indicates if a process is ready to enter the critical 						      section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flag[i]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true 🡺 process </a:t>
            </a:r>
            <a:r>
              <a:rPr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is ready!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1" name="Google Shape;18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a9f2426c4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1a9f2426c4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1a9f2426c4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0" name="Google Shape;190;g11a9f2426c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25" y="171925"/>
            <a:ext cx="11652875" cy="65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How mutual exclusion is preserved?</a:t>
            </a:r>
            <a:endParaRPr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to enter into critical section: 	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flag[j]=0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turn=i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2. If both P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and P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execute critical section at same time: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flag[0] = flag[1] = 1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turn = i or j	🡪 only one is possible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How progress requirement and bounded waiting requirements are satisfied?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can be prevented from entering critical section if :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flag[j] = 1 &amp; turn = j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If P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is not ready to enter the critical section, then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flag[j] = 0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enter into critical section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If P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has set 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flag[j] = 1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&amp; executing remainder section, then 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turn = i or turn = j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If turn = i 🡺 P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will enter critical section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If turn = j 🡺 Pj will enter critical section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4" name="Google Shape;20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>
            <p:ph type="title"/>
          </p:nvPr>
        </p:nvSpPr>
        <p:spPr>
          <a:xfrm>
            <a:off x="838200" y="365126"/>
            <a:ext cx="10515600" cy="912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Synchronization Hardware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17"/>
          <p:cNvSpPr txBox="1"/>
          <p:nvPr>
            <p:ph idx="1" type="body"/>
          </p:nvPr>
        </p:nvSpPr>
        <p:spPr>
          <a:xfrm>
            <a:off x="683964" y="1340882"/>
            <a:ext cx="10515600" cy="4498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Solution to critical section problem requires a tool 🡪 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Critical regions protected by locks -&gt; prevents race conditions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do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	critical section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	remainder section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} while (TRUE);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1907200" y="3894979"/>
            <a:ext cx="1758950" cy="4635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acquire lock</a:t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1874244" y="4846274"/>
            <a:ext cx="1757363" cy="46355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release lock</a:t>
            </a:r>
            <a:endParaRPr/>
          </a:p>
        </p:txBody>
      </p:sp>
      <p:sp>
        <p:nvSpPr>
          <p:cNvPr id="213" name="Google Shape;213;p17"/>
          <p:cNvSpPr txBox="1"/>
          <p:nvPr/>
        </p:nvSpPr>
        <p:spPr>
          <a:xfrm>
            <a:off x="5405476" y="3302344"/>
            <a:ext cx="5567324" cy="193899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Uniprocessors : prevent interrupts from   occurring while modifying shared variable.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Won’t work in multiprocessor environment because disabling interrupts is time consuming</a:t>
            </a:r>
            <a:endParaRPr/>
          </a:p>
        </p:txBody>
      </p:sp>
      <p:sp>
        <p:nvSpPr>
          <p:cNvPr id="214" name="Google Shape;2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TestAndSet Instruction 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1" name="Google Shape;22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2" name="Google Shape;2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300" y="1604650"/>
            <a:ext cx="11270799" cy="511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Swap  Instruction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Definition: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void Swap (boolean *a, boolean *b)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boolean temp = *a;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*a = *b;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*b = temp: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9" name="Google Shape;229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 New Roman"/>
              <a:buNone/>
            </a:pPr>
            <a:r>
              <a:rPr b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3</a:t>
            </a:r>
            <a:endParaRPr b="1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838200" y="1674564"/>
            <a:ext cx="10515600" cy="4535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b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1: </a:t>
            </a:r>
            <a:endParaRPr/>
          </a:p>
          <a:p>
            <a:pPr indent="0" lvl="0" marL="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b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Synchronization: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Critical section problem, Peterson’s solution, synchronization hardware, Mutex locks, semaphores, classic problems of synchronization, monitors.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b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2:</a:t>
            </a:r>
            <a:endParaRPr/>
          </a:p>
          <a:p>
            <a:pPr indent="0" lvl="0" marL="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b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Deadlock: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System model, deadlock characterization, deadlock prevention, detection and avoidance, recovery from deadlock.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/>
          <p:nvPr>
            <p:ph type="title"/>
          </p:nvPr>
        </p:nvSpPr>
        <p:spPr>
          <a:xfrm>
            <a:off x="838200" y="365126"/>
            <a:ext cx="105156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using Swap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21"/>
          <p:cNvSpPr txBox="1"/>
          <p:nvPr>
            <p:ph idx="1" type="body"/>
          </p:nvPr>
        </p:nvSpPr>
        <p:spPr>
          <a:xfrm>
            <a:off x="672947" y="1285799"/>
            <a:ext cx="10515600" cy="52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Shared Boolean variable </a:t>
            </a:r>
            <a:r>
              <a:rPr b="1" i="1" lang="en-US" sz="5000">
                <a:latin typeface="Times New Roman"/>
                <a:ea typeface="Times New Roman"/>
                <a:cs typeface="Times New Roman"/>
                <a:sym typeface="Times New Roman"/>
              </a:rPr>
              <a:t>lock</a:t>
            </a: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 initialized to FALSE; Each process has a local Boolean variable key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Solution: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          do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                    key = TRUE;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                    while ( key == TRUE)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Swap (&amp;lock, &amp;key 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//    critical section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                     lock = FALSE;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//      remainder section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           } while (TRUE);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endParaRPr/>
          </a:p>
          <a:p>
            <a:pPr indent="-15748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099af5612_1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3" name="Google Shape;243;g12099af5612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0900" y="0"/>
            <a:ext cx="8625175" cy="656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12099af5612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35925"/>
            <a:ext cx="3501950" cy="185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Semaphore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23"/>
          <p:cNvSpPr txBox="1"/>
          <p:nvPr>
            <p:ph idx="1" type="body"/>
          </p:nvPr>
        </p:nvSpPr>
        <p:spPr>
          <a:xfrm>
            <a:off x="750065" y="1395967"/>
            <a:ext cx="10515600" cy="503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Synchronization tool that does not require busy waiting </a:t>
            </a:r>
            <a:endParaRPr i="1"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Semaphore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🡪 integer variable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Two standard operations modify </a:t>
            </a:r>
            <a:r>
              <a:rPr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S: wait()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signal()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Originally called </a:t>
            </a:r>
            <a:r>
              <a:rPr lang="en-US">
                <a:solidFill>
                  <a:srgbClr val="33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P()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33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Less complicated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Can only be accessed via two indivisible (atomic) operations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1156273" y="4179295"/>
            <a:ext cx="3131261" cy="21287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 (S)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while S &lt;= 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; 		// no-op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S--;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5902019" y="4355755"/>
            <a:ext cx="1498600" cy="14747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 (S)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S++;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endParaRPr/>
          </a:p>
        </p:txBody>
      </p:sp>
      <p:sp>
        <p:nvSpPr>
          <p:cNvPr id="253" name="Google Shape;2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"/>
          <p:cNvSpPr txBox="1"/>
          <p:nvPr>
            <p:ph type="title"/>
          </p:nvPr>
        </p:nvSpPr>
        <p:spPr>
          <a:xfrm>
            <a:off x="838200" y="365126"/>
            <a:ext cx="10515600" cy="112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Semaphore as General Synchronization Tool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24"/>
          <p:cNvSpPr txBox="1"/>
          <p:nvPr>
            <p:ph idx="1" type="body"/>
          </p:nvPr>
        </p:nvSpPr>
        <p:spPr>
          <a:xfrm>
            <a:off x="860234" y="164935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2000"/>
              <a:buChar char="•"/>
            </a:pPr>
            <a:r>
              <a:rPr lang="en-US" sz="2000">
                <a:solidFill>
                  <a:srgbClr val="33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Counting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semaphore – integer value can range over an unrestricted domain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66FF"/>
              </a:buClr>
              <a:buSzPts val="2000"/>
              <a:buChar char="•"/>
            </a:pPr>
            <a:r>
              <a:rPr lang="en-US" sz="2000">
                <a:solidFill>
                  <a:srgbClr val="33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semaphore – integer value can range only between 0 </a:t>
            </a:r>
            <a:b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and 1; can be simpler to implement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Also known as </a:t>
            </a:r>
            <a:r>
              <a:rPr lang="en-US" sz="2000">
                <a:solidFill>
                  <a:srgbClr val="33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mutex locks</a:t>
            </a:r>
            <a:endParaRPr sz="2000">
              <a:solidFill>
                <a:srgbClr val="3366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Can implement a counting semaphore </a:t>
            </a:r>
            <a:r>
              <a:rPr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as a binary semaphore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Provides mutual exclusion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semaphore mutex;    //  initialized to 1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{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wait (mutex);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// Critical section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signal (mutex);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// remainder section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while (TRUE);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0000FF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60" name="Google Shape;2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Semaphore Implementation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Must guarantee that no two processes can execute </a:t>
            </a:r>
            <a:r>
              <a:rPr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 ()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 ()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on the same semaphore at the same time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Thus, implementation becomes the critical section problem where the wait and signal code are placed in the crtical section.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Could now have </a:t>
            </a:r>
            <a:r>
              <a:rPr lang="en-US">
                <a:solidFill>
                  <a:srgbClr val="33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busy waiting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 critical section implementation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But implementation code is short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Little busy waiting if critical section rarely occupied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Note that applications may spend lots of time in critical sections and therefore this is not a good solution.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67" name="Google Shape;2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None/>
            </a:pPr>
            <a:r>
              <a:rPr b="1" lang="en-US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Semaphore Implementation with no Busy waiting</a:t>
            </a:r>
            <a:r>
              <a:rPr b="1" lang="en-US" sz="4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With each semaphore there is an associated waiting queue. Each entry in a waiting queue has two data items: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value (of type integer)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pointer to next record in the list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Two operations: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66FF"/>
              </a:buClr>
              <a:buSzPts val="2400"/>
              <a:buChar char="•"/>
            </a:pPr>
            <a:r>
              <a:rPr lang="en-US">
                <a:solidFill>
                  <a:srgbClr val="33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– place the process invoking the operation on the      appropriate waiting queue.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66FF"/>
              </a:buClr>
              <a:buSzPts val="2400"/>
              <a:buChar char="•"/>
            </a:pPr>
            <a:r>
              <a:rPr lang="en-US">
                <a:solidFill>
                  <a:srgbClr val="33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wakeup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– remove one of processes in the waiting queue and place it in the ready queue.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74" name="Google Shape;274;p26"/>
          <p:cNvSpPr txBox="1"/>
          <p:nvPr/>
        </p:nvSpPr>
        <p:spPr>
          <a:xfrm>
            <a:off x="6979950" y="2268978"/>
            <a:ext cx="2803028" cy="160043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typedef struct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int value;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struct process *list;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}semaphore;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275" name="Google Shape;275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"/>
          <p:cNvSpPr txBox="1"/>
          <p:nvPr>
            <p:ph type="title"/>
          </p:nvPr>
        </p:nvSpPr>
        <p:spPr>
          <a:xfrm>
            <a:off x="838200" y="365126"/>
            <a:ext cx="10515600" cy="9679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Semaphore Implementation with no Busy waiting (Cont.)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27"/>
          <p:cNvSpPr txBox="1"/>
          <p:nvPr>
            <p:ph idx="1" type="body"/>
          </p:nvPr>
        </p:nvSpPr>
        <p:spPr>
          <a:xfrm>
            <a:off x="827183" y="1429017"/>
            <a:ext cx="10515600" cy="5081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4200">
                <a:latin typeface="Times New Roman"/>
                <a:ea typeface="Times New Roman"/>
                <a:cs typeface="Times New Roman"/>
                <a:sym typeface="Times New Roman"/>
              </a:rPr>
              <a:t>Implementation of wait: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None/>
            </a:pPr>
            <a:r>
              <a:rPr lang="en-US" sz="4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wait(semaphore *S) {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None/>
            </a:pPr>
            <a:r>
              <a:rPr lang="en-US" sz="4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S-&gt;value--;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None/>
            </a:pPr>
            <a:r>
              <a:rPr lang="en-US" sz="4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if (S-&gt;value &lt; 0) {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None/>
            </a:pPr>
            <a:r>
              <a:rPr lang="en-US" sz="4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add this process to S-&gt;list;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None/>
            </a:pPr>
            <a:r>
              <a:rPr lang="en-US" sz="4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block();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None/>
            </a:pPr>
            <a:r>
              <a:rPr lang="en-US" sz="4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}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None/>
            </a:pPr>
            <a:r>
              <a:rPr lang="en-US" sz="4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42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4200">
                <a:latin typeface="Times New Roman"/>
                <a:ea typeface="Times New Roman"/>
                <a:cs typeface="Times New Roman"/>
                <a:sym typeface="Times New Roman"/>
              </a:rPr>
              <a:t>Implementation of signal:</a:t>
            </a:r>
            <a:endParaRPr b="1" sz="4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None/>
            </a:pPr>
            <a:r>
              <a:rPr lang="en-US" sz="4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signal(semaphore *S) {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None/>
            </a:pPr>
            <a:r>
              <a:rPr lang="en-US" sz="4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S-&gt;value++;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None/>
            </a:pPr>
            <a:r>
              <a:rPr lang="en-US" sz="4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if (S-&gt;value &lt;= 0) {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None/>
            </a:pPr>
            <a:r>
              <a:rPr lang="en-US" sz="4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remove a process P from S-&gt;list;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None/>
            </a:pPr>
            <a:r>
              <a:rPr lang="en-US" sz="4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wakeup(P);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None/>
            </a:pPr>
            <a:r>
              <a:rPr lang="en-US" sz="4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}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None/>
            </a:pPr>
            <a:r>
              <a:rPr lang="en-US" sz="4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 </a:t>
            </a:r>
            <a:endParaRPr/>
          </a:p>
          <a:p>
            <a:pPr indent="-15748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82" name="Google Shape;28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"/>
          <p:cNvSpPr txBox="1"/>
          <p:nvPr>
            <p:ph type="title"/>
          </p:nvPr>
        </p:nvSpPr>
        <p:spPr>
          <a:xfrm>
            <a:off x="838200" y="365126"/>
            <a:ext cx="10515600" cy="890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Deadlock and Starvation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28"/>
          <p:cNvSpPr txBox="1"/>
          <p:nvPr>
            <p:ph idx="1" type="body"/>
          </p:nvPr>
        </p:nvSpPr>
        <p:spPr>
          <a:xfrm>
            <a:off x="794132" y="1307832"/>
            <a:ext cx="10515600" cy="5070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ct val="100000"/>
              <a:buChar char="•"/>
            </a:pPr>
            <a:r>
              <a:rPr lang="en-US" sz="2600">
                <a:solidFill>
                  <a:srgbClr val="33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Deadlock 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– two or more processes are waiting indefinitely for an event that can be caused by only one of the waiting processes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Let </a:t>
            </a:r>
            <a:r>
              <a:rPr lang="en-US" sz="2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2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be two semaphores initialized to 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en-US" sz="2600">
                <a:latin typeface="Times New Roman"/>
                <a:ea typeface="Times New Roman"/>
                <a:cs typeface="Times New Roman"/>
                <a:sym typeface="Times New Roman"/>
              </a:rPr>
              <a:t>		        </a:t>
            </a:r>
            <a:r>
              <a:rPr i="1" lang="en-US" sz="2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en-US" sz="2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               </a:t>
            </a:r>
            <a:r>
              <a:rPr i="1" lang="en-US" sz="2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en-US" sz="2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2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wait (T); 	                                   wait (Q);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2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wait (Q); 	                                     wait (T);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2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. 		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2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. 		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2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. 		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2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signal  (T); 	                                  signal (Q);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2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signal (Q); 	                                   signal (T);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66FF"/>
              </a:buClr>
              <a:buSzPct val="100000"/>
              <a:buChar char="•"/>
            </a:pPr>
            <a:r>
              <a:rPr lang="en-US" sz="2600">
                <a:solidFill>
                  <a:srgbClr val="33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Starvation  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– indefinite blocking.  A process may never be removed from the semaphore queue in which it is suspended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66FF"/>
              </a:buClr>
              <a:buSzPct val="100000"/>
              <a:buChar char="•"/>
            </a:pPr>
            <a:r>
              <a:rPr lang="en-US" sz="2600">
                <a:solidFill>
                  <a:srgbClr val="33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Priority Inversion  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- Scheduling problem when lower-priority process holds a lock needed by higher-priority process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89" name="Google Shape;28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Classical Problems of Synchronization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Bounded-Buffer Problem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Readers and Writers Problem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Dining-Philosophers Problem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Bounded-Buffer Problem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buffers, each can hold one item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Semaphore 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mutex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initialized to the value 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Semaphore 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initialized to the value 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Semaphore 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empty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initialized to the value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347472" y="365125"/>
            <a:ext cx="11006328" cy="692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Times New Roman"/>
              <a:buNone/>
            </a:pPr>
            <a:r>
              <a:rPr b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1: Process Synchronization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347472" y="1388124"/>
            <a:ext cx="11603736" cy="53601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The Critical-Section Problem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Peterson’s Solution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Synchronization Hardware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Mutex Locks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Semaphores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Classic Problems of Synchronization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Monitors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</a:pPr>
            <a:r>
              <a:t/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5" name="Google Shape;10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Bounded Buffer Problem (Cont.)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31"/>
          <p:cNvSpPr txBox="1"/>
          <p:nvPr>
            <p:ph idx="1" type="body"/>
          </p:nvPr>
        </p:nvSpPr>
        <p:spPr>
          <a:xfrm>
            <a:off x="849217" y="1627321"/>
            <a:ext cx="10515600" cy="4685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The structure of the producer process: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do  {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//   produce an item in nextp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wait (empty);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wait (mutex);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    //  add the item to the  buffer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signal (mutex);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signal (full);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} while (TRUE);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10" name="Google Shape;31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"/>
          <p:cNvSpPr txBox="1"/>
          <p:nvPr>
            <p:ph type="title"/>
          </p:nvPr>
        </p:nvSpPr>
        <p:spPr>
          <a:xfrm>
            <a:off x="838200" y="365125"/>
            <a:ext cx="10515600" cy="9789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Bounded Buffer Problem (Cont.)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32"/>
          <p:cNvSpPr txBox="1"/>
          <p:nvPr>
            <p:ph idx="1" type="body"/>
          </p:nvPr>
        </p:nvSpPr>
        <p:spPr>
          <a:xfrm>
            <a:off x="705997" y="1462067"/>
            <a:ext cx="10515600" cy="5026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3800">
                <a:latin typeface="Times New Roman"/>
                <a:ea typeface="Times New Roman"/>
                <a:cs typeface="Times New Roman"/>
                <a:sym typeface="Times New Roman"/>
              </a:rPr>
              <a:t>The structure of the consumer process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           do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                    wait (full);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                    wait (mutex);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//  remove an item from  buffer to nextc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                    signal (mutex);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                    signal (empty);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//  consume the item in nextc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           } while (TRUE);</a:t>
            </a:r>
            <a:endParaRPr/>
          </a:p>
          <a:p>
            <a:pPr indent="-1174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17" name="Google Shape;31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"/>
          <p:cNvSpPr txBox="1"/>
          <p:nvPr>
            <p:ph type="title"/>
          </p:nvPr>
        </p:nvSpPr>
        <p:spPr>
          <a:xfrm>
            <a:off x="838200" y="365126"/>
            <a:ext cx="10515600" cy="813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Readers-Writers Problem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33"/>
          <p:cNvSpPr txBox="1"/>
          <p:nvPr>
            <p:ph idx="1" type="body"/>
          </p:nvPr>
        </p:nvSpPr>
        <p:spPr>
          <a:xfrm>
            <a:off x="827183" y="1230713"/>
            <a:ext cx="10515600" cy="5103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data set is shared among a number of concurrent processes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Readers – only read the data set; they do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not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perform any updates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Writers   – can both read and write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Problem – allow multiple readers to read at the same time.  Only one single writer can access the shared data at the same time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Shared 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 set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Semaphore 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mutex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initialized to 1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Semaphore 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initialized to 1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Integer 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readcount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initialized to 0</a:t>
            </a:r>
            <a:endParaRPr/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24" name="Google Shape;324;p33"/>
          <p:cNvSpPr txBox="1"/>
          <p:nvPr/>
        </p:nvSpPr>
        <p:spPr>
          <a:xfrm>
            <a:off x="6489183" y="4623871"/>
            <a:ext cx="2919221" cy="7078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semaphore mutex, wrt;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readcount;</a:t>
            </a:r>
            <a:endParaRPr/>
          </a:p>
        </p:txBody>
      </p:sp>
      <p:sp>
        <p:nvSpPr>
          <p:cNvPr id="325" name="Google Shape;325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"/>
          <p:cNvSpPr txBox="1"/>
          <p:nvPr>
            <p:ph type="title"/>
          </p:nvPr>
        </p:nvSpPr>
        <p:spPr>
          <a:xfrm>
            <a:off x="838200" y="365126"/>
            <a:ext cx="10515600" cy="835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Readers-Writers Problem (Cont.)</a:t>
            </a:r>
            <a:endParaRPr b="1" sz="36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34"/>
          <p:cNvSpPr txBox="1"/>
          <p:nvPr>
            <p:ph idx="1" type="body"/>
          </p:nvPr>
        </p:nvSpPr>
        <p:spPr>
          <a:xfrm>
            <a:off x="860234" y="1252748"/>
            <a:ext cx="10515600" cy="4872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The structure of a writer process: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do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   wait (wrt) 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//    writing is performed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   signal (wrt) 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} while (TRUE);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5"/>
          <p:cNvSpPr txBox="1"/>
          <p:nvPr>
            <p:ph type="title"/>
          </p:nvPr>
        </p:nvSpPr>
        <p:spPr>
          <a:xfrm>
            <a:off x="838200" y="332074"/>
            <a:ext cx="10515600" cy="9789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Readers-Writers Problem (Cont.)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35"/>
          <p:cNvSpPr txBox="1"/>
          <p:nvPr>
            <p:ph idx="1" type="body"/>
          </p:nvPr>
        </p:nvSpPr>
        <p:spPr>
          <a:xfrm>
            <a:off x="794133" y="1410159"/>
            <a:ext cx="10515600" cy="506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3300">
                <a:latin typeface="Times New Roman"/>
                <a:ea typeface="Times New Roman"/>
                <a:cs typeface="Times New Roman"/>
                <a:sym typeface="Times New Roman"/>
              </a:rPr>
              <a:t>The structure of a reader process: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sz="33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300">
                <a:latin typeface="Times New Roman"/>
                <a:ea typeface="Times New Roman"/>
                <a:cs typeface="Times New Roman"/>
                <a:sym typeface="Times New Roman"/>
              </a:rPr>
              <a:t>	do {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300">
                <a:latin typeface="Times New Roman"/>
                <a:ea typeface="Times New Roman"/>
                <a:cs typeface="Times New Roman"/>
                <a:sym typeface="Times New Roman"/>
              </a:rPr>
              <a:t>                       wait (mutex) 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300">
                <a:latin typeface="Times New Roman"/>
                <a:ea typeface="Times New Roman"/>
                <a:cs typeface="Times New Roman"/>
                <a:sym typeface="Times New Roman"/>
              </a:rPr>
              <a:t>                       readcount ++ 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300">
                <a:latin typeface="Times New Roman"/>
                <a:ea typeface="Times New Roman"/>
                <a:cs typeface="Times New Roman"/>
                <a:sym typeface="Times New Roman"/>
              </a:rPr>
              <a:t>                       if (readcount == 1) 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300">
                <a:latin typeface="Times New Roman"/>
                <a:ea typeface="Times New Roman"/>
                <a:cs typeface="Times New Roman"/>
                <a:sym typeface="Times New Roman"/>
              </a:rPr>
              <a:t>			          wait (wrt) 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300">
                <a:latin typeface="Times New Roman"/>
                <a:ea typeface="Times New Roman"/>
                <a:cs typeface="Times New Roman"/>
                <a:sym typeface="Times New Roman"/>
              </a:rPr>
              <a:t>                       signal (mutex)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300">
                <a:latin typeface="Times New Roman"/>
                <a:ea typeface="Times New Roman"/>
                <a:cs typeface="Times New Roman"/>
                <a:sym typeface="Times New Roman"/>
              </a:rPr>
              <a:t>               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3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// reading is performed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300">
                <a:latin typeface="Times New Roman"/>
                <a:ea typeface="Times New Roman"/>
                <a:cs typeface="Times New Roman"/>
                <a:sym typeface="Times New Roman"/>
              </a:rPr>
              <a:t>                        wait (mutex) 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300">
                <a:latin typeface="Times New Roman"/>
                <a:ea typeface="Times New Roman"/>
                <a:cs typeface="Times New Roman"/>
                <a:sym typeface="Times New Roman"/>
              </a:rPr>
              <a:t>                        readcount  - - 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300">
                <a:latin typeface="Times New Roman"/>
                <a:ea typeface="Times New Roman"/>
                <a:cs typeface="Times New Roman"/>
                <a:sym typeface="Times New Roman"/>
              </a:rPr>
              <a:t>                        if (readcount  == 0) 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300">
                <a:latin typeface="Times New Roman"/>
                <a:ea typeface="Times New Roman"/>
                <a:cs typeface="Times New Roman"/>
                <a:sym typeface="Times New Roman"/>
              </a:rPr>
              <a:t>			         signal (wrt) 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300">
                <a:latin typeface="Times New Roman"/>
                <a:ea typeface="Times New Roman"/>
                <a:cs typeface="Times New Roman"/>
                <a:sym typeface="Times New Roman"/>
              </a:rPr>
              <a:t>                        signal (mutex) 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300">
                <a:latin typeface="Times New Roman"/>
                <a:ea typeface="Times New Roman"/>
                <a:cs typeface="Times New Roman"/>
                <a:sym typeface="Times New Roman"/>
              </a:rPr>
              <a:t>              } while (TRUE);</a:t>
            </a:r>
            <a:endParaRPr/>
          </a:p>
          <a:p>
            <a:pPr indent="-13081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39" name="Google Shape;339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/>
          <p:nvPr>
            <p:ph type="title"/>
          </p:nvPr>
        </p:nvSpPr>
        <p:spPr>
          <a:xfrm>
            <a:off x="838200" y="365126"/>
            <a:ext cx="10515600" cy="10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Dining-Philosophers Problem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5" name="Google Shape;345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3651" y="1495119"/>
            <a:ext cx="3232516" cy="309891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6"/>
          <p:cNvSpPr txBox="1"/>
          <p:nvPr/>
        </p:nvSpPr>
        <p:spPr>
          <a:xfrm>
            <a:off x="914400" y="4876800"/>
            <a:ext cx="7029450" cy="1247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Shared data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Bowl of rice (data set)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Semaphore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chopstick [5]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initialized to 1</a:t>
            </a:r>
            <a:endParaRPr/>
          </a:p>
        </p:txBody>
      </p:sp>
      <p:sp>
        <p:nvSpPr>
          <p:cNvPr id="347" name="Google Shape;34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"/>
          <p:cNvSpPr txBox="1"/>
          <p:nvPr>
            <p:ph type="title"/>
          </p:nvPr>
        </p:nvSpPr>
        <p:spPr>
          <a:xfrm>
            <a:off x="750065" y="265974"/>
            <a:ext cx="10515600" cy="112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Dining-Philosophers Problem (Cont.)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37"/>
          <p:cNvSpPr txBox="1"/>
          <p:nvPr>
            <p:ph idx="1" type="body"/>
          </p:nvPr>
        </p:nvSpPr>
        <p:spPr>
          <a:xfrm>
            <a:off x="805149" y="1410159"/>
            <a:ext cx="10515600" cy="475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The structure of Philosopher</a:t>
            </a:r>
            <a:r>
              <a:rPr b="1"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i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2001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do  { </a:t>
            </a:r>
            <a:endParaRPr/>
          </a:p>
          <a:p>
            <a:pPr indent="-342900" lvl="2" marL="12001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    wait ( chopstick[i] );</a:t>
            </a:r>
            <a:endParaRPr/>
          </a:p>
          <a:p>
            <a:pPr indent="-342900" lvl="2" marL="12001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     wait ( chopstick[ (i + 1) % 5] );</a:t>
            </a:r>
            <a:endParaRPr/>
          </a:p>
          <a:p>
            <a:pPr indent="-342900" lvl="2" marL="12001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2" marL="12001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             //  eat</a:t>
            </a:r>
            <a:endParaRPr/>
          </a:p>
          <a:p>
            <a:pPr indent="-342900" lvl="2" marL="12001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2001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     signal ( chopstick[i] );</a:t>
            </a:r>
            <a:endParaRPr/>
          </a:p>
          <a:p>
            <a:pPr indent="-342900" lvl="2" marL="12001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     signal (chopstick[ (i + 1) % 5] );</a:t>
            </a:r>
            <a:endParaRPr/>
          </a:p>
          <a:p>
            <a:pPr indent="-342900" lvl="2" marL="12001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2" marL="12001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           //  think</a:t>
            </a:r>
            <a:endParaRPr/>
          </a:p>
          <a:p>
            <a:pPr indent="-342900" lvl="2" marL="12001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2001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} while (TRUE);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54" name="Google Shape;354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Dining-Philosophers Problem (Cont.)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Remedies: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At most 4 philosophers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Pick only if both are available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Odd 🡪 first left, then right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even 🡪 first right, then left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 with Semaphores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Correct use of semaphore operations: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signal (mutex)  ….  wait (mutex)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wait (mutex)  …  wait (mutex)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Omitting  of wait (mutex) or signal (mutex) (or both)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0"/>
          <p:cNvSpPr txBox="1"/>
          <p:nvPr>
            <p:ph type="title"/>
          </p:nvPr>
        </p:nvSpPr>
        <p:spPr>
          <a:xfrm>
            <a:off x="838200" y="365126"/>
            <a:ext cx="10515600" cy="868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Monitors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40"/>
          <p:cNvSpPr txBox="1"/>
          <p:nvPr>
            <p:ph idx="1" type="body"/>
          </p:nvPr>
        </p:nvSpPr>
        <p:spPr>
          <a:xfrm>
            <a:off x="838200" y="1244906"/>
            <a:ext cx="10515600" cy="4932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mechanism for process synchronization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Only one process may be active within the monitor at a time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monitor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monitor-name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// shared variable declarations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procedure P1 (…) { …. }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…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procedure Pn (…) {……}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Initialization code ( ….) { … }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…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301752" y="365125"/>
            <a:ext cx="11052048" cy="681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None/>
            </a:pPr>
            <a:r>
              <a:rPr b="1" lang="en-US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b="1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124287" y="1260630"/>
            <a:ext cx="11680617" cy="4916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 present the concept of process synchronization.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 introduce the critical-section problem, whose solutions can be used to ensure the consistency of shared data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 present both software and hardware solutions of the critical-section problem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 examine several classical process-synchronization problems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 explore several tools that are used to solve process synchronization problems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2" name="Google Shape;11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Schematic view of a Monitor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1" name="Google Shape;381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1412" y="1825625"/>
            <a:ext cx="4549176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2"/>
          <p:cNvSpPr txBox="1"/>
          <p:nvPr>
            <p:ph type="title"/>
          </p:nvPr>
        </p:nvSpPr>
        <p:spPr>
          <a:xfrm>
            <a:off x="838200" y="365126"/>
            <a:ext cx="10515600" cy="912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to Dining Philosophers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p42"/>
          <p:cNvSpPr txBox="1"/>
          <p:nvPr>
            <p:ph idx="1" type="body"/>
          </p:nvPr>
        </p:nvSpPr>
        <p:spPr>
          <a:xfrm>
            <a:off x="871251" y="156122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enum { THINKING; HUNGRY, EATING) state [5] 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condition   self [5];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89" name="Google Shape;389;p42"/>
          <p:cNvSpPr/>
          <p:nvPr/>
        </p:nvSpPr>
        <p:spPr>
          <a:xfrm>
            <a:off x="2277432" y="3230066"/>
            <a:ext cx="2587625" cy="2303462"/>
          </a:xfrm>
          <a:prstGeom prst="rect">
            <a:avLst/>
          </a:prstGeom>
          <a:solidFill>
            <a:srgbClr val="8296B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dp.pickup (i);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…………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.......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…….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dp.putdown (i);</a:t>
            </a:r>
            <a:endParaRPr/>
          </a:p>
        </p:txBody>
      </p:sp>
      <p:sp>
        <p:nvSpPr>
          <p:cNvPr id="390" name="Google Shape;390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Dining Philosophers Example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Google Shape;396;p43"/>
          <p:cNvSpPr txBox="1"/>
          <p:nvPr>
            <p:ph idx="1" type="body"/>
          </p:nvPr>
        </p:nvSpPr>
        <p:spPr>
          <a:xfrm>
            <a:off x="838200" y="1740665"/>
            <a:ext cx="10515600" cy="44362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monitor dp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8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8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enum {</a:t>
            </a:r>
            <a:r>
              <a:rPr i="1" lang="en-US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thinking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hungry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eating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} state[5];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8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condition self[5];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8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void </a:t>
            </a:r>
            <a:r>
              <a:rPr i="1" lang="en-US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pickup(int i)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;</a:t>
            </a:r>
            <a:endParaRPr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38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void </a:t>
            </a:r>
            <a:r>
              <a:rPr i="1" lang="en-US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putdown(int i)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8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void </a:t>
            </a:r>
            <a:r>
              <a:rPr i="1" lang="en-US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test(int i)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38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void </a:t>
            </a:r>
            <a:r>
              <a:rPr i="1" lang="en-US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init()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8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	for (int i = 0; i &lt; 5; i++)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8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		state[i] = thinking;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8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		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38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97" name="Google Shape;397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4"/>
          <p:cNvSpPr txBox="1"/>
          <p:nvPr>
            <p:ph type="title"/>
          </p:nvPr>
        </p:nvSpPr>
        <p:spPr>
          <a:xfrm>
            <a:off x="838200" y="365126"/>
            <a:ext cx="10515600" cy="923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Dining Philosophers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Google Shape;403;p44"/>
          <p:cNvSpPr txBox="1"/>
          <p:nvPr>
            <p:ph idx="1" type="body"/>
          </p:nvPr>
        </p:nvSpPr>
        <p:spPr>
          <a:xfrm>
            <a:off x="838200" y="1542361"/>
            <a:ext cx="5181600" cy="4634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void </a:t>
            </a:r>
            <a:r>
              <a:rPr i="1" lang="en-US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pickup(int i)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state[i] = </a:t>
            </a:r>
            <a:r>
              <a:rPr lang="en-US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hungry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i="1" lang="en-US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(i);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if (state[i] != </a:t>
            </a:r>
            <a:r>
              <a:rPr lang="en-US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eating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self[i].wait();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294"/>
              </a:spcBef>
              <a:spcAft>
                <a:spcPts val="0"/>
              </a:spcAft>
              <a:buClr>
                <a:srgbClr val="990033"/>
              </a:buClr>
              <a:buSzPct val="100000"/>
              <a:buNone/>
            </a:pPr>
            <a:r>
              <a:rPr i="1" lang="en-US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putdown(int i)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state[i] = </a:t>
            </a:r>
            <a:r>
              <a:rPr lang="en-US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thinking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// test left and right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i="1" lang="en-US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((i+4) % 5);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i="1" lang="en-US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((i+1) % 5);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404" name="Google Shape;404;p44"/>
          <p:cNvSpPr txBox="1"/>
          <p:nvPr>
            <p:ph idx="2" type="body"/>
          </p:nvPr>
        </p:nvSpPr>
        <p:spPr>
          <a:xfrm>
            <a:off x="6172200" y="1520328"/>
            <a:ext cx="5181600" cy="4656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void </a:t>
            </a:r>
            <a:r>
              <a:rPr i="1" lang="en-US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test(int i)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if ( (state[(i + 4) % 5] != </a:t>
            </a:r>
            <a:r>
              <a:rPr lang="en-US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eating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 &amp;&amp;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      (state[i] == </a:t>
            </a:r>
            <a:r>
              <a:rPr lang="en-US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hungry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 &amp;&amp;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      (state[(i + 1) % 5] != </a:t>
            </a:r>
            <a:r>
              <a:rPr lang="en-US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eating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)) {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state[i] = </a:t>
            </a:r>
            <a:r>
              <a:rPr lang="en-US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eating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self[i].signal();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104140" lvl="0" marL="228600" rtl="0" algn="l">
              <a:lnSpc>
                <a:spcPct val="120000"/>
              </a:lnSpc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Solution: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dp.pickup(i);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... eat ...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dp.putdown(i);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Google Shape;405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5"/>
          <p:cNvSpPr txBox="1"/>
          <p:nvPr>
            <p:ph type="title"/>
          </p:nvPr>
        </p:nvSpPr>
        <p:spPr>
          <a:xfrm>
            <a:off x="838200" y="365125"/>
            <a:ext cx="10515600" cy="901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to Dining Philosophers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p45"/>
          <p:cNvSpPr txBox="1"/>
          <p:nvPr>
            <p:ph idx="1" type="body"/>
          </p:nvPr>
        </p:nvSpPr>
        <p:spPr>
          <a:xfrm>
            <a:off x="838200" y="1311006"/>
            <a:ext cx="10515600" cy="5188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monitor DP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{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enum { THINKING; HUNGRY, EATING) state [5] 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condition self [5];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void pickup (int i) {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       state[i] = HUNGRY;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       test(i);	// try to acquire two forks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       if (state[i] != EATING) self [i].wait;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void putdown (int i) {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       state[i] = THINKING;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// test left and right neighbors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        test((i + 4) % 5);	//see if left neighbor can now eat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        test((i + 1) % 5);	 //see if right neighbor can now eat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/>
          </a:p>
          <a:p>
            <a:pPr indent="-1174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412" name="Google Shape;412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6"/>
          <p:cNvSpPr txBox="1"/>
          <p:nvPr>
            <p:ph type="title"/>
          </p:nvPr>
        </p:nvSpPr>
        <p:spPr>
          <a:xfrm>
            <a:off x="838200" y="365126"/>
            <a:ext cx="10515600" cy="802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to Dining Philosophers (cont)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Google Shape;418;p46"/>
          <p:cNvSpPr txBox="1"/>
          <p:nvPr>
            <p:ph idx="1" type="body"/>
          </p:nvPr>
        </p:nvSpPr>
        <p:spPr>
          <a:xfrm>
            <a:off x="838200" y="1178806"/>
            <a:ext cx="10515600" cy="5442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void test (int i) {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        if ( (state[(i + 4) % 5] != EATING) &amp;&amp;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        (state[i] == HUNGRY) &amp;&amp;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        (state[(i + 1) % 5] != EATING) ) {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             state[i] = EATING ;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    self[i].signal () ;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         }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 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initialization_code() {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       for (int i = 0; i &lt; 5; i++)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       state[i] = THINKING;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11747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9" name="Google Shape;419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7"/>
          <p:cNvSpPr txBox="1"/>
          <p:nvPr>
            <p:ph type="title"/>
          </p:nvPr>
        </p:nvSpPr>
        <p:spPr>
          <a:xfrm>
            <a:off x="838200" y="365126"/>
            <a:ext cx="10515600" cy="912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 Implementation (using semaphores)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Google Shape;425;p47"/>
          <p:cNvSpPr txBox="1"/>
          <p:nvPr>
            <p:ph idx="1" type="body"/>
          </p:nvPr>
        </p:nvSpPr>
        <p:spPr>
          <a:xfrm>
            <a:off x="838200" y="1311007"/>
            <a:ext cx="10515600" cy="4865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Need mutual exclusion semaphore </a:t>
            </a:r>
            <a:r>
              <a:rPr lang="en-US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mutex </a:t>
            </a:r>
            <a:r>
              <a:rPr lang="en-US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(init to 1)</a:t>
            </a:r>
            <a:r>
              <a:rPr lang="en-US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 that only one process is active within monitor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Need  a semaphore </a:t>
            </a:r>
            <a:r>
              <a:rPr lang="en-US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</a:t>
            </a:r>
            <a:r>
              <a:rPr lang="en-US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(next to exit)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for the signaling process to suspend itself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initialized to </a:t>
            </a:r>
            <a:r>
              <a:rPr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zero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2800"/>
              <a:buChar char="•"/>
            </a:pPr>
            <a:r>
              <a:rPr lang="en-US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next_count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is number of processes blocked on next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Before exiting a procedure, process must either: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Signal other waiting processes in monitor </a:t>
            </a:r>
            <a:r>
              <a:rPr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(next)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before exiting, or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Signal </a:t>
            </a:r>
            <a:r>
              <a:rPr lang="en-US" sz="28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mutex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and exit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6" name="Google Shape;426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8"/>
          <p:cNvSpPr txBox="1"/>
          <p:nvPr>
            <p:ph type="title"/>
          </p:nvPr>
        </p:nvSpPr>
        <p:spPr>
          <a:xfrm>
            <a:off x="838200" y="365126"/>
            <a:ext cx="10515600" cy="9679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 Implementation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2" name="Google Shape;432;p48"/>
          <p:cNvSpPr txBox="1"/>
          <p:nvPr>
            <p:ph idx="1" type="body"/>
          </p:nvPr>
        </p:nvSpPr>
        <p:spPr>
          <a:xfrm>
            <a:off x="838200" y="1564395"/>
            <a:ext cx="10515600" cy="46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Since only one task may be active in a monitor there must be a mutex protecting each method.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also need to account for sending signals within a monitor – that is, guard against having more than one active task within the monitor.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Our implementation uses semaphores for both mutual exclusion (initialized to 1 for a mutex) and counting the number of tasks waiting to be resumed within the monitor (initialized to 0 – counting semaphore)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9"/>
          <p:cNvSpPr txBox="1"/>
          <p:nvPr>
            <p:ph type="title"/>
          </p:nvPr>
        </p:nvSpPr>
        <p:spPr>
          <a:xfrm>
            <a:off x="838200" y="365125"/>
            <a:ext cx="10515600" cy="934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Implementation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9" name="Google Shape;439;p49"/>
          <p:cNvSpPr txBox="1"/>
          <p:nvPr>
            <p:ph idx="1" type="body"/>
          </p:nvPr>
        </p:nvSpPr>
        <p:spPr>
          <a:xfrm>
            <a:off x="838200" y="1300008"/>
            <a:ext cx="10515600" cy="48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semaphore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mutex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;	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// protect monitor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8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semaphore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next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;	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// waiting to be resumed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8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int next_count = 0;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Each external method M</a:t>
            </a:r>
            <a:r>
              <a:rPr i="1" lang="en-US"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will be replaced by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89"/>
              </a:spcBef>
              <a:spcAft>
                <a:spcPts val="0"/>
              </a:spcAft>
              <a:buClr>
                <a:srgbClr val="0000CC"/>
              </a:buClr>
              <a:buSzPct val="100000"/>
              <a:buNone/>
            </a:pPr>
            <a:r>
              <a:rPr lang="en-US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wait(mutex); </a:t>
            </a:r>
            <a:r>
              <a:rPr lang="en-US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ensures mutual exclusion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89"/>
              </a:spcBef>
              <a:spcAft>
                <a:spcPts val="0"/>
              </a:spcAft>
              <a:buClr>
                <a:srgbClr val="0000CC"/>
              </a:buClr>
              <a:buSzPct val="100000"/>
              <a:buNone/>
            </a:pPr>
            <a:r>
              <a:rPr lang="en-US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… 	body of </a:t>
            </a:r>
            <a:r>
              <a:rPr i="1" lang="en-US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…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89"/>
              </a:spcBef>
              <a:spcAft>
                <a:spcPts val="0"/>
              </a:spcAft>
              <a:buClr>
                <a:srgbClr val="0000CC"/>
              </a:buClr>
              <a:buSzPct val="100000"/>
              <a:buNone/>
            </a:pPr>
            <a:r>
              <a:rPr lang="en-US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(next_count &gt; 0)	// tasks waiting to be resumed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89"/>
              </a:spcBef>
              <a:spcAft>
                <a:spcPts val="0"/>
              </a:spcAft>
              <a:buClr>
                <a:srgbClr val="0000CC"/>
              </a:buClr>
              <a:buSzPct val="100000"/>
              <a:buNone/>
            </a:pPr>
            <a:r>
              <a:rPr lang="en-US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signal(next)		// resume them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89"/>
              </a:spcBef>
              <a:spcAft>
                <a:spcPts val="0"/>
              </a:spcAft>
              <a:buClr>
                <a:srgbClr val="0000CC"/>
              </a:buClr>
              <a:buSzPct val="100000"/>
              <a:buNone/>
            </a:pPr>
            <a:r>
              <a:rPr lang="en-US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else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89"/>
              </a:spcBef>
              <a:spcAft>
                <a:spcPts val="0"/>
              </a:spcAft>
              <a:buClr>
                <a:srgbClr val="0000CC"/>
              </a:buClr>
              <a:buSzPct val="100000"/>
              <a:buNone/>
            </a:pPr>
            <a:r>
              <a:rPr lang="en-US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signal(mutex);	// else unlock monitor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Mutual exclusion within a monitor is ensured.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0" name="Google Shape;440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0"/>
          <p:cNvSpPr txBox="1"/>
          <p:nvPr>
            <p:ph type="title"/>
          </p:nvPr>
        </p:nvSpPr>
        <p:spPr>
          <a:xfrm>
            <a:off x="838200" y="365125"/>
            <a:ext cx="10515600" cy="1000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 Implementation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6" name="Google Shape;446;p50"/>
          <p:cNvSpPr txBox="1"/>
          <p:nvPr>
            <p:ph idx="1" type="body"/>
          </p:nvPr>
        </p:nvSpPr>
        <p:spPr>
          <a:xfrm>
            <a:off x="783115" y="1344057"/>
            <a:ext cx="10751545" cy="4843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monitor “compiler” has to automatically insert this code into compiled procedures: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Procedure F: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wait(mutex); </a:t>
            </a:r>
            <a:r>
              <a:rPr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//ensures mutual exclusion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...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body of F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...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if (next_count&gt;0)</a:t>
            </a:r>
            <a:r>
              <a:rPr lang="en-US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// tasks waiting to be resumed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signal(next);</a:t>
            </a:r>
            <a:r>
              <a:rPr lang="en-US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// resume them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else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signal(mutex);</a:t>
            </a:r>
            <a:r>
              <a:rPr lang="en-US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// else unlock monitor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end;</a:t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447" name="Google Shape;447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Producer</a:t>
            </a:r>
            <a:r>
              <a:rPr b="1" lang="en-US">
                <a:solidFill>
                  <a:schemeClr val="accent1"/>
                </a:solidFill>
              </a:rPr>
              <a:t> 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while (true)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/*  produce an item and put in nextProduced  */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      while (counter== BUFFER_SIZE)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	; // do nothing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       buffer [in] = nextProduced;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       in = (in + 1) % BUFFER_SIZE;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       counter++;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} 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1"/>
          <p:cNvSpPr txBox="1"/>
          <p:nvPr>
            <p:ph type="title"/>
          </p:nvPr>
        </p:nvSpPr>
        <p:spPr>
          <a:xfrm>
            <a:off x="838200" y="365125"/>
            <a:ext cx="10515600" cy="956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 Implementation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Google Shape;453;p51"/>
          <p:cNvSpPr txBox="1"/>
          <p:nvPr>
            <p:ph idx="1" type="body"/>
          </p:nvPr>
        </p:nvSpPr>
        <p:spPr>
          <a:xfrm>
            <a:off x="838200" y="1388125"/>
            <a:ext cx="10515600" cy="4788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31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100">
                <a:latin typeface="Times New Roman"/>
                <a:ea typeface="Times New Roman"/>
                <a:cs typeface="Times New Roman"/>
                <a:sym typeface="Times New Roman"/>
              </a:rPr>
              <a:t>For each condition variable </a:t>
            </a:r>
            <a:r>
              <a:rPr b="1" i="1" lang="en-US" sz="31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3100">
                <a:latin typeface="Times New Roman"/>
                <a:ea typeface="Times New Roman"/>
                <a:cs typeface="Times New Roman"/>
                <a:sym typeface="Times New Roman"/>
              </a:rPr>
              <a:t>, we  have: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100">
                <a:latin typeface="Times New Roman"/>
                <a:ea typeface="Times New Roman"/>
                <a:cs typeface="Times New Roman"/>
                <a:sym typeface="Times New Roman"/>
              </a:rPr>
              <a:t>		semaphore x_sem; // (initially  = 0)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100">
                <a:latin typeface="Times New Roman"/>
                <a:ea typeface="Times New Roman"/>
                <a:cs typeface="Times New Roman"/>
                <a:sym typeface="Times New Roman"/>
              </a:rPr>
              <a:t>		int x_count = 0;</a:t>
            </a:r>
            <a:br>
              <a:rPr lang="en-US" sz="3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31" lvl="0" marL="228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100">
                <a:latin typeface="Times New Roman"/>
                <a:ea typeface="Times New Roman"/>
                <a:cs typeface="Times New Roman"/>
                <a:sym typeface="Times New Roman"/>
              </a:rPr>
              <a:t>The operation x.wait</a:t>
            </a:r>
            <a:r>
              <a:rPr b="1" lang="en-US" sz="3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100">
                <a:latin typeface="Times New Roman"/>
                <a:ea typeface="Times New Roman"/>
                <a:cs typeface="Times New Roman"/>
                <a:sym typeface="Times New Roman"/>
              </a:rPr>
              <a:t>can be implemented as: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1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100">
                <a:latin typeface="Times New Roman"/>
                <a:ea typeface="Times New Roman"/>
                <a:cs typeface="Times New Roman"/>
                <a:sym typeface="Times New Roman"/>
              </a:rPr>
              <a:t>		x_count++;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100">
                <a:latin typeface="Times New Roman"/>
                <a:ea typeface="Times New Roman"/>
                <a:cs typeface="Times New Roman"/>
                <a:sym typeface="Times New Roman"/>
              </a:rPr>
              <a:t>		if (next_count &gt; 0)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100">
                <a:latin typeface="Times New Roman"/>
                <a:ea typeface="Times New Roman"/>
                <a:cs typeface="Times New Roman"/>
                <a:sym typeface="Times New Roman"/>
              </a:rPr>
              <a:t>			signal(next);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100">
                <a:latin typeface="Times New Roman"/>
                <a:ea typeface="Times New Roman"/>
                <a:cs typeface="Times New Roman"/>
                <a:sym typeface="Times New Roman"/>
              </a:rPr>
              <a:t>		else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100">
                <a:latin typeface="Times New Roman"/>
                <a:ea typeface="Times New Roman"/>
                <a:cs typeface="Times New Roman"/>
                <a:sym typeface="Times New Roman"/>
              </a:rPr>
              <a:t>			signal(mutex);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100">
                <a:latin typeface="Times New Roman"/>
                <a:ea typeface="Times New Roman"/>
                <a:cs typeface="Times New Roman"/>
                <a:sym typeface="Times New Roman"/>
              </a:rPr>
              <a:t>		wait(x_sem);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100">
                <a:latin typeface="Times New Roman"/>
                <a:ea typeface="Times New Roman"/>
                <a:cs typeface="Times New Roman"/>
                <a:sym typeface="Times New Roman"/>
              </a:rPr>
              <a:t>		x-count--;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31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454" name="Google Shape;454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2"/>
          <p:cNvSpPr txBox="1"/>
          <p:nvPr>
            <p:ph type="title"/>
          </p:nvPr>
        </p:nvSpPr>
        <p:spPr>
          <a:xfrm>
            <a:off x="838200" y="365125"/>
            <a:ext cx="10515600" cy="11882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 Implementation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0" name="Google Shape;460;p5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operation </a:t>
            </a:r>
            <a:r>
              <a:rPr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x.signal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can be implemented as: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(x-count &gt; 0)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next_count++;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signal(x_sem);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wait(next);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next_count--;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61" name="Google Shape;461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</a:t>
            </a: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Resuming processes within a monitor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7" name="Google Shape;467;p5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How can we control the task resumption order?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Conditional-wait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construct: x.wait(c);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33"/>
              </a:buClr>
              <a:buSzPts val="2400"/>
              <a:buNone/>
            </a:pPr>
            <a:r>
              <a:rPr lang="en-US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– integer expression evaluated when wait executed.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value of </a:t>
            </a:r>
            <a:r>
              <a:rPr lang="en-US" sz="2800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(a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priority number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) stored with the name of the process that is suspended.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when </a:t>
            </a:r>
            <a:r>
              <a:rPr lang="en-US" sz="2800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x.signal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is executed, process with smallest associated priority number is resumed next.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8" name="Google Shape;468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5"/>
          <p:cNvSpPr txBox="1"/>
          <p:nvPr>
            <p:ph type="title"/>
          </p:nvPr>
        </p:nvSpPr>
        <p:spPr>
          <a:xfrm>
            <a:off x="838200" y="365125"/>
            <a:ext cx="10515600" cy="747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Monitor to Allocate Single Resource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4" name="Google Shape;474;p55"/>
          <p:cNvSpPr txBox="1"/>
          <p:nvPr>
            <p:ph idx="1" type="body"/>
          </p:nvPr>
        </p:nvSpPr>
        <p:spPr>
          <a:xfrm>
            <a:off x="838200" y="1145754"/>
            <a:ext cx="10515600" cy="5453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monitor ResourceAllocator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{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boolean busy;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condition x;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void acquire(int time) {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	if (busy)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		x.wait(time);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	busy = TRUE;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}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void release() {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	busy = FALSE;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	x.signal();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}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initiali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zation code() {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	 busy = FALSE;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	}   }</a:t>
            </a:r>
            <a:endParaRPr sz="1800"/>
          </a:p>
        </p:txBody>
      </p:sp>
      <p:sp>
        <p:nvSpPr>
          <p:cNvPr id="475" name="Google Shape;475;p55"/>
          <p:cNvSpPr/>
          <p:nvPr/>
        </p:nvSpPr>
        <p:spPr>
          <a:xfrm>
            <a:off x="5022850" y="2524125"/>
            <a:ext cx="2606675" cy="1652588"/>
          </a:xfrm>
          <a:prstGeom prst="rect">
            <a:avLst/>
          </a:prstGeom>
          <a:solidFill>
            <a:srgbClr val="FFC00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R.acquire(t);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access the resource;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…….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R.release();</a:t>
            </a:r>
            <a:endParaRPr/>
          </a:p>
        </p:txBody>
      </p:sp>
      <p:sp>
        <p:nvSpPr>
          <p:cNvPr id="476" name="Google Shape;476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6"/>
          <p:cNvSpPr txBox="1"/>
          <p:nvPr>
            <p:ph type="title"/>
          </p:nvPr>
        </p:nvSpPr>
        <p:spPr>
          <a:xfrm>
            <a:off x="838200" y="365125"/>
            <a:ext cx="10515600" cy="9789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Monitor to Allocate Single Resource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2" name="Google Shape;482;p56"/>
          <p:cNvSpPr txBox="1"/>
          <p:nvPr>
            <p:ph idx="1" type="body"/>
          </p:nvPr>
        </p:nvSpPr>
        <p:spPr>
          <a:xfrm>
            <a:off x="838200" y="1299990"/>
            <a:ext cx="10515600" cy="4876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Problems: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83" name="Google Shape;48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6389" y="1837253"/>
            <a:ext cx="7810500" cy="1147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6734" y="3182403"/>
            <a:ext cx="7781925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56"/>
          <p:cNvSpPr/>
          <p:nvPr/>
        </p:nvSpPr>
        <p:spPr>
          <a:xfrm>
            <a:off x="657340" y="4189848"/>
            <a:ext cx="10084106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Verifying correctness: Check two conditions:</a:t>
            </a:r>
            <a:endParaRPr/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processes must always make their calls on the monitor in a correct sequence.</a:t>
            </a:r>
            <a:endParaRPr/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ensure that an uncooperative process does not ignore the mutual-exclusion gateway provided by the monitor, and try to access the shared resource directly, without using the access protocols.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6" name="Google Shape;486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7"/>
          <p:cNvSpPr txBox="1"/>
          <p:nvPr>
            <p:ph type="title"/>
          </p:nvPr>
        </p:nvSpPr>
        <p:spPr>
          <a:xfrm>
            <a:off x="761082" y="283290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</a:pPr>
            <a:r>
              <a:rPr b="1" lang="en-US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2" name="Google Shape;492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Consume</a:t>
            </a: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while (true)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        while (counter == 0)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        ; // do nothing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        nextConsumed =  buffer[out];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         out = (out + 1) % BUFFER_SIZE;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                  counter--;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	/*  consume the item in nextConsumed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6" name="Google Shape;12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Race Condition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counter++ could be implemented as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register1 = counter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register1 = register1 + 1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counter = register1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counter-- could be implemented as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register2 = counter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register2 = register2 - 1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counter = register2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3" name="Google Shape;13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Race Condition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0" name="Google Shape;14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43125"/>
            <a:ext cx="10348600" cy="37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Critical section problem</a:t>
            </a:r>
            <a:endParaRPr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9"/>
          <p:cNvSpPr txBox="1"/>
          <p:nvPr>
            <p:ph idx="1" type="body"/>
          </p:nvPr>
        </p:nvSpPr>
        <p:spPr>
          <a:xfrm>
            <a:off x="1067975" y="18479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Critical section – segment of code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changing common variables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Updating a table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Writing a file etc.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Entry section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Exit section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Remainder section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7" name="Google Shape;14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6212850" y="1034000"/>
            <a:ext cx="2580600" cy="11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p1—-SET OF CODE</a:t>
            </a: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7849975" y="2733000"/>
            <a:ext cx="2580600" cy="11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CRITICAL SECTION</a:t>
            </a: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6030000" y="5180950"/>
            <a:ext cx="2580600" cy="11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REMAINING</a:t>
            </a:r>
            <a:endParaRPr b="1"/>
          </a:p>
        </p:txBody>
      </p:sp>
      <p:sp>
        <p:nvSpPr>
          <p:cNvPr id="151" name="Google Shape;151;p9"/>
          <p:cNvSpPr/>
          <p:nvPr/>
        </p:nvSpPr>
        <p:spPr>
          <a:xfrm>
            <a:off x="7849975" y="1557600"/>
            <a:ext cx="2580600" cy="11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eNTRY</a:t>
            </a:r>
            <a:endParaRPr/>
          </a:p>
        </p:txBody>
      </p:sp>
      <p:sp>
        <p:nvSpPr>
          <p:cNvPr id="152" name="Google Shape;152;p9"/>
          <p:cNvSpPr/>
          <p:nvPr/>
        </p:nvSpPr>
        <p:spPr>
          <a:xfrm>
            <a:off x="7849975" y="3908400"/>
            <a:ext cx="2580600" cy="117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2021-01-17T10:28:15Z</dcterms:created>
  <dc:creator>Manjunath</dc:creator>
</cp:coreProperties>
</file>