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8" r:id="rId1"/>
  </p:sldMasterIdLst>
  <p:notesMasterIdLst>
    <p:notesMasterId r:id="rId14"/>
  </p:notesMasterIdLst>
  <p:handoutMasterIdLst>
    <p:handoutMasterId r:id="rId15"/>
  </p:handoutMasterIdLst>
  <p:sldIdLst>
    <p:sldId id="256" r:id="rId2"/>
    <p:sldId id="258" r:id="rId3"/>
    <p:sldId id="259" r:id="rId4"/>
    <p:sldId id="268" r:id="rId5"/>
    <p:sldId id="287" r:id="rId6"/>
    <p:sldId id="269" r:id="rId7"/>
    <p:sldId id="288" r:id="rId8"/>
    <p:sldId id="289" r:id="rId9"/>
    <p:sldId id="290" r:id="rId10"/>
    <p:sldId id="291" r:id="rId11"/>
    <p:sldId id="270"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E370F6-7DF4-F54D-B9DF-9D5D591BEA5B}">
          <p14:sldIdLst>
            <p14:sldId id="256"/>
            <p14:sldId id="258"/>
            <p14:sldId id="259"/>
            <p14:sldId id="268"/>
            <p14:sldId id="287"/>
            <p14:sldId id="269"/>
            <p14:sldId id="288"/>
            <p14:sldId id="289"/>
            <p14:sldId id="290"/>
            <p14:sldId id="291"/>
            <p14:sldId id="270"/>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1"/>
    <p:restoredTop sz="94684"/>
  </p:normalViewPr>
  <p:slideViewPr>
    <p:cSldViewPr snapToGrid="0">
      <p:cViewPr varScale="1">
        <p:scale>
          <a:sx n="162" d="100"/>
          <a:sy n="162" d="100"/>
        </p:scale>
        <p:origin x="232" y="6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0BAE4D-1DF5-DBC8-C0E1-341A698F0B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C67055B0-A7BF-D385-29FD-1C647D2CAD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GB" dirty="0"/>
          </a:p>
        </p:txBody>
      </p:sp>
      <p:sp>
        <p:nvSpPr>
          <p:cNvPr id="4" name="Footer Placeholder 3">
            <a:extLst>
              <a:ext uri="{FF2B5EF4-FFF2-40B4-BE49-F238E27FC236}">
                <a16:creationId xmlns:a16="http://schemas.microsoft.com/office/drawing/2014/main" id="{5F8EEF22-1558-4F4E-E780-476DE05D47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3A91834-0B04-3E19-155D-1ADB069209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F13574-AD33-664A-9A18-59BB3DCAFFDB}" type="slidenum">
              <a:rPr lang="en-GB" smtClean="0"/>
              <a:t>‹#›</a:t>
            </a:fld>
            <a:endParaRPr lang="en-GB"/>
          </a:p>
        </p:txBody>
      </p:sp>
      <p:pic>
        <p:nvPicPr>
          <p:cNvPr id="7" name="Picture 6">
            <a:extLst>
              <a:ext uri="{FF2B5EF4-FFF2-40B4-BE49-F238E27FC236}">
                <a16:creationId xmlns:a16="http://schemas.microsoft.com/office/drawing/2014/main" id="{F4E0F55C-F448-81FB-ADC7-496DCE5E0FC2}"/>
              </a:ext>
            </a:extLst>
          </p:cNvPr>
          <p:cNvPicPr>
            <a:picLocks noChangeAspect="1"/>
          </p:cNvPicPr>
          <p:nvPr/>
        </p:nvPicPr>
        <p:blipFill>
          <a:blip r:embed="rId2"/>
          <a:stretch>
            <a:fillRect/>
          </a:stretch>
        </p:blipFill>
        <p:spPr>
          <a:xfrm>
            <a:off x="4953000" y="-11112"/>
            <a:ext cx="1905000" cy="469900"/>
          </a:xfrm>
          <a:prstGeom prst="rect">
            <a:avLst/>
          </a:prstGeom>
        </p:spPr>
      </p:pic>
    </p:spTree>
    <p:extLst>
      <p:ext uri="{BB962C8B-B14F-4D97-AF65-F5344CB8AC3E}">
        <p14:creationId xmlns:p14="http://schemas.microsoft.com/office/powerpoint/2010/main" val="3480078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84A5F-B9F5-9B43-BE5B-EBBCD5646595}" type="datetimeFigureOut">
              <a:rPr lang="en-US" smtClean="0"/>
              <a:t>9/29/24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1FFD5-F11F-1A49-B4BA-FB7EDA4EBC19}" type="slidenum">
              <a:rPr lang="en-US" smtClean="0"/>
              <a:t>‹#›</a:t>
            </a:fld>
            <a:endParaRPr lang="en-US"/>
          </a:p>
        </p:txBody>
      </p:sp>
    </p:spTree>
    <p:extLst>
      <p:ext uri="{BB962C8B-B14F-4D97-AF65-F5344CB8AC3E}">
        <p14:creationId xmlns:p14="http://schemas.microsoft.com/office/powerpoint/2010/main" val="3153398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1FFD5-F11F-1A49-B4BA-FB7EDA4EBC19}" type="slidenum">
              <a:rPr lang="en-US" smtClean="0"/>
              <a:t>3</a:t>
            </a:fld>
            <a:endParaRPr lang="en-US"/>
          </a:p>
        </p:txBody>
      </p:sp>
    </p:spTree>
    <p:extLst>
      <p:ext uri="{BB962C8B-B14F-4D97-AF65-F5344CB8AC3E}">
        <p14:creationId xmlns:p14="http://schemas.microsoft.com/office/powerpoint/2010/main" val="100982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FA2B21-3FCD-4721-B95C-427943F61125}" type="datetime1">
              <a:rPr lang="en-US" smtClean="0"/>
              <a:t>9/29/24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00318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9/29/24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2263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FA2B21-3FCD-4721-B95C-427943F61125}" type="datetime1">
              <a:rPr lang="en-US" smtClean="0"/>
              <a:t>9/29/24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972670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A0C0817-A112-4847-8014-A94B7D2A4EA3}" type="datetime1">
              <a:rPr lang="en-US" smtClean="0"/>
              <a:t>9/29/24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
        <p:nvSpPr>
          <p:cNvPr id="9" name="Picture Placeholder 8">
            <a:extLst>
              <a:ext uri="{FF2B5EF4-FFF2-40B4-BE49-F238E27FC236}">
                <a16:creationId xmlns:a16="http://schemas.microsoft.com/office/drawing/2014/main" id="{37A9A0F2-F2C7-E2AE-DD72-C2CA527AAF3C}"/>
              </a:ext>
            </a:extLst>
          </p:cNvPr>
          <p:cNvSpPr>
            <a:spLocks noGrp="1"/>
          </p:cNvSpPr>
          <p:nvPr>
            <p:ph type="pic" sz="quarter" idx="13"/>
          </p:nvPr>
        </p:nvSpPr>
        <p:spPr>
          <a:xfrm>
            <a:off x="10958961" y="0"/>
            <a:ext cx="1231557" cy="444500"/>
          </a:xfrm>
        </p:spPr>
        <p:txBody>
          <a:bodyPr/>
          <a:lstStyle/>
          <a:p>
            <a:r>
              <a:rPr lang="en-GB"/>
              <a:t>Click icon to add picture</a:t>
            </a:r>
          </a:p>
        </p:txBody>
      </p:sp>
      <p:pic>
        <p:nvPicPr>
          <p:cNvPr id="11" name="Picture 10" descr="A yellow sign with black text&#10;&#10;Description automatically generated">
            <a:extLst>
              <a:ext uri="{FF2B5EF4-FFF2-40B4-BE49-F238E27FC236}">
                <a16:creationId xmlns:a16="http://schemas.microsoft.com/office/drawing/2014/main" id="{27AD493B-BD62-381E-8858-C07EE1CDC9F4}"/>
              </a:ext>
            </a:extLst>
          </p:cNvPr>
          <p:cNvPicPr>
            <a:picLocks noChangeAspect="1"/>
          </p:cNvPicPr>
          <p:nvPr userDrawn="1"/>
        </p:nvPicPr>
        <p:blipFill>
          <a:blip r:embed="rId2"/>
          <a:stretch>
            <a:fillRect/>
          </a:stretch>
        </p:blipFill>
        <p:spPr>
          <a:xfrm>
            <a:off x="10448310" y="0"/>
            <a:ext cx="1743689" cy="430110"/>
          </a:xfrm>
          <a:prstGeom prst="rect">
            <a:avLst/>
          </a:prstGeom>
        </p:spPr>
      </p:pic>
    </p:spTree>
    <p:extLst>
      <p:ext uri="{BB962C8B-B14F-4D97-AF65-F5344CB8AC3E}">
        <p14:creationId xmlns:p14="http://schemas.microsoft.com/office/powerpoint/2010/main" val="15680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917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9C646AA-F36E-4540-911D-FFFC0A0EF24A}" type="datetime1">
              <a:rPr lang="en-US" smtClean="0"/>
              <a:t>9/29/24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9359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896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672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3714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6620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E8D12A6-918A-48BD-8CB9-CA713993B0EA}" type="datetime1">
              <a:rPr lang="en-US" smtClean="0"/>
              <a:t>9/29/24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3888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9/29/24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4149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FA2B21-3FCD-4721-B95C-427943F61125}" type="datetime1">
              <a:rPr lang="en-US" smtClean="0"/>
              <a:t>9/29/24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B7E4EF-A1BD-40F4-AB7B-04F084DD991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A yellow sign with black text&#10;&#10;Description automatically generated">
            <a:extLst>
              <a:ext uri="{FF2B5EF4-FFF2-40B4-BE49-F238E27FC236}">
                <a16:creationId xmlns:a16="http://schemas.microsoft.com/office/drawing/2014/main" id="{2A5087A0-D020-5E80-4D95-C1A2BD6B3097}"/>
              </a:ext>
            </a:extLst>
          </p:cNvPr>
          <p:cNvPicPr>
            <a:picLocks noChangeAspect="1"/>
          </p:cNvPicPr>
          <p:nvPr userDrawn="1"/>
        </p:nvPicPr>
        <p:blipFill>
          <a:blip r:embed="rId14"/>
          <a:stretch>
            <a:fillRect/>
          </a:stretch>
        </p:blipFill>
        <p:spPr>
          <a:xfrm>
            <a:off x="10450750" y="9361"/>
            <a:ext cx="1741250" cy="429508"/>
          </a:xfrm>
          <a:prstGeom prst="rect">
            <a:avLst/>
          </a:prstGeom>
        </p:spPr>
      </p:pic>
    </p:spTree>
    <p:extLst>
      <p:ext uri="{BB962C8B-B14F-4D97-AF65-F5344CB8AC3E}">
        <p14:creationId xmlns:p14="http://schemas.microsoft.com/office/powerpoint/2010/main" val="2205150094"/>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CSS/CSS_media_queries/Using_media_querie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A7997F61-D8B6-EBC7-8970-D0DBC50DE928}"/>
              </a:ext>
            </a:extLst>
          </p:cNvPr>
          <p:cNvPicPr>
            <a:picLocks noChangeAspect="1"/>
          </p:cNvPicPr>
          <p:nvPr/>
        </p:nvPicPr>
        <p:blipFill>
          <a:blip r:embed="rId2"/>
          <a:srcRect b="3434"/>
          <a:stretch/>
        </p:blipFill>
        <p:spPr>
          <a:xfrm>
            <a:off x="0" y="462464"/>
            <a:ext cx="12191980" cy="6857990"/>
          </a:xfrm>
          <a:prstGeom prst="rect">
            <a:avLst/>
          </a:prstGeom>
        </p:spPr>
      </p:pic>
      <p:sp>
        <p:nvSpPr>
          <p:cNvPr id="2" name="Title 1">
            <a:extLst>
              <a:ext uri="{FF2B5EF4-FFF2-40B4-BE49-F238E27FC236}">
                <a16:creationId xmlns:a16="http://schemas.microsoft.com/office/drawing/2014/main" id="{37DCC1F8-0C31-FBD0-ADA3-C5F8D4F163A7}"/>
              </a:ext>
            </a:extLst>
          </p:cNvPr>
          <p:cNvSpPr>
            <a:spLocks noGrp="1"/>
          </p:cNvSpPr>
          <p:nvPr>
            <p:ph type="ctrTitle"/>
          </p:nvPr>
        </p:nvSpPr>
        <p:spPr>
          <a:xfrm>
            <a:off x="609599" y="4204138"/>
            <a:ext cx="10965142" cy="1263106"/>
          </a:xfrm>
        </p:spPr>
        <p:txBody>
          <a:bodyPr vert="horz" lIns="91440" tIns="45720" rIns="91440" bIns="45720" rtlCol="0" anchor="b">
            <a:noAutofit/>
          </a:bodyPr>
          <a:lstStyle/>
          <a:p>
            <a:r>
              <a:rPr lang="en-GB" sz="4000" dirty="0">
                <a:solidFill>
                  <a:schemeClr val="tx1"/>
                </a:solidFill>
              </a:rPr>
              <a:t>Responsive Web Design</a:t>
            </a:r>
            <a:endParaRPr lang="en-US" sz="4000" dirty="0">
              <a:solidFill>
                <a:schemeClr val="tx1"/>
              </a:solidFill>
            </a:endParaRPr>
          </a:p>
        </p:txBody>
      </p:sp>
      <p:sp>
        <p:nvSpPr>
          <p:cNvPr id="3" name="Subtitle 2">
            <a:extLst>
              <a:ext uri="{FF2B5EF4-FFF2-40B4-BE49-F238E27FC236}">
                <a16:creationId xmlns:a16="http://schemas.microsoft.com/office/drawing/2014/main" id="{95CDDF65-AE5B-3706-129A-12524D89FA71}"/>
              </a:ext>
            </a:extLst>
          </p:cNvPr>
          <p:cNvSpPr>
            <a:spLocks noGrp="1"/>
          </p:cNvSpPr>
          <p:nvPr>
            <p:ph type="subTitle" idx="1"/>
          </p:nvPr>
        </p:nvSpPr>
        <p:spPr>
          <a:xfrm>
            <a:off x="609598" y="5467246"/>
            <a:ext cx="10965142" cy="484822"/>
          </a:xfrm>
        </p:spPr>
        <p:txBody>
          <a:bodyPr vert="horz" lIns="91440" tIns="45720" rIns="91440" bIns="45720" rtlCol="0" anchor="t">
            <a:normAutofit/>
          </a:bodyPr>
          <a:lstStyle/>
          <a:p>
            <a:r>
              <a:rPr lang="en-GB" dirty="0"/>
              <a:t>Full stack Skills Bootcamp</a:t>
            </a:r>
            <a:endParaRPr lang="en-US" dirty="0">
              <a:solidFill>
                <a:srgbClr val="6CD0EF"/>
              </a:solidFill>
            </a:endParaRPr>
          </a:p>
        </p:txBody>
      </p:sp>
    </p:spTree>
    <p:extLst>
      <p:ext uri="{BB962C8B-B14F-4D97-AF65-F5344CB8AC3E}">
        <p14:creationId xmlns:p14="http://schemas.microsoft.com/office/powerpoint/2010/main" val="33420883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26B9A-ABDC-0646-AAB3-D95CB0D7C7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800F65-FFB5-59DE-10FF-D570C516C9C9}"/>
              </a:ext>
            </a:extLst>
          </p:cNvPr>
          <p:cNvSpPr>
            <a:spLocks noGrp="1"/>
          </p:cNvSpPr>
          <p:nvPr>
            <p:ph type="title"/>
          </p:nvPr>
        </p:nvSpPr>
        <p:spPr>
          <a:xfrm>
            <a:off x="581193" y="729658"/>
            <a:ext cx="11029616" cy="988332"/>
          </a:xfrm>
        </p:spPr>
        <p:txBody>
          <a:bodyPr anchor="b">
            <a:normAutofit/>
          </a:bodyPr>
          <a:lstStyle/>
          <a:p>
            <a:r>
              <a:rPr lang="en-GB" dirty="0"/>
              <a:t>Examples of Real-World Use</a:t>
            </a:r>
          </a:p>
        </p:txBody>
      </p:sp>
      <p:sp>
        <p:nvSpPr>
          <p:cNvPr id="3" name="Content Placeholder 2">
            <a:extLst>
              <a:ext uri="{FF2B5EF4-FFF2-40B4-BE49-F238E27FC236}">
                <a16:creationId xmlns:a16="http://schemas.microsoft.com/office/drawing/2014/main" id="{4E2744A8-39AE-7F53-5419-E088EEDE2586}"/>
              </a:ext>
            </a:extLst>
          </p:cNvPr>
          <p:cNvSpPr>
            <a:spLocks noGrp="1"/>
          </p:cNvSpPr>
          <p:nvPr>
            <p:ph sz="half" idx="1"/>
          </p:nvPr>
        </p:nvSpPr>
        <p:spPr>
          <a:xfrm>
            <a:off x="581193" y="2228003"/>
            <a:ext cx="5422390" cy="3633047"/>
          </a:xfrm>
        </p:spPr>
        <p:txBody>
          <a:bodyPr anchor="ctr">
            <a:normAutofit/>
          </a:bodyPr>
          <a:lstStyle/>
          <a:p>
            <a:r>
              <a:rPr lang="en-GB" b="1" dirty="0"/>
              <a:t>Real-world sites</a:t>
            </a:r>
            <a:r>
              <a:rPr lang="en-GB" dirty="0"/>
              <a:t>: Many modern, grid-based layouts, such as news websites, blogs, and dashboards, rely on CSS Grid.</a:t>
            </a:r>
          </a:p>
          <a:p>
            <a:r>
              <a:rPr lang="en-GB" b="1" dirty="0"/>
              <a:t>Case study</a:t>
            </a:r>
            <a:r>
              <a:rPr lang="en-GB" dirty="0"/>
              <a:t>: An example (https://css-</a:t>
            </a:r>
            <a:r>
              <a:rPr lang="en-GB" dirty="0" err="1"/>
              <a:t>tricks.com</a:t>
            </a:r>
            <a:r>
              <a:rPr lang="en-GB" dirty="0"/>
              <a:t>/) demonstrating flexible grid-based designs.</a:t>
            </a:r>
            <a:br>
              <a:rPr lang="en-GB" dirty="0"/>
            </a:br>
            <a:br>
              <a:rPr lang="en-GB" dirty="0"/>
            </a:br>
            <a:r>
              <a:rPr lang="en-GB" dirty="0"/>
              <a:t>Demo…</a:t>
            </a:r>
          </a:p>
        </p:txBody>
      </p:sp>
      <p:pic>
        <p:nvPicPr>
          <p:cNvPr id="5" name="Picture 4" descr="A screenshot of a website&#10;&#10;Description automatically generated">
            <a:extLst>
              <a:ext uri="{FF2B5EF4-FFF2-40B4-BE49-F238E27FC236}">
                <a16:creationId xmlns:a16="http://schemas.microsoft.com/office/drawing/2014/main" id="{63BB02D0-DF9E-89DA-918A-D83B040A336F}"/>
              </a:ext>
            </a:extLst>
          </p:cNvPr>
          <p:cNvPicPr>
            <a:picLocks noChangeAspect="1"/>
          </p:cNvPicPr>
          <p:nvPr/>
        </p:nvPicPr>
        <p:blipFill>
          <a:blip r:embed="rId2"/>
          <a:stretch>
            <a:fillRect/>
          </a:stretch>
        </p:blipFill>
        <p:spPr>
          <a:xfrm>
            <a:off x="6314148" y="2303442"/>
            <a:ext cx="4739500" cy="3704897"/>
          </a:xfrm>
          <a:prstGeom prst="rect">
            <a:avLst/>
          </a:prstGeom>
        </p:spPr>
      </p:pic>
    </p:spTree>
    <p:extLst>
      <p:ext uri="{BB962C8B-B14F-4D97-AF65-F5344CB8AC3E}">
        <p14:creationId xmlns:p14="http://schemas.microsoft.com/office/powerpoint/2010/main" val="359107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FC85E-301A-0D27-5AB0-19EAFAA37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45162-6EF0-93AA-7FD1-CFE49C855102}"/>
              </a:ext>
            </a:extLst>
          </p:cNvPr>
          <p:cNvSpPr>
            <a:spLocks noGrp="1"/>
          </p:cNvSpPr>
          <p:nvPr>
            <p:ph type="title"/>
          </p:nvPr>
        </p:nvSpPr>
        <p:spPr>
          <a:xfrm>
            <a:off x="581193" y="729658"/>
            <a:ext cx="11029616" cy="988332"/>
          </a:xfrm>
        </p:spPr>
        <p:txBody>
          <a:bodyPr anchor="b">
            <a:normAutofit/>
          </a:bodyPr>
          <a:lstStyle/>
          <a:p>
            <a:r>
              <a:rPr lang="en-GB" dirty="0"/>
              <a:t>Recap</a:t>
            </a:r>
          </a:p>
        </p:txBody>
      </p:sp>
      <p:sp>
        <p:nvSpPr>
          <p:cNvPr id="3" name="Content Placeholder 2">
            <a:extLst>
              <a:ext uri="{FF2B5EF4-FFF2-40B4-BE49-F238E27FC236}">
                <a16:creationId xmlns:a16="http://schemas.microsoft.com/office/drawing/2014/main" id="{AC6E526B-814B-E7EB-A11D-D39780B727FE}"/>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GB" b="1" dirty="0"/>
              <a:t>Summary</a:t>
            </a:r>
            <a:r>
              <a:rPr lang="en-GB" dirty="0"/>
              <a:t>: Recap the key tools for building responsive websites:</a:t>
            </a:r>
          </a:p>
          <a:p>
            <a:pPr>
              <a:buFont typeface="Arial" panose="020B0604020202020204" pitchFamily="34" charset="0"/>
              <a:buChar char="•"/>
            </a:pPr>
            <a:r>
              <a:rPr lang="en-GB" dirty="0"/>
              <a:t>CSS Resets: Eliminate inconsistencies in default styles.</a:t>
            </a:r>
          </a:p>
          <a:p>
            <a:pPr>
              <a:buFont typeface="Arial" panose="020B0604020202020204" pitchFamily="34" charset="0"/>
              <a:buChar char="•"/>
            </a:pPr>
            <a:r>
              <a:rPr lang="en-GB" dirty="0"/>
              <a:t>Media Queries: Apply styles based on device characteristics.</a:t>
            </a:r>
          </a:p>
          <a:p>
            <a:pPr>
              <a:buFont typeface="Arial" panose="020B0604020202020204" pitchFamily="34" charset="0"/>
              <a:buChar char="•"/>
            </a:pPr>
            <a:r>
              <a:rPr lang="en-GB" dirty="0"/>
              <a:t>CSS Grid: Create flexible, responsive layouts.</a:t>
            </a:r>
          </a:p>
        </p:txBody>
      </p:sp>
      <p:sp>
        <p:nvSpPr>
          <p:cNvPr id="4" name="Content Placeholder 2">
            <a:extLst>
              <a:ext uri="{FF2B5EF4-FFF2-40B4-BE49-F238E27FC236}">
                <a16:creationId xmlns:a16="http://schemas.microsoft.com/office/drawing/2014/main" id="{3C851A9B-F446-AEB7-173D-F843BCC343FE}"/>
              </a:ext>
            </a:extLst>
          </p:cNvPr>
          <p:cNvSpPr txBox="1">
            <a:spLocks/>
          </p:cNvSpPr>
          <p:nvPr/>
        </p:nvSpPr>
        <p:spPr>
          <a:xfrm>
            <a:off x="6209482" y="2110773"/>
            <a:ext cx="5198285" cy="36330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GB" b="1" dirty="0"/>
              <a:t>Using media queries - MDN Web Docs: </a:t>
            </a:r>
            <a:r>
              <a:rPr lang="en-GB" dirty="0">
                <a:hlinkClick r:id="rId2">
                  <a:extLst>
                    <a:ext uri="{A12FA001-AC4F-418D-AE19-62706E023703}">
                      <ahyp:hlinkClr xmlns:ahyp="http://schemas.microsoft.com/office/drawing/2018/hyperlinkcolor" val="tx"/>
                    </a:ext>
                  </a:extLst>
                </a:hlinkClick>
              </a:rPr>
              <a:t>https://developer.mozilla.org/en-US/docs/Web/CSS/CSS_media_queries/Using_media_queries</a:t>
            </a:r>
            <a:br>
              <a:rPr lang="en-GB" dirty="0"/>
            </a:br>
            <a:br>
              <a:rPr lang="en-GB" dirty="0"/>
            </a:br>
            <a:r>
              <a:rPr lang="en-GB" b="1" dirty="0"/>
              <a:t>CSS-Tricks - A Complete Guide to Grid: </a:t>
            </a:r>
            <a:br>
              <a:rPr lang="en-GB" b="1" dirty="0"/>
            </a:br>
            <a:r>
              <a:rPr lang="en-GB" dirty="0"/>
              <a:t>https://css-</a:t>
            </a:r>
            <a:r>
              <a:rPr lang="en-GB" dirty="0" err="1"/>
              <a:t>tricks.com</a:t>
            </a:r>
            <a:r>
              <a:rPr lang="en-GB" dirty="0"/>
              <a:t>/snippets/css/complete-guide-grid/</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50054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E187-63BA-683D-B61F-11A4E6D447F4}"/>
              </a:ext>
            </a:extLst>
          </p:cNvPr>
          <p:cNvSpPr>
            <a:spLocks noGrp="1"/>
          </p:cNvSpPr>
          <p:nvPr>
            <p:ph type="title"/>
          </p:nvPr>
        </p:nvSpPr>
        <p:spPr>
          <a:xfrm>
            <a:off x="581192" y="3077494"/>
            <a:ext cx="11029616" cy="1013800"/>
          </a:xfrm>
        </p:spPr>
        <p:txBody>
          <a:bodyPr>
            <a:normAutofit/>
          </a:bodyPr>
          <a:lstStyle/>
          <a:p>
            <a:pPr algn="ctr"/>
            <a:r>
              <a:rPr lang="en-GB" sz="4000" dirty="0">
                <a:solidFill>
                  <a:schemeClr val="accent1"/>
                </a:solidFill>
              </a:rPr>
              <a:t>Questions?</a:t>
            </a:r>
          </a:p>
        </p:txBody>
      </p:sp>
    </p:spTree>
    <p:extLst>
      <p:ext uri="{BB962C8B-B14F-4D97-AF65-F5344CB8AC3E}">
        <p14:creationId xmlns:p14="http://schemas.microsoft.com/office/powerpoint/2010/main" val="188120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EC6C-4AE1-B116-58AB-212E6825815A}"/>
              </a:ext>
            </a:extLst>
          </p:cNvPr>
          <p:cNvSpPr>
            <a:spLocks noGrp="1"/>
          </p:cNvSpPr>
          <p:nvPr>
            <p:ph type="title"/>
          </p:nvPr>
        </p:nvSpPr>
        <p:spPr>
          <a:xfrm>
            <a:off x="581193" y="729658"/>
            <a:ext cx="11029616" cy="988332"/>
          </a:xfrm>
        </p:spPr>
        <p:txBody>
          <a:bodyPr anchor="b">
            <a:normAutofit/>
          </a:bodyPr>
          <a:lstStyle/>
          <a:p>
            <a:r>
              <a:rPr lang="en-GB" dirty="0"/>
              <a:t>CSS Resets, media queries and CSS grid</a:t>
            </a:r>
          </a:p>
        </p:txBody>
      </p:sp>
      <p:sp>
        <p:nvSpPr>
          <p:cNvPr id="3" name="Content Placeholder 2">
            <a:extLst>
              <a:ext uri="{FF2B5EF4-FFF2-40B4-BE49-F238E27FC236}">
                <a16:creationId xmlns:a16="http://schemas.microsoft.com/office/drawing/2014/main" id="{FE03B9B7-69BD-DA3B-DA39-22C51B9D9298}"/>
              </a:ext>
            </a:extLst>
          </p:cNvPr>
          <p:cNvSpPr>
            <a:spLocks noGrp="1"/>
          </p:cNvSpPr>
          <p:nvPr>
            <p:ph sz="half" idx="1"/>
          </p:nvPr>
        </p:nvSpPr>
        <p:spPr>
          <a:xfrm>
            <a:off x="581193" y="2228003"/>
            <a:ext cx="5422390" cy="3633047"/>
          </a:xfrm>
        </p:spPr>
        <p:txBody>
          <a:bodyPr anchor="ctr">
            <a:normAutofit/>
          </a:bodyPr>
          <a:lstStyle/>
          <a:p>
            <a:r>
              <a:rPr lang="en-GB" b="1" dirty="0"/>
              <a:t>Lesson Overview:</a:t>
            </a:r>
          </a:p>
          <a:p>
            <a:r>
              <a:rPr lang="en-GB" dirty="0"/>
              <a:t>In this lesson, we will be looking at CSS Reset stylesheets, why they exist and how they’re used and then we’ll move on to how Media Queries can be used to enhance responsive page behaviour.</a:t>
            </a:r>
            <a:br>
              <a:rPr lang="en-GB" dirty="0"/>
            </a:br>
            <a:r>
              <a:rPr lang="en-GB" dirty="0"/>
              <a:t>Finally we’ll take a look at CSS Grid and where it can be used on modern websites.</a:t>
            </a:r>
          </a:p>
        </p:txBody>
      </p:sp>
      <p:pic>
        <p:nvPicPr>
          <p:cNvPr id="5" name="Picture 4" descr="A screenshot of a web page&#10;&#10;Description automatically generated">
            <a:extLst>
              <a:ext uri="{FF2B5EF4-FFF2-40B4-BE49-F238E27FC236}">
                <a16:creationId xmlns:a16="http://schemas.microsoft.com/office/drawing/2014/main" id="{914D4DA1-7B82-CAD4-97F0-49A8B3425EDB}"/>
              </a:ext>
            </a:extLst>
          </p:cNvPr>
          <p:cNvPicPr>
            <a:picLocks noChangeAspect="1"/>
          </p:cNvPicPr>
          <p:nvPr/>
        </p:nvPicPr>
        <p:blipFill>
          <a:blip r:embed="rId2"/>
          <a:stretch>
            <a:fillRect/>
          </a:stretch>
        </p:blipFill>
        <p:spPr>
          <a:xfrm>
            <a:off x="6188419" y="2492839"/>
            <a:ext cx="4747574" cy="3368211"/>
          </a:xfrm>
          <a:prstGeom prst="rect">
            <a:avLst/>
          </a:prstGeom>
        </p:spPr>
      </p:pic>
    </p:spTree>
    <p:extLst>
      <p:ext uri="{BB962C8B-B14F-4D97-AF65-F5344CB8AC3E}">
        <p14:creationId xmlns:p14="http://schemas.microsoft.com/office/powerpoint/2010/main" val="211296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69EB-42C6-BBE7-4191-2CACF89B9BFE}"/>
              </a:ext>
            </a:extLst>
          </p:cNvPr>
          <p:cNvSpPr>
            <a:spLocks noGrp="1"/>
          </p:cNvSpPr>
          <p:nvPr>
            <p:ph type="title"/>
          </p:nvPr>
        </p:nvSpPr>
        <p:spPr>
          <a:xfrm>
            <a:off x="581193" y="729658"/>
            <a:ext cx="11029616" cy="988332"/>
          </a:xfrm>
        </p:spPr>
        <p:txBody>
          <a:bodyPr anchor="b">
            <a:normAutofit/>
          </a:bodyPr>
          <a:lstStyle/>
          <a:p>
            <a:r>
              <a:rPr lang="en-GB" dirty="0"/>
              <a:t>CSS Reset Stylesheets</a:t>
            </a:r>
          </a:p>
        </p:txBody>
      </p:sp>
      <p:sp>
        <p:nvSpPr>
          <p:cNvPr id="3" name="Content Placeholder 2">
            <a:extLst>
              <a:ext uri="{FF2B5EF4-FFF2-40B4-BE49-F238E27FC236}">
                <a16:creationId xmlns:a16="http://schemas.microsoft.com/office/drawing/2014/main" id="{38AEFC59-A100-3F49-F885-8DA5AADABF45}"/>
              </a:ext>
            </a:extLst>
          </p:cNvPr>
          <p:cNvSpPr>
            <a:spLocks noGrp="1"/>
          </p:cNvSpPr>
          <p:nvPr>
            <p:ph sz="half" idx="1"/>
          </p:nvPr>
        </p:nvSpPr>
        <p:spPr>
          <a:xfrm>
            <a:off x="581193" y="2228003"/>
            <a:ext cx="5422390" cy="3633047"/>
          </a:xfrm>
        </p:spPr>
        <p:txBody>
          <a:bodyPr anchor="ctr">
            <a:normAutofit/>
          </a:bodyPr>
          <a:lstStyle/>
          <a:p>
            <a:r>
              <a:rPr lang="en-GB" b="1" dirty="0"/>
              <a:t>What is a CSS Reset?</a:t>
            </a:r>
          </a:p>
          <a:p>
            <a:pPr>
              <a:buFont typeface="Arial" panose="020B0604020202020204" pitchFamily="34" charset="0"/>
              <a:buChar char="•"/>
            </a:pPr>
            <a:r>
              <a:rPr lang="en-GB" b="1" dirty="0"/>
              <a:t>Definition</a:t>
            </a:r>
            <a:r>
              <a:rPr lang="en-GB" dirty="0"/>
              <a:t>: A CSS reset is a set of rules that removes inconsistent default browser styling.</a:t>
            </a:r>
          </a:p>
          <a:p>
            <a:pPr>
              <a:buFont typeface="Arial" panose="020B0604020202020204" pitchFamily="34" charset="0"/>
              <a:buChar char="•"/>
            </a:pPr>
            <a:r>
              <a:rPr lang="en-GB" b="1" dirty="0"/>
              <a:t>Purpose</a:t>
            </a:r>
            <a:r>
              <a:rPr lang="en-GB" dirty="0"/>
              <a:t>: Ensures uniform styling across different browsers by “resetting” default styles.</a:t>
            </a:r>
          </a:p>
          <a:p>
            <a:r>
              <a:rPr lang="en-GB" b="1" dirty="0"/>
              <a:t>Why is a CSS Reset Needed?</a:t>
            </a:r>
          </a:p>
          <a:p>
            <a:pPr>
              <a:buFont typeface="Arial" panose="020B0604020202020204" pitchFamily="34" charset="0"/>
              <a:buChar char="•"/>
            </a:pPr>
            <a:r>
              <a:rPr lang="en-GB" dirty="0"/>
              <a:t>Different browsers have their own default styles for elements (e.g., margins, padding).</a:t>
            </a:r>
          </a:p>
          <a:p>
            <a:pPr>
              <a:buFont typeface="Arial" panose="020B0604020202020204" pitchFamily="34" charset="0"/>
              <a:buChar char="•"/>
            </a:pPr>
            <a:r>
              <a:rPr lang="en-GB" dirty="0"/>
              <a:t>A reset stylesheet creates a clean slate, avoiding unintended design quirks.</a:t>
            </a:r>
          </a:p>
        </p:txBody>
      </p:sp>
      <p:pic>
        <p:nvPicPr>
          <p:cNvPr id="5" name="Picture 4" descr="A screenshot of a computer program&#10;&#10;Description automatically generated">
            <a:extLst>
              <a:ext uri="{FF2B5EF4-FFF2-40B4-BE49-F238E27FC236}">
                <a16:creationId xmlns:a16="http://schemas.microsoft.com/office/drawing/2014/main" id="{E58CE346-8E06-6D03-21FA-55FBBCF3ECD9}"/>
              </a:ext>
            </a:extLst>
          </p:cNvPr>
          <p:cNvPicPr>
            <a:picLocks noChangeAspect="1"/>
          </p:cNvPicPr>
          <p:nvPr/>
        </p:nvPicPr>
        <p:blipFill>
          <a:blip r:embed="rId3"/>
          <a:stretch>
            <a:fillRect/>
          </a:stretch>
        </p:blipFill>
        <p:spPr>
          <a:xfrm>
            <a:off x="6510482" y="2417723"/>
            <a:ext cx="4476173" cy="3253606"/>
          </a:xfrm>
          <a:prstGeom prst="rect">
            <a:avLst/>
          </a:prstGeom>
        </p:spPr>
      </p:pic>
    </p:spTree>
    <p:extLst>
      <p:ext uri="{BB962C8B-B14F-4D97-AF65-F5344CB8AC3E}">
        <p14:creationId xmlns:p14="http://schemas.microsoft.com/office/powerpoint/2010/main" val="391392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31E97-10AB-F856-18E3-D4D45315D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BA7A3-818F-F823-B625-395048D0BC26}"/>
              </a:ext>
            </a:extLst>
          </p:cNvPr>
          <p:cNvSpPr>
            <a:spLocks noGrp="1"/>
          </p:cNvSpPr>
          <p:nvPr>
            <p:ph type="title"/>
          </p:nvPr>
        </p:nvSpPr>
        <p:spPr>
          <a:xfrm>
            <a:off x="581193" y="729658"/>
            <a:ext cx="11029616" cy="988332"/>
          </a:xfrm>
        </p:spPr>
        <p:txBody>
          <a:bodyPr anchor="b">
            <a:normAutofit/>
          </a:bodyPr>
          <a:lstStyle/>
          <a:p>
            <a:r>
              <a:rPr lang="en-GB" dirty="0"/>
              <a:t>How to Implement a CSS Reset</a:t>
            </a:r>
          </a:p>
        </p:txBody>
      </p:sp>
      <p:sp>
        <p:nvSpPr>
          <p:cNvPr id="3" name="Content Placeholder 2">
            <a:extLst>
              <a:ext uri="{FF2B5EF4-FFF2-40B4-BE49-F238E27FC236}">
                <a16:creationId xmlns:a16="http://schemas.microsoft.com/office/drawing/2014/main" id="{81883DB9-8954-5CDF-1F9B-C74EF3878587}"/>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GB" b="1" dirty="0"/>
              <a:t>Popular resets</a:t>
            </a:r>
            <a:r>
              <a:rPr lang="en-GB" dirty="0"/>
              <a:t>: </a:t>
            </a:r>
            <a:r>
              <a:rPr lang="en-GB" dirty="0" err="1"/>
              <a:t>Normalize.css</a:t>
            </a:r>
            <a:endParaRPr lang="en-GB" dirty="0"/>
          </a:p>
          <a:p>
            <a:pPr>
              <a:buFont typeface="Arial" panose="020B0604020202020204" pitchFamily="34" charset="0"/>
              <a:buChar char="•"/>
            </a:pPr>
            <a:r>
              <a:rPr lang="en-GB" dirty="0"/>
              <a:t>Eric Meyer's Reset CSS</a:t>
            </a:r>
          </a:p>
          <a:p>
            <a:r>
              <a:rPr lang="en-GB" b="1" dirty="0"/>
              <a:t>Usage</a:t>
            </a:r>
            <a:r>
              <a:rPr lang="en-GB" dirty="0"/>
              <a:t>: Add the reset stylesheet at the beginning of your CSS file or often a separate CSS file.</a:t>
            </a:r>
          </a:p>
          <a:p>
            <a:r>
              <a:rPr lang="en-GB" dirty="0"/>
              <a:t>Demo…</a:t>
            </a:r>
          </a:p>
        </p:txBody>
      </p:sp>
      <p:pic>
        <p:nvPicPr>
          <p:cNvPr id="5" name="Picture 4" descr="A screenshot of a computer program&#10;&#10;Description automatically generated">
            <a:extLst>
              <a:ext uri="{FF2B5EF4-FFF2-40B4-BE49-F238E27FC236}">
                <a16:creationId xmlns:a16="http://schemas.microsoft.com/office/drawing/2014/main" id="{D327390B-2491-0255-460A-8BB16BF94C99}"/>
              </a:ext>
            </a:extLst>
          </p:cNvPr>
          <p:cNvPicPr>
            <a:picLocks noChangeAspect="1"/>
          </p:cNvPicPr>
          <p:nvPr/>
        </p:nvPicPr>
        <p:blipFill>
          <a:blip r:embed="rId2"/>
          <a:stretch>
            <a:fillRect/>
          </a:stretch>
        </p:blipFill>
        <p:spPr>
          <a:xfrm>
            <a:off x="6367564" y="2183976"/>
            <a:ext cx="5410200" cy="3721100"/>
          </a:xfrm>
          <a:prstGeom prst="rect">
            <a:avLst/>
          </a:prstGeom>
        </p:spPr>
      </p:pic>
    </p:spTree>
    <p:extLst>
      <p:ext uri="{BB962C8B-B14F-4D97-AF65-F5344CB8AC3E}">
        <p14:creationId xmlns:p14="http://schemas.microsoft.com/office/powerpoint/2010/main" val="155634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7E627-D464-8A07-2D07-8862467C1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2A8DE-E7D4-1852-9E9A-147009DA5F90}"/>
              </a:ext>
            </a:extLst>
          </p:cNvPr>
          <p:cNvSpPr>
            <a:spLocks noGrp="1"/>
          </p:cNvSpPr>
          <p:nvPr>
            <p:ph type="title"/>
          </p:nvPr>
        </p:nvSpPr>
        <p:spPr>
          <a:xfrm>
            <a:off x="581193" y="729658"/>
            <a:ext cx="11029616" cy="988332"/>
          </a:xfrm>
        </p:spPr>
        <p:txBody>
          <a:bodyPr anchor="b">
            <a:normAutofit/>
          </a:bodyPr>
          <a:lstStyle/>
          <a:p>
            <a:r>
              <a:rPr lang="en-GB" dirty="0"/>
              <a:t>Media Queries</a:t>
            </a:r>
          </a:p>
        </p:txBody>
      </p:sp>
      <p:sp>
        <p:nvSpPr>
          <p:cNvPr id="3" name="Content Placeholder 2">
            <a:extLst>
              <a:ext uri="{FF2B5EF4-FFF2-40B4-BE49-F238E27FC236}">
                <a16:creationId xmlns:a16="http://schemas.microsoft.com/office/drawing/2014/main" id="{0FBD3432-E889-6FB6-BC37-E865B56F74F3}"/>
              </a:ext>
            </a:extLst>
          </p:cNvPr>
          <p:cNvSpPr>
            <a:spLocks noGrp="1"/>
          </p:cNvSpPr>
          <p:nvPr>
            <p:ph sz="half" idx="1"/>
          </p:nvPr>
        </p:nvSpPr>
        <p:spPr>
          <a:xfrm>
            <a:off x="581193" y="2228003"/>
            <a:ext cx="5422390" cy="3633047"/>
          </a:xfrm>
        </p:spPr>
        <p:txBody>
          <a:bodyPr anchor="ctr">
            <a:normAutofit/>
          </a:bodyPr>
          <a:lstStyle/>
          <a:p>
            <a:r>
              <a:rPr lang="en-GB" b="1" dirty="0"/>
              <a:t>What are Media Queries?</a:t>
            </a:r>
          </a:p>
          <a:p>
            <a:pPr>
              <a:buFont typeface="Arial" panose="020B0604020202020204" pitchFamily="34" charset="0"/>
              <a:buChar char="•"/>
            </a:pPr>
            <a:r>
              <a:rPr lang="en-GB" b="1" dirty="0"/>
              <a:t>Definition</a:t>
            </a:r>
            <a:r>
              <a:rPr lang="en-GB" dirty="0"/>
              <a:t>: Media queries are CSS techniques used to apply styles based on the device's characteristics, like screen size.</a:t>
            </a:r>
          </a:p>
          <a:p>
            <a:pPr>
              <a:buFont typeface="Arial" panose="020B0604020202020204" pitchFamily="34" charset="0"/>
              <a:buChar char="•"/>
            </a:pPr>
            <a:r>
              <a:rPr lang="en-GB" b="1" dirty="0"/>
              <a:t>How it works</a:t>
            </a:r>
            <a:r>
              <a:rPr lang="en-GB" dirty="0"/>
              <a:t>: They check conditions such as screen width, height, orientation, or resolution.</a:t>
            </a:r>
          </a:p>
        </p:txBody>
      </p:sp>
    </p:spTree>
    <p:extLst>
      <p:ext uri="{BB962C8B-B14F-4D97-AF65-F5344CB8AC3E}">
        <p14:creationId xmlns:p14="http://schemas.microsoft.com/office/powerpoint/2010/main" val="202546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8EA1F-757A-0CAD-82A5-0D0564C6F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8C4B6C-C56E-4369-84BB-5EB567217E0E}"/>
              </a:ext>
            </a:extLst>
          </p:cNvPr>
          <p:cNvSpPr>
            <a:spLocks noGrp="1"/>
          </p:cNvSpPr>
          <p:nvPr>
            <p:ph type="title"/>
          </p:nvPr>
        </p:nvSpPr>
        <p:spPr>
          <a:xfrm>
            <a:off x="581193" y="729658"/>
            <a:ext cx="11029616" cy="988332"/>
          </a:xfrm>
        </p:spPr>
        <p:txBody>
          <a:bodyPr anchor="b">
            <a:normAutofit/>
          </a:bodyPr>
          <a:lstStyle/>
          <a:p>
            <a:r>
              <a:rPr lang="en-GB" dirty="0"/>
              <a:t>How Media Queries are Used</a:t>
            </a:r>
          </a:p>
        </p:txBody>
      </p:sp>
      <p:sp>
        <p:nvSpPr>
          <p:cNvPr id="3" name="Content Placeholder 2">
            <a:extLst>
              <a:ext uri="{FF2B5EF4-FFF2-40B4-BE49-F238E27FC236}">
                <a16:creationId xmlns:a16="http://schemas.microsoft.com/office/drawing/2014/main" id="{F917C5FA-63D8-72C9-6EB4-109F61F5F204}"/>
              </a:ext>
            </a:extLst>
          </p:cNvPr>
          <p:cNvSpPr>
            <a:spLocks noGrp="1"/>
          </p:cNvSpPr>
          <p:nvPr>
            <p:ph sz="half" idx="1"/>
          </p:nvPr>
        </p:nvSpPr>
        <p:spPr>
          <a:xfrm>
            <a:off x="581193" y="2228003"/>
            <a:ext cx="5422390" cy="3633047"/>
          </a:xfrm>
        </p:spPr>
        <p:txBody>
          <a:bodyPr anchor="ctr">
            <a:normAutofit/>
          </a:bodyPr>
          <a:lstStyle/>
          <a:p>
            <a:r>
              <a:rPr lang="en-GB" b="1" dirty="0"/>
              <a:t>Syntax example</a:t>
            </a:r>
            <a:r>
              <a:rPr lang="en-GB" dirty="0"/>
              <a:t>:</a:t>
            </a:r>
            <a:br>
              <a:rPr lang="en-GB" dirty="0"/>
            </a:br>
            <a:br>
              <a:rPr lang="en-GB" dirty="0"/>
            </a:br>
            <a:endParaRPr lang="en-GB" dirty="0"/>
          </a:p>
          <a:p>
            <a:endParaRPr lang="en-GB" b="1" dirty="0"/>
          </a:p>
          <a:p>
            <a:endParaRPr lang="en-GB" b="1" dirty="0"/>
          </a:p>
          <a:p>
            <a:endParaRPr lang="en-GB" b="1" dirty="0"/>
          </a:p>
          <a:p>
            <a:endParaRPr lang="en-GB" b="1" dirty="0"/>
          </a:p>
          <a:p>
            <a:r>
              <a:rPr lang="en-GB" b="1" dirty="0"/>
              <a:t>Responsive breakpoints</a:t>
            </a:r>
            <a:r>
              <a:rPr lang="en-GB" dirty="0"/>
              <a:t>: Implementing different layouts for mobile, tablet, and desktop</a:t>
            </a:r>
          </a:p>
        </p:txBody>
      </p:sp>
      <p:pic>
        <p:nvPicPr>
          <p:cNvPr id="6" name="Picture 5" descr="A black screen with white text&#10;&#10;Description automatically generated">
            <a:extLst>
              <a:ext uri="{FF2B5EF4-FFF2-40B4-BE49-F238E27FC236}">
                <a16:creationId xmlns:a16="http://schemas.microsoft.com/office/drawing/2014/main" id="{7A2D4B0A-BF08-02B6-08E2-801F2E141A4C}"/>
              </a:ext>
            </a:extLst>
          </p:cNvPr>
          <p:cNvPicPr>
            <a:picLocks noChangeAspect="1"/>
          </p:cNvPicPr>
          <p:nvPr/>
        </p:nvPicPr>
        <p:blipFill>
          <a:blip r:embed="rId2"/>
          <a:stretch>
            <a:fillRect/>
          </a:stretch>
        </p:blipFill>
        <p:spPr>
          <a:xfrm>
            <a:off x="1070098" y="2879192"/>
            <a:ext cx="4652102" cy="2000404"/>
          </a:xfrm>
          <a:prstGeom prst="rect">
            <a:avLst/>
          </a:prstGeom>
        </p:spPr>
      </p:pic>
    </p:spTree>
    <p:extLst>
      <p:ext uri="{BB962C8B-B14F-4D97-AF65-F5344CB8AC3E}">
        <p14:creationId xmlns:p14="http://schemas.microsoft.com/office/powerpoint/2010/main" val="123539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3D4AA-A31B-82F5-B997-94A4392F7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66507-E397-C799-0E31-DF06E62A0751}"/>
              </a:ext>
            </a:extLst>
          </p:cNvPr>
          <p:cNvSpPr>
            <a:spLocks noGrp="1"/>
          </p:cNvSpPr>
          <p:nvPr>
            <p:ph type="title"/>
          </p:nvPr>
        </p:nvSpPr>
        <p:spPr>
          <a:xfrm>
            <a:off x="581193" y="729658"/>
            <a:ext cx="11029616" cy="988332"/>
          </a:xfrm>
        </p:spPr>
        <p:txBody>
          <a:bodyPr anchor="b">
            <a:normAutofit/>
          </a:bodyPr>
          <a:lstStyle/>
          <a:p>
            <a:r>
              <a:rPr lang="en-GB" dirty="0"/>
              <a:t>Typical Use Cases</a:t>
            </a:r>
          </a:p>
        </p:txBody>
      </p:sp>
      <p:sp>
        <p:nvSpPr>
          <p:cNvPr id="3" name="Content Placeholder 2">
            <a:extLst>
              <a:ext uri="{FF2B5EF4-FFF2-40B4-BE49-F238E27FC236}">
                <a16:creationId xmlns:a16="http://schemas.microsoft.com/office/drawing/2014/main" id="{195F2A2C-0970-C0AC-03F0-057DD3EC67E8}"/>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GB" b="1" dirty="0"/>
              <a:t>Changing layouts</a:t>
            </a:r>
            <a:r>
              <a:rPr lang="en-GB" dirty="0"/>
              <a:t> for different screen sizes (e.g., hiding sidebars on mobile).</a:t>
            </a:r>
          </a:p>
          <a:p>
            <a:pPr>
              <a:buFont typeface="Arial" panose="020B0604020202020204" pitchFamily="34" charset="0"/>
              <a:buChar char="•"/>
            </a:pPr>
            <a:r>
              <a:rPr lang="en-GB" b="1" dirty="0"/>
              <a:t>Optimizing font sizes</a:t>
            </a:r>
            <a:r>
              <a:rPr lang="en-GB" dirty="0"/>
              <a:t> for readability on various devices.</a:t>
            </a:r>
          </a:p>
          <a:p>
            <a:pPr>
              <a:buFont typeface="Arial" panose="020B0604020202020204" pitchFamily="34" charset="0"/>
              <a:buChar char="•"/>
            </a:pPr>
            <a:r>
              <a:rPr lang="en-GB" b="1" dirty="0"/>
              <a:t>Adjusting images</a:t>
            </a:r>
            <a:r>
              <a:rPr lang="en-GB" dirty="0"/>
              <a:t> (e.g., switching to smaller images for slower mobile connections).</a:t>
            </a:r>
          </a:p>
          <a:p>
            <a:r>
              <a:rPr lang="en-GB" b="1" dirty="0"/>
              <a:t>Changing Menus </a:t>
            </a:r>
            <a:r>
              <a:rPr lang="en-GB" dirty="0"/>
              <a:t>(e.g. switching between a desktop nav menu and a mobile “burger” menu)</a:t>
            </a:r>
          </a:p>
          <a:p>
            <a:pPr marL="0" indent="0">
              <a:buNone/>
            </a:pPr>
            <a:r>
              <a:rPr lang="en-GB" dirty="0"/>
              <a:t>Demo…</a:t>
            </a:r>
          </a:p>
        </p:txBody>
      </p:sp>
      <p:pic>
        <p:nvPicPr>
          <p:cNvPr id="5" name="Picture 4" descr="A black and white sign with white text&#10;&#10;Description automatically generated">
            <a:extLst>
              <a:ext uri="{FF2B5EF4-FFF2-40B4-BE49-F238E27FC236}">
                <a16:creationId xmlns:a16="http://schemas.microsoft.com/office/drawing/2014/main" id="{AEBD7230-0185-26F0-2A01-AD18AFE8C1AD}"/>
              </a:ext>
            </a:extLst>
          </p:cNvPr>
          <p:cNvPicPr>
            <a:picLocks noChangeAspect="1"/>
          </p:cNvPicPr>
          <p:nvPr/>
        </p:nvPicPr>
        <p:blipFill>
          <a:blip r:embed="rId2"/>
          <a:stretch>
            <a:fillRect/>
          </a:stretch>
        </p:blipFill>
        <p:spPr>
          <a:xfrm>
            <a:off x="7774185" y="4486402"/>
            <a:ext cx="2740710" cy="1458879"/>
          </a:xfrm>
          <a:prstGeom prst="rect">
            <a:avLst/>
          </a:prstGeom>
        </p:spPr>
      </p:pic>
      <p:pic>
        <p:nvPicPr>
          <p:cNvPr id="8" name="Picture 7" descr="A black and white logo&#10;&#10;Description automatically generated">
            <a:extLst>
              <a:ext uri="{FF2B5EF4-FFF2-40B4-BE49-F238E27FC236}">
                <a16:creationId xmlns:a16="http://schemas.microsoft.com/office/drawing/2014/main" id="{C6545984-5199-CC9B-8149-3AEEA51D6100}"/>
              </a:ext>
            </a:extLst>
          </p:cNvPr>
          <p:cNvPicPr>
            <a:picLocks noChangeAspect="1"/>
          </p:cNvPicPr>
          <p:nvPr/>
        </p:nvPicPr>
        <p:blipFill>
          <a:blip r:embed="rId3"/>
          <a:stretch>
            <a:fillRect/>
          </a:stretch>
        </p:blipFill>
        <p:spPr>
          <a:xfrm>
            <a:off x="6488214" y="2083156"/>
            <a:ext cx="5312652" cy="2038080"/>
          </a:xfrm>
          <a:prstGeom prst="rect">
            <a:avLst/>
          </a:prstGeom>
        </p:spPr>
      </p:pic>
    </p:spTree>
    <p:extLst>
      <p:ext uri="{BB962C8B-B14F-4D97-AF65-F5344CB8AC3E}">
        <p14:creationId xmlns:p14="http://schemas.microsoft.com/office/powerpoint/2010/main" val="108275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BCFAD-AB74-790B-C28F-CC6646FE3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1729B-E9F3-ED10-8134-49B2A015B911}"/>
              </a:ext>
            </a:extLst>
          </p:cNvPr>
          <p:cNvSpPr>
            <a:spLocks noGrp="1"/>
          </p:cNvSpPr>
          <p:nvPr>
            <p:ph type="title"/>
          </p:nvPr>
        </p:nvSpPr>
        <p:spPr>
          <a:xfrm>
            <a:off x="581193" y="729658"/>
            <a:ext cx="11029616" cy="988332"/>
          </a:xfrm>
        </p:spPr>
        <p:txBody>
          <a:bodyPr anchor="b">
            <a:normAutofit/>
          </a:bodyPr>
          <a:lstStyle/>
          <a:p>
            <a:r>
              <a:rPr lang="en-GB" dirty="0"/>
              <a:t>What is CSS Grid?</a:t>
            </a:r>
          </a:p>
        </p:txBody>
      </p:sp>
      <p:sp>
        <p:nvSpPr>
          <p:cNvPr id="3" name="Content Placeholder 2">
            <a:extLst>
              <a:ext uri="{FF2B5EF4-FFF2-40B4-BE49-F238E27FC236}">
                <a16:creationId xmlns:a16="http://schemas.microsoft.com/office/drawing/2014/main" id="{582D4F13-686A-C501-DCC7-9DE01A2F4267}"/>
              </a:ext>
            </a:extLst>
          </p:cNvPr>
          <p:cNvSpPr>
            <a:spLocks noGrp="1"/>
          </p:cNvSpPr>
          <p:nvPr>
            <p:ph sz="half" idx="1"/>
          </p:nvPr>
        </p:nvSpPr>
        <p:spPr>
          <a:xfrm>
            <a:off x="581193" y="2228003"/>
            <a:ext cx="5422390" cy="3633047"/>
          </a:xfrm>
        </p:spPr>
        <p:txBody>
          <a:bodyPr anchor="ctr">
            <a:normAutofit/>
          </a:bodyPr>
          <a:lstStyle/>
          <a:p>
            <a:r>
              <a:rPr lang="en-GB" b="1" dirty="0"/>
              <a:t>Definition</a:t>
            </a:r>
            <a:r>
              <a:rPr lang="en-GB" dirty="0"/>
              <a:t>: CSS Grid Layout is a two-dimensional layout system for the web.</a:t>
            </a:r>
          </a:p>
          <a:p>
            <a:r>
              <a:rPr lang="en-GB" b="1" dirty="0"/>
              <a:t>Why it’s powerful</a:t>
            </a:r>
            <a:r>
              <a:rPr lang="en-GB" dirty="0"/>
              <a:t>: Allows developers to create complex, responsive layouts without relying heavily on floats or positioning.</a:t>
            </a:r>
          </a:p>
        </p:txBody>
      </p:sp>
    </p:spTree>
    <p:extLst>
      <p:ext uri="{BB962C8B-B14F-4D97-AF65-F5344CB8AC3E}">
        <p14:creationId xmlns:p14="http://schemas.microsoft.com/office/powerpoint/2010/main" val="296172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2AD62-4549-3411-613C-C87866C4C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FF660-424B-1644-52D3-123663384D33}"/>
              </a:ext>
            </a:extLst>
          </p:cNvPr>
          <p:cNvSpPr>
            <a:spLocks noGrp="1"/>
          </p:cNvSpPr>
          <p:nvPr>
            <p:ph type="title"/>
          </p:nvPr>
        </p:nvSpPr>
        <p:spPr>
          <a:xfrm>
            <a:off x="581193" y="729658"/>
            <a:ext cx="11029616" cy="988332"/>
          </a:xfrm>
        </p:spPr>
        <p:txBody>
          <a:bodyPr anchor="b">
            <a:normAutofit/>
          </a:bodyPr>
          <a:lstStyle/>
          <a:p>
            <a:r>
              <a:rPr lang="en-GB" dirty="0"/>
              <a:t>How CSS Grid Works</a:t>
            </a:r>
          </a:p>
        </p:txBody>
      </p:sp>
      <p:sp>
        <p:nvSpPr>
          <p:cNvPr id="3" name="Content Placeholder 2">
            <a:extLst>
              <a:ext uri="{FF2B5EF4-FFF2-40B4-BE49-F238E27FC236}">
                <a16:creationId xmlns:a16="http://schemas.microsoft.com/office/drawing/2014/main" id="{2DB3D8CF-732E-3BB4-5E5A-951912E82DAE}"/>
              </a:ext>
            </a:extLst>
          </p:cNvPr>
          <p:cNvSpPr>
            <a:spLocks noGrp="1"/>
          </p:cNvSpPr>
          <p:nvPr>
            <p:ph sz="half" idx="1"/>
          </p:nvPr>
        </p:nvSpPr>
        <p:spPr>
          <a:xfrm>
            <a:off x="581193" y="2228003"/>
            <a:ext cx="5422390" cy="3633047"/>
          </a:xfrm>
        </p:spPr>
        <p:txBody>
          <a:bodyPr anchor="ctr">
            <a:normAutofit/>
          </a:bodyPr>
          <a:lstStyle/>
          <a:p>
            <a:pPr>
              <a:buFont typeface="Wingdings" pitchFamily="2" charset="2"/>
              <a:buChar char="§"/>
            </a:pPr>
            <a:r>
              <a:rPr lang="en-GB" b="1" dirty="0"/>
              <a:t>Grid container and items</a:t>
            </a:r>
            <a:r>
              <a:rPr lang="en-GB" dirty="0"/>
              <a:t>:</a:t>
            </a:r>
          </a:p>
          <a:p>
            <a:pPr>
              <a:buFont typeface="Arial" panose="020B0604020202020204" pitchFamily="34" charset="0"/>
              <a:buChar char="•"/>
            </a:pPr>
            <a:r>
              <a:rPr lang="en-GB" dirty="0"/>
              <a:t>Define a grid with rows and columns in the container.</a:t>
            </a:r>
          </a:p>
          <a:p>
            <a:pPr>
              <a:buFont typeface="Arial" panose="020B0604020202020204" pitchFamily="34" charset="0"/>
              <a:buChar char="•"/>
            </a:pPr>
            <a:r>
              <a:rPr lang="en-GB" dirty="0"/>
              <a:t>Place items using grid-row, grid-column, and other properties.</a:t>
            </a:r>
          </a:p>
        </p:txBody>
      </p:sp>
      <p:pic>
        <p:nvPicPr>
          <p:cNvPr id="5" name="Picture 4" descr="A screen shot of a computer code&#10;&#10;Description automatically generated">
            <a:extLst>
              <a:ext uri="{FF2B5EF4-FFF2-40B4-BE49-F238E27FC236}">
                <a16:creationId xmlns:a16="http://schemas.microsoft.com/office/drawing/2014/main" id="{E208317D-A2EF-00FB-7495-957C6E104E67}"/>
              </a:ext>
            </a:extLst>
          </p:cNvPr>
          <p:cNvPicPr>
            <a:picLocks noChangeAspect="1"/>
          </p:cNvPicPr>
          <p:nvPr/>
        </p:nvPicPr>
        <p:blipFill>
          <a:blip r:embed="rId2"/>
          <a:stretch>
            <a:fillRect/>
          </a:stretch>
        </p:blipFill>
        <p:spPr>
          <a:xfrm>
            <a:off x="6493101" y="2850726"/>
            <a:ext cx="4724400" cy="2387600"/>
          </a:xfrm>
          <a:prstGeom prst="rect">
            <a:avLst/>
          </a:prstGeom>
        </p:spPr>
      </p:pic>
    </p:spTree>
    <p:extLst>
      <p:ext uri="{BB962C8B-B14F-4D97-AF65-F5344CB8AC3E}">
        <p14:creationId xmlns:p14="http://schemas.microsoft.com/office/powerpoint/2010/main" val="3696916899"/>
      </p:ext>
    </p:extLst>
  </p:cSld>
  <p:clrMapOvr>
    <a:masterClrMapping/>
  </p:clrMapOvr>
</p:sld>
</file>

<file path=ppt/theme/theme1.xml><?xml version="1.0" encoding="utf-8"?>
<a:theme xmlns:a="http://schemas.openxmlformats.org/drawingml/2006/main" name="Dividend">
  <a:themeElements>
    <a:clrScheme name="Step8Up Ltd">
      <a:dk1>
        <a:srgbClr val="011892"/>
      </a:dk1>
      <a:lt1>
        <a:srgbClr val="FFFFFF"/>
      </a:lt1>
      <a:dk2>
        <a:srgbClr val="FF9300"/>
      </a:dk2>
      <a:lt2>
        <a:srgbClr val="E7E6E6"/>
      </a:lt2>
      <a:accent1>
        <a:srgbClr val="0E182B"/>
      </a:accent1>
      <a:accent2>
        <a:srgbClr val="F68138"/>
      </a:accent2>
      <a:accent3>
        <a:srgbClr val="A5A5A5"/>
      </a:accent3>
      <a:accent4>
        <a:srgbClr val="FFC000"/>
      </a:accent4>
      <a:accent5>
        <a:srgbClr val="61A9E9"/>
      </a:accent5>
      <a:accent6>
        <a:srgbClr val="90E15D"/>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1" id="{168CC33E-66BB-3D4F-AC4E-4E4FF8B683C4}" vid="{3CAADF33-9D07-F64D-BA70-6AC6839C8F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1973</TotalTime>
  <Words>549</Words>
  <Application>Microsoft Macintosh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Wingdings</vt:lpstr>
      <vt:lpstr>Wingdings 2</vt:lpstr>
      <vt:lpstr>Dividend</vt:lpstr>
      <vt:lpstr>Responsive Web Design</vt:lpstr>
      <vt:lpstr>CSS Resets, media queries and CSS grid</vt:lpstr>
      <vt:lpstr>CSS Reset Stylesheets</vt:lpstr>
      <vt:lpstr>How to Implement a CSS Reset</vt:lpstr>
      <vt:lpstr>Media Queries</vt:lpstr>
      <vt:lpstr>How Media Queries are Used</vt:lpstr>
      <vt:lpstr>Typical Use Cases</vt:lpstr>
      <vt:lpstr>What is CSS Grid?</vt:lpstr>
      <vt:lpstr>How CSS Grid Works</vt:lpstr>
      <vt:lpstr>Examples of Real-World Use</vt:lpstr>
      <vt:lpstr>Recap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Terminal, GitHub, and VSCode</dc:title>
  <dc:creator>Jason Sammon</dc:creator>
  <cp:lastModifiedBy>Jason Sammon</cp:lastModifiedBy>
  <cp:revision>9</cp:revision>
  <dcterms:created xsi:type="dcterms:W3CDTF">2024-09-09T14:17:17Z</dcterms:created>
  <dcterms:modified xsi:type="dcterms:W3CDTF">2024-09-29T11:12:32Z</dcterms:modified>
</cp:coreProperties>
</file>