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c7db03de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c7db03de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c7db03de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c7db03de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c7db03de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c7db03de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c7db03de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c7db03de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c7db03dea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c7db03dea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c7db03de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c7db03de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c7db03de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c7db03de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dd3e7735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dd3e7735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dd3e7735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dd3e7735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dd3e7735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6dd3e7735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dd3e7735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dd3e7735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c7db03de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c7db03de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793500"/>
            <a:ext cx="8520600" cy="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Lake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643650"/>
            <a:ext cx="8520600" cy="29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>
                <a:solidFill>
                  <a:schemeClr val="dk1"/>
                </a:solidFill>
              </a:rPr>
              <a:t>Data Warehouse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ctrTitle"/>
          </p:nvPr>
        </p:nvSpPr>
        <p:spPr>
          <a:xfrm>
            <a:off x="240850" y="5603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Is Databricks?</a:t>
            </a:r>
            <a:endParaRPr sz="3000"/>
          </a:p>
        </p:txBody>
      </p:sp>
      <p:sp>
        <p:nvSpPr>
          <p:cNvPr id="109" name="Google Shape;109;p22"/>
          <p:cNvSpPr txBox="1"/>
          <p:nvPr>
            <p:ph idx="1" type="subTitle"/>
          </p:nvPr>
        </p:nvSpPr>
        <p:spPr>
          <a:xfrm>
            <a:off x="0" y="1856200"/>
            <a:ext cx="8520600" cy="25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>
                <a:solidFill>
                  <a:schemeClr val="dk1"/>
                </a:solidFill>
              </a:rPr>
              <a:t>.</a:t>
            </a:r>
            <a:endParaRPr sz="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ctrTitle"/>
          </p:nvPr>
        </p:nvSpPr>
        <p:spPr>
          <a:xfrm>
            <a:off x="170000" y="503700"/>
            <a:ext cx="8520600" cy="9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How Databricks Uses S3 as a Data Lake</a:t>
            </a:r>
            <a:endParaRPr sz="3000"/>
          </a:p>
        </p:txBody>
      </p:sp>
      <p:sp>
        <p:nvSpPr>
          <p:cNvPr id="115" name="Google Shape;115;p23"/>
          <p:cNvSpPr txBox="1"/>
          <p:nvPr>
            <p:ph idx="1" type="subTitle"/>
          </p:nvPr>
        </p:nvSpPr>
        <p:spPr>
          <a:xfrm>
            <a:off x="311700" y="1572800"/>
            <a:ext cx="8520600" cy="33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df = spark.read.format("csv").option("header", "true").load("s3a://your-bucket-name/raw/customers.csv")</a:t>
            </a:r>
            <a:endParaRPr sz="20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df_cleaned = df.filter("age &gt; 18").withColumnRenamed("cust_name", "customer_name")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AutoNum type="arabicPeriod"/>
            </a:pPr>
            <a:r>
              <a:rPr lang="en" sz="2000">
                <a:solidFill>
                  <a:srgbClr val="000000"/>
                </a:solidFill>
              </a:rPr>
              <a:t>df_cleaned.write.mode("overwrite").parquet("s3a://your-bucket-name/curated/customers")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ctrTitle"/>
          </p:nvPr>
        </p:nvSpPr>
        <p:spPr>
          <a:xfrm>
            <a:off x="311700" y="368400"/>
            <a:ext cx="8520600" cy="48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/>
              <a:t>.</a:t>
            </a:r>
            <a:endParaRPr sz="100"/>
          </a:p>
        </p:txBody>
      </p:sp>
      <p:sp>
        <p:nvSpPr>
          <p:cNvPr id="121" name="Google Shape;121;p24"/>
          <p:cNvSpPr txBox="1"/>
          <p:nvPr>
            <p:ph idx="1" type="subTitle"/>
          </p:nvPr>
        </p:nvSpPr>
        <p:spPr>
          <a:xfrm>
            <a:off x="311700" y="439250"/>
            <a:ext cx="8520600" cy="39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dbutils.fs.mount(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source = "s3a://my-bucket",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mount_point = "/mnt/mydata",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  extra_configs = {"fs.s3a.access.key": "XXX", "fs.s3a.secret.key": "YYY"}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)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friendly file paths like 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df = spark.read.csv("/mnt/</a:t>
            </a:r>
            <a:r>
              <a:rPr lang="en" sz="2000"/>
              <a:t>your-bucket-name</a:t>
            </a:r>
            <a:r>
              <a:rPr lang="en" sz="2000"/>
              <a:t>/sales.csv")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Browse S3 Data Like a Local Filesystem</a:t>
            </a:r>
            <a:r>
              <a:rPr b="1" lang="en" sz="2000">
                <a:solidFill>
                  <a:schemeClr val="dk1"/>
                </a:solidFill>
              </a:rPr>
              <a:t> 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%fs ls /mnt/</a:t>
            </a:r>
            <a:r>
              <a:rPr lang="en" sz="2000"/>
              <a:t>your-bucket-name</a:t>
            </a:r>
            <a:r>
              <a:rPr lang="en" sz="2000"/>
              <a:t>/</a:t>
            </a:r>
            <a:endParaRPr sz="2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Persistent Mount Across Notebooks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ctrTitle"/>
          </p:nvPr>
        </p:nvSpPr>
        <p:spPr>
          <a:xfrm>
            <a:off x="311700" y="744575"/>
            <a:ext cx="8520600" cy="102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Using S3 as a Data Lake in Azure Data Factory (ADF)</a:t>
            </a:r>
            <a:endParaRPr sz="3000"/>
          </a:p>
        </p:txBody>
      </p:sp>
      <p:sp>
        <p:nvSpPr>
          <p:cNvPr id="127" name="Google Shape;127;p25"/>
          <p:cNvSpPr txBox="1"/>
          <p:nvPr>
            <p:ph idx="1" type="subTitle"/>
          </p:nvPr>
        </p:nvSpPr>
        <p:spPr>
          <a:xfrm>
            <a:off x="311700" y="2012050"/>
            <a:ext cx="8520600" cy="26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lang="en" sz="2500">
                <a:solidFill>
                  <a:srgbClr val="000000"/>
                </a:solidFill>
              </a:rPr>
              <a:t>Create Linked Service for Amazon S3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lang="en" sz="2500">
                <a:solidFill>
                  <a:srgbClr val="000000"/>
                </a:solidFill>
              </a:rPr>
              <a:t>Create Dataset</a:t>
            </a:r>
            <a:endParaRPr sz="2500">
              <a:solidFill>
                <a:srgbClr val="000000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AutoNum type="arabicPeriod"/>
            </a:pPr>
            <a:r>
              <a:rPr lang="en" sz="2500">
                <a:solidFill>
                  <a:srgbClr val="000000"/>
                </a:solidFill>
              </a:rPr>
              <a:t>Create Pipeline(Activity)</a:t>
            </a:r>
            <a:endParaRPr sz="2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744575"/>
            <a:ext cx="8520600" cy="68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000000"/>
                </a:solidFill>
              </a:rPr>
              <a:t>Amazon S3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1742850"/>
            <a:ext cx="8520600" cy="30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What is object?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</a:rPr>
              <a:t>S3 architecture (Buckets, Objects, Regions)</a:t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R</a:t>
            </a:r>
            <a:r>
              <a:rPr lang="en" sz="2000">
                <a:solidFill>
                  <a:srgbClr val="000000"/>
                </a:solidFill>
              </a:rPr>
              <a:t>easons industries prefer S3?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744575"/>
            <a:ext cx="8520600" cy="109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Why S3 for Data Lake?</a:t>
            </a:r>
            <a:endParaRPr sz="3000"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2238775"/>
            <a:ext cx="8520600" cy="23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🔄 </a:t>
            </a:r>
            <a:r>
              <a:rPr b="1" lang="en" sz="1500">
                <a:solidFill>
                  <a:schemeClr val="dk1"/>
                </a:solidFill>
              </a:rPr>
              <a:t>Scalability</a:t>
            </a:r>
            <a:r>
              <a:rPr lang="en" sz="1500">
                <a:solidFill>
                  <a:schemeClr val="dk1"/>
                </a:solidFill>
              </a:rPr>
              <a:t>: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💲 </a:t>
            </a:r>
            <a:r>
              <a:rPr b="1" lang="en" sz="1500">
                <a:solidFill>
                  <a:schemeClr val="dk1"/>
                </a:solidFill>
              </a:rPr>
              <a:t>Cost-effective</a:t>
            </a:r>
            <a:r>
              <a:rPr lang="en" sz="1500">
                <a:solidFill>
                  <a:schemeClr val="dk1"/>
                </a:solidFill>
              </a:rPr>
              <a:t>: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🔐 </a:t>
            </a:r>
            <a:r>
              <a:rPr b="1" lang="en" sz="1500">
                <a:solidFill>
                  <a:schemeClr val="dk1"/>
                </a:solidFill>
              </a:rPr>
              <a:t>Security</a:t>
            </a:r>
            <a:r>
              <a:rPr lang="en" sz="1500">
                <a:solidFill>
                  <a:schemeClr val="dk1"/>
                </a:solidFill>
              </a:rPr>
              <a:t>: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🚀 </a:t>
            </a:r>
            <a:r>
              <a:rPr b="1" lang="en" sz="1500">
                <a:solidFill>
                  <a:schemeClr val="dk1"/>
                </a:solidFill>
              </a:rPr>
              <a:t>Integration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🧱 </a:t>
            </a:r>
            <a:r>
              <a:rPr b="1" lang="en" sz="1500">
                <a:solidFill>
                  <a:schemeClr val="dk1"/>
                </a:solidFill>
              </a:rPr>
              <a:t>Durability</a:t>
            </a:r>
            <a:r>
              <a:rPr lang="en" sz="1500">
                <a:solidFill>
                  <a:schemeClr val="dk1"/>
                </a:solidFill>
              </a:rPr>
              <a:t>: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🗃️ Object Lifecycle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🌎 Global Access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0" y="744575"/>
            <a:ext cx="8520600" cy="88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Folder Structure in S3 Data Lake</a:t>
            </a:r>
            <a:endParaRPr sz="3000"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1700" y="1934100"/>
            <a:ext cx="85206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83">
                <a:solidFill>
                  <a:srgbClr val="000000"/>
                </a:solidFill>
              </a:rPr>
              <a:t>s3://my-data-lake/</a:t>
            </a:r>
            <a:endParaRPr sz="2583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83">
                <a:solidFill>
                  <a:srgbClr val="000000"/>
                </a:solidFill>
              </a:rPr>
              <a:t>    ├── raw/                  </a:t>
            </a:r>
            <a:endParaRPr sz="2583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83">
                <a:solidFill>
                  <a:srgbClr val="000000"/>
                </a:solidFill>
              </a:rPr>
              <a:t>    ├── staging/              </a:t>
            </a:r>
            <a:endParaRPr sz="2583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83">
                <a:solidFill>
                  <a:srgbClr val="000000"/>
                </a:solidFill>
              </a:rPr>
              <a:t>    ├── curated/              </a:t>
            </a:r>
            <a:endParaRPr sz="2583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83">
                <a:solidFill>
                  <a:srgbClr val="000000"/>
                </a:solidFill>
              </a:rPr>
              <a:t>    ├── analytics/            </a:t>
            </a:r>
            <a:endParaRPr sz="2583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83">
                <a:solidFill>
                  <a:srgbClr val="000000"/>
                </a:solidFill>
              </a:rPr>
              <a:t>    └── logs/</a:t>
            </a:r>
            <a:endParaRPr sz="2583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311700" y="744575"/>
            <a:ext cx="8520600" cy="7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Ingestion into S3</a:t>
            </a:r>
            <a:endParaRPr/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311700" y="1672000"/>
            <a:ext cx="8520600" cy="25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Batch ingestion</a:t>
            </a:r>
            <a:r>
              <a:rPr lang="en" sz="1800">
                <a:solidFill>
                  <a:schemeClr val="dk1"/>
                </a:solidFill>
              </a:rPr>
              <a:t>: 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Streaming ingestion</a:t>
            </a:r>
            <a:r>
              <a:rPr lang="en" sz="1800">
                <a:solidFill>
                  <a:schemeClr val="dk1"/>
                </a:solidFill>
              </a:rPr>
              <a:t>: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ETL tools</a:t>
            </a:r>
            <a:r>
              <a:rPr lang="en" sz="1800">
                <a:solidFill>
                  <a:schemeClr val="dk1"/>
                </a:solidFill>
              </a:rPr>
              <a:t>: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Manual uploads</a:t>
            </a:r>
            <a:r>
              <a:rPr lang="en" sz="1800">
                <a:solidFill>
                  <a:schemeClr val="dk1"/>
                </a:solidFill>
              </a:rPr>
              <a:t>: </a:t>
            </a:r>
            <a:endParaRPr sz="3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ctrTitle"/>
          </p:nvPr>
        </p:nvSpPr>
        <p:spPr>
          <a:xfrm>
            <a:off x="311700" y="7445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and Governance</a:t>
            </a:r>
            <a:endParaRPr/>
          </a:p>
        </p:txBody>
      </p:sp>
      <p:sp>
        <p:nvSpPr>
          <p:cNvPr id="85" name="Google Shape;85;p18"/>
          <p:cNvSpPr txBox="1"/>
          <p:nvPr>
            <p:ph idx="1" type="subTitle"/>
          </p:nvPr>
        </p:nvSpPr>
        <p:spPr>
          <a:xfrm>
            <a:off x="311700" y="1771175"/>
            <a:ext cx="8520600" cy="22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</a:rPr>
              <a:t>IAM</a:t>
            </a:r>
            <a:r>
              <a:rPr lang="en" sz="1900">
                <a:solidFill>
                  <a:schemeClr val="dk1"/>
                </a:solidFill>
              </a:rPr>
              <a:t>: </a:t>
            </a:r>
            <a:br>
              <a:rPr lang="en" sz="1900">
                <a:solidFill>
                  <a:schemeClr val="dk1"/>
                </a:solidFill>
              </a:rPr>
            </a:b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</a:rPr>
              <a:t>Bucket Policies</a:t>
            </a:r>
            <a:r>
              <a:rPr lang="en" sz="1900">
                <a:solidFill>
                  <a:schemeClr val="dk1"/>
                </a:solidFill>
              </a:rPr>
              <a:t>:</a:t>
            </a:r>
            <a:br>
              <a:rPr lang="en" sz="1900">
                <a:solidFill>
                  <a:schemeClr val="dk1"/>
                </a:solidFill>
              </a:rPr>
            </a:b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</a:rPr>
              <a:t>Encryption</a:t>
            </a:r>
            <a:r>
              <a:rPr lang="en" sz="1900">
                <a:solidFill>
                  <a:schemeClr val="dk1"/>
                </a:solidFill>
              </a:rPr>
              <a:t>:</a:t>
            </a:r>
            <a:br>
              <a:rPr lang="en" sz="1900">
                <a:solidFill>
                  <a:schemeClr val="dk1"/>
                </a:solidFill>
              </a:rPr>
            </a:b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</a:rPr>
              <a:t>AWS Lake Formation</a:t>
            </a:r>
            <a:r>
              <a:rPr lang="en" sz="1900">
                <a:solidFill>
                  <a:schemeClr val="dk1"/>
                </a:solidFill>
              </a:rPr>
              <a:t>: 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ctrTitle"/>
          </p:nvPr>
        </p:nvSpPr>
        <p:spPr>
          <a:xfrm>
            <a:off x="311700" y="744575"/>
            <a:ext cx="8520600" cy="1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"/>
              <a:t>.</a:t>
            </a:r>
            <a:endParaRPr sz="100"/>
          </a:p>
        </p:txBody>
      </p:sp>
      <p:sp>
        <p:nvSpPr>
          <p:cNvPr id="91" name="Google Shape;91;p19"/>
          <p:cNvSpPr txBox="1"/>
          <p:nvPr>
            <p:ph idx="1" type="subTitle"/>
          </p:nvPr>
        </p:nvSpPr>
        <p:spPr>
          <a:xfrm>
            <a:off x="84975" y="651800"/>
            <a:ext cx="8520600" cy="3755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Feature 			HDFS    						Amazon S3</a:t>
            </a:r>
            <a:endParaRPr b="1" sz="19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Setup   			Requires cluster (Hadoop)   			Serverless</a:t>
            </a:r>
            <a:endParaRPr sz="14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Scale   			Limited by hardware 					Infinite</a:t>
            </a:r>
            <a:endParaRPr sz="14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Maintenance 		You manage replication, nodes   		Managed by AWS</a:t>
            </a:r>
            <a:endParaRPr sz="14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Durability  		Manual replication  					11 9s built-in</a:t>
            </a:r>
            <a:endParaRPr sz="14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Cost    			Pay for hardware    					Pay for usage only</a:t>
            </a:r>
            <a:endParaRPr sz="1450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Access  			Only from Hadoop    					Global access via API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ctrTitle"/>
          </p:nvPr>
        </p:nvSpPr>
        <p:spPr>
          <a:xfrm>
            <a:off x="311700" y="56037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Real-World Use Cases</a:t>
            </a:r>
            <a:endParaRPr/>
          </a:p>
        </p:txBody>
      </p:sp>
      <p:sp>
        <p:nvSpPr>
          <p:cNvPr id="97" name="Google Shape;97;p20"/>
          <p:cNvSpPr txBox="1"/>
          <p:nvPr>
            <p:ph idx="1" type="subTitle"/>
          </p:nvPr>
        </p:nvSpPr>
        <p:spPr>
          <a:xfrm>
            <a:off x="311700" y="1530300"/>
            <a:ext cx="8520600" cy="3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Netflix - </a:t>
            </a:r>
            <a:r>
              <a:rPr lang="en" sz="2300">
                <a:solidFill>
                  <a:srgbClr val="000000"/>
                </a:solidFill>
              </a:rPr>
              <a:t>Stores video logs and recommendation models in S3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Airbnb -</a:t>
            </a:r>
            <a:r>
              <a:rPr lang="en" sz="2300">
                <a:solidFill>
                  <a:srgbClr val="000000"/>
                </a:solidFill>
              </a:rPr>
              <a:t> Event data stored in S3, processed via Spark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GE -</a:t>
            </a:r>
            <a:r>
              <a:rPr lang="en" sz="2300">
                <a:solidFill>
                  <a:srgbClr val="000000"/>
                </a:solidFill>
              </a:rPr>
              <a:t> Industrial IoT data lake for turbines/machines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Pfizer - </a:t>
            </a:r>
            <a:r>
              <a:rPr lang="en" sz="2300">
                <a:solidFill>
                  <a:srgbClr val="000000"/>
                </a:solidFill>
              </a:rPr>
              <a:t>Genomics data lake for research</a:t>
            </a:r>
            <a:endParaRPr sz="2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ctrTitle"/>
          </p:nvPr>
        </p:nvSpPr>
        <p:spPr>
          <a:xfrm>
            <a:off x="311700" y="744575"/>
            <a:ext cx="8520600" cy="62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Possible Sources in ADF</a:t>
            </a:r>
            <a:endParaRPr sz="3000"/>
          </a:p>
        </p:txBody>
      </p:sp>
      <p:sp>
        <p:nvSpPr>
          <p:cNvPr id="103" name="Google Shape;103;p21"/>
          <p:cNvSpPr txBox="1"/>
          <p:nvPr>
            <p:ph idx="1" type="subTitle"/>
          </p:nvPr>
        </p:nvSpPr>
        <p:spPr>
          <a:xfrm>
            <a:off x="311700" y="1771175"/>
            <a:ext cx="8520600" cy="18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Azure Data Lake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Blob Storage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SQL Database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Amazon S3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" sz="2000">
                <a:solidFill>
                  <a:srgbClr val="000000"/>
                </a:solidFill>
              </a:rPr>
              <a:t>Others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