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5143500" cx="9144000"/>
  <p:notesSz cx="6858000" cy="9144000"/>
  <p:embeddedFontLst>
    <p:embeddedFont>
      <p:font typeface="Nunito"/>
      <p:regular r:id="rId57"/>
      <p:bold r:id="rId58"/>
      <p:italic r:id="rId59"/>
      <p:boldItalic r:id="rId60"/>
    </p:embeddedFont>
    <p:embeddedFont>
      <p:font typeface="Maven Pro"/>
      <p:regular r:id="rId61"/>
      <p:bold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MavenPro-bold.fntdata"/><Relationship Id="rId61" Type="http://schemas.openxmlformats.org/officeDocument/2006/relationships/font" Target="fonts/MavenPro-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Nunito-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Nunito-regular.fnt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Nunito-italic.fntdata"/><Relationship Id="rId14" Type="http://schemas.openxmlformats.org/officeDocument/2006/relationships/slide" Target="slides/slide9.xml"/><Relationship Id="rId58" Type="http://schemas.openxmlformats.org/officeDocument/2006/relationships/font" Target="fonts/Nunit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6ba373de33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6ba373de33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6c7dca8dc1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6c7dca8dc1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6ba373de33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6ba373de33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6ba373de33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6ba373de33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6ba373de33_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6ba373de33_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6ba373de33_4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6ba373de33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6ba373de3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6ba373de3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6ba373de33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6ba373de33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6ba373de33_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6ba373de33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6ba373de33_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6ba373de33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6ba373de33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6ba373de33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6ba373de33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6ba373de33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6ba373de33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6ba373de33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6ba373de33_6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6ba373de33_6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6ba373de33_6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6ba373de33_6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6ba373de33_6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6ba373de33_6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6c7dca8dc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6c7dca8dc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36c7dca8dc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36c7dca8dc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6ba373de33_6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6ba373de33_6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6ba373de33_6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6ba373de33_6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36ba373de33_6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36ba373de33_6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6ba373de3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6ba373de3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6ba373de33_6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36ba373de33_6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6c7dca8dc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6c7dca8dc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6ba373de33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6ba373de33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6ba373de33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6ba373de33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6ba373de33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6ba373de33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6ba373de33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6ba373de33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6ba373de33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6ba373de33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36ba373de33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36ba373de33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36ba373de33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36ba373de33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36ba373de33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36ba373de33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6ba373de3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6ba373de3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36ba373de33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36ba373de33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36ba373de33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36ba373de33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36ba373de33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36ba373de33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36ba373de33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36ba373de33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36ba373de33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36ba373de33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36ba373de33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36ba373de33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36ba373de33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36ba373de33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36ba373de33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36ba373de33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36ba373de33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36ba373de33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36c7dca8dc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36c7dca8dc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6c7dca8dc1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6c7dca8dc1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36c7dca8dc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36c7dca8dc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36c7dca8dc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36c7dca8dc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6ba373de3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6ba373de3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6ba373de33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6ba373de33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6c7dca8dc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6c7dca8dc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6c7dca8dc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6c7dca8dc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idx="1" type="body"/>
          </p:nvPr>
        </p:nvSpPr>
        <p:spPr>
          <a:xfrm>
            <a:off x="1303800" y="4341475"/>
            <a:ext cx="152700" cy="190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pic>
        <p:nvPicPr>
          <p:cNvPr id="278" name="Google Shape;278;p13" title="rdd-and-dataframe-comparision.png"/>
          <p:cNvPicPr preferRelativeResize="0"/>
          <p:nvPr/>
        </p:nvPicPr>
        <p:blipFill>
          <a:blip r:embed="rId3">
            <a:alphaModFix/>
          </a:blip>
          <a:stretch>
            <a:fillRect/>
          </a:stretch>
        </p:blipFill>
        <p:spPr>
          <a:xfrm>
            <a:off x="0" y="0"/>
            <a:ext cx="9144000" cy="5295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34" name="Google Shape;334;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5" name="Google Shape;335;p22" title="Screenshot (54).png"/>
          <p:cNvPicPr preferRelativeResize="0"/>
          <p:nvPr/>
        </p:nvPicPr>
        <p:blipFill>
          <a:blip r:embed="rId3">
            <a:alphaModFix/>
          </a:blip>
          <a:stretch>
            <a:fillRect/>
          </a:stretch>
        </p:blipFill>
        <p:spPr>
          <a:xfrm>
            <a:off x="326575" y="82200"/>
            <a:ext cx="8286750" cy="49790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Nunito"/>
                <a:ea typeface="Nunito"/>
                <a:cs typeface="Nunito"/>
                <a:sym typeface="Nunito"/>
              </a:rPr>
              <a:t>Features of RDD</a:t>
            </a:r>
            <a:endParaRPr>
              <a:latin typeface="Nunito"/>
              <a:ea typeface="Nunito"/>
              <a:cs typeface="Nunito"/>
              <a:sym typeface="Nunito"/>
            </a:endParaRPr>
          </a:p>
        </p:txBody>
      </p:sp>
      <p:sp>
        <p:nvSpPr>
          <p:cNvPr id="341" name="Google Shape;341;p23"/>
          <p:cNvSpPr txBox="1"/>
          <p:nvPr>
            <p:ph idx="1" type="body"/>
          </p:nvPr>
        </p:nvSpPr>
        <p:spPr>
          <a:xfrm>
            <a:off x="1200275" y="1368850"/>
            <a:ext cx="7030500" cy="17094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GB"/>
              <a:t> </a:t>
            </a:r>
            <a:r>
              <a:rPr b="1" lang="en-GB"/>
              <a:t>Fault Tolerance </a:t>
            </a:r>
            <a:endParaRPr/>
          </a:p>
          <a:p>
            <a:pPr indent="0" lvl="0" marL="457200" rtl="0" algn="l">
              <a:spcBef>
                <a:spcPts val="1200"/>
              </a:spcBef>
              <a:spcAft>
                <a:spcPts val="0"/>
              </a:spcAft>
              <a:buNone/>
            </a:pPr>
            <a:r>
              <a:rPr lang="en-GB"/>
              <a:t>RDDs track data lineage information to recover lost data quickly and automatically on failure at any point of execution cycle.</a:t>
            </a:r>
            <a:endParaRPr/>
          </a:p>
          <a:p>
            <a:pPr indent="0" lvl="0" marL="457200" rtl="0" algn="l">
              <a:spcBef>
                <a:spcPts val="1200"/>
              </a:spcBef>
              <a:spcAft>
                <a:spcPts val="1200"/>
              </a:spcAft>
              <a:buNone/>
            </a:pPr>
            <a:r>
              <a:rPr lang="en-GB"/>
              <a:t>Spark keeps a record of lineage while tracking the transformations that have been performed. If any part of RDD is lost, then spark will utilize this lineage record to quickly and efficiently re-compute the RDD using the identical operations.</a:t>
            </a:r>
            <a:endParaRPr/>
          </a:p>
        </p:txBody>
      </p:sp>
      <p:pic>
        <p:nvPicPr>
          <p:cNvPr id="342" name="Google Shape;342;p23" title="Screenshot (47).png"/>
          <p:cNvPicPr preferRelativeResize="0"/>
          <p:nvPr/>
        </p:nvPicPr>
        <p:blipFill>
          <a:blip r:embed="rId3">
            <a:alphaModFix/>
          </a:blip>
          <a:stretch>
            <a:fillRect/>
          </a:stretch>
        </p:blipFill>
        <p:spPr>
          <a:xfrm>
            <a:off x="2251425" y="2871300"/>
            <a:ext cx="4928176" cy="1967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type="title"/>
          </p:nvPr>
        </p:nvSpPr>
        <p:spPr>
          <a:xfrm>
            <a:off x="1303800" y="598575"/>
            <a:ext cx="7030500" cy="6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820">
                <a:latin typeface="Nunito"/>
                <a:ea typeface="Nunito"/>
                <a:cs typeface="Nunito"/>
                <a:sym typeface="Nunito"/>
              </a:rPr>
              <a:t>Features of RDD</a:t>
            </a:r>
            <a:endParaRPr sz="2820">
              <a:latin typeface="Nunito"/>
              <a:ea typeface="Nunito"/>
              <a:cs typeface="Nunito"/>
              <a:sym typeface="Nunito"/>
            </a:endParaRPr>
          </a:p>
        </p:txBody>
      </p:sp>
      <p:sp>
        <p:nvSpPr>
          <p:cNvPr id="348" name="Google Shape;348;p24"/>
          <p:cNvSpPr txBox="1"/>
          <p:nvPr>
            <p:ph idx="1" type="body"/>
          </p:nvPr>
        </p:nvSpPr>
        <p:spPr>
          <a:xfrm>
            <a:off x="1303800" y="1368850"/>
            <a:ext cx="7030500" cy="18129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b="1" lang="en-GB"/>
              <a:t>Distributed</a:t>
            </a:r>
            <a:endParaRPr b="1"/>
          </a:p>
          <a:p>
            <a:pPr indent="0" lvl="0" marL="457200" rtl="0" algn="l">
              <a:spcBef>
                <a:spcPts val="1200"/>
              </a:spcBef>
              <a:spcAft>
                <a:spcPts val="0"/>
              </a:spcAft>
              <a:buNone/>
            </a:pPr>
            <a:r>
              <a:rPr lang="en-GB"/>
              <a:t>RDD will be divided into partitions while data being processed. Each partition will be processed by one task.</a:t>
            </a:r>
            <a:endParaRPr/>
          </a:p>
          <a:p>
            <a:pPr indent="0" lvl="0" marL="457200" rtl="0" algn="l">
              <a:spcBef>
                <a:spcPts val="1200"/>
              </a:spcBef>
              <a:spcAft>
                <a:spcPts val="1200"/>
              </a:spcAft>
              <a:buNone/>
            </a:pPr>
            <a:r>
              <a:rPr lang="en-GB"/>
              <a:t>If spark is running in YARN cluster, the number of RDD partitions is typically based on HDFS block size which is 128MB by default. We can control the number of minimum partitions by using additional arguments while invoking APIs such as textFile.</a:t>
            </a:r>
            <a:endParaRPr/>
          </a:p>
        </p:txBody>
      </p:sp>
      <p:pic>
        <p:nvPicPr>
          <p:cNvPr id="349" name="Google Shape;349;p24" title="Screenshot (48).png"/>
          <p:cNvPicPr preferRelativeResize="0"/>
          <p:nvPr/>
        </p:nvPicPr>
        <p:blipFill>
          <a:blip r:embed="rId3">
            <a:alphaModFix/>
          </a:blip>
          <a:stretch>
            <a:fillRect/>
          </a:stretch>
        </p:blipFill>
        <p:spPr>
          <a:xfrm>
            <a:off x="2257813" y="3181750"/>
            <a:ext cx="4915413" cy="1656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Nunito"/>
                <a:ea typeface="Nunito"/>
                <a:cs typeface="Nunito"/>
                <a:sym typeface="Nunito"/>
              </a:rPr>
              <a:t>Features of RDD</a:t>
            </a:r>
            <a:endParaRPr>
              <a:latin typeface="Nunito"/>
              <a:ea typeface="Nunito"/>
              <a:cs typeface="Nunito"/>
              <a:sym typeface="Nunito"/>
            </a:endParaRPr>
          </a:p>
        </p:txBody>
      </p:sp>
      <p:sp>
        <p:nvSpPr>
          <p:cNvPr id="355" name="Google Shape;355;p25"/>
          <p:cNvSpPr txBox="1"/>
          <p:nvPr>
            <p:ph idx="1" type="body"/>
          </p:nvPr>
        </p:nvSpPr>
        <p:spPr>
          <a:xfrm>
            <a:off x="1303800" y="1300950"/>
            <a:ext cx="7030500" cy="999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GB"/>
              <a:t>Lazy Evaluation:</a:t>
            </a:r>
            <a:endParaRPr b="1"/>
          </a:p>
          <a:p>
            <a:pPr indent="0" lvl="0" marL="457200" rtl="0" algn="l">
              <a:spcBef>
                <a:spcPts val="1200"/>
              </a:spcBef>
              <a:spcAft>
                <a:spcPts val="0"/>
              </a:spcAft>
              <a:buNone/>
            </a:pPr>
            <a:r>
              <a:rPr lang="en-GB"/>
              <a:t>Each Transformation is a Lazy Operation. Evaluation is not started until an action is triggered.</a:t>
            </a:r>
            <a:endParaRPr/>
          </a:p>
          <a:p>
            <a:pPr indent="0" lvl="0" marL="457200" rtl="0" algn="l">
              <a:spcBef>
                <a:spcPts val="1200"/>
              </a:spcBef>
              <a:spcAft>
                <a:spcPts val="1200"/>
              </a:spcAft>
              <a:buNone/>
            </a:pPr>
            <a:r>
              <a:t/>
            </a:r>
            <a:endParaRPr/>
          </a:p>
        </p:txBody>
      </p:sp>
      <p:pic>
        <p:nvPicPr>
          <p:cNvPr id="356" name="Google Shape;356;p25" title="Screenshot (49).png"/>
          <p:cNvPicPr preferRelativeResize="0"/>
          <p:nvPr/>
        </p:nvPicPr>
        <p:blipFill>
          <a:blip r:embed="rId3">
            <a:alphaModFix/>
          </a:blip>
          <a:stretch>
            <a:fillRect/>
          </a:stretch>
        </p:blipFill>
        <p:spPr>
          <a:xfrm>
            <a:off x="1303800" y="2472375"/>
            <a:ext cx="7030500" cy="2538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6"/>
          <p:cNvSpPr txBox="1"/>
          <p:nvPr>
            <p:ph type="title"/>
          </p:nvPr>
        </p:nvSpPr>
        <p:spPr>
          <a:xfrm>
            <a:off x="1303800" y="6325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Nunito"/>
                <a:ea typeface="Nunito"/>
                <a:cs typeface="Nunito"/>
                <a:sym typeface="Nunito"/>
              </a:rPr>
              <a:t>Features of RDD</a:t>
            </a:r>
            <a:endParaRPr>
              <a:latin typeface="Nunito"/>
              <a:ea typeface="Nunito"/>
              <a:cs typeface="Nunito"/>
              <a:sym typeface="Nunito"/>
            </a:endParaRPr>
          </a:p>
        </p:txBody>
      </p:sp>
      <p:sp>
        <p:nvSpPr>
          <p:cNvPr id="362" name="Google Shape;362;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3" name="Google Shape;363;p26" title="Screenshot (50).png"/>
          <p:cNvPicPr preferRelativeResize="0"/>
          <p:nvPr/>
        </p:nvPicPr>
        <p:blipFill>
          <a:blip r:embed="rId3">
            <a:alphaModFix/>
          </a:blip>
          <a:stretch>
            <a:fillRect/>
          </a:stretch>
        </p:blipFill>
        <p:spPr>
          <a:xfrm>
            <a:off x="669800" y="1398350"/>
            <a:ext cx="8298499" cy="39205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7"/>
          <p:cNvSpPr txBox="1"/>
          <p:nvPr>
            <p:ph type="title"/>
          </p:nvPr>
        </p:nvSpPr>
        <p:spPr>
          <a:xfrm>
            <a:off x="1297500" y="733000"/>
            <a:ext cx="7038900" cy="62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Nunito"/>
                <a:ea typeface="Nunito"/>
                <a:cs typeface="Nunito"/>
                <a:sym typeface="Nunito"/>
              </a:rPr>
              <a:t>SparkContext vs SparkSession</a:t>
            </a:r>
            <a:endParaRPr>
              <a:latin typeface="Nunito"/>
              <a:ea typeface="Nunito"/>
              <a:cs typeface="Nunito"/>
              <a:sym typeface="Nunito"/>
            </a:endParaRPr>
          </a:p>
        </p:txBody>
      </p:sp>
      <p:sp>
        <p:nvSpPr>
          <p:cNvPr id="369" name="Google Shape;369;p27"/>
          <p:cNvSpPr txBox="1"/>
          <p:nvPr>
            <p:ph idx="1" type="body"/>
          </p:nvPr>
        </p:nvSpPr>
        <p:spPr>
          <a:xfrm>
            <a:off x="1297500" y="1568775"/>
            <a:ext cx="7038900" cy="3458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GB"/>
              <a:t>SparkContext in PySpark</a:t>
            </a:r>
            <a:endParaRPr b="1"/>
          </a:p>
          <a:p>
            <a:pPr indent="-311150" lvl="0" marL="457200" rtl="0" algn="l">
              <a:lnSpc>
                <a:spcPct val="115000"/>
              </a:lnSpc>
              <a:spcBef>
                <a:spcPts val="1200"/>
              </a:spcBef>
              <a:spcAft>
                <a:spcPts val="0"/>
              </a:spcAft>
              <a:buClr>
                <a:srgbClr val="000000"/>
              </a:buClr>
              <a:buSzPts val="1300"/>
              <a:buChar char="●"/>
            </a:pPr>
            <a:r>
              <a:rPr lang="en-GB">
                <a:solidFill>
                  <a:srgbClr val="000000"/>
                </a:solidFill>
              </a:rPr>
              <a:t>SparkContext is the </a:t>
            </a:r>
            <a:r>
              <a:rPr b="1" lang="en-GB">
                <a:solidFill>
                  <a:srgbClr val="000000"/>
                </a:solidFill>
              </a:rPr>
              <a:t>entry point to Spark's core engine</a:t>
            </a:r>
            <a:r>
              <a:rPr lang="en-GB">
                <a:solidFill>
                  <a:srgbClr val="000000"/>
                </a:solidFill>
              </a:rPr>
              <a:t>.</a:t>
            </a:r>
            <a:endParaRPr>
              <a:solidFill>
                <a:srgbClr val="000000"/>
              </a:solidFill>
            </a:endParaRPr>
          </a:p>
          <a:p>
            <a:pPr indent="-311150" lvl="0" marL="457200" rtl="0" algn="l">
              <a:lnSpc>
                <a:spcPct val="115000"/>
              </a:lnSpc>
              <a:spcBef>
                <a:spcPts val="0"/>
              </a:spcBef>
              <a:spcAft>
                <a:spcPts val="0"/>
              </a:spcAft>
              <a:buClr>
                <a:srgbClr val="000000"/>
              </a:buClr>
              <a:buSzPts val="1300"/>
              <a:buChar char="●"/>
            </a:pPr>
            <a:r>
              <a:rPr lang="en-GB">
                <a:solidFill>
                  <a:srgbClr val="000000"/>
                </a:solidFill>
              </a:rPr>
              <a:t>It connects the </a:t>
            </a:r>
            <a:r>
              <a:rPr b="1" lang="en-GB">
                <a:solidFill>
                  <a:srgbClr val="000000"/>
                </a:solidFill>
              </a:rPr>
              <a:t>driver program</a:t>
            </a:r>
            <a:r>
              <a:rPr lang="en-GB">
                <a:solidFill>
                  <a:srgbClr val="000000"/>
                </a:solidFill>
              </a:rPr>
              <a:t> to the </a:t>
            </a:r>
            <a:r>
              <a:rPr b="1" lang="en-GB">
                <a:solidFill>
                  <a:srgbClr val="000000"/>
                </a:solidFill>
              </a:rPr>
              <a:t>cluster manager</a:t>
            </a:r>
            <a:r>
              <a:rPr lang="en-GB">
                <a:solidFill>
                  <a:srgbClr val="000000"/>
                </a:solidFill>
              </a:rPr>
              <a:t> (e.g., YARN, Kubernetes, Mesos).</a:t>
            </a:r>
            <a:endParaRPr>
              <a:solidFill>
                <a:srgbClr val="000000"/>
              </a:solidFill>
            </a:endParaRPr>
          </a:p>
          <a:p>
            <a:pPr indent="-311150" lvl="0" marL="457200" rtl="0" algn="l">
              <a:lnSpc>
                <a:spcPct val="115000"/>
              </a:lnSpc>
              <a:spcBef>
                <a:spcPts val="0"/>
              </a:spcBef>
              <a:spcAft>
                <a:spcPts val="0"/>
              </a:spcAft>
              <a:buClr>
                <a:srgbClr val="000000"/>
              </a:buClr>
              <a:buSzPts val="1300"/>
              <a:buChar char="●"/>
            </a:pPr>
            <a:r>
              <a:rPr lang="en-GB">
                <a:solidFill>
                  <a:srgbClr val="000000"/>
                </a:solidFill>
              </a:rPr>
              <a:t>Responsible for requesting resources and launching </a:t>
            </a:r>
            <a:r>
              <a:rPr b="1" lang="en-GB">
                <a:solidFill>
                  <a:srgbClr val="000000"/>
                </a:solidFill>
              </a:rPr>
              <a:t>executors</a:t>
            </a:r>
            <a:r>
              <a:rPr lang="en-GB">
                <a:solidFill>
                  <a:srgbClr val="000000"/>
                </a:solidFill>
              </a:rPr>
              <a:t> on worker nodes.</a:t>
            </a:r>
            <a:endParaRPr>
              <a:solidFill>
                <a:srgbClr val="000000"/>
              </a:solidFill>
            </a:endParaRPr>
          </a:p>
          <a:p>
            <a:pPr indent="-311150" lvl="0" marL="457200" rtl="0" algn="l">
              <a:lnSpc>
                <a:spcPct val="115000"/>
              </a:lnSpc>
              <a:spcBef>
                <a:spcPts val="0"/>
              </a:spcBef>
              <a:spcAft>
                <a:spcPts val="0"/>
              </a:spcAft>
              <a:buClr>
                <a:srgbClr val="000000"/>
              </a:buClr>
              <a:buSzPts val="1300"/>
              <a:buChar char="●"/>
            </a:pPr>
            <a:r>
              <a:rPr lang="en-GB">
                <a:solidFill>
                  <a:srgbClr val="000000"/>
                </a:solidFill>
              </a:rPr>
              <a:t>All Spark jobs begin with the driver program calling </a:t>
            </a:r>
            <a:r>
              <a:rPr b="1" lang="en-GB">
                <a:solidFill>
                  <a:srgbClr val="000000"/>
                </a:solidFill>
              </a:rPr>
              <a:t>main()</a:t>
            </a:r>
            <a:r>
              <a:rPr lang="en-GB">
                <a:solidFill>
                  <a:srgbClr val="000000"/>
                </a:solidFill>
              </a:rPr>
              <a:t>, where SparkContext is initialized.</a:t>
            </a:r>
            <a:endParaRPr>
              <a:solidFill>
                <a:srgbClr val="000000"/>
              </a:solidFill>
            </a:endParaRPr>
          </a:p>
          <a:p>
            <a:pPr indent="-228600" lvl="0" marL="457200" rtl="0" algn="l">
              <a:lnSpc>
                <a:spcPct val="115000"/>
              </a:lnSpc>
              <a:spcBef>
                <a:spcPts val="1200"/>
              </a:spcBef>
              <a:spcAft>
                <a:spcPts val="0"/>
              </a:spcAft>
              <a:buNone/>
            </a:pPr>
            <a:r>
              <a:rPr lang="en-GB">
                <a:solidFill>
                  <a:srgbClr val="000000"/>
                </a:solidFill>
              </a:rPr>
              <a:t>It manages:</a:t>
            </a:r>
            <a:endParaRPr>
              <a:solidFill>
                <a:srgbClr val="000000"/>
              </a:solidFill>
            </a:endParaRPr>
          </a:p>
          <a:p>
            <a:pPr indent="-311150" lvl="0" marL="457200" rtl="0" algn="l">
              <a:lnSpc>
                <a:spcPct val="115000"/>
              </a:lnSpc>
              <a:spcBef>
                <a:spcPts val="1200"/>
              </a:spcBef>
              <a:spcAft>
                <a:spcPts val="0"/>
              </a:spcAft>
              <a:buClr>
                <a:srgbClr val="000000"/>
              </a:buClr>
              <a:buSzPts val="1300"/>
              <a:buFont typeface="Nunito"/>
              <a:buChar char="●"/>
            </a:pPr>
            <a:r>
              <a:rPr b="1" lang="en-GB">
                <a:solidFill>
                  <a:srgbClr val="000000"/>
                </a:solidFill>
              </a:rPr>
              <a:t>RDD creation and lineage</a:t>
            </a:r>
            <a:endParaRPr b="1">
              <a:solidFill>
                <a:srgbClr val="000000"/>
              </a:solidFill>
            </a:endParaRPr>
          </a:p>
          <a:p>
            <a:pPr indent="-311150" lvl="0" marL="457200" rtl="0" algn="l">
              <a:lnSpc>
                <a:spcPct val="115000"/>
              </a:lnSpc>
              <a:spcBef>
                <a:spcPts val="0"/>
              </a:spcBef>
              <a:spcAft>
                <a:spcPts val="0"/>
              </a:spcAft>
              <a:buClr>
                <a:srgbClr val="000000"/>
              </a:buClr>
              <a:buSzPts val="1300"/>
              <a:buFont typeface="Nunito"/>
              <a:buChar char="●"/>
            </a:pPr>
            <a:r>
              <a:rPr b="1" lang="en-GB">
                <a:solidFill>
                  <a:srgbClr val="000000"/>
                </a:solidFill>
              </a:rPr>
              <a:t>Job scheduling and task distribution</a:t>
            </a:r>
            <a:endParaRPr b="1">
              <a:solidFill>
                <a:srgbClr val="000000"/>
              </a:solidFill>
            </a:endParaRPr>
          </a:p>
          <a:p>
            <a:pPr indent="-311150" lvl="0" marL="457200" rtl="0" algn="l">
              <a:lnSpc>
                <a:spcPct val="115000"/>
              </a:lnSpc>
              <a:spcBef>
                <a:spcPts val="0"/>
              </a:spcBef>
              <a:spcAft>
                <a:spcPts val="0"/>
              </a:spcAft>
              <a:buClr>
                <a:srgbClr val="000000"/>
              </a:buClr>
              <a:buSzPts val="1300"/>
              <a:buFont typeface="Nunito"/>
              <a:buChar char="●"/>
            </a:pPr>
            <a:r>
              <a:rPr b="1" lang="en-GB">
                <a:solidFill>
                  <a:srgbClr val="000000"/>
                </a:solidFill>
              </a:rPr>
              <a:t>Broadcast variables and accumulators</a:t>
            </a:r>
            <a:endParaRPr b="1">
              <a:solidFill>
                <a:srgbClr val="000000"/>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8"/>
          <p:cNvSpPr txBox="1"/>
          <p:nvPr/>
        </p:nvSpPr>
        <p:spPr>
          <a:xfrm>
            <a:off x="1409250" y="549600"/>
            <a:ext cx="6921600" cy="40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chemeClr val="dk2"/>
                </a:solidFill>
                <a:latin typeface="Nunito"/>
                <a:ea typeface="Nunito"/>
                <a:cs typeface="Nunito"/>
                <a:sym typeface="Nunito"/>
              </a:rPr>
              <a:t>SparkSession: Unified Entry Point (Since Spark 2.0)</a:t>
            </a:r>
            <a:endParaRPr b="1" sz="1300">
              <a:solidFill>
                <a:schemeClr val="dk2"/>
              </a:solidFill>
              <a:latin typeface="Nunito"/>
              <a:ea typeface="Nunito"/>
              <a:cs typeface="Nunito"/>
              <a:sym typeface="Nunito"/>
            </a:endParaRPr>
          </a:p>
          <a:p>
            <a:pPr indent="0" lvl="0" marL="91440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GB" sz="1300">
                <a:solidFill>
                  <a:schemeClr val="dk2"/>
                </a:solidFill>
                <a:latin typeface="Nunito"/>
                <a:ea typeface="Nunito"/>
                <a:cs typeface="Nunito"/>
                <a:sym typeface="Nunito"/>
              </a:rPr>
              <a:t>Introduced in </a:t>
            </a:r>
            <a:r>
              <a:rPr b="1" lang="en-GB" sz="1300">
                <a:solidFill>
                  <a:schemeClr val="dk2"/>
                </a:solidFill>
                <a:latin typeface="Nunito"/>
                <a:ea typeface="Nunito"/>
                <a:cs typeface="Nunito"/>
                <a:sym typeface="Nunito"/>
              </a:rPr>
              <a:t>Spark 2.0</a:t>
            </a:r>
            <a:r>
              <a:rPr lang="en-GB" sz="1300">
                <a:solidFill>
                  <a:schemeClr val="dk2"/>
                </a:solidFill>
                <a:latin typeface="Nunito"/>
                <a:ea typeface="Nunito"/>
                <a:cs typeface="Nunito"/>
                <a:sym typeface="Nunito"/>
              </a:rPr>
              <a:t> as a single entry point for RDDs, DataFrames, SQL, Streaming, and ML.</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GB" sz="1300">
                <a:solidFill>
                  <a:schemeClr val="dk2"/>
                </a:solidFill>
                <a:latin typeface="Nunito"/>
                <a:ea typeface="Nunito"/>
                <a:cs typeface="Nunito"/>
                <a:sym typeface="Nunito"/>
              </a:rPr>
              <a:t>Replaces older APIs:</a:t>
            </a:r>
            <a:endParaRPr sz="1300">
              <a:solidFill>
                <a:schemeClr val="dk2"/>
              </a:solidFill>
              <a:latin typeface="Nunito"/>
              <a:ea typeface="Nunito"/>
              <a:cs typeface="Nunito"/>
              <a:sym typeface="Nunito"/>
            </a:endParaRPr>
          </a:p>
          <a:p>
            <a:pPr indent="-311150" lvl="0" marL="914400" rtl="0" algn="l">
              <a:spcBef>
                <a:spcPts val="0"/>
              </a:spcBef>
              <a:spcAft>
                <a:spcPts val="0"/>
              </a:spcAft>
              <a:buClr>
                <a:schemeClr val="dk2"/>
              </a:buClr>
              <a:buSzPts val="1300"/>
              <a:buFont typeface="Nunito"/>
              <a:buChar char="●"/>
            </a:pPr>
            <a:r>
              <a:rPr lang="en-GB" sz="1300">
                <a:solidFill>
                  <a:schemeClr val="dk2"/>
                </a:solidFill>
                <a:latin typeface="Nunito"/>
                <a:ea typeface="Nunito"/>
                <a:cs typeface="Nunito"/>
                <a:sym typeface="Nunito"/>
              </a:rPr>
              <a:t>SparkContext → RDDs, Accumulators, Broadcasts</a:t>
            </a:r>
            <a:endParaRPr sz="1300">
              <a:solidFill>
                <a:schemeClr val="dk2"/>
              </a:solidFill>
              <a:latin typeface="Nunito"/>
              <a:ea typeface="Nunito"/>
              <a:cs typeface="Nunito"/>
              <a:sym typeface="Nunito"/>
            </a:endParaRPr>
          </a:p>
          <a:p>
            <a:pPr indent="-311150" lvl="0" marL="914400" rtl="0" algn="l">
              <a:spcBef>
                <a:spcPts val="0"/>
              </a:spcBef>
              <a:spcAft>
                <a:spcPts val="0"/>
              </a:spcAft>
              <a:buClr>
                <a:schemeClr val="dk2"/>
              </a:buClr>
              <a:buSzPts val="1300"/>
              <a:buFont typeface="Nunito"/>
              <a:buChar char="●"/>
            </a:pPr>
            <a:r>
              <a:rPr lang="en-GB" sz="1300">
                <a:solidFill>
                  <a:schemeClr val="dk2"/>
                </a:solidFill>
                <a:latin typeface="Nunito"/>
                <a:ea typeface="Nunito"/>
                <a:cs typeface="Nunito"/>
                <a:sym typeface="Nunito"/>
              </a:rPr>
              <a:t>SQLContext → DataFrames, SQL</a:t>
            </a:r>
            <a:endParaRPr sz="1300">
              <a:solidFill>
                <a:schemeClr val="dk2"/>
              </a:solidFill>
              <a:latin typeface="Nunito"/>
              <a:ea typeface="Nunito"/>
              <a:cs typeface="Nunito"/>
              <a:sym typeface="Nunito"/>
            </a:endParaRPr>
          </a:p>
          <a:p>
            <a:pPr indent="-311150" lvl="0" marL="914400" rtl="0" algn="l">
              <a:spcBef>
                <a:spcPts val="0"/>
              </a:spcBef>
              <a:spcAft>
                <a:spcPts val="0"/>
              </a:spcAft>
              <a:buClr>
                <a:schemeClr val="dk2"/>
              </a:buClr>
              <a:buSzPts val="1300"/>
              <a:buFont typeface="Nunito"/>
              <a:buChar char="●"/>
            </a:pPr>
            <a:r>
              <a:rPr lang="en-GB" sz="1300">
                <a:solidFill>
                  <a:schemeClr val="dk2"/>
                </a:solidFill>
                <a:latin typeface="Nunito"/>
                <a:ea typeface="Nunito"/>
                <a:cs typeface="Nunito"/>
                <a:sym typeface="Nunito"/>
              </a:rPr>
              <a:t>HiveContext → SQLContext + Hive support</a:t>
            </a:r>
            <a:endParaRPr sz="1300">
              <a:solidFill>
                <a:schemeClr val="dk2"/>
              </a:solidFill>
              <a:latin typeface="Nunito"/>
              <a:ea typeface="Nunito"/>
              <a:cs typeface="Nunito"/>
              <a:sym typeface="Nunito"/>
            </a:endParaRPr>
          </a:p>
          <a:p>
            <a:pPr indent="457200" lvl="0" marL="0" rtl="0" algn="l">
              <a:spcBef>
                <a:spcPts val="0"/>
              </a:spcBef>
              <a:spcAft>
                <a:spcPts val="0"/>
              </a:spcAft>
              <a:buNone/>
            </a:pPr>
            <a:r>
              <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GB" sz="1300">
                <a:solidFill>
                  <a:schemeClr val="dk2"/>
                </a:solidFill>
                <a:latin typeface="Nunito"/>
                <a:ea typeface="Nunito"/>
                <a:cs typeface="Nunito"/>
                <a:sym typeface="Nunito"/>
              </a:rPr>
              <a:t>SparkSession internally creates and exposes SparkContext via spark.sparkContext.</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GB" sz="1300">
                <a:solidFill>
                  <a:schemeClr val="dk2"/>
                </a:solidFill>
                <a:latin typeface="Nunito"/>
                <a:ea typeface="Nunito"/>
                <a:cs typeface="Nunito"/>
                <a:sym typeface="Nunito"/>
              </a:rPr>
              <a:t>In Spark Shell (2.x+), spark is available by default. (sc was used in Spark 1.x.)</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GB" sz="1300">
                <a:solidFill>
                  <a:schemeClr val="dk2"/>
                </a:solidFill>
                <a:latin typeface="Nunito"/>
                <a:ea typeface="Nunito"/>
                <a:cs typeface="Nunito"/>
                <a:sym typeface="Nunito"/>
              </a:rPr>
              <a:t>Master can be yarn, mesos, Kubernetes or local(x) , x &gt; 0</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GB" sz="1300">
                <a:solidFill>
                  <a:schemeClr val="dk2"/>
                </a:solidFill>
                <a:latin typeface="Nunito"/>
                <a:ea typeface="Nunito"/>
                <a:cs typeface="Nunito"/>
                <a:sym typeface="Nunito"/>
              </a:rPr>
              <a:t>Access SparkContext via spark.sparkContext</a:t>
            </a:r>
            <a:endParaRPr sz="1300">
              <a:solidFill>
                <a:schemeClr val="dk2"/>
              </a:solidFill>
              <a:latin typeface="Nunito"/>
              <a:ea typeface="Nunito"/>
              <a:cs typeface="Nunito"/>
              <a:sym typeface="Nunito"/>
            </a:endParaRPr>
          </a:p>
        </p:txBody>
      </p:sp>
      <p:pic>
        <p:nvPicPr>
          <p:cNvPr id="375" name="Google Shape;375;p28"/>
          <p:cNvPicPr preferRelativeResize="0"/>
          <p:nvPr/>
        </p:nvPicPr>
        <p:blipFill>
          <a:blip r:embed="rId3">
            <a:alphaModFix/>
          </a:blip>
          <a:stretch>
            <a:fillRect/>
          </a:stretch>
        </p:blipFill>
        <p:spPr>
          <a:xfrm>
            <a:off x="2180425" y="3455775"/>
            <a:ext cx="4783150" cy="1436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9"/>
          <p:cNvSpPr txBox="1"/>
          <p:nvPr>
            <p:ph type="title"/>
          </p:nvPr>
        </p:nvSpPr>
        <p:spPr>
          <a:xfrm>
            <a:off x="1303800" y="598575"/>
            <a:ext cx="7030500" cy="63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Nunito"/>
                <a:ea typeface="Nunito"/>
                <a:cs typeface="Nunito"/>
                <a:sym typeface="Nunito"/>
              </a:rPr>
              <a:t>Spark Execution Engine</a:t>
            </a:r>
            <a:endParaRPr>
              <a:latin typeface="Nunito"/>
              <a:ea typeface="Nunito"/>
              <a:cs typeface="Nunito"/>
              <a:sym typeface="Nunito"/>
            </a:endParaRPr>
          </a:p>
        </p:txBody>
      </p:sp>
      <p:sp>
        <p:nvSpPr>
          <p:cNvPr id="381" name="Google Shape;381;p29"/>
          <p:cNvSpPr txBox="1"/>
          <p:nvPr>
            <p:ph idx="1" type="body"/>
          </p:nvPr>
        </p:nvSpPr>
        <p:spPr>
          <a:xfrm>
            <a:off x="1303800" y="1383800"/>
            <a:ext cx="7030500" cy="34035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275"/>
              <a:buNone/>
            </a:pPr>
            <a:r>
              <a:rPr lang="en-GB">
                <a:solidFill>
                  <a:srgbClr val="000000"/>
                </a:solidFill>
              </a:rPr>
              <a:t>The </a:t>
            </a:r>
            <a:r>
              <a:rPr b="1" lang="en-GB">
                <a:solidFill>
                  <a:srgbClr val="000000"/>
                </a:solidFill>
              </a:rPr>
              <a:t>Spark Execution Engine</a:t>
            </a:r>
            <a:r>
              <a:rPr lang="en-GB">
                <a:solidFill>
                  <a:srgbClr val="000000"/>
                </a:solidFill>
              </a:rPr>
              <a:t> is the </a:t>
            </a:r>
            <a:r>
              <a:rPr b="1" lang="en-GB">
                <a:solidFill>
                  <a:srgbClr val="000000"/>
                </a:solidFill>
              </a:rPr>
              <a:t>core runtime component</a:t>
            </a:r>
            <a:r>
              <a:rPr lang="en-GB">
                <a:solidFill>
                  <a:srgbClr val="000000"/>
                </a:solidFill>
              </a:rPr>
              <a:t> that takes optimized logical plans (from DAG and Catalyst) and turns them into </a:t>
            </a:r>
            <a:r>
              <a:rPr b="1" lang="en-GB">
                <a:solidFill>
                  <a:srgbClr val="000000"/>
                </a:solidFill>
              </a:rPr>
              <a:t>actual distributed execution</a:t>
            </a:r>
            <a:r>
              <a:rPr lang="en-GB">
                <a:solidFill>
                  <a:srgbClr val="000000"/>
                </a:solidFill>
              </a:rPr>
              <a:t> on a cluster.</a:t>
            </a:r>
            <a:endParaRPr>
              <a:solidFill>
                <a:srgbClr val="000000"/>
              </a:solidFill>
            </a:endParaRPr>
          </a:p>
          <a:p>
            <a:pPr indent="0" lvl="0" marL="0" rtl="0" algn="l">
              <a:lnSpc>
                <a:spcPct val="95000"/>
              </a:lnSpc>
              <a:spcBef>
                <a:spcPts val="1200"/>
              </a:spcBef>
              <a:spcAft>
                <a:spcPts val="0"/>
              </a:spcAft>
              <a:buSzPts val="275"/>
              <a:buNone/>
            </a:pPr>
            <a:r>
              <a:rPr lang="en-GB">
                <a:solidFill>
                  <a:srgbClr val="000000"/>
                </a:solidFill>
              </a:rPr>
              <a:t>It manages:</a:t>
            </a:r>
            <a:endParaRPr>
              <a:solidFill>
                <a:srgbClr val="000000"/>
              </a:solidFill>
            </a:endParaRPr>
          </a:p>
          <a:p>
            <a:pPr indent="-311150" lvl="0" marL="457200" rtl="0" algn="l">
              <a:lnSpc>
                <a:spcPct val="95000"/>
              </a:lnSpc>
              <a:spcBef>
                <a:spcPts val="1200"/>
              </a:spcBef>
              <a:spcAft>
                <a:spcPts val="0"/>
              </a:spcAft>
              <a:buClr>
                <a:srgbClr val="000000"/>
              </a:buClr>
              <a:buSzPts val="1300"/>
              <a:buFont typeface="Nunito"/>
              <a:buChar char="●"/>
            </a:pPr>
            <a:r>
              <a:rPr b="1" lang="en-GB">
                <a:solidFill>
                  <a:srgbClr val="000000"/>
                </a:solidFill>
              </a:rPr>
              <a:t>Job Scheduling</a:t>
            </a:r>
            <a:endParaRPr b="1">
              <a:solidFill>
                <a:srgbClr val="000000"/>
              </a:solidFill>
            </a:endParaRPr>
          </a:p>
          <a:p>
            <a:pPr indent="-311150" lvl="0" marL="457200" rtl="0" algn="l">
              <a:lnSpc>
                <a:spcPct val="95000"/>
              </a:lnSpc>
              <a:spcBef>
                <a:spcPts val="0"/>
              </a:spcBef>
              <a:spcAft>
                <a:spcPts val="0"/>
              </a:spcAft>
              <a:buClr>
                <a:srgbClr val="000000"/>
              </a:buClr>
              <a:buSzPts val="1300"/>
              <a:buFont typeface="Nunito"/>
              <a:buChar char="●"/>
            </a:pPr>
            <a:r>
              <a:rPr b="1" lang="en-GB">
                <a:solidFill>
                  <a:srgbClr val="000000"/>
                </a:solidFill>
              </a:rPr>
              <a:t>Stage Creation</a:t>
            </a:r>
            <a:endParaRPr b="1">
              <a:solidFill>
                <a:srgbClr val="000000"/>
              </a:solidFill>
            </a:endParaRPr>
          </a:p>
          <a:p>
            <a:pPr indent="-311150" lvl="0" marL="457200" rtl="0" algn="l">
              <a:lnSpc>
                <a:spcPct val="95000"/>
              </a:lnSpc>
              <a:spcBef>
                <a:spcPts val="0"/>
              </a:spcBef>
              <a:spcAft>
                <a:spcPts val="0"/>
              </a:spcAft>
              <a:buClr>
                <a:srgbClr val="000000"/>
              </a:buClr>
              <a:buSzPts val="1300"/>
              <a:buFont typeface="Nunito"/>
              <a:buChar char="●"/>
            </a:pPr>
            <a:r>
              <a:rPr b="1" lang="en-GB">
                <a:solidFill>
                  <a:srgbClr val="000000"/>
                </a:solidFill>
              </a:rPr>
              <a:t>Task Execution</a:t>
            </a:r>
            <a:endParaRPr b="1">
              <a:solidFill>
                <a:srgbClr val="000000"/>
              </a:solidFill>
            </a:endParaRPr>
          </a:p>
          <a:p>
            <a:pPr indent="-311150" lvl="0" marL="457200" rtl="0" algn="l">
              <a:lnSpc>
                <a:spcPct val="95000"/>
              </a:lnSpc>
              <a:spcBef>
                <a:spcPts val="0"/>
              </a:spcBef>
              <a:spcAft>
                <a:spcPts val="0"/>
              </a:spcAft>
              <a:buClr>
                <a:srgbClr val="000000"/>
              </a:buClr>
              <a:buSzPts val="1300"/>
              <a:buFont typeface="Nunito"/>
              <a:buChar char="●"/>
            </a:pPr>
            <a:r>
              <a:rPr b="1" lang="en-GB">
                <a:solidFill>
                  <a:srgbClr val="000000"/>
                </a:solidFill>
              </a:rPr>
              <a:t>Resource Allocation</a:t>
            </a:r>
            <a:endParaRPr b="1">
              <a:solidFill>
                <a:srgbClr val="000000"/>
              </a:solidFill>
            </a:endParaRPr>
          </a:p>
          <a:p>
            <a:pPr indent="0" lvl="0" marL="0" rtl="0" algn="l">
              <a:lnSpc>
                <a:spcPct val="95000"/>
              </a:lnSpc>
              <a:spcBef>
                <a:spcPts val="1200"/>
              </a:spcBef>
              <a:spcAft>
                <a:spcPts val="0"/>
              </a:spcAft>
              <a:buSzPts val="275"/>
              <a:buNone/>
            </a:pPr>
            <a:r>
              <a:rPr lang="en-GB">
                <a:solidFill>
                  <a:srgbClr val="000000"/>
                </a:solidFill>
              </a:rPr>
              <a:t>Core components of the execution engine include:</a:t>
            </a:r>
            <a:endParaRPr>
              <a:solidFill>
                <a:srgbClr val="000000"/>
              </a:solidFill>
            </a:endParaRPr>
          </a:p>
          <a:p>
            <a:pPr indent="-311150" lvl="0" marL="457200" rtl="0" algn="l">
              <a:lnSpc>
                <a:spcPct val="95000"/>
              </a:lnSpc>
              <a:spcBef>
                <a:spcPts val="1200"/>
              </a:spcBef>
              <a:spcAft>
                <a:spcPts val="0"/>
              </a:spcAft>
              <a:buClr>
                <a:srgbClr val="000000"/>
              </a:buClr>
              <a:buSzPts val="1300"/>
              <a:buFont typeface="Nunito"/>
              <a:buChar char="●"/>
            </a:pPr>
            <a:r>
              <a:rPr b="1" lang="en-GB">
                <a:solidFill>
                  <a:srgbClr val="000000"/>
                </a:solidFill>
              </a:rPr>
              <a:t>DAG Scheduler</a:t>
            </a:r>
            <a:endParaRPr b="1">
              <a:solidFill>
                <a:srgbClr val="000000"/>
              </a:solidFill>
            </a:endParaRPr>
          </a:p>
          <a:p>
            <a:pPr indent="-311150" lvl="0" marL="457200" rtl="0" algn="l">
              <a:lnSpc>
                <a:spcPct val="95000"/>
              </a:lnSpc>
              <a:spcBef>
                <a:spcPts val="0"/>
              </a:spcBef>
              <a:spcAft>
                <a:spcPts val="0"/>
              </a:spcAft>
              <a:buClr>
                <a:srgbClr val="000000"/>
              </a:buClr>
              <a:buSzPts val="1300"/>
              <a:buFont typeface="Nunito"/>
              <a:buChar char="●"/>
            </a:pPr>
            <a:r>
              <a:rPr b="1" lang="en-GB">
                <a:solidFill>
                  <a:srgbClr val="000000"/>
                </a:solidFill>
              </a:rPr>
              <a:t>Task Scheduler</a:t>
            </a:r>
            <a:endParaRPr b="1">
              <a:solidFill>
                <a:srgbClr val="000000"/>
              </a:solidFill>
            </a:endParaRPr>
          </a:p>
          <a:p>
            <a:pPr indent="-311150" lvl="0" marL="457200" rtl="0" algn="l">
              <a:lnSpc>
                <a:spcPct val="95000"/>
              </a:lnSpc>
              <a:spcBef>
                <a:spcPts val="0"/>
              </a:spcBef>
              <a:spcAft>
                <a:spcPts val="0"/>
              </a:spcAft>
              <a:buClr>
                <a:srgbClr val="000000"/>
              </a:buClr>
              <a:buSzPts val="1300"/>
              <a:buFont typeface="Nunito"/>
              <a:buChar char="●"/>
            </a:pPr>
            <a:r>
              <a:rPr b="1" lang="en-GB">
                <a:solidFill>
                  <a:srgbClr val="000000"/>
                </a:solidFill>
              </a:rPr>
              <a:t>Cluster Manager</a:t>
            </a:r>
            <a:endParaRPr b="1">
              <a:solidFill>
                <a:srgbClr val="000000"/>
              </a:solidFill>
            </a:endParaRPr>
          </a:p>
          <a:p>
            <a:pPr indent="-311150" lvl="0" marL="457200" rtl="0" algn="l">
              <a:lnSpc>
                <a:spcPct val="95000"/>
              </a:lnSpc>
              <a:spcBef>
                <a:spcPts val="0"/>
              </a:spcBef>
              <a:spcAft>
                <a:spcPts val="0"/>
              </a:spcAft>
              <a:buClr>
                <a:srgbClr val="000000"/>
              </a:buClr>
              <a:buSzPts val="1300"/>
              <a:buFont typeface="Nunito"/>
              <a:buChar char="●"/>
            </a:pPr>
            <a:r>
              <a:rPr b="1" lang="en-GB">
                <a:solidFill>
                  <a:srgbClr val="000000"/>
                </a:solidFill>
              </a:rPr>
              <a:t>Executors</a:t>
            </a:r>
            <a:endParaRPr b="1">
              <a:solidFill>
                <a:srgbClr val="000000"/>
              </a:solidFill>
            </a:endParaRPr>
          </a:p>
          <a:p>
            <a:pPr indent="0" lvl="0" marL="0" rtl="0" algn="l">
              <a:lnSpc>
                <a:spcPct val="95000"/>
              </a:lnSpc>
              <a:spcBef>
                <a:spcPts val="1200"/>
              </a:spcBef>
              <a:spcAft>
                <a:spcPts val="1200"/>
              </a:spcAft>
              <a:buSzPts val="275"/>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0"/>
          <p:cNvSpPr txBox="1"/>
          <p:nvPr>
            <p:ph type="title"/>
          </p:nvPr>
        </p:nvSpPr>
        <p:spPr>
          <a:xfrm>
            <a:off x="1303800" y="598575"/>
            <a:ext cx="7030500" cy="7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Nunito"/>
                <a:ea typeface="Nunito"/>
                <a:cs typeface="Nunito"/>
                <a:sym typeface="Nunito"/>
              </a:rPr>
              <a:t>Action Triggered → Job Created</a:t>
            </a:r>
            <a:endParaRPr>
              <a:latin typeface="Nunito"/>
              <a:ea typeface="Nunito"/>
              <a:cs typeface="Nunito"/>
              <a:sym typeface="Nunito"/>
            </a:endParaRPr>
          </a:p>
        </p:txBody>
      </p:sp>
      <p:sp>
        <p:nvSpPr>
          <p:cNvPr id="387" name="Google Shape;387;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Font typeface="Maven Pro"/>
              <a:buChar char="●"/>
            </a:pPr>
            <a:r>
              <a:rPr lang="en-GB" sz="1500">
                <a:solidFill>
                  <a:srgbClr val="000000"/>
                </a:solidFill>
              </a:rPr>
              <a:t>A </a:t>
            </a:r>
            <a:r>
              <a:rPr b="1" lang="en-GB" sz="1500">
                <a:solidFill>
                  <a:srgbClr val="000000"/>
                </a:solidFill>
              </a:rPr>
              <a:t>job</a:t>
            </a:r>
            <a:r>
              <a:rPr lang="en-GB" sz="1500">
                <a:solidFill>
                  <a:srgbClr val="000000"/>
                </a:solidFill>
              </a:rPr>
              <a:t> is triggered when an </a:t>
            </a:r>
            <a:r>
              <a:rPr b="1" lang="en-GB" sz="1500">
                <a:solidFill>
                  <a:srgbClr val="000000"/>
                </a:solidFill>
              </a:rPr>
              <a:t>action</a:t>
            </a:r>
            <a:r>
              <a:rPr lang="en-GB" sz="1500">
                <a:solidFill>
                  <a:srgbClr val="000000"/>
                </a:solidFill>
              </a:rPr>
              <a:t> is called:</a:t>
            </a:r>
            <a:br>
              <a:rPr lang="en-GB" sz="1500">
                <a:solidFill>
                  <a:srgbClr val="000000"/>
                </a:solidFill>
              </a:rPr>
            </a:br>
            <a:r>
              <a:rPr lang="en-GB" sz="1500">
                <a:solidFill>
                  <a:srgbClr val="000000"/>
                </a:solidFill>
              </a:rPr>
              <a:t> Examples: </a:t>
            </a:r>
            <a:r>
              <a:rPr lang="en-GB" sz="1500">
                <a:solidFill>
                  <a:srgbClr val="188038"/>
                </a:solidFill>
              </a:rPr>
              <a:t>.collect()</a:t>
            </a:r>
            <a:r>
              <a:rPr lang="en-GB" sz="1500">
                <a:solidFill>
                  <a:srgbClr val="000000"/>
                </a:solidFill>
              </a:rPr>
              <a:t>, </a:t>
            </a:r>
            <a:r>
              <a:rPr lang="en-GB" sz="1500">
                <a:solidFill>
                  <a:srgbClr val="188038"/>
                </a:solidFill>
              </a:rPr>
              <a:t>.show()</a:t>
            </a:r>
            <a:r>
              <a:rPr lang="en-GB" sz="1500">
                <a:solidFill>
                  <a:srgbClr val="000000"/>
                </a:solidFill>
              </a:rPr>
              <a:t>, </a:t>
            </a:r>
            <a:r>
              <a:rPr lang="en-GB" sz="1500">
                <a:solidFill>
                  <a:srgbClr val="188038"/>
                </a:solidFill>
              </a:rPr>
              <a:t>.count()</a:t>
            </a:r>
            <a:r>
              <a:rPr lang="en-GB" sz="1500">
                <a:solidFill>
                  <a:srgbClr val="000000"/>
                </a:solidFill>
              </a:rPr>
              <a:t>, </a:t>
            </a:r>
            <a:r>
              <a:rPr lang="en-GB" sz="1500">
                <a:solidFill>
                  <a:srgbClr val="188038"/>
                </a:solidFill>
              </a:rPr>
              <a:t>.write()</a:t>
            </a:r>
            <a:endParaRPr sz="1500">
              <a:solidFill>
                <a:srgbClr val="188038"/>
              </a:solidFill>
            </a:endParaRPr>
          </a:p>
          <a:p>
            <a:pPr indent="-323850" lvl="0" marL="457200" rtl="0" algn="l">
              <a:lnSpc>
                <a:spcPct val="150000"/>
              </a:lnSpc>
              <a:spcBef>
                <a:spcPts val="0"/>
              </a:spcBef>
              <a:spcAft>
                <a:spcPts val="0"/>
              </a:spcAft>
              <a:buSzPts val="1500"/>
              <a:buFont typeface="Maven Pro"/>
              <a:buChar char="●"/>
            </a:pPr>
            <a:r>
              <a:rPr lang="en-GB" sz="1500">
                <a:solidFill>
                  <a:srgbClr val="000000"/>
                </a:solidFill>
              </a:rPr>
              <a:t>Spark </a:t>
            </a:r>
            <a:r>
              <a:rPr b="1" lang="en-GB" sz="1500">
                <a:solidFill>
                  <a:srgbClr val="000000"/>
                </a:solidFill>
              </a:rPr>
              <a:t>does not execute</a:t>
            </a:r>
            <a:r>
              <a:rPr lang="en-GB" sz="1500">
                <a:solidFill>
                  <a:srgbClr val="000000"/>
                </a:solidFill>
              </a:rPr>
              <a:t> until an action is called (lazy evaluation).</a:t>
            </a:r>
            <a:endParaRPr sz="1500">
              <a:solidFill>
                <a:srgbClr val="000000"/>
              </a:solidFill>
            </a:endParaRPr>
          </a:p>
          <a:p>
            <a:pPr indent="-323850" lvl="0" marL="457200" rtl="0" algn="l">
              <a:lnSpc>
                <a:spcPct val="150000"/>
              </a:lnSpc>
              <a:spcBef>
                <a:spcPts val="0"/>
              </a:spcBef>
              <a:spcAft>
                <a:spcPts val="0"/>
              </a:spcAft>
              <a:buSzPts val="1500"/>
              <a:buFont typeface="Maven Pro"/>
              <a:buChar char="●"/>
            </a:pPr>
            <a:r>
              <a:rPr lang="en-GB" sz="1500">
                <a:solidFill>
                  <a:srgbClr val="000000"/>
                </a:solidFill>
              </a:rPr>
              <a:t>One </a:t>
            </a:r>
            <a:r>
              <a:rPr b="1" lang="en-GB" sz="1500">
                <a:solidFill>
                  <a:srgbClr val="000000"/>
                </a:solidFill>
              </a:rPr>
              <a:t>Spark job = one DAG = one execution plan</a:t>
            </a:r>
            <a:endParaRPr b="1" sz="1500">
              <a:solidFill>
                <a:srgbClr val="000000"/>
              </a:solidFill>
            </a:endParaRPr>
          </a:p>
          <a:p>
            <a:pPr indent="0" lvl="0" marL="0" rtl="0" algn="l">
              <a:spcBef>
                <a:spcPts val="1200"/>
              </a:spcBef>
              <a:spcAft>
                <a:spcPts val="1200"/>
              </a:spcAft>
              <a:buNone/>
            </a:pPr>
            <a:r>
              <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1"/>
          <p:cNvSpPr txBox="1"/>
          <p:nvPr>
            <p:ph type="title"/>
          </p:nvPr>
        </p:nvSpPr>
        <p:spPr>
          <a:xfrm>
            <a:off x="1303800" y="598575"/>
            <a:ext cx="7030500" cy="815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lang="en-GB">
                <a:solidFill>
                  <a:srgbClr val="000000"/>
                </a:solidFill>
                <a:latin typeface="Nunito"/>
                <a:ea typeface="Nunito"/>
                <a:cs typeface="Nunito"/>
                <a:sym typeface="Nunito"/>
              </a:rPr>
              <a:t>DAG (Directed Acyclic Graph)</a:t>
            </a:r>
            <a:endParaRPr>
              <a:latin typeface="Nunito"/>
              <a:ea typeface="Nunito"/>
              <a:cs typeface="Nunito"/>
              <a:sym typeface="Nunito"/>
            </a:endParaRPr>
          </a:p>
        </p:txBody>
      </p:sp>
      <p:sp>
        <p:nvSpPr>
          <p:cNvPr id="393" name="Google Shape;393;p31"/>
          <p:cNvSpPr txBox="1"/>
          <p:nvPr>
            <p:ph idx="1" type="body"/>
          </p:nvPr>
        </p:nvSpPr>
        <p:spPr>
          <a:xfrm>
            <a:off x="1303800" y="1414325"/>
            <a:ext cx="7030500" cy="31173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rgbClr val="000000"/>
              </a:buClr>
              <a:buSzPts val="1500"/>
              <a:buFont typeface="Arial"/>
              <a:buChar char="●"/>
            </a:pPr>
            <a:r>
              <a:rPr lang="en-GB" sz="1500">
                <a:solidFill>
                  <a:srgbClr val="000000"/>
                </a:solidFill>
              </a:rPr>
              <a:t>A </a:t>
            </a:r>
            <a:r>
              <a:rPr b="1" lang="en-GB" sz="1500">
                <a:solidFill>
                  <a:srgbClr val="000000"/>
                </a:solidFill>
              </a:rPr>
              <a:t>DAG</a:t>
            </a:r>
            <a:r>
              <a:rPr lang="en-GB" sz="1500">
                <a:solidFill>
                  <a:srgbClr val="000000"/>
                </a:solidFill>
              </a:rPr>
              <a:t> represents the sequence of operations in a Spark job.</a:t>
            </a:r>
            <a:endParaRPr sz="1500">
              <a:solidFill>
                <a:srgbClr val="000000"/>
              </a:solidFill>
            </a:endParaRPr>
          </a:p>
          <a:p>
            <a:pPr indent="-323850" lvl="0" marL="457200" rtl="0" algn="l">
              <a:spcBef>
                <a:spcPts val="0"/>
              </a:spcBef>
              <a:spcAft>
                <a:spcPts val="0"/>
              </a:spcAft>
              <a:buClr>
                <a:srgbClr val="000000"/>
              </a:buClr>
              <a:buSzPts val="1500"/>
              <a:buFont typeface="Arial"/>
              <a:buChar char="●"/>
            </a:pPr>
            <a:r>
              <a:rPr lang="en-GB" sz="1500">
                <a:solidFill>
                  <a:srgbClr val="000000"/>
                </a:solidFill>
              </a:rPr>
              <a:t>Spark builds a </a:t>
            </a:r>
            <a:r>
              <a:rPr b="1" lang="en-GB" sz="1500">
                <a:solidFill>
                  <a:srgbClr val="000000"/>
                </a:solidFill>
              </a:rPr>
              <a:t>logical execution plan</a:t>
            </a:r>
            <a:r>
              <a:rPr lang="en-GB" sz="1500">
                <a:solidFill>
                  <a:srgbClr val="000000"/>
                </a:solidFill>
              </a:rPr>
              <a:t> as a DAG of transformations.</a:t>
            </a:r>
            <a:endParaRPr sz="1500">
              <a:solidFill>
                <a:srgbClr val="000000"/>
              </a:solidFill>
            </a:endParaRPr>
          </a:p>
          <a:p>
            <a:pPr indent="0" lvl="0" marL="0" rtl="0" algn="l">
              <a:spcBef>
                <a:spcPts val="1400"/>
              </a:spcBef>
              <a:spcAft>
                <a:spcPts val="0"/>
              </a:spcAft>
              <a:buNone/>
            </a:pPr>
            <a:r>
              <a:rPr b="1" lang="en-GB" sz="1500">
                <a:solidFill>
                  <a:srgbClr val="000000"/>
                </a:solidFill>
              </a:rPr>
              <a:t>What it Means:</a:t>
            </a:r>
            <a:endParaRPr b="1" sz="1500">
              <a:solidFill>
                <a:srgbClr val="000000"/>
              </a:solidFill>
            </a:endParaRPr>
          </a:p>
          <a:p>
            <a:pPr indent="-323850" lvl="0" marL="457200" rtl="0" algn="l">
              <a:spcBef>
                <a:spcPts val="1200"/>
              </a:spcBef>
              <a:spcAft>
                <a:spcPts val="0"/>
              </a:spcAft>
              <a:buClr>
                <a:srgbClr val="000000"/>
              </a:buClr>
              <a:buSzPts val="1500"/>
              <a:buFont typeface="Arial"/>
              <a:buChar char="●"/>
            </a:pPr>
            <a:r>
              <a:rPr b="1" lang="en-GB" sz="1500">
                <a:solidFill>
                  <a:srgbClr val="000000"/>
                </a:solidFill>
              </a:rPr>
              <a:t>Directed</a:t>
            </a:r>
            <a:r>
              <a:rPr lang="en-GB" sz="1500">
                <a:solidFill>
                  <a:srgbClr val="000000"/>
                </a:solidFill>
              </a:rPr>
              <a:t> → Each operation flows in one direction (from one node to the next)</a:t>
            </a:r>
            <a:endParaRPr sz="1500">
              <a:solidFill>
                <a:srgbClr val="000000"/>
              </a:solidFill>
            </a:endParaRPr>
          </a:p>
          <a:p>
            <a:pPr indent="-323850" lvl="0" marL="457200" rtl="0" algn="l">
              <a:spcBef>
                <a:spcPts val="0"/>
              </a:spcBef>
              <a:spcAft>
                <a:spcPts val="0"/>
              </a:spcAft>
              <a:buClr>
                <a:srgbClr val="000000"/>
              </a:buClr>
              <a:buSzPts val="1500"/>
              <a:buFont typeface="Arial"/>
              <a:buChar char="●"/>
            </a:pPr>
            <a:r>
              <a:rPr b="1" lang="en-GB" sz="1500">
                <a:solidFill>
                  <a:srgbClr val="000000"/>
                </a:solidFill>
              </a:rPr>
              <a:t>Acyclic</a:t>
            </a:r>
            <a:r>
              <a:rPr lang="en-GB" sz="1500">
                <a:solidFill>
                  <a:srgbClr val="000000"/>
                </a:solidFill>
              </a:rPr>
              <a:t> → No loops or cycles; you can't return to a previous step.</a:t>
            </a:r>
            <a:endParaRPr sz="1500">
              <a:solidFill>
                <a:srgbClr val="000000"/>
              </a:solidFill>
            </a:endParaRPr>
          </a:p>
          <a:p>
            <a:pPr indent="-323850" lvl="0" marL="457200" rtl="0" algn="l">
              <a:spcBef>
                <a:spcPts val="0"/>
              </a:spcBef>
              <a:spcAft>
                <a:spcPts val="0"/>
              </a:spcAft>
              <a:buClr>
                <a:srgbClr val="000000"/>
              </a:buClr>
              <a:buSzPts val="1500"/>
              <a:buFont typeface="Arial"/>
              <a:buChar char="●"/>
            </a:pPr>
            <a:r>
              <a:rPr b="1" lang="en-GB" sz="1500">
                <a:solidFill>
                  <a:srgbClr val="000000"/>
                </a:solidFill>
              </a:rPr>
              <a:t>Graph</a:t>
            </a:r>
            <a:r>
              <a:rPr lang="en-GB" sz="1500">
                <a:solidFill>
                  <a:srgbClr val="000000"/>
                </a:solidFill>
              </a:rPr>
              <a:t> → Composed of:</a:t>
            </a:r>
            <a:endParaRPr sz="1500">
              <a:solidFill>
                <a:srgbClr val="000000"/>
              </a:solidFill>
            </a:endParaRPr>
          </a:p>
          <a:p>
            <a:pPr indent="-323850" lvl="1" marL="914400" rtl="0" algn="l">
              <a:spcBef>
                <a:spcPts val="0"/>
              </a:spcBef>
              <a:spcAft>
                <a:spcPts val="0"/>
              </a:spcAft>
              <a:buClr>
                <a:srgbClr val="000000"/>
              </a:buClr>
              <a:buSzPts val="1500"/>
              <a:buFont typeface="Arial"/>
              <a:buChar char="○"/>
            </a:pPr>
            <a:r>
              <a:rPr b="1" lang="en-GB" sz="1500">
                <a:solidFill>
                  <a:srgbClr val="000000"/>
                </a:solidFill>
              </a:rPr>
              <a:t>Vertices</a:t>
            </a:r>
            <a:r>
              <a:rPr lang="en-GB" sz="1500">
                <a:solidFill>
                  <a:srgbClr val="000000"/>
                </a:solidFill>
              </a:rPr>
              <a:t> → Represent RDDs or DataFrames</a:t>
            </a:r>
            <a:endParaRPr sz="1500">
              <a:solidFill>
                <a:srgbClr val="000000"/>
              </a:solidFill>
            </a:endParaRPr>
          </a:p>
          <a:p>
            <a:pPr indent="-323850" lvl="1" marL="914400" rtl="0" algn="l">
              <a:spcBef>
                <a:spcPts val="0"/>
              </a:spcBef>
              <a:spcAft>
                <a:spcPts val="0"/>
              </a:spcAft>
              <a:buClr>
                <a:srgbClr val="000000"/>
              </a:buClr>
              <a:buSzPts val="1500"/>
              <a:buFont typeface="Arial"/>
              <a:buChar char="○"/>
            </a:pPr>
            <a:r>
              <a:rPr b="1" lang="en-GB" sz="1500">
                <a:solidFill>
                  <a:srgbClr val="000000"/>
                </a:solidFill>
              </a:rPr>
              <a:t>Edges</a:t>
            </a:r>
            <a:r>
              <a:rPr lang="en-GB" sz="1500">
                <a:solidFill>
                  <a:srgbClr val="000000"/>
                </a:solidFill>
              </a:rPr>
              <a:t> → Represent transformations (e.g., </a:t>
            </a:r>
            <a:r>
              <a:rPr lang="en-GB" sz="1500">
                <a:solidFill>
                  <a:srgbClr val="188038"/>
                </a:solidFill>
              </a:rPr>
              <a:t>map()</a:t>
            </a:r>
            <a:r>
              <a:rPr lang="en-GB" sz="1500">
                <a:solidFill>
                  <a:srgbClr val="000000"/>
                </a:solidFill>
              </a:rPr>
              <a:t>, </a:t>
            </a:r>
            <a:r>
              <a:rPr lang="en-GB" sz="1500">
                <a:solidFill>
                  <a:srgbClr val="188038"/>
                </a:solidFill>
              </a:rPr>
              <a:t>filter()</a:t>
            </a:r>
            <a:r>
              <a:rPr lang="en-GB" sz="1500">
                <a:solidFill>
                  <a:srgbClr val="000000"/>
                </a:solidFill>
              </a:rPr>
              <a:t>)</a:t>
            </a:r>
            <a:endParaRPr sz="1500">
              <a:solidFill>
                <a:srgbClr val="000000"/>
              </a:solidFill>
            </a:endParaRPr>
          </a:p>
          <a:p>
            <a:pPr indent="0" lvl="0" marL="0" rtl="0" algn="l">
              <a:spcBef>
                <a:spcPts val="1200"/>
              </a:spcBef>
              <a:spcAft>
                <a:spcPts val="0"/>
              </a:spcAft>
              <a:buNone/>
            </a:pPr>
            <a:r>
              <a:t/>
            </a:r>
            <a:endParaRPr sz="1500">
              <a:solidFill>
                <a:srgbClr val="000000"/>
              </a:solidFill>
            </a:endParaRPr>
          </a:p>
          <a:p>
            <a:pPr indent="0" lvl="0" marL="0" rtl="0" algn="l">
              <a:lnSpc>
                <a:spcPct val="100000"/>
              </a:lnSpc>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311708" y="1545450"/>
            <a:ext cx="8520600" cy="20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PySpark</a:t>
            </a:r>
            <a:endParaRPr/>
          </a:p>
          <a:p>
            <a:pPr indent="0" lvl="0" marL="0" rtl="0" algn="l">
              <a:spcBef>
                <a:spcPts val="0"/>
              </a:spcBef>
              <a:spcAft>
                <a:spcPts val="0"/>
              </a:spcAft>
              <a:buNone/>
            </a:pPr>
            <a:r>
              <a:rPr lang="en-GB"/>
              <a:t>Demo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2"/>
          <p:cNvSpPr txBox="1"/>
          <p:nvPr>
            <p:ph type="title"/>
          </p:nvPr>
        </p:nvSpPr>
        <p:spPr>
          <a:xfrm>
            <a:off x="1303800" y="598575"/>
            <a:ext cx="7030500" cy="6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latin typeface="Nunito"/>
                <a:ea typeface="Nunito"/>
                <a:cs typeface="Nunito"/>
                <a:sym typeface="Nunito"/>
              </a:rPr>
              <a:t>Steps to Build a DAG</a:t>
            </a:r>
            <a:endParaRPr>
              <a:solidFill>
                <a:srgbClr val="000000"/>
              </a:solidFill>
              <a:latin typeface="Nunito"/>
              <a:ea typeface="Nunito"/>
              <a:cs typeface="Nunito"/>
              <a:sym typeface="Nunito"/>
            </a:endParaRPr>
          </a:p>
        </p:txBody>
      </p:sp>
      <p:sp>
        <p:nvSpPr>
          <p:cNvPr id="399" name="Google Shape;399;p32"/>
          <p:cNvSpPr txBox="1"/>
          <p:nvPr>
            <p:ph idx="1" type="body"/>
          </p:nvPr>
        </p:nvSpPr>
        <p:spPr>
          <a:xfrm>
            <a:off x="1303800" y="1246575"/>
            <a:ext cx="7030500" cy="32850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lang="en-GB" sz="1305">
                <a:solidFill>
                  <a:srgbClr val="001D35"/>
                </a:solidFill>
              </a:rPr>
              <a:t>1. User submits an application job to spark. </a:t>
            </a:r>
            <a:endParaRPr sz="1305">
              <a:solidFill>
                <a:srgbClr val="001D35"/>
              </a:solidFill>
            </a:endParaRPr>
          </a:p>
          <a:p>
            <a:pPr indent="0" lvl="0" marL="0" rtl="0" algn="l">
              <a:lnSpc>
                <a:spcPct val="80000"/>
              </a:lnSpc>
              <a:spcBef>
                <a:spcPts val="1200"/>
              </a:spcBef>
              <a:spcAft>
                <a:spcPts val="0"/>
              </a:spcAft>
              <a:buSzPts val="935"/>
              <a:buNone/>
            </a:pPr>
            <a:r>
              <a:rPr lang="en-GB" sz="1305">
                <a:solidFill>
                  <a:srgbClr val="001D35"/>
                </a:solidFill>
              </a:rPr>
              <a:t>2. Drivers takes the application and create a Spark Context to process the application. </a:t>
            </a:r>
            <a:endParaRPr sz="1305">
              <a:solidFill>
                <a:srgbClr val="001D35"/>
              </a:solidFill>
            </a:endParaRPr>
          </a:p>
          <a:p>
            <a:pPr indent="0" lvl="0" marL="0" rtl="0" algn="l">
              <a:lnSpc>
                <a:spcPct val="80000"/>
              </a:lnSpc>
              <a:spcBef>
                <a:spcPts val="1200"/>
              </a:spcBef>
              <a:spcAft>
                <a:spcPts val="0"/>
              </a:spcAft>
              <a:buSzPts val="935"/>
              <a:buNone/>
            </a:pPr>
            <a:r>
              <a:rPr lang="en-GB" sz="1305">
                <a:solidFill>
                  <a:srgbClr val="001D35"/>
                </a:solidFill>
              </a:rPr>
              <a:t>3. Spark Context identifies all the T and A operations present in the application. </a:t>
            </a:r>
            <a:endParaRPr sz="1305">
              <a:solidFill>
                <a:srgbClr val="001D35"/>
              </a:solidFill>
            </a:endParaRPr>
          </a:p>
          <a:p>
            <a:pPr indent="0" lvl="0" marL="0" rtl="0" algn="l">
              <a:lnSpc>
                <a:spcPct val="80000"/>
              </a:lnSpc>
              <a:spcBef>
                <a:spcPts val="1200"/>
              </a:spcBef>
              <a:spcAft>
                <a:spcPts val="0"/>
              </a:spcAft>
              <a:buSzPts val="935"/>
              <a:buNone/>
            </a:pPr>
            <a:r>
              <a:rPr lang="en-GB" sz="1305">
                <a:solidFill>
                  <a:srgbClr val="001D35"/>
                </a:solidFill>
              </a:rPr>
              <a:t>4. All the operations are arranged in a logical flow of operations called DAG (Logical Execution Plan). </a:t>
            </a:r>
            <a:endParaRPr sz="1305">
              <a:solidFill>
                <a:srgbClr val="001D35"/>
              </a:solidFill>
            </a:endParaRPr>
          </a:p>
          <a:p>
            <a:pPr indent="0" lvl="0" marL="0" rtl="0" algn="l">
              <a:lnSpc>
                <a:spcPct val="80000"/>
              </a:lnSpc>
              <a:spcBef>
                <a:spcPts val="1200"/>
              </a:spcBef>
              <a:spcAft>
                <a:spcPts val="0"/>
              </a:spcAft>
              <a:buSzPts val="935"/>
              <a:buNone/>
            </a:pPr>
            <a:r>
              <a:rPr lang="en-GB" sz="1305">
                <a:solidFill>
                  <a:srgbClr val="001D35"/>
                </a:solidFill>
              </a:rPr>
              <a:t>5. It stops here if SC doesn’t find any A Operations. </a:t>
            </a:r>
            <a:endParaRPr sz="1305">
              <a:solidFill>
                <a:srgbClr val="001D35"/>
              </a:solidFill>
            </a:endParaRPr>
          </a:p>
          <a:p>
            <a:pPr indent="0" lvl="0" marL="0" rtl="0" algn="l">
              <a:lnSpc>
                <a:spcPct val="80000"/>
              </a:lnSpc>
              <a:spcBef>
                <a:spcPts val="1200"/>
              </a:spcBef>
              <a:spcAft>
                <a:spcPts val="0"/>
              </a:spcAft>
              <a:buSzPts val="935"/>
              <a:buNone/>
            </a:pPr>
            <a:r>
              <a:rPr lang="en-GB" sz="1305">
                <a:solidFill>
                  <a:srgbClr val="001D35"/>
                </a:solidFill>
              </a:rPr>
              <a:t>6. If it identifies an A operations, spark submit the Operator DAG to DAG scheduler. </a:t>
            </a:r>
            <a:endParaRPr sz="1305">
              <a:solidFill>
                <a:srgbClr val="001D35"/>
              </a:solidFill>
            </a:endParaRPr>
          </a:p>
          <a:p>
            <a:pPr indent="0" lvl="0" marL="0" rtl="0" algn="l">
              <a:lnSpc>
                <a:spcPct val="80000"/>
              </a:lnSpc>
              <a:spcBef>
                <a:spcPts val="1200"/>
              </a:spcBef>
              <a:spcAft>
                <a:spcPts val="0"/>
              </a:spcAft>
              <a:buSzPts val="935"/>
              <a:buNone/>
            </a:pPr>
            <a:r>
              <a:rPr lang="en-GB" sz="1305">
                <a:solidFill>
                  <a:srgbClr val="001D35"/>
                </a:solidFill>
              </a:rPr>
              <a:t>7. DAG Scheduler converts the Logical Execution plan into Physical Execution plan and creates stages and tasks. Here Narrow T are fused together into one stage. Wide T involving shuffle process creates new stages.</a:t>
            </a:r>
            <a:endParaRPr sz="1305">
              <a:solidFill>
                <a:srgbClr val="001D35"/>
              </a:solidFill>
            </a:endParaRPr>
          </a:p>
          <a:p>
            <a:pPr indent="0" lvl="0" marL="0" rtl="0" algn="l">
              <a:lnSpc>
                <a:spcPct val="80000"/>
              </a:lnSpc>
              <a:spcBef>
                <a:spcPts val="1200"/>
              </a:spcBef>
              <a:spcAft>
                <a:spcPts val="1200"/>
              </a:spcAft>
              <a:buSzPts val="935"/>
              <a:buNone/>
            </a:pPr>
            <a:r>
              <a:rPr lang="en-GB" sz="1305">
                <a:solidFill>
                  <a:srgbClr val="001D35"/>
                </a:solidFill>
              </a:rPr>
              <a:t> 8. DAG scheduler bundles all the tasks and send it Task Scheduler which then submit the job to cluster manager for execution. </a:t>
            </a:r>
            <a:endParaRPr sz="1305">
              <a:solidFill>
                <a:srgbClr val="001D35"/>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33"/>
          <p:cNvPicPr preferRelativeResize="0"/>
          <p:nvPr/>
        </p:nvPicPr>
        <p:blipFill>
          <a:blip r:embed="rId3">
            <a:alphaModFix/>
          </a:blip>
          <a:stretch>
            <a:fillRect/>
          </a:stretch>
        </p:blipFill>
        <p:spPr>
          <a:xfrm>
            <a:off x="0" y="842537"/>
            <a:ext cx="9143999" cy="33363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4"/>
          <p:cNvSpPr txBox="1"/>
          <p:nvPr>
            <p:ph type="title"/>
          </p:nvPr>
        </p:nvSpPr>
        <p:spPr>
          <a:xfrm>
            <a:off x="1303800" y="598575"/>
            <a:ext cx="7030500" cy="72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latin typeface="Nunito"/>
                <a:ea typeface="Nunito"/>
                <a:cs typeface="Nunito"/>
                <a:sym typeface="Nunito"/>
              </a:rPr>
              <a:t>Stages</a:t>
            </a:r>
            <a:endParaRPr>
              <a:solidFill>
                <a:srgbClr val="000000"/>
              </a:solidFill>
              <a:latin typeface="Nunito"/>
              <a:ea typeface="Nunito"/>
              <a:cs typeface="Nunito"/>
              <a:sym typeface="Nunito"/>
            </a:endParaRPr>
          </a:p>
        </p:txBody>
      </p:sp>
      <p:sp>
        <p:nvSpPr>
          <p:cNvPr id="410" name="Google Shape;410;p34"/>
          <p:cNvSpPr txBox="1"/>
          <p:nvPr>
            <p:ph idx="1" type="body"/>
          </p:nvPr>
        </p:nvSpPr>
        <p:spPr>
          <a:xfrm>
            <a:off x="1303800" y="1322775"/>
            <a:ext cx="7030500" cy="32088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rgbClr val="000000"/>
              </a:buClr>
              <a:buSzPts val="1300"/>
              <a:buFont typeface="Nunito"/>
              <a:buChar char="●"/>
            </a:pPr>
            <a:r>
              <a:rPr lang="en-GB"/>
              <a:t>Stage is a set of operations that can be pipelined together.</a:t>
            </a:r>
            <a:endParaRPr/>
          </a:p>
          <a:p>
            <a:pPr indent="-311150" lvl="0" marL="457200" rtl="0" algn="l">
              <a:lnSpc>
                <a:spcPct val="100000"/>
              </a:lnSpc>
              <a:spcBef>
                <a:spcPts val="1000"/>
              </a:spcBef>
              <a:spcAft>
                <a:spcPts val="0"/>
              </a:spcAft>
              <a:buClr>
                <a:srgbClr val="000000"/>
              </a:buClr>
              <a:buSzPts val="1300"/>
              <a:buFont typeface="Arial"/>
              <a:buChar char="●"/>
            </a:pPr>
            <a:r>
              <a:rPr b="1" lang="en-GB">
                <a:solidFill>
                  <a:srgbClr val="000000"/>
                </a:solidFill>
              </a:rPr>
              <a:t>Narrow Transformations</a:t>
            </a:r>
            <a:r>
              <a:rPr lang="en-GB">
                <a:solidFill>
                  <a:srgbClr val="000000"/>
                </a:solidFill>
              </a:rPr>
              <a:t>:</a:t>
            </a:r>
            <a:br>
              <a:rPr lang="en-GB">
                <a:solidFill>
                  <a:srgbClr val="000000"/>
                </a:solidFill>
              </a:rPr>
            </a:br>
            <a:endParaRPr>
              <a:solidFill>
                <a:srgbClr val="000000"/>
              </a:solidFill>
            </a:endParaRPr>
          </a:p>
          <a:p>
            <a:pPr indent="-311150" lvl="1" marL="914400" rtl="0" algn="l">
              <a:lnSpc>
                <a:spcPct val="100000"/>
              </a:lnSpc>
              <a:spcBef>
                <a:spcPts val="0"/>
              </a:spcBef>
              <a:spcAft>
                <a:spcPts val="0"/>
              </a:spcAft>
              <a:buClr>
                <a:srgbClr val="000000"/>
              </a:buClr>
              <a:buSzPts val="1300"/>
              <a:buFont typeface="Arial"/>
              <a:buChar char="○"/>
            </a:pPr>
            <a:r>
              <a:rPr lang="en-GB" sz="1300">
                <a:solidFill>
                  <a:srgbClr val="000000"/>
                </a:solidFill>
              </a:rPr>
              <a:t>Example: </a:t>
            </a:r>
            <a:r>
              <a:rPr lang="en-GB" sz="1300">
                <a:solidFill>
                  <a:srgbClr val="188038"/>
                </a:solidFill>
              </a:rPr>
              <a:t>map()</a:t>
            </a:r>
            <a:r>
              <a:rPr lang="en-GB" sz="1300">
                <a:solidFill>
                  <a:srgbClr val="000000"/>
                </a:solidFill>
              </a:rPr>
              <a:t>, </a:t>
            </a:r>
            <a:r>
              <a:rPr lang="en-GB" sz="1300">
                <a:solidFill>
                  <a:srgbClr val="188038"/>
                </a:solidFill>
              </a:rPr>
              <a:t>filter()</a:t>
            </a:r>
            <a:br>
              <a:rPr lang="en-GB" sz="1300">
                <a:solidFill>
                  <a:srgbClr val="188038"/>
                </a:solidFill>
              </a:rPr>
            </a:br>
            <a:endParaRPr sz="1300">
              <a:solidFill>
                <a:srgbClr val="188038"/>
              </a:solidFill>
            </a:endParaRPr>
          </a:p>
          <a:p>
            <a:pPr indent="-311150" lvl="1" marL="914400" rtl="0" algn="l">
              <a:lnSpc>
                <a:spcPct val="100000"/>
              </a:lnSpc>
              <a:spcBef>
                <a:spcPts val="0"/>
              </a:spcBef>
              <a:spcAft>
                <a:spcPts val="0"/>
              </a:spcAft>
              <a:buClr>
                <a:srgbClr val="000000"/>
              </a:buClr>
              <a:buSzPts val="1300"/>
              <a:buFont typeface="Nunito"/>
              <a:buChar char="○"/>
            </a:pPr>
            <a:r>
              <a:rPr lang="en-GB" sz="1300">
                <a:solidFill>
                  <a:srgbClr val="000000"/>
                </a:solidFill>
              </a:rPr>
              <a:t>No data movement across partitions → same stage</a:t>
            </a:r>
            <a:br>
              <a:rPr lang="en-GB" sz="1300">
                <a:solidFill>
                  <a:srgbClr val="000000"/>
                </a:solidFill>
              </a:rPr>
            </a:br>
            <a:endParaRPr sz="1300">
              <a:solidFill>
                <a:srgbClr val="000000"/>
              </a:solidFill>
            </a:endParaRPr>
          </a:p>
          <a:p>
            <a:pPr indent="-311150" lvl="0" marL="457200" rtl="0" algn="l">
              <a:lnSpc>
                <a:spcPct val="100000"/>
              </a:lnSpc>
              <a:spcBef>
                <a:spcPts val="0"/>
              </a:spcBef>
              <a:spcAft>
                <a:spcPts val="0"/>
              </a:spcAft>
              <a:buClr>
                <a:srgbClr val="000000"/>
              </a:buClr>
              <a:buSzPts val="1300"/>
              <a:buFont typeface="Arial"/>
              <a:buChar char="●"/>
            </a:pPr>
            <a:r>
              <a:rPr b="1" lang="en-GB">
                <a:solidFill>
                  <a:srgbClr val="000000"/>
                </a:solidFill>
              </a:rPr>
              <a:t>Wide Transformations</a:t>
            </a:r>
            <a:r>
              <a:rPr lang="en-GB">
                <a:solidFill>
                  <a:srgbClr val="000000"/>
                </a:solidFill>
              </a:rPr>
              <a:t>:</a:t>
            </a:r>
            <a:br>
              <a:rPr lang="en-GB">
                <a:solidFill>
                  <a:srgbClr val="000000"/>
                </a:solidFill>
              </a:rPr>
            </a:br>
            <a:endParaRPr>
              <a:solidFill>
                <a:srgbClr val="000000"/>
              </a:solidFill>
            </a:endParaRPr>
          </a:p>
          <a:p>
            <a:pPr indent="-311150" lvl="1" marL="914400" rtl="0" algn="l">
              <a:lnSpc>
                <a:spcPct val="100000"/>
              </a:lnSpc>
              <a:spcBef>
                <a:spcPts val="0"/>
              </a:spcBef>
              <a:spcAft>
                <a:spcPts val="0"/>
              </a:spcAft>
              <a:buClr>
                <a:srgbClr val="000000"/>
              </a:buClr>
              <a:buSzPts val="1300"/>
              <a:buFont typeface="Arial"/>
              <a:buChar char="○"/>
            </a:pPr>
            <a:r>
              <a:rPr lang="en-GB" sz="1300">
                <a:solidFill>
                  <a:srgbClr val="000000"/>
                </a:solidFill>
              </a:rPr>
              <a:t>Example: </a:t>
            </a:r>
            <a:r>
              <a:rPr lang="en-GB" sz="1300">
                <a:solidFill>
                  <a:srgbClr val="188038"/>
                </a:solidFill>
              </a:rPr>
              <a:t>groupBy()</a:t>
            </a:r>
            <a:r>
              <a:rPr lang="en-GB" sz="1300">
                <a:solidFill>
                  <a:srgbClr val="000000"/>
                </a:solidFill>
              </a:rPr>
              <a:t>, </a:t>
            </a:r>
            <a:r>
              <a:rPr lang="en-GB" sz="1300">
                <a:solidFill>
                  <a:srgbClr val="188038"/>
                </a:solidFill>
              </a:rPr>
              <a:t>join()</a:t>
            </a:r>
            <a:br>
              <a:rPr lang="en-GB" sz="1300">
                <a:solidFill>
                  <a:srgbClr val="188038"/>
                </a:solidFill>
              </a:rPr>
            </a:br>
            <a:endParaRPr sz="1300">
              <a:solidFill>
                <a:srgbClr val="188038"/>
              </a:solidFill>
            </a:endParaRPr>
          </a:p>
          <a:p>
            <a:pPr indent="-311150" lvl="1" marL="914400" rtl="0" algn="l">
              <a:lnSpc>
                <a:spcPct val="100000"/>
              </a:lnSpc>
              <a:spcBef>
                <a:spcPts val="0"/>
              </a:spcBef>
              <a:spcAft>
                <a:spcPts val="0"/>
              </a:spcAft>
              <a:buClr>
                <a:srgbClr val="000000"/>
              </a:buClr>
              <a:buSzPts val="1300"/>
              <a:buFont typeface="Nunito"/>
              <a:buChar char="○"/>
            </a:pPr>
            <a:r>
              <a:rPr lang="en-GB" sz="1300">
                <a:solidFill>
                  <a:srgbClr val="000000"/>
                </a:solidFill>
              </a:rPr>
              <a:t>Requires shuffling → new stage is created</a:t>
            </a:r>
            <a:br>
              <a:rPr lang="en-GB" sz="1300">
                <a:solidFill>
                  <a:srgbClr val="000000"/>
                </a:solidFill>
              </a:rPr>
            </a:br>
            <a:endParaRPr sz="1300">
              <a:solidFill>
                <a:srgbClr val="000000"/>
              </a:solidFill>
            </a:endParaRPr>
          </a:p>
          <a:p>
            <a:pPr indent="-311150" lvl="0" marL="457200" rtl="0" algn="l">
              <a:lnSpc>
                <a:spcPct val="100000"/>
              </a:lnSpc>
              <a:spcBef>
                <a:spcPts val="0"/>
              </a:spcBef>
              <a:spcAft>
                <a:spcPts val="0"/>
              </a:spcAft>
              <a:buClr>
                <a:srgbClr val="000000"/>
              </a:buClr>
              <a:buSzPts val="1300"/>
              <a:buFont typeface="Nunito"/>
              <a:buChar char="●"/>
            </a:pPr>
            <a:r>
              <a:rPr lang="en-GB">
                <a:solidFill>
                  <a:srgbClr val="000000"/>
                </a:solidFill>
              </a:rPr>
              <a:t>A job can have multiple stages depending on the logic.</a:t>
            </a:r>
            <a:br>
              <a:rPr lang="en-GB">
                <a:solidFill>
                  <a:srgbClr val="000000"/>
                </a:solidFill>
              </a:rPr>
            </a:br>
            <a:endParaRPr>
              <a:solidFill>
                <a:srgbClr val="000000"/>
              </a:solidFill>
            </a:endParaRPr>
          </a:p>
          <a:p>
            <a:pPr indent="0" lvl="0" marL="0" rtl="0" algn="l">
              <a:lnSpc>
                <a:spcPct val="100000"/>
              </a:lnSpc>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5"/>
          <p:cNvSpPr txBox="1"/>
          <p:nvPr>
            <p:ph type="title"/>
          </p:nvPr>
        </p:nvSpPr>
        <p:spPr>
          <a:xfrm>
            <a:off x="1303800" y="598575"/>
            <a:ext cx="7030500" cy="61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latin typeface="Nunito"/>
                <a:ea typeface="Nunito"/>
                <a:cs typeface="Nunito"/>
                <a:sym typeface="Nunito"/>
              </a:rPr>
              <a:t>Task Scheduler</a:t>
            </a:r>
            <a:endParaRPr>
              <a:solidFill>
                <a:srgbClr val="000000"/>
              </a:solidFill>
              <a:latin typeface="Nunito"/>
              <a:ea typeface="Nunito"/>
              <a:cs typeface="Nunito"/>
              <a:sym typeface="Nunito"/>
            </a:endParaRPr>
          </a:p>
        </p:txBody>
      </p:sp>
      <p:sp>
        <p:nvSpPr>
          <p:cNvPr id="416" name="Google Shape;416;p35"/>
          <p:cNvSpPr txBox="1"/>
          <p:nvPr>
            <p:ph idx="1" type="body"/>
          </p:nvPr>
        </p:nvSpPr>
        <p:spPr>
          <a:xfrm>
            <a:off x="1303800" y="1322750"/>
            <a:ext cx="7030500" cy="3208800"/>
          </a:xfrm>
          <a:prstGeom prst="rect">
            <a:avLst/>
          </a:prstGeom>
        </p:spPr>
        <p:txBody>
          <a:bodyPr anchorCtr="0" anchor="t" bIns="91425" lIns="91425" spcFirstLastPara="1" rIns="91425" wrap="square" tIns="91425">
            <a:normAutofit fontScale="25000" lnSpcReduction="20000"/>
          </a:bodyPr>
          <a:lstStyle/>
          <a:p>
            <a:pPr indent="-311561" lvl="0" marL="457200" rtl="0" algn="l">
              <a:lnSpc>
                <a:spcPct val="100000"/>
              </a:lnSpc>
              <a:spcBef>
                <a:spcPts val="1200"/>
              </a:spcBef>
              <a:spcAft>
                <a:spcPts val="0"/>
              </a:spcAft>
              <a:buClr>
                <a:srgbClr val="000000"/>
              </a:buClr>
              <a:buSzPct val="100000"/>
              <a:buFont typeface="Arial"/>
              <a:buChar char="●"/>
            </a:pPr>
            <a:r>
              <a:rPr lang="en-GB" sz="5225">
                <a:solidFill>
                  <a:srgbClr val="000000"/>
                </a:solidFill>
              </a:rPr>
              <a:t>Receives ready-to-run stages from the DAG Scheduler.</a:t>
            </a:r>
            <a:br>
              <a:rPr lang="en-GB" sz="5225">
                <a:solidFill>
                  <a:srgbClr val="000000"/>
                </a:solidFill>
              </a:rPr>
            </a:br>
            <a:endParaRPr sz="5225">
              <a:solidFill>
                <a:srgbClr val="000000"/>
              </a:solidFill>
            </a:endParaRPr>
          </a:p>
          <a:p>
            <a:pPr indent="-311561" lvl="0" marL="457200" rtl="0" algn="l">
              <a:lnSpc>
                <a:spcPct val="100000"/>
              </a:lnSpc>
              <a:spcBef>
                <a:spcPts val="0"/>
              </a:spcBef>
              <a:spcAft>
                <a:spcPts val="0"/>
              </a:spcAft>
              <a:buClr>
                <a:srgbClr val="000000"/>
              </a:buClr>
              <a:buSzPct val="100000"/>
              <a:buFont typeface="Arial"/>
              <a:buChar char="●"/>
            </a:pPr>
            <a:r>
              <a:rPr lang="en-GB" sz="5225">
                <a:solidFill>
                  <a:srgbClr val="000000"/>
                </a:solidFill>
              </a:rPr>
              <a:t>Breaks each stage into a set of independent tasks (one per data partition).</a:t>
            </a:r>
            <a:br>
              <a:rPr lang="en-GB" sz="5225">
                <a:solidFill>
                  <a:srgbClr val="000000"/>
                </a:solidFill>
              </a:rPr>
            </a:br>
            <a:endParaRPr sz="5225">
              <a:solidFill>
                <a:srgbClr val="000000"/>
              </a:solidFill>
            </a:endParaRPr>
          </a:p>
          <a:p>
            <a:pPr indent="-311561" lvl="0" marL="457200" rtl="0" algn="l">
              <a:lnSpc>
                <a:spcPct val="100000"/>
              </a:lnSpc>
              <a:spcBef>
                <a:spcPts val="0"/>
              </a:spcBef>
              <a:spcAft>
                <a:spcPts val="0"/>
              </a:spcAft>
              <a:buClr>
                <a:srgbClr val="000000"/>
              </a:buClr>
              <a:buSzPct val="100000"/>
              <a:buFont typeface="Arial"/>
              <a:buChar char="●"/>
            </a:pPr>
            <a:r>
              <a:rPr lang="en-GB" sz="5225">
                <a:solidFill>
                  <a:srgbClr val="000000"/>
                </a:solidFill>
              </a:rPr>
              <a:t>Assigns tasks to available executors for execution.</a:t>
            </a:r>
            <a:br>
              <a:rPr lang="en-GB" sz="5225">
                <a:solidFill>
                  <a:srgbClr val="000000"/>
                </a:solidFill>
              </a:rPr>
            </a:br>
            <a:endParaRPr sz="5225">
              <a:solidFill>
                <a:srgbClr val="000000"/>
              </a:solidFill>
            </a:endParaRPr>
          </a:p>
          <a:p>
            <a:pPr indent="-311561" lvl="0" marL="457200" rtl="0" algn="l">
              <a:lnSpc>
                <a:spcPct val="100000"/>
              </a:lnSpc>
              <a:spcBef>
                <a:spcPts val="0"/>
              </a:spcBef>
              <a:spcAft>
                <a:spcPts val="0"/>
              </a:spcAft>
              <a:buClr>
                <a:srgbClr val="000000"/>
              </a:buClr>
              <a:buSzPct val="100000"/>
              <a:buFont typeface="Arial"/>
              <a:buChar char="●"/>
            </a:pPr>
            <a:r>
              <a:rPr lang="en-GB" sz="5225">
                <a:solidFill>
                  <a:srgbClr val="000000"/>
                </a:solidFill>
              </a:rPr>
              <a:t>Makes scheduling decisions based on:</a:t>
            </a:r>
            <a:br>
              <a:rPr lang="en-GB" sz="5225">
                <a:solidFill>
                  <a:srgbClr val="000000"/>
                </a:solidFill>
              </a:rPr>
            </a:br>
            <a:endParaRPr sz="5225">
              <a:solidFill>
                <a:srgbClr val="000000"/>
              </a:solidFill>
            </a:endParaRPr>
          </a:p>
          <a:p>
            <a:pPr indent="-311561" lvl="1" marL="914400" rtl="0" algn="l">
              <a:lnSpc>
                <a:spcPct val="100000"/>
              </a:lnSpc>
              <a:spcBef>
                <a:spcPts val="0"/>
              </a:spcBef>
              <a:spcAft>
                <a:spcPts val="0"/>
              </a:spcAft>
              <a:buClr>
                <a:srgbClr val="000000"/>
              </a:buClr>
              <a:buSzPct val="100000"/>
              <a:buFont typeface="Nunito"/>
              <a:buChar char="○"/>
            </a:pPr>
            <a:r>
              <a:rPr lang="en-GB" sz="5225">
                <a:solidFill>
                  <a:srgbClr val="000000"/>
                </a:solidFill>
              </a:rPr>
              <a:t>CPU/core availability</a:t>
            </a:r>
            <a:br>
              <a:rPr lang="en-GB" sz="5225">
                <a:solidFill>
                  <a:srgbClr val="000000"/>
                </a:solidFill>
              </a:rPr>
            </a:br>
            <a:endParaRPr sz="5225">
              <a:solidFill>
                <a:srgbClr val="000000"/>
              </a:solidFill>
            </a:endParaRPr>
          </a:p>
          <a:p>
            <a:pPr indent="-311561" lvl="1" marL="914400" rtl="0" algn="l">
              <a:lnSpc>
                <a:spcPct val="100000"/>
              </a:lnSpc>
              <a:spcBef>
                <a:spcPts val="0"/>
              </a:spcBef>
              <a:spcAft>
                <a:spcPts val="0"/>
              </a:spcAft>
              <a:buClr>
                <a:srgbClr val="000000"/>
              </a:buClr>
              <a:buSzPct val="100000"/>
              <a:buFont typeface="Arial"/>
              <a:buChar char="○"/>
            </a:pPr>
            <a:r>
              <a:rPr lang="en-GB" sz="5225">
                <a:solidFill>
                  <a:srgbClr val="000000"/>
                </a:solidFill>
              </a:rPr>
              <a:t>Data locality (to minimize network I/O)</a:t>
            </a:r>
            <a:br>
              <a:rPr lang="en-GB" sz="5225">
                <a:solidFill>
                  <a:srgbClr val="000000"/>
                </a:solidFill>
              </a:rPr>
            </a:br>
            <a:endParaRPr sz="5225">
              <a:solidFill>
                <a:srgbClr val="000000"/>
              </a:solidFill>
            </a:endParaRPr>
          </a:p>
          <a:p>
            <a:pPr indent="-311561" lvl="1" marL="914400" rtl="0" algn="l">
              <a:lnSpc>
                <a:spcPct val="100000"/>
              </a:lnSpc>
              <a:spcBef>
                <a:spcPts val="0"/>
              </a:spcBef>
              <a:spcAft>
                <a:spcPts val="0"/>
              </a:spcAft>
              <a:buClr>
                <a:srgbClr val="000000"/>
              </a:buClr>
              <a:buSzPct val="100000"/>
              <a:buFont typeface="Arial"/>
              <a:buChar char="○"/>
            </a:pPr>
            <a:r>
              <a:rPr lang="en-GB" sz="5225">
                <a:solidFill>
                  <a:srgbClr val="000000"/>
                </a:solidFill>
              </a:rPr>
              <a:t>Task retry policy (for fault tolerance)</a:t>
            </a:r>
            <a:br>
              <a:rPr lang="en-GB" sz="5225">
                <a:solidFill>
                  <a:srgbClr val="000000"/>
                </a:solidFill>
              </a:rPr>
            </a:br>
            <a:endParaRPr sz="5225">
              <a:solidFill>
                <a:srgbClr val="000000"/>
              </a:solidFill>
            </a:endParaRPr>
          </a:p>
          <a:p>
            <a:pPr indent="-311561" lvl="0" marL="457200" rtl="0" algn="l">
              <a:lnSpc>
                <a:spcPct val="100000"/>
              </a:lnSpc>
              <a:spcBef>
                <a:spcPts val="0"/>
              </a:spcBef>
              <a:spcAft>
                <a:spcPts val="0"/>
              </a:spcAft>
              <a:buClr>
                <a:srgbClr val="000000"/>
              </a:buClr>
              <a:buSzPct val="100000"/>
              <a:buFont typeface="Arial"/>
              <a:buChar char="●"/>
            </a:pPr>
            <a:r>
              <a:rPr lang="en-GB" sz="5225">
                <a:solidFill>
                  <a:srgbClr val="000000"/>
                </a:solidFill>
              </a:rPr>
              <a:t>Stateless: It does not track lineage or data flow — only dispatches and monitors task completion.</a:t>
            </a:r>
            <a:br>
              <a:rPr lang="en-GB" sz="5225">
                <a:solidFill>
                  <a:srgbClr val="000000"/>
                </a:solidFill>
              </a:rPr>
            </a:br>
            <a:endParaRPr sz="5225">
              <a:solidFill>
                <a:srgbClr val="000000"/>
              </a:solidFill>
            </a:endParaRPr>
          </a:p>
          <a:p>
            <a:pPr indent="-311561" lvl="0" marL="457200" rtl="0" algn="l">
              <a:lnSpc>
                <a:spcPct val="100000"/>
              </a:lnSpc>
              <a:spcBef>
                <a:spcPts val="0"/>
              </a:spcBef>
              <a:spcAft>
                <a:spcPts val="0"/>
              </a:spcAft>
              <a:buClr>
                <a:srgbClr val="000000"/>
              </a:buClr>
              <a:buSzPct val="100000"/>
              <a:buFont typeface="Arial"/>
              <a:buChar char="●"/>
            </a:pPr>
            <a:r>
              <a:rPr lang="en-GB" sz="5225">
                <a:solidFill>
                  <a:srgbClr val="000000"/>
                </a:solidFill>
              </a:rPr>
              <a:t>Optimized to achieve high throughput and parallelism with minimal overhead.</a:t>
            </a:r>
            <a:br>
              <a:rPr lang="en-GB" sz="5225">
                <a:solidFill>
                  <a:srgbClr val="000000"/>
                </a:solidFill>
              </a:rPr>
            </a:br>
            <a:endParaRPr sz="5225">
              <a:solidFill>
                <a:srgbClr val="000000"/>
              </a:solidFill>
            </a:endParaRPr>
          </a:p>
          <a:p>
            <a:pPr indent="0" lvl="0" marL="0" rtl="0" algn="l">
              <a:spcBef>
                <a:spcPts val="1200"/>
              </a:spcBef>
              <a:spcAft>
                <a:spcPts val="1200"/>
              </a:spcAft>
              <a:buNone/>
            </a:pPr>
            <a:r>
              <a:t/>
            </a:r>
            <a:endParaRPr sz="11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6"/>
          <p:cNvSpPr txBox="1"/>
          <p:nvPr>
            <p:ph type="title"/>
          </p:nvPr>
        </p:nvSpPr>
        <p:spPr>
          <a:xfrm>
            <a:off x="1303800" y="598575"/>
            <a:ext cx="7030500" cy="72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latin typeface="Nunito"/>
                <a:ea typeface="Nunito"/>
                <a:cs typeface="Nunito"/>
                <a:sym typeface="Nunito"/>
              </a:rPr>
              <a:t>Tasks</a:t>
            </a:r>
            <a:endParaRPr>
              <a:solidFill>
                <a:srgbClr val="000000"/>
              </a:solidFill>
              <a:latin typeface="Nunito"/>
              <a:ea typeface="Nunito"/>
              <a:cs typeface="Nunito"/>
              <a:sym typeface="Nunito"/>
            </a:endParaRPr>
          </a:p>
        </p:txBody>
      </p:sp>
      <p:sp>
        <p:nvSpPr>
          <p:cNvPr id="422" name="Google Shape;422;p36"/>
          <p:cNvSpPr txBox="1"/>
          <p:nvPr>
            <p:ph idx="1" type="body"/>
          </p:nvPr>
        </p:nvSpPr>
        <p:spPr>
          <a:xfrm>
            <a:off x="1303800" y="1322775"/>
            <a:ext cx="7030500" cy="3208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rgbClr val="000000"/>
              </a:buClr>
              <a:buSzPts val="1300"/>
              <a:buFont typeface="Arial"/>
              <a:buChar char="●"/>
            </a:pPr>
            <a:r>
              <a:rPr b="1" lang="en-GB">
                <a:solidFill>
                  <a:srgbClr val="000000"/>
                </a:solidFill>
              </a:rPr>
              <a:t>Atomic unit of execution</a:t>
            </a:r>
            <a:r>
              <a:rPr lang="en-GB">
                <a:solidFill>
                  <a:srgbClr val="000000"/>
                </a:solidFill>
              </a:rPr>
              <a:t> in Spark — smallest work package.</a:t>
            </a:r>
            <a:endParaRPr>
              <a:solidFill>
                <a:srgbClr val="000000"/>
              </a:solidFill>
            </a:endParaRPr>
          </a:p>
          <a:p>
            <a:pPr indent="-311150" lvl="0" marL="457200" rtl="0" algn="l">
              <a:lnSpc>
                <a:spcPct val="115000"/>
              </a:lnSpc>
              <a:spcBef>
                <a:spcPts val="0"/>
              </a:spcBef>
              <a:spcAft>
                <a:spcPts val="0"/>
              </a:spcAft>
              <a:buClr>
                <a:srgbClr val="000000"/>
              </a:buClr>
              <a:buSzPts val="1300"/>
              <a:buFont typeface="Arial"/>
              <a:buChar char="●"/>
            </a:pPr>
            <a:r>
              <a:rPr lang="en-GB">
                <a:solidFill>
                  <a:srgbClr val="000000"/>
                </a:solidFill>
              </a:rPr>
              <a:t>Each task runs the logic of its parent stage </a:t>
            </a:r>
            <a:r>
              <a:rPr b="1" lang="en-GB">
                <a:solidFill>
                  <a:srgbClr val="000000"/>
                </a:solidFill>
              </a:rPr>
              <a:t>on a single data partition</a:t>
            </a:r>
            <a:r>
              <a:rPr lang="en-GB">
                <a:solidFill>
                  <a:srgbClr val="000000"/>
                </a:solidFill>
              </a:rPr>
              <a:t>.</a:t>
            </a:r>
            <a:endParaRPr>
              <a:solidFill>
                <a:srgbClr val="000000"/>
              </a:solidFill>
            </a:endParaRPr>
          </a:p>
          <a:p>
            <a:pPr indent="-311150" lvl="0" marL="457200" rtl="0" algn="l">
              <a:lnSpc>
                <a:spcPct val="115000"/>
              </a:lnSpc>
              <a:spcBef>
                <a:spcPts val="0"/>
              </a:spcBef>
              <a:spcAft>
                <a:spcPts val="0"/>
              </a:spcAft>
              <a:buClr>
                <a:srgbClr val="000000"/>
              </a:buClr>
              <a:buSzPts val="1300"/>
              <a:buFont typeface="Arial"/>
              <a:buChar char="●"/>
            </a:pPr>
            <a:r>
              <a:rPr lang="en-GB">
                <a:solidFill>
                  <a:srgbClr val="000000"/>
                </a:solidFill>
              </a:rPr>
              <a:t>All transformations within the stage (e.g., </a:t>
            </a:r>
            <a:r>
              <a:rPr lang="en-GB">
                <a:solidFill>
                  <a:srgbClr val="188038"/>
                </a:solidFill>
              </a:rPr>
              <a:t>map</a:t>
            </a:r>
            <a:r>
              <a:rPr lang="en-GB">
                <a:solidFill>
                  <a:srgbClr val="000000"/>
                </a:solidFill>
              </a:rPr>
              <a:t>, </a:t>
            </a:r>
            <a:r>
              <a:rPr lang="en-GB">
                <a:solidFill>
                  <a:srgbClr val="188038"/>
                </a:solidFill>
              </a:rPr>
              <a:t>filter</a:t>
            </a:r>
            <a:r>
              <a:rPr lang="en-GB">
                <a:solidFill>
                  <a:srgbClr val="000000"/>
                </a:solidFill>
              </a:rPr>
              <a:t>, </a:t>
            </a:r>
            <a:r>
              <a:rPr lang="en-GB">
                <a:solidFill>
                  <a:srgbClr val="188038"/>
                </a:solidFill>
              </a:rPr>
              <a:t>reduce</a:t>
            </a:r>
            <a:r>
              <a:rPr lang="en-GB">
                <a:solidFill>
                  <a:srgbClr val="000000"/>
                </a:solidFill>
              </a:rPr>
              <a:t>) are </a:t>
            </a:r>
            <a:r>
              <a:rPr b="1" lang="en-GB">
                <a:solidFill>
                  <a:srgbClr val="000000"/>
                </a:solidFill>
              </a:rPr>
              <a:t>executed inside the task</a:t>
            </a:r>
            <a:r>
              <a:rPr lang="en-GB">
                <a:solidFill>
                  <a:srgbClr val="000000"/>
                </a:solidFill>
              </a:rPr>
              <a:t>.</a:t>
            </a:r>
            <a:endParaRPr>
              <a:solidFill>
                <a:srgbClr val="000000"/>
              </a:solidFill>
            </a:endParaRPr>
          </a:p>
          <a:p>
            <a:pPr indent="-311150" lvl="0" marL="457200" rtl="0" algn="l">
              <a:lnSpc>
                <a:spcPct val="115000"/>
              </a:lnSpc>
              <a:spcBef>
                <a:spcPts val="0"/>
              </a:spcBef>
              <a:spcAft>
                <a:spcPts val="0"/>
              </a:spcAft>
              <a:buClr>
                <a:srgbClr val="000000"/>
              </a:buClr>
              <a:buSzPts val="1300"/>
              <a:buFont typeface="Nunito"/>
              <a:buChar char="●"/>
            </a:pPr>
            <a:r>
              <a:rPr lang="en-GB">
                <a:solidFill>
                  <a:srgbClr val="000000"/>
                </a:solidFill>
              </a:rPr>
              <a:t>Tasks are:</a:t>
            </a:r>
            <a:endParaRPr>
              <a:solidFill>
                <a:srgbClr val="000000"/>
              </a:solidFill>
            </a:endParaRPr>
          </a:p>
          <a:p>
            <a:pPr indent="-311150" lvl="1" marL="914400" rtl="0" algn="l">
              <a:lnSpc>
                <a:spcPct val="115000"/>
              </a:lnSpc>
              <a:spcBef>
                <a:spcPts val="0"/>
              </a:spcBef>
              <a:spcAft>
                <a:spcPts val="0"/>
              </a:spcAft>
              <a:buClr>
                <a:srgbClr val="000000"/>
              </a:buClr>
              <a:buSzPts val="1300"/>
              <a:buFont typeface="Arial"/>
              <a:buChar char="○"/>
            </a:pPr>
            <a:r>
              <a:rPr b="1" lang="en-GB" sz="1300">
                <a:solidFill>
                  <a:srgbClr val="000000"/>
                </a:solidFill>
              </a:rPr>
              <a:t>Isolated</a:t>
            </a:r>
            <a:r>
              <a:rPr lang="en-GB" sz="1300">
                <a:solidFill>
                  <a:srgbClr val="000000"/>
                </a:solidFill>
              </a:rPr>
              <a:t> and </a:t>
            </a:r>
            <a:r>
              <a:rPr b="1" lang="en-GB" sz="1300">
                <a:solidFill>
                  <a:srgbClr val="000000"/>
                </a:solidFill>
              </a:rPr>
              <a:t>parallel</a:t>
            </a:r>
            <a:r>
              <a:rPr lang="en-GB" sz="1300">
                <a:solidFill>
                  <a:srgbClr val="000000"/>
                </a:solidFill>
              </a:rPr>
              <a:t> across executors</a:t>
            </a:r>
            <a:endParaRPr sz="1300">
              <a:solidFill>
                <a:srgbClr val="000000"/>
              </a:solidFill>
            </a:endParaRPr>
          </a:p>
          <a:p>
            <a:pPr indent="-311150" lvl="1" marL="914400" rtl="0" algn="l">
              <a:lnSpc>
                <a:spcPct val="115000"/>
              </a:lnSpc>
              <a:spcBef>
                <a:spcPts val="0"/>
              </a:spcBef>
              <a:spcAft>
                <a:spcPts val="0"/>
              </a:spcAft>
              <a:buClr>
                <a:srgbClr val="000000"/>
              </a:buClr>
              <a:buSzPts val="1300"/>
              <a:buFont typeface="Arial"/>
              <a:buChar char="○"/>
            </a:pPr>
            <a:r>
              <a:rPr b="1" lang="en-GB" sz="1300">
                <a:solidFill>
                  <a:srgbClr val="000000"/>
                </a:solidFill>
              </a:rPr>
              <a:t>Stateless</a:t>
            </a:r>
            <a:r>
              <a:rPr lang="en-GB" sz="1300">
                <a:solidFill>
                  <a:srgbClr val="000000"/>
                </a:solidFill>
              </a:rPr>
              <a:t> and </a:t>
            </a:r>
            <a:r>
              <a:rPr b="1" lang="en-GB" sz="1300">
                <a:solidFill>
                  <a:srgbClr val="000000"/>
                </a:solidFill>
              </a:rPr>
              <a:t>re-runnable</a:t>
            </a:r>
            <a:r>
              <a:rPr lang="en-GB" sz="1300">
                <a:solidFill>
                  <a:srgbClr val="000000"/>
                </a:solidFill>
              </a:rPr>
              <a:t> (supporting fault recovery)</a:t>
            </a:r>
            <a:endParaRPr sz="1300">
              <a:solidFill>
                <a:srgbClr val="000000"/>
              </a:solidFill>
            </a:endParaRPr>
          </a:p>
          <a:p>
            <a:pPr indent="-311150" lvl="0" marL="457200" rtl="0" algn="l">
              <a:lnSpc>
                <a:spcPct val="115000"/>
              </a:lnSpc>
              <a:spcBef>
                <a:spcPts val="0"/>
              </a:spcBef>
              <a:spcAft>
                <a:spcPts val="0"/>
              </a:spcAft>
              <a:buClr>
                <a:srgbClr val="000000"/>
              </a:buClr>
              <a:buSzPts val="1300"/>
              <a:buFont typeface="Nunito"/>
              <a:buChar char="●"/>
            </a:pPr>
            <a:r>
              <a:rPr lang="en-GB">
                <a:solidFill>
                  <a:srgbClr val="000000"/>
                </a:solidFill>
              </a:rPr>
              <a:t>Execution characteristics:</a:t>
            </a:r>
            <a:endParaRPr>
              <a:solidFill>
                <a:srgbClr val="000000"/>
              </a:solidFill>
            </a:endParaRPr>
          </a:p>
          <a:p>
            <a:pPr indent="-311150" lvl="1" marL="914400" rtl="0" algn="l">
              <a:lnSpc>
                <a:spcPct val="115000"/>
              </a:lnSpc>
              <a:spcBef>
                <a:spcPts val="0"/>
              </a:spcBef>
              <a:spcAft>
                <a:spcPts val="0"/>
              </a:spcAft>
              <a:buClr>
                <a:srgbClr val="000000"/>
              </a:buClr>
              <a:buSzPts val="1300"/>
              <a:buFont typeface="Nunito"/>
              <a:buChar char="○"/>
            </a:pPr>
            <a:r>
              <a:rPr lang="en-GB" sz="1300">
                <a:solidFill>
                  <a:srgbClr val="000000"/>
                </a:solidFill>
              </a:rPr>
              <a:t>High volume (100s or 1000s per job)</a:t>
            </a:r>
            <a:endParaRPr sz="1300">
              <a:solidFill>
                <a:srgbClr val="000000"/>
              </a:solidFill>
            </a:endParaRPr>
          </a:p>
          <a:p>
            <a:pPr indent="-311150" lvl="1" marL="914400" rtl="0" algn="l">
              <a:lnSpc>
                <a:spcPct val="115000"/>
              </a:lnSpc>
              <a:spcBef>
                <a:spcPts val="0"/>
              </a:spcBef>
              <a:spcAft>
                <a:spcPts val="0"/>
              </a:spcAft>
              <a:buClr>
                <a:srgbClr val="000000"/>
              </a:buClr>
              <a:buSzPts val="1300"/>
              <a:buFont typeface="Nunito"/>
              <a:buChar char="○"/>
            </a:pPr>
            <a:r>
              <a:rPr lang="en-GB" sz="1300">
                <a:solidFill>
                  <a:srgbClr val="000000"/>
                </a:solidFill>
              </a:rPr>
              <a:t>Fast and lightweight (compared to full jobs)</a:t>
            </a:r>
            <a:endParaRPr sz="1300">
              <a:solidFill>
                <a:srgbClr val="000000"/>
              </a:solidFill>
            </a:endParaRPr>
          </a:p>
          <a:p>
            <a:pPr indent="-311150" lvl="0" marL="457200" rtl="0" algn="l">
              <a:lnSpc>
                <a:spcPct val="115000"/>
              </a:lnSpc>
              <a:spcBef>
                <a:spcPts val="0"/>
              </a:spcBef>
              <a:spcAft>
                <a:spcPts val="0"/>
              </a:spcAft>
              <a:buClr>
                <a:srgbClr val="000000"/>
              </a:buClr>
              <a:buSzPts val="1300"/>
              <a:buFont typeface="Nunito"/>
              <a:buChar char="●"/>
            </a:pPr>
            <a:r>
              <a:rPr lang="en-GB">
                <a:solidFill>
                  <a:srgbClr val="000000"/>
                </a:solidFill>
              </a:rPr>
              <a:t>Example:</a:t>
            </a:r>
            <a:br>
              <a:rPr lang="en-GB">
                <a:solidFill>
                  <a:srgbClr val="000000"/>
                </a:solidFill>
              </a:rPr>
            </a:br>
            <a:r>
              <a:rPr lang="en-GB">
                <a:solidFill>
                  <a:srgbClr val="000000"/>
                </a:solidFill>
              </a:rPr>
              <a:t> 200 partitions → 200 parallel tasks for that stage</a:t>
            </a:r>
            <a:br>
              <a:rPr lang="en-GB">
                <a:solidFill>
                  <a:srgbClr val="000000"/>
                </a:solidFill>
              </a:rPr>
            </a:br>
            <a:endParaRPr>
              <a:solidFill>
                <a:srgbClr val="000000"/>
              </a:solidFill>
            </a:endParaRPr>
          </a:p>
          <a:p>
            <a:pPr indent="0" lvl="0" marL="0" rtl="0" algn="l">
              <a:lnSpc>
                <a:spcPct val="100000"/>
              </a:lnSpc>
              <a:spcBef>
                <a:spcPts val="1200"/>
              </a:spcBef>
              <a:spcAft>
                <a:spcPts val="1200"/>
              </a:spcAft>
              <a:buNone/>
            </a:pPr>
            <a:r>
              <a:t/>
            </a: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7"/>
          <p:cNvSpPr txBox="1"/>
          <p:nvPr/>
        </p:nvSpPr>
        <p:spPr>
          <a:xfrm>
            <a:off x="1027675" y="404400"/>
            <a:ext cx="7604100" cy="43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latin typeface="Nunito"/>
                <a:ea typeface="Nunito"/>
                <a:cs typeface="Nunito"/>
                <a:sym typeface="Nunito"/>
              </a:rPr>
              <a:t>Cluster Manager</a:t>
            </a:r>
            <a:endParaRPr b="1" sz="2000">
              <a:latin typeface="Nunito"/>
              <a:ea typeface="Nunito"/>
              <a:cs typeface="Nunito"/>
              <a:sym typeface="Nunito"/>
            </a:endParaRPr>
          </a:p>
          <a:p>
            <a:pPr indent="-311150" lvl="0" marL="457200" rtl="0" algn="l">
              <a:lnSpc>
                <a:spcPct val="60000"/>
              </a:lnSpc>
              <a:spcBef>
                <a:spcPts val="1200"/>
              </a:spcBef>
              <a:spcAft>
                <a:spcPts val="0"/>
              </a:spcAft>
              <a:buSzPts val="1300"/>
              <a:buFont typeface="Nunito"/>
              <a:buChar char="●"/>
            </a:pPr>
            <a:r>
              <a:rPr lang="en-GB" sz="1300">
                <a:latin typeface="Nunito"/>
                <a:ea typeface="Nunito"/>
                <a:cs typeface="Nunito"/>
                <a:sym typeface="Nunito"/>
              </a:rPr>
              <a:t>Accepts resource request from Driver</a:t>
            </a:r>
            <a:endParaRPr sz="1300">
              <a:latin typeface="Nunito"/>
              <a:ea typeface="Nunito"/>
              <a:cs typeface="Nunito"/>
              <a:sym typeface="Nunito"/>
            </a:endParaRPr>
          </a:p>
          <a:p>
            <a:pPr indent="-311150" lvl="0" marL="457200" rtl="0" algn="l">
              <a:lnSpc>
                <a:spcPct val="60000"/>
              </a:lnSpc>
              <a:spcBef>
                <a:spcPts val="1200"/>
              </a:spcBef>
              <a:spcAft>
                <a:spcPts val="0"/>
              </a:spcAft>
              <a:buSzPts val="1300"/>
              <a:buChar char="●"/>
            </a:pPr>
            <a:r>
              <a:rPr b="1" lang="en-GB" sz="1300">
                <a:latin typeface="Nunito"/>
                <a:ea typeface="Nunito"/>
                <a:cs typeface="Nunito"/>
                <a:sym typeface="Nunito"/>
              </a:rPr>
              <a:t>Allocates containers / pods / processes</a:t>
            </a:r>
            <a:r>
              <a:rPr lang="en-GB" sz="1300">
                <a:latin typeface="Nunito"/>
                <a:ea typeface="Nunito"/>
                <a:cs typeface="Nunito"/>
                <a:sym typeface="Nunito"/>
              </a:rPr>
              <a:t> on worker nodes</a:t>
            </a:r>
            <a:endParaRPr sz="1300">
              <a:latin typeface="Nunito"/>
              <a:ea typeface="Nunito"/>
              <a:cs typeface="Nunito"/>
              <a:sym typeface="Nunito"/>
            </a:endParaRPr>
          </a:p>
          <a:p>
            <a:pPr indent="-311150" lvl="0" marL="457200" rtl="0" algn="l">
              <a:lnSpc>
                <a:spcPct val="60000"/>
              </a:lnSpc>
              <a:spcBef>
                <a:spcPts val="1200"/>
              </a:spcBef>
              <a:spcAft>
                <a:spcPts val="0"/>
              </a:spcAft>
              <a:buSzPts val="1300"/>
              <a:buChar char="●"/>
            </a:pPr>
            <a:r>
              <a:rPr b="1" lang="en-GB" sz="1300">
                <a:latin typeface="Nunito"/>
                <a:ea typeface="Nunito"/>
                <a:cs typeface="Nunito"/>
                <a:sym typeface="Nunito"/>
              </a:rPr>
              <a:t>Launches executors</a:t>
            </a:r>
            <a:r>
              <a:rPr lang="en-GB" sz="1300">
                <a:latin typeface="Nunito"/>
                <a:ea typeface="Nunito"/>
                <a:cs typeface="Nunito"/>
                <a:sym typeface="Nunito"/>
              </a:rPr>
              <a:t> and tracks their health</a:t>
            </a:r>
            <a:endParaRPr sz="1300">
              <a:latin typeface="Nunito"/>
              <a:ea typeface="Nunito"/>
              <a:cs typeface="Nunito"/>
              <a:sym typeface="Nunito"/>
            </a:endParaRPr>
          </a:p>
          <a:p>
            <a:pPr indent="-311150" lvl="0" marL="457200" rtl="0" algn="l">
              <a:lnSpc>
                <a:spcPct val="60000"/>
              </a:lnSpc>
              <a:spcBef>
                <a:spcPts val="1200"/>
              </a:spcBef>
              <a:spcAft>
                <a:spcPts val="0"/>
              </a:spcAft>
              <a:buSzPts val="1300"/>
              <a:buChar char="●"/>
            </a:pPr>
            <a:r>
              <a:rPr lang="en-GB" sz="1300">
                <a:latin typeface="Nunito"/>
                <a:ea typeface="Nunito"/>
                <a:cs typeface="Nunito"/>
                <a:sym typeface="Nunito"/>
              </a:rPr>
              <a:t>Supported: </a:t>
            </a:r>
            <a:r>
              <a:rPr b="1" lang="en-GB" sz="1300">
                <a:latin typeface="Nunito"/>
                <a:ea typeface="Nunito"/>
                <a:cs typeface="Nunito"/>
                <a:sym typeface="Nunito"/>
              </a:rPr>
              <a:t>YARN, Kubernetes, Standalone</a:t>
            </a:r>
            <a:endParaRPr b="1" sz="1300">
              <a:latin typeface="Nunito"/>
              <a:ea typeface="Nunito"/>
              <a:cs typeface="Nunito"/>
              <a:sym typeface="Nunito"/>
            </a:endParaRPr>
          </a:p>
          <a:p>
            <a:pPr indent="0" lvl="0" marL="457200" rtl="0" algn="l">
              <a:lnSpc>
                <a:spcPct val="60000"/>
              </a:lnSpc>
              <a:spcBef>
                <a:spcPts val="1200"/>
              </a:spcBef>
              <a:spcAft>
                <a:spcPts val="0"/>
              </a:spcAft>
              <a:buNone/>
            </a:pPr>
            <a:br>
              <a:rPr b="1" lang="en-GB" sz="1300">
                <a:latin typeface="Nunito"/>
                <a:ea typeface="Nunito"/>
                <a:cs typeface="Nunito"/>
                <a:sym typeface="Nunito"/>
              </a:rPr>
            </a:br>
            <a:endParaRPr b="1" sz="1300">
              <a:latin typeface="Nunito"/>
              <a:ea typeface="Nunito"/>
              <a:cs typeface="Nunito"/>
              <a:sym typeface="Nunito"/>
            </a:endParaRPr>
          </a:p>
          <a:p>
            <a:pPr indent="0" lvl="0" marL="0" rtl="0" algn="l">
              <a:lnSpc>
                <a:spcPct val="60000"/>
              </a:lnSpc>
              <a:spcBef>
                <a:spcPts val="1200"/>
              </a:spcBef>
              <a:spcAft>
                <a:spcPts val="0"/>
              </a:spcAft>
              <a:buNone/>
            </a:pPr>
            <a:r>
              <a:rPr b="1" lang="en-GB" sz="2000">
                <a:latin typeface="Nunito"/>
                <a:ea typeface="Nunito"/>
                <a:cs typeface="Nunito"/>
                <a:sym typeface="Nunito"/>
              </a:rPr>
              <a:t>Executors</a:t>
            </a:r>
            <a:endParaRPr b="1" sz="2000">
              <a:latin typeface="Nunito"/>
              <a:ea typeface="Nunito"/>
              <a:cs typeface="Nunito"/>
              <a:sym typeface="Nunito"/>
            </a:endParaRPr>
          </a:p>
          <a:p>
            <a:pPr indent="-298450" lvl="0" marL="457200" rtl="0" algn="l">
              <a:lnSpc>
                <a:spcPct val="60000"/>
              </a:lnSpc>
              <a:spcBef>
                <a:spcPts val="1200"/>
              </a:spcBef>
              <a:spcAft>
                <a:spcPts val="0"/>
              </a:spcAft>
              <a:buSzPts val="1100"/>
              <a:buChar char="●"/>
            </a:pPr>
            <a:r>
              <a:rPr b="1" lang="en-GB" sz="1300">
                <a:latin typeface="Nunito"/>
                <a:ea typeface="Nunito"/>
                <a:cs typeface="Nunito"/>
                <a:sym typeface="Nunito"/>
              </a:rPr>
              <a:t>Executors are </a:t>
            </a:r>
            <a:r>
              <a:rPr lang="en-GB" sz="1300">
                <a:latin typeface="Nunito"/>
                <a:ea typeface="Nunito"/>
                <a:cs typeface="Nunito"/>
                <a:sym typeface="Nunito"/>
              </a:rPr>
              <a:t>JVM processes running on </a:t>
            </a:r>
            <a:r>
              <a:rPr b="1" lang="en-GB" sz="1300">
                <a:latin typeface="Nunito"/>
                <a:ea typeface="Nunito"/>
                <a:cs typeface="Nunito"/>
                <a:sym typeface="Nunito"/>
              </a:rPr>
              <a:t>worker nodes.</a:t>
            </a:r>
            <a:endParaRPr b="1" sz="1300">
              <a:latin typeface="Nunito"/>
              <a:ea typeface="Nunito"/>
              <a:cs typeface="Nunito"/>
              <a:sym typeface="Nunito"/>
            </a:endParaRPr>
          </a:p>
          <a:p>
            <a:pPr indent="-298450" lvl="0" marL="457200" rtl="0" algn="l">
              <a:lnSpc>
                <a:spcPct val="60000"/>
              </a:lnSpc>
              <a:spcBef>
                <a:spcPts val="1200"/>
              </a:spcBef>
              <a:spcAft>
                <a:spcPts val="0"/>
              </a:spcAft>
              <a:buSzPts val="1100"/>
              <a:buFont typeface="Nunito"/>
              <a:buChar char="●"/>
            </a:pPr>
            <a:r>
              <a:rPr b="1" lang="en-GB" sz="1300">
                <a:latin typeface="Nunito"/>
                <a:ea typeface="Nunito"/>
                <a:cs typeface="Nunito"/>
                <a:sym typeface="Nunito"/>
              </a:rPr>
              <a:t>Each executor:</a:t>
            </a:r>
            <a:endParaRPr b="1" sz="1300">
              <a:latin typeface="Nunito"/>
              <a:ea typeface="Nunito"/>
              <a:cs typeface="Nunito"/>
              <a:sym typeface="Nunito"/>
            </a:endParaRPr>
          </a:p>
          <a:p>
            <a:pPr indent="-298450" lvl="1" marL="914400" rtl="0" algn="l">
              <a:lnSpc>
                <a:spcPct val="60000"/>
              </a:lnSpc>
              <a:spcBef>
                <a:spcPts val="1200"/>
              </a:spcBef>
              <a:spcAft>
                <a:spcPts val="0"/>
              </a:spcAft>
              <a:buSzPts val="1100"/>
              <a:buFont typeface="Nunito"/>
              <a:buChar char="○"/>
            </a:pPr>
            <a:r>
              <a:rPr b="1" lang="en-GB" sz="1300">
                <a:latin typeface="Nunito"/>
                <a:ea typeface="Nunito"/>
                <a:cs typeface="Nunito"/>
                <a:sym typeface="Nunito"/>
              </a:rPr>
              <a:t>Executes tasks (map, filter, reduce, join, etc.)</a:t>
            </a:r>
            <a:endParaRPr b="1" sz="1300">
              <a:latin typeface="Nunito"/>
              <a:ea typeface="Nunito"/>
              <a:cs typeface="Nunito"/>
              <a:sym typeface="Nunito"/>
            </a:endParaRPr>
          </a:p>
          <a:p>
            <a:pPr indent="-298450" lvl="1" marL="914400" rtl="0" algn="l">
              <a:lnSpc>
                <a:spcPct val="60000"/>
              </a:lnSpc>
              <a:spcBef>
                <a:spcPts val="1200"/>
              </a:spcBef>
              <a:spcAft>
                <a:spcPts val="0"/>
              </a:spcAft>
              <a:buSzPts val="1100"/>
              <a:buFont typeface="Nunito"/>
              <a:buChar char="○"/>
            </a:pPr>
            <a:r>
              <a:rPr b="1" lang="en-GB" sz="1300">
                <a:latin typeface="Nunito"/>
                <a:ea typeface="Nunito"/>
                <a:cs typeface="Nunito"/>
                <a:sym typeface="Nunito"/>
              </a:rPr>
              <a:t>Manages memory (caching, shuffling)</a:t>
            </a:r>
            <a:endParaRPr b="1" sz="1300">
              <a:latin typeface="Nunito"/>
              <a:ea typeface="Nunito"/>
              <a:cs typeface="Nunito"/>
              <a:sym typeface="Nunito"/>
            </a:endParaRPr>
          </a:p>
          <a:p>
            <a:pPr indent="-298450" lvl="1" marL="914400" rtl="0" algn="l">
              <a:lnSpc>
                <a:spcPct val="60000"/>
              </a:lnSpc>
              <a:spcBef>
                <a:spcPts val="1200"/>
              </a:spcBef>
              <a:spcAft>
                <a:spcPts val="0"/>
              </a:spcAft>
              <a:buSzPts val="1100"/>
              <a:buFont typeface="Nunito"/>
              <a:buChar char="○"/>
            </a:pPr>
            <a:r>
              <a:rPr b="1" lang="en-GB" sz="1300">
                <a:latin typeface="Nunito"/>
                <a:ea typeface="Nunito"/>
                <a:cs typeface="Nunito"/>
                <a:sym typeface="Nunito"/>
              </a:rPr>
              <a:t>Sends results/errors back to Driver</a:t>
            </a:r>
            <a:endParaRPr b="1" sz="1300">
              <a:latin typeface="Nunito"/>
              <a:ea typeface="Nunito"/>
              <a:cs typeface="Nunito"/>
              <a:sym typeface="Nunito"/>
            </a:endParaRPr>
          </a:p>
          <a:p>
            <a:pPr indent="-298450" lvl="0" marL="457200" rtl="0" algn="l">
              <a:lnSpc>
                <a:spcPct val="60000"/>
              </a:lnSpc>
              <a:spcBef>
                <a:spcPts val="1200"/>
              </a:spcBef>
              <a:spcAft>
                <a:spcPts val="0"/>
              </a:spcAft>
              <a:buSzPts val="1100"/>
              <a:buFont typeface="Nunito"/>
              <a:buChar char="●"/>
            </a:pPr>
            <a:r>
              <a:rPr b="1" lang="en-GB" sz="1300">
                <a:latin typeface="Nunito"/>
                <a:ea typeface="Nunito"/>
                <a:cs typeface="Nunito"/>
                <a:sym typeface="Nunito"/>
              </a:rPr>
              <a:t>Executors live until application ends or fail</a:t>
            </a:r>
            <a:br>
              <a:rPr b="1" lang="en-GB" sz="1300">
                <a:latin typeface="Nunito"/>
                <a:ea typeface="Nunito"/>
                <a:cs typeface="Nunito"/>
                <a:sym typeface="Nunito"/>
              </a:rPr>
            </a:br>
            <a:endParaRPr b="1" sz="1300">
              <a:latin typeface="Nunito"/>
              <a:ea typeface="Nunito"/>
              <a:cs typeface="Nunito"/>
              <a:sym typeface="Nunito"/>
            </a:endParaRPr>
          </a:p>
          <a:p>
            <a:pPr indent="0" lvl="0" marL="0" rtl="0" algn="l">
              <a:lnSpc>
                <a:spcPct val="60000"/>
              </a:lnSpc>
              <a:spcBef>
                <a:spcPts val="1200"/>
              </a:spcBef>
              <a:spcAft>
                <a:spcPts val="0"/>
              </a:spcAft>
              <a:buNone/>
            </a:pPr>
            <a:r>
              <a:t/>
            </a:r>
            <a:endParaRPr b="1" sz="1300">
              <a:latin typeface="Nunito"/>
              <a:ea typeface="Nunito"/>
              <a:cs typeface="Nunito"/>
              <a:sym typeface="Nunito"/>
            </a:endParaRPr>
          </a:p>
          <a:p>
            <a:pPr indent="0" lvl="0" marL="0" rtl="0" algn="l">
              <a:spcBef>
                <a:spcPts val="0"/>
              </a:spcBef>
              <a:spcAft>
                <a:spcPts val="0"/>
              </a:spcAft>
              <a:buNone/>
            </a:pPr>
            <a:r>
              <a:t/>
            </a:r>
            <a:endParaRPr b="1" sz="1300">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BF0"/>
        </a:solidFill>
      </p:bgPr>
    </p:bg>
    <p:spTree>
      <p:nvGrpSpPr>
        <p:cNvPr id="431" name="Shape 431"/>
        <p:cNvGrpSpPr/>
        <p:nvPr/>
      </p:nvGrpSpPr>
      <p:grpSpPr>
        <a:xfrm>
          <a:off x="0" y="0"/>
          <a:ext cx="0" cy="0"/>
          <a:chOff x="0" y="0"/>
          <a:chExt cx="0" cy="0"/>
        </a:xfrm>
      </p:grpSpPr>
      <p:sp>
        <p:nvSpPr>
          <p:cNvPr id="432" name="Google Shape;432;p38"/>
          <p:cNvSpPr txBox="1"/>
          <p:nvPr/>
        </p:nvSpPr>
        <p:spPr>
          <a:xfrm>
            <a:off x="2015550" y="892800"/>
            <a:ext cx="5112900" cy="335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u="sng">
                <a:solidFill>
                  <a:schemeClr val="dk2"/>
                </a:solidFill>
                <a:latin typeface="Maven Pro"/>
                <a:ea typeface="Maven Pro"/>
                <a:cs typeface="Maven Pro"/>
                <a:sym typeface="Maven Pro"/>
              </a:rPr>
              <a:t>RDD Execution Flow</a:t>
            </a:r>
            <a:endParaRPr b="1" sz="2000" u="sng">
              <a:solidFill>
                <a:schemeClr val="dk2"/>
              </a:solidFill>
              <a:latin typeface="Maven Pro"/>
              <a:ea typeface="Maven Pro"/>
              <a:cs typeface="Maven Pro"/>
              <a:sym typeface="Maven Pro"/>
            </a:endParaRPr>
          </a:p>
          <a:p>
            <a:pPr indent="0" lvl="0" marL="0" rtl="0" algn="ctr">
              <a:spcBef>
                <a:spcPts val="0"/>
              </a:spcBef>
              <a:spcAft>
                <a:spcPts val="0"/>
              </a:spcAft>
              <a:buNone/>
            </a:pPr>
            <a:r>
              <a:t/>
            </a:r>
            <a:endParaRPr b="1" sz="1800">
              <a:solidFill>
                <a:schemeClr val="dk2"/>
              </a:solidFill>
              <a:latin typeface="Maven Pro"/>
              <a:ea typeface="Maven Pro"/>
              <a:cs typeface="Maven Pro"/>
              <a:sym typeface="Maven Pro"/>
            </a:endParaRPr>
          </a:p>
          <a:p>
            <a:pPr indent="0" lvl="0" marL="0" rtl="0" algn="ctr">
              <a:spcBef>
                <a:spcPts val="0"/>
              </a:spcBef>
              <a:spcAft>
                <a:spcPts val="0"/>
              </a:spcAft>
              <a:buNone/>
            </a:pPr>
            <a:r>
              <a:rPr b="1" lang="en-GB" sz="1800">
                <a:solidFill>
                  <a:schemeClr val="dk2"/>
                </a:solidFill>
                <a:latin typeface="Maven Pro"/>
                <a:ea typeface="Maven Pro"/>
                <a:cs typeface="Maven Pro"/>
                <a:sym typeface="Maven Pro"/>
              </a:rPr>
              <a:t>User Code → RDD Operations</a:t>
            </a:r>
            <a:endParaRPr b="1" sz="1800">
              <a:solidFill>
                <a:schemeClr val="dk2"/>
              </a:solidFill>
              <a:latin typeface="Maven Pro"/>
              <a:ea typeface="Maven Pro"/>
              <a:cs typeface="Maven Pro"/>
              <a:sym typeface="Maven Pro"/>
            </a:endParaRPr>
          </a:p>
          <a:p>
            <a:pPr indent="0" lvl="0" marL="0" rtl="0" algn="ctr">
              <a:spcBef>
                <a:spcPts val="0"/>
              </a:spcBef>
              <a:spcAft>
                <a:spcPts val="0"/>
              </a:spcAft>
              <a:buNone/>
            </a:pPr>
            <a:r>
              <a:rPr b="1" lang="en-GB" sz="1800">
                <a:solidFill>
                  <a:schemeClr val="dk2"/>
                </a:solidFill>
                <a:latin typeface="Maven Pro"/>
                <a:ea typeface="Maven Pro"/>
                <a:cs typeface="Maven Pro"/>
                <a:sym typeface="Maven Pro"/>
              </a:rPr>
              <a:t>        ↓</a:t>
            </a:r>
            <a:endParaRPr b="1" sz="1800">
              <a:solidFill>
                <a:schemeClr val="dk2"/>
              </a:solidFill>
              <a:latin typeface="Maven Pro"/>
              <a:ea typeface="Maven Pro"/>
              <a:cs typeface="Maven Pro"/>
              <a:sym typeface="Maven Pro"/>
            </a:endParaRPr>
          </a:p>
          <a:p>
            <a:pPr indent="0" lvl="0" marL="0" rtl="0" algn="ctr">
              <a:spcBef>
                <a:spcPts val="0"/>
              </a:spcBef>
              <a:spcAft>
                <a:spcPts val="0"/>
              </a:spcAft>
              <a:buNone/>
            </a:pPr>
            <a:r>
              <a:rPr b="1" lang="en-GB" sz="1800">
                <a:solidFill>
                  <a:schemeClr val="dk2"/>
                </a:solidFill>
                <a:latin typeface="Maven Pro"/>
                <a:ea typeface="Maven Pro"/>
                <a:cs typeface="Maven Pro"/>
                <a:sym typeface="Maven Pro"/>
              </a:rPr>
              <a:t>RDD Lineage → DAG (RDD Graph)</a:t>
            </a:r>
            <a:endParaRPr b="1" sz="1800">
              <a:solidFill>
                <a:schemeClr val="dk2"/>
              </a:solidFill>
              <a:latin typeface="Maven Pro"/>
              <a:ea typeface="Maven Pro"/>
              <a:cs typeface="Maven Pro"/>
              <a:sym typeface="Maven Pro"/>
            </a:endParaRPr>
          </a:p>
          <a:p>
            <a:pPr indent="0" lvl="0" marL="0" rtl="0" algn="ctr">
              <a:spcBef>
                <a:spcPts val="0"/>
              </a:spcBef>
              <a:spcAft>
                <a:spcPts val="0"/>
              </a:spcAft>
              <a:buNone/>
            </a:pPr>
            <a:r>
              <a:rPr b="1" lang="en-GB" sz="1800">
                <a:solidFill>
                  <a:schemeClr val="dk2"/>
                </a:solidFill>
                <a:latin typeface="Maven Pro"/>
                <a:ea typeface="Maven Pro"/>
                <a:cs typeface="Maven Pro"/>
                <a:sym typeface="Maven Pro"/>
              </a:rPr>
              <a:t>        ↓</a:t>
            </a:r>
            <a:endParaRPr b="1" sz="1800">
              <a:solidFill>
                <a:schemeClr val="dk2"/>
              </a:solidFill>
              <a:latin typeface="Maven Pro"/>
              <a:ea typeface="Maven Pro"/>
              <a:cs typeface="Maven Pro"/>
              <a:sym typeface="Maven Pro"/>
            </a:endParaRPr>
          </a:p>
          <a:p>
            <a:pPr indent="0" lvl="0" marL="0" rtl="0" algn="ctr">
              <a:spcBef>
                <a:spcPts val="0"/>
              </a:spcBef>
              <a:spcAft>
                <a:spcPts val="0"/>
              </a:spcAft>
              <a:buNone/>
            </a:pPr>
            <a:r>
              <a:rPr b="1" lang="en-GB" sz="1800">
                <a:solidFill>
                  <a:schemeClr val="dk2"/>
                </a:solidFill>
                <a:latin typeface="Maven Pro"/>
                <a:ea typeface="Maven Pro"/>
                <a:cs typeface="Maven Pro"/>
                <a:sym typeface="Maven Pro"/>
              </a:rPr>
              <a:t>DAG Scheduler → Stages</a:t>
            </a:r>
            <a:endParaRPr b="1" sz="1800">
              <a:solidFill>
                <a:schemeClr val="dk2"/>
              </a:solidFill>
              <a:latin typeface="Maven Pro"/>
              <a:ea typeface="Maven Pro"/>
              <a:cs typeface="Maven Pro"/>
              <a:sym typeface="Maven Pro"/>
            </a:endParaRPr>
          </a:p>
          <a:p>
            <a:pPr indent="0" lvl="0" marL="0" rtl="0" algn="ctr">
              <a:spcBef>
                <a:spcPts val="0"/>
              </a:spcBef>
              <a:spcAft>
                <a:spcPts val="0"/>
              </a:spcAft>
              <a:buNone/>
            </a:pPr>
            <a:r>
              <a:rPr b="1" lang="en-GB" sz="1800">
                <a:solidFill>
                  <a:schemeClr val="dk2"/>
                </a:solidFill>
                <a:latin typeface="Maven Pro"/>
                <a:ea typeface="Maven Pro"/>
                <a:cs typeface="Maven Pro"/>
                <a:sym typeface="Maven Pro"/>
              </a:rPr>
              <a:t>        ↓</a:t>
            </a:r>
            <a:endParaRPr b="1" sz="1800">
              <a:solidFill>
                <a:schemeClr val="dk2"/>
              </a:solidFill>
              <a:latin typeface="Maven Pro"/>
              <a:ea typeface="Maven Pro"/>
              <a:cs typeface="Maven Pro"/>
              <a:sym typeface="Maven Pro"/>
            </a:endParaRPr>
          </a:p>
          <a:p>
            <a:pPr indent="0" lvl="0" marL="0" rtl="0" algn="ctr">
              <a:spcBef>
                <a:spcPts val="0"/>
              </a:spcBef>
              <a:spcAft>
                <a:spcPts val="0"/>
              </a:spcAft>
              <a:buNone/>
            </a:pPr>
            <a:r>
              <a:rPr b="1" lang="en-GB" sz="1800">
                <a:solidFill>
                  <a:schemeClr val="dk2"/>
                </a:solidFill>
                <a:latin typeface="Maven Pro"/>
                <a:ea typeface="Maven Pro"/>
                <a:cs typeface="Maven Pro"/>
                <a:sym typeface="Maven Pro"/>
              </a:rPr>
              <a:t>Task Scheduler → Tasks</a:t>
            </a:r>
            <a:endParaRPr b="1" sz="1800">
              <a:solidFill>
                <a:schemeClr val="dk2"/>
              </a:solidFill>
              <a:latin typeface="Maven Pro"/>
              <a:ea typeface="Maven Pro"/>
              <a:cs typeface="Maven Pro"/>
              <a:sym typeface="Maven Pro"/>
            </a:endParaRPr>
          </a:p>
          <a:p>
            <a:pPr indent="0" lvl="0" marL="0" rtl="0" algn="ctr">
              <a:spcBef>
                <a:spcPts val="0"/>
              </a:spcBef>
              <a:spcAft>
                <a:spcPts val="0"/>
              </a:spcAft>
              <a:buNone/>
            </a:pPr>
            <a:r>
              <a:rPr b="1" lang="en-GB" sz="1800">
                <a:solidFill>
                  <a:schemeClr val="dk2"/>
                </a:solidFill>
                <a:latin typeface="Maven Pro"/>
                <a:ea typeface="Maven Pro"/>
                <a:cs typeface="Maven Pro"/>
                <a:sym typeface="Maven Pro"/>
              </a:rPr>
              <a:t>        ↓</a:t>
            </a:r>
            <a:endParaRPr b="1" sz="1800">
              <a:solidFill>
                <a:schemeClr val="dk2"/>
              </a:solidFill>
              <a:latin typeface="Maven Pro"/>
              <a:ea typeface="Maven Pro"/>
              <a:cs typeface="Maven Pro"/>
              <a:sym typeface="Maven Pro"/>
            </a:endParaRPr>
          </a:p>
          <a:p>
            <a:pPr indent="0" lvl="0" marL="0" rtl="0" algn="ctr">
              <a:spcBef>
                <a:spcPts val="0"/>
              </a:spcBef>
              <a:spcAft>
                <a:spcPts val="0"/>
              </a:spcAft>
              <a:buNone/>
            </a:pPr>
            <a:r>
              <a:rPr b="1" lang="en-GB" sz="1800">
                <a:solidFill>
                  <a:schemeClr val="dk2"/>
                </a:solidFill>
                <a:latin typeface="Maven Pro"/>
                <a:ea typeface="Maven Pro"/>
                <a:cs typeface="Maven Pro"/>
                <a:sym typeface="Maven Pro"/>
              </a:rPr>
              <a:t>Cluster Manager → Executors → Tasks run</a:t>
            </a:r>
            <a:endParaRPr b="1" sz="1800">
              <a:solidFill>
                <a:schemeClr val="dk2"/>
              </a:solidFill>
              <a:latin typeface="Maven Pro"/>
              <a:ea typeface="Maven Pro"/>
              <a:cs typeface="Maven Pro"/>
              <a:sym typeface="Maven Pro"/>
            </a:endParaRPr>
          </a:p>
          <a:p>
            <a:pPr indent="0" lvl="0" marL="0" rtl="0" algn="ctr">
              <a:spcBef>
                <a:spcPts val="0"/>
              </a:spcBef>
              <a:spcAft>
                <a:spcPts val="0"/>
              </a:spcAft>
              <a:buNone/>
            </a:pPr>
            <a:r>
              <a:t/>
            </a:r>
            <a:endParaRPr b="1" sz="1800">
              <a:solidFill>
                <a:schemeClr val="dk2"/>
              </a:solidFill>
              <a:latin typeface="Maven Pro"/>
              <a:ea typeface="Maven Pro"/>
              <a:cs typeface="Maven Pro"/>
              <a:sym typeface="Maven Pro"/>
            </a:endParaRPr>
          </a:p>
          <a:p>
            <a:pPr indent="0" lvl="0" marL="0" rtl="0" algn="ctr">
              <a:spcBef>
                <a:spcPts val="0"/>
              </a:spcBef>
              <a:spcAft>
                <a:spcPts val="0"/>
              </a:spcAft>
              <a:buNone/>
            </a:pPr>
            <a:r>
              <a:t/>
            </a:r>
            <a:endParaRPr b="1" sz="1800">
              <a:solidFill>
                <a:schemeClr val="dk2"/>
              </a:solidFill>
              <a:latin typeface="Maven Pro"/>
              <a:ea typeface="Maven Pro"/>
              <a:cs typeface="Maven Pro"/>
              <a:sym typeface="Maven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pic>
        <p:nvPicPr>
          <p:cNvPr id="437" name="Google Shape;437;p39"/>
          <p:cNvPicPr preferRelativeResize="0"/>
          <p:nvPr/>
        </p:nvPicPr>
        <p:blipFill>
          <a:blip r:embed="rId3">
            <a:alphaModFix/>
          </a:blip>
          <a:stretch>
            <a:fillRect/>
          </a:stretch>
        </p:blipFill>
        <p:spPr>
          <a:xfrm>
            <a:off x="152400" y="1022369"/>
            <a:ext cx="8839202" cy="2975910"/>
          </a:xfrm>
          <a:prstGeom prst="rect">
            <a:avLst/>
          </a:prstGeom>
          <a:noFill/>
          <a:ln>
            <a:noFill/>
          </a:ln>
        </p:spPr>
      </p:pic>
      <p:sp>
        <p:nvSpPr>
          <p:cNvPr id="438" name="Google Shape;438;p39"/>
          <p:cNvSpPr txBox="1"/>
          <p:nvPr/>
        </p:nvSpPr>
        <p:spPr>
          <a:xfrm>
            <a:off x="371400" y="193325"/>
            <a:ext cx="8409600" cy="6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700">
                <a:solidFill>
                  <a:schemeClr val="dk2"/>
                </a:solidFill>
                <a:latin typeface="Nunito"/>
                <a:ea typeface="Nunito"/>
                <a:cs typeface="Nunito"/>
                <a:sym typeface="Nunito"/>
              </a:rPr>
              <a:t>Spark SQL Engine: Catalyst + Tungsten Pipeline</a:t>
            </a:r>
            <a:endParaRPr b="1" sz="2700">
              <a:solidFill>
                <a:schemeClr val="dk2"/>
              </a:solidFill>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0"/>
          <p:cNvSpPr txBox="1"/>
          <p:nvPr/>
        </p:nvSpPr>
        <p:spPr>
          <a:xfrm>
            <a:off x="707175" y="513850"/>
            <a:ext cx="7845000" cy="41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900">
                <a:latin typeface="Nunito"/>
                <a:ea typeface="Nunito"/>
                <a:cs typeface="Nunito"/>
                <a:sym typeface="Nunito"/>
              </a:rPr>
              <a:t>User Program</a:t>
            </a:r>
            <a:endParaRPr b="1" sz="1900">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311150" lvl="0" marL="457200" rtl="0" algn="l">
              <a:spcBef>
                <a:spcPts val="0"/>
              </a:spcBef>
              <a:spcAft>
                <a:spcPts val="0"/>
              </a:spcAft>
              <a:buSzPts val="1300"/>
              <a:buFont typeface="Nunito"/>
              <a:buChar char="●"/>
            </a:pPr>
            <a:r>
              <a:rPr lang="en-GB" sz="1300">
                <a:solidFill>
                  <a:schemeClr val="dk2"/>
                </a:solidFill>
                <a:latin typeface="Nunito"/>
                <a:ea typeface="Nunito"/>
                <a:cs typeface="Nunito"/>
                <a:sym typeface="Nunito"/>
              </a:rPr>
              <a:t>User </a:t>
            </a:r>
            <a:r>
              <a:rPr lang="en-GB" sz="1300">
                <a:latin typeface="Nunito"/>
                <a:ea typeface="Nunito"/>
                <a:cs typeface="Nunito"/>
                <a:sym typeface="Nunito"/>
              </a:rPr>
              <a:t>writes code using </a:t>
            </a:r>
            <a:r>
              <a:rPr b="1" lang="en-GB" sz="1300">
                <a:latin typeface="Nunito"/>
                <a:ea typeface="Nunito"/>
                <a:cs typeface="Nunito"/>
                <a:sym typeface="Nunito"/>
              </a:rPr>
              <a:t>SQL</a:t>
            </a:r>
            <a:r>
              <a:rPr lang="en-GB" sz="1300">
                <a:latin typeface="Nunito"/>
                <a:ea typeface="Nunito"/>
                <a:cs typeface="Nunito"/>
                <a:sym typeface="Nunito"/>
              </a:rPr>
              <a:t> or </a:t>
            </a:r>
            <a:r>
              <a:rPr b="1" lang="en-GB" sz="1300">
                <a:latin typeface="Nunito"/>
                <a:ea typeface="Nunito"/>
                <a:cs typeface="Nunito"/>
                <a:sym typeface="Nunito"/>
              </a:rPr>
              <a:t>DataFrame</a:t>
            </a:r>
            <a:r>
              <a:rPr lang="en-GB" sz="1300">
                <a:latin typeface="Nunito"/>
                <a:ea typeface="Nunito"/>
                <a:cs typeface="Nunito"/>
                <a:sym typeface="Nunito"/>
              </a:rPr>
              <a:t> APIs. </a:t>
            </a:r>
            <a:endParaRPr sz="1300">
              <a:latin typeface="Nunito"/>
              <a:ea typeface="Nunito"/>
              <a:cs typeface="Nunito"/>
              <a:sym typeface="Nunito"/>
            </a:endParaRPr>
          </a:p>
          <a:p>
            <a:pPr indent="-311150" lvl="0" marL="457200" rtl="0" algn="l">
              <a:spcBef>
                <a:spcPts val="0"/>
              </a:spcBef>
              <a:spcAft>
                <a:spcPts val="0"/>
              </a:spcAft>
              <a:buSzPts val="1300"/>
              <a:buFont typeface="Nunito"/>
              <a:buChar char="●"/>
            </a:pPr>
            <a:r>
              <a:rPr lang="en-GB" sz="1300">
                <a:latin typeface="Nunito"/>
                <a:ea typeface="Nunito"/>
                <a:cs typeface="Nunito"/>
                <a:sym typeface="Nunito"/>
              </a:rPr>
              <a:t>Spark doesn’t run this immediately.</a:t>
            </a:r>
            <a:endParaRPr sz="1300">
              <a:latin typeface="Nunito"/>
              <a:ea typeface="Nunito"/>
              <a:cs typeface="Nunito"/>
              <a:sym typeface="Nunito"/>
            </a:endParaRPr>
          </a:p>
          <a:p>
            <a:pPr indent="-311150" lvl="0" marL="457200" rtl="0" algn="l">
              <a:spcBef>
                <a:spcPts val="0"/>
              </a:spcBef>
              <a:spcAft>
                <a:spcPts val="0"/>
              </a:spcAft>
              <a:buSzPts val="1300"/>
              <a:buFont typeface="Nunito"/>
              <a:buChar char="●"/>
            </a:pPr>
            <a:r>
              <a:rPr lang="en-GB" sz="1300">
                <a:latin typeface="Nunito"/>
                <a:ea typeface="Nunito"/>
                <a:cs typeface="Nunito"/>
                <a:sym typeface="Nunito"/>
              </a:rPr>
              <a:t>Instead, it builds a </a:t>
            </a:r>
            <a:r>
              <a:rPr b="1" lang="en-GB" sz="1300">
                <a:latin typeface="Nunito"/>
                <a:ea typeface="Nunito"/>
                <a:cs typeface="Nunito"/>
                <a:sym typeface="Nunito"/>
              </a:rPr>
              <a:t>logical plan</a:t>
            </a:r>
            <a:r>
              <a:rPr lang="en-GB" sz="1300">
                <a:latin typeface="Nunito"/>
                <a:ea typeface="Nunito"/>
                <a:cs typeface="Nunito"/>
                <a:sym typeface="Nunito"/>
              </a:rPr>
              <a:t> to understand </a:t>
            </a:r>
            <a:r>
              <a:rPr b="1" lang="en-GB" sz="1300">
                <a:latin typeface="Nunito"/>
                <a:ea typeface="Nunito"/>
                <a:cs typeface="Nunito"/>
                <a:sym typeface="Nunito"/>
              </a:rPr>
              <a:t>what</a:t>
            </a:r>
            <a:r>
              <a:rPr lang="en-GB" sz="1300">
                <a:latin typeface="Nunito"/>
                <a:ea typeface="Nunito"/>
                <a:cs typeface="Nunito"/>
                <a:sym typeface="Nunito"/>
              </a:rPr>
              <a:t> needs to be done.</a:t>
            </a:r>
            <a:endParaRPr sz="1300">
              <a:latin typeface="Nunito"/>
              <a:ea typeface="Nunito"/>
              <a:cs typeface="Nunito"/>
              <a:sym typeface="Nunito"/>
            </a:endParaRPr>
          </a:p>
          <a:p>
            <a:pPr indent="0" lvl="0" marL="0" rtl="0" algn="l">
              <a:spcBef>
                <a:spcPts val="0"/>
              </a:spcBef>
              <a:spcAft>
                <a:spcPts val="0"/>
              </a:spcAft>
              <a:buNone/>
            </a:pPr>
            <a:r>
              <a:t/>
            </a:r>
            <a:endParaRPr sz="1300">
              <a:latin typeface="Nunito"/>
              <a:ea typeface="Nunito"/>
              <a:cs typeface="Nunito"/>
              <a:sym typeface="Nunito"/>
            </a:endParaRPr>
          </a:p>
          <a:p>
            <a:pPr indent="0" lvl="0" marL="0" rtl="0" algn="l">
              <a:spcBef>
                <a:spcPts val="0"/>
              </a:spcBef>
              <a:spcAft>
                <a:spcPts val="0"/>
              </a:spcAft>
              <a:buNone/>
            </a:pPr>
            <a:r>
              <a:rPr b="1" lang="en-GB" sz="2000">
                <a:latin typeface="Nunito"/>
                <a:ea typeface="Nunito"/>
                <a:cs typeface="Nunito"/>
                <a:sym typeface="Nunito"/>
              </a:rPr>
              <a:t>Catalyst Optimizer</a:t>
            </a:r>
            <a:endParaRPr b="1" sz="2000">
              <a:latin typeface="Nunito"/>
              <a:ea typeface="Nunito"/>
              <a:cs typeface="Nunito"/>
              <a:sym typeface="Nunito"/>
            </a:endParaRPr>
          </a:p>
          <a:p>
            <a:pPr indent="0" lvl="0" marL="0" rtl="0" algn="l">
              <a:lnSpc>
                <a:spcPct val="115000"/>
              </a:lnSpc>
              <a:spcBef>
                <a:spcPts val="1200"/>
              </a:spcBef>
              <a:spcAft>
                <a:spcPts val="0"/>
              </a:spcAft>
              <a:buNone/>
            </a:pPr>
            <a:r>
              <a:rPr lang="en-GB" sz="1300">
                <a:latin typeface="Nunito"/>
                <a:ea typeface="Nunito"/>
                <a:cs typeface="Nunito"/>
                <a:sym typeface="Nunito"/>
              </a:rPr>
              <a:t>Catalyst is a </a:t>
            </a:r>
            <a:r>
              <a:rPr b="1" lang="en-GB" sz="1300">
                <a:latin typeface="Nunito"/>
                <a:ea typeface="Nunito"/>
                <a:cs typeface="Nunito"/>
                <a:sym typeface="Nunito"/>
              </a:rPr>
              <a:t>modular query optimizer</a:t>
            </a:r>
            <a:r>
              <a:rPr lang="en-GB" sz="1300">
                <a:latin typeface="Nunito"/>
                <a:ea typeface="Nunito"/>
                <a:cs typeface="Nunito"/>
                <a:sym typeface="Nunito"/>
              </a:rPr>
              <a:t> built on </a:t>
            </a:r>
            <a:r>
              <a:rPr b="1" lang="en-GB" sz="1300">
                <a:latin typeface="Nunito"/>
                <a:ea typeface="Nunito"/>
                <a:cs typeface="Nunito"/>
                <a:sym typeface="Nunito"/>
              </a:rPr>
              <a:t>functional programming principles (Scala)</a:t>
            </a:r>
            <a:r>
              <a:rPr lang="en-GB" sz="1300">
                <a:latin typeface="Nunito"/>
                <a:ea typeface="Nunito"/>
                <a:cs typeface="Nunito"/>
                <a:sym typeface="Nunito"/>
              </a:rPr>
              <a:t>.</a:t>
            </a:r>
            <a:endParaRPr sz="1300">
              <a:latin typeface="Nunito"/>
              <a:ea typeface="Nunito"/>
              <a:cs typeface="Nunito"/>
              <a:sym typeface="Nunito"/>
            </a:endParaRPr>
          </a:p>
          <a:p>
            <a:pPr indent="0" lvl="0" marL="0" rtl="0" algn="l">
              <a:lnSpc>
                <a:spcPct val="115000"/>
              </a:lnSpc>
              <a:spcBef>
                <a:spcPts val="1400"/>
              </a:spcBef>
              <a:spcAft>
                <a:spcPts val="0"/>
              </a:spcAft>
              <a:buNone/>
            </a:pPr>
            <a:r>
              <a:rPr b="1" lang="en-GB" sz="1300">
                <a:latin typeface="Nunito"/>
                <a:ea typeface="Nunito"/>
                <a:cs typeface="Nunito"/>
                <a:sym typeface="Nunito"/>
              </a:rPr>
              <a:t>Catalyst has 4 Steps:</a:t>
            </a:r>
            <a:endParaRPr b="1" sz="1300">
              <a:latin typeface="Nunito"/>
              <a:ea typeface="Nunito"/>
              <a:cs typeface="Nunito"/>
              <a:sym typeface="Nunito"/>
            </a:endParaRPr>
          </a:p>
          <a:p>
            <a:pPr indent="-311150" lvl="0" marL="457200" rtl="0" algn="l">
              <a:lnSpc>
                <a:spcPct val="115000"/>
              </a:lnSpc>
              <a:spcBef>
                <a:spcPts val="1200"/>
              </a:spcBef>
              <a:spcAft>
                <a:spcPts val="0"/>
              </a:spcAft>
              <a:buSzPts val="1300"/>
              <a:buAutoNum type="arabicPeriod"/>
            </a:pPr>
            <a:r>
              <a:rPr b="1" lang="en-GB" sz="1300">
                <a:latin typeface="Nunito"/>
                <a:ea typeface="Nunito"/>
                <a:cs typeface="Nunito"/>
                <a:sym typeface="Nunito"/>
              </a:rPr>
              <a:t>Analysis</a:t>
            </a:r>
            <a:r>
              <a:rPr lang="en-GB" sz="1300">
                <a:latin typeface="Nunito"/>
                <a:ea typeface="Nunito"/>
                <a:cs typeface="Nunito"/>
                <a:sym typeface="Nunito"/>
              </a:rPr>
              <a:t> – Understand what you wrote using Catalog (schemas)</a:t>
            </a:r>
            <a:endParaRPr sz="1300">
              <a:latin typeface="Nunito"/>
              <a:ea typeface="Nunito"/>
              <a:cs typeface="Nunito"/>
              <a:sym typeface="Nunito"/>
            </a:endParaRPr>
          </a:p>
          <a:p>
            <a:pPr indent="-311150" lvl="0" marL="457200" rtl="0" algn="l">
              <a:lnSpc>
                <a:spcPct val="115000"/>
              </a:lnSpc>
              <a:spcBef>
                <a:spcPts val="0"/>
              </a:spcBef>
              <a:spcAft>
                <a:spcPts val="0"/>
              </a:spcAft>
              <a:buSzPts val="1300"/>
              <a:buAutoNum type="arabicPeriod"/>
            </a:pPr>
            <a:r>
              <a:rPr b="1" lang="en-GB" sz="1300">
                <a:latin typeface="Nunito"/>
                <a:ea typeface="Nunito"/>
                <a:cs typeface="Nunito"/>
                <a:sym typeface="Nunito"/>
              </a:rPr>
              <a:t>Logical Optimization</a:t>
            </a:r>
            <a:r>
              <a:rPr lang="en-GB" sz="1300">
                <a:latin typeface="Nunito"/>
                <a:ea typeface="Nunito"/>
                <a:cs typeface="Nunito"/>
                <a:sym typeface="Nunito"/>
              </a:rPr>
              <a:t> – Rewrites your plan (e.g., filter pushdown)</a:t>
            </a:r>
            <a:endParaRPr sz="1300">
              <a:latin typeface="Nunito"/>
              <a:ea typeface="Nunito"/>
              <a:cs typeface="Nunito"/>
              <a:sym typeface="Nunito"/>
            </a:endParaRPr>
          </a:p>
          <a:p>
            <a:pPr indent="-311150" lvl="0" marL="457200" rtl="0" algn="l">
              <a:lnSpc>
                <a:spcPct val="115000"/>
              </a:lnSpc>
              <a:spcBef>
                <a:spcPts val="0"/>
              </a:spcBef>
              <a:spcAft>
                <a:spcPts val="0"/>
              </a:spcAft>
              <a:buSzPts val="1300"/>
              <a:buAutoNum type="arabicPeriod"/>
            </a:pPr>
            <a:r>
              <a:rPr b="1" lang="en-GB" sz="1300">
                <a:latin typeface="Nunito"/>
                <a:ea typeface="Nunito"/>
                <a:cs typeface="Nunito"/>
                <a:sym typeface="Nunito"/>
              </a:rPr>
              <a:t>Physical Planning</a:t>
            </a:r>
            <a:r>
              <a:rPr lang="en-GB" sz="1300">
                <a:latin typeface="Nunito"/>
                <a:ea typeface="Nunito"/>
                <a:cs typeface="Nunito"/>
                <a:sym typeface="Nunito"/>
              </a:rPr>
              <a:t> – Generates multiple execution strategie</a:t>
            </a:r>
            <a:r>
              <a:rPr lang="en-GB" sz="1300">
                <a:latin typeface="Nunito"/>
                <a:ea typeface="Nunito"/>
                <a:cs typeface="Nunito"/>
                <a:sym typeface="Nunito"/>
              </a:rPr>
              <a:t>s</a:t>
            </a:r>
            <a:endParaRPr sz="1300">
              <a:latin typeface="Nunito"/>
              <a:ea typeface="Nunito"/>
              <a:cs typeface="Nunito"/>
              <a:sym typeface="Nunito"/>
            </a:endParaRPr>
          </a:p>
          <a:p>
            <a:pPr indent="-311150" lvl="0" marL="457200" rtl="0" algn="l">
              <a:lnSpc>
                <a:spcPct val="115000"/>
              </a:lnSpc>
              <a:spcBef>
                <a:spcPts val="0"/>
              </a:spcBef>
              <a:spcAft>
                <a:spcPts val="0"/>
              </a:spcAft>
              <a:buSzPts val="1300"/>
              <a:buAutoNum type="arabicPeriod"/>
            </a:pPr>
            <a:r>
              <a:rPr b="1" lang="en-GB" sz="1300">
                <a:latin typeface="Nunito"/>
                <a:ea typeface="Nunito"/>
                <a:cs typeface="Nunito"/>
                <a:sym typeface="Nunito"/>
              </a:rPr>
              <a:t>Cost Model</a:t>
            </a:r>
            <a:r>
              <a:rPr lang="en-GB" sz="1300">
                <a:latin typeface="Nunito"/>
                <a:ea typeface="Nunito"/>
                <a:cs typeface="Nunito"/>
                <a:sym typeface="Nunito"/>
              </a:rPr>
              <a:t> – Picks the most efficient one</a:t>
            </a:r>
            <a:endParaRPr sz="1300">
              <a:latin typeface="Nunito"/>
              <a:ea typeface="Nunito"/>
              <a:cs typeface="Nunito"/>
              <a:sym typeface="Nunito"/>
            </a:endParaRPr>
          </a:p>
          <a:p>
            <a:pPr indent="0" lvl="0" marL="0" rtl="0" algn="l">
              <a:spcBef>
                <a:spcPts val="1200"/>
              </a:spcBef>
              <a:spcAft>
                <a:spcPts val="0"/>
              </a:spcAft>
              <a:buNone/>
            </a:pPr>
            <a:r>
              <a:t/>
            </a:r>
            <a:endParaRPr sz="1700">
              <a:latin typeface="Nunito"/>
              <a:ea typeface="Nunito"/>
              <a:cs typeface="Nunito"/>
              <a:sym typeface="Nunito"/>
            </a:endParaRPr>
          </a:p>
          <a:p>
            <a:pPr indent="0" lvl="0" marL="0" rtl="0" algn="l">
              <a:spcBef>
                <a:spcPts val="0"/>
              </a:spcBef>
              <a:spcAft>
                <a:spcPts val="0"/>
              </a:spcAft>
              <a:buNone/>
            </a:pPr>
            <a:r>
              <a:t/>
            </a:r>
            <a:endParaRPr sz="1300">
              <a:latin typeface="Nunito"/>
              <a:ea typeface="Nunito"/>
              <a:cs typeface="Nunito"/>
              <a:sym typeface="Nunito"/>
            </a:endParaRPr>
          </a:p>
          <a:p>
            <a:pPr indent="0" lvl="0" marL="0" rtl="0" algn="l">
              <a:spcBef>
                <a:spcPts val="0"/>
              </a:spcBef>
              <a:spcAft>
                <a:spcPts val="0"/>
              </a:spcAft>
              <a:buNone/>
            </a:pPr>
            <a:r>
              <a:t/>
            </a:r>
            <a:endParaRPr sz="1300">
              <a:latin typeface="Nunito"/>
              <a:ea typeface="Nunito"/>
              <a:cs typeface="Nunito"/>
              <a:sym typeface="Nunito"/>
            </a:endParaRPr>
          </a:p>
          <a:p>
            <a:pPr indent="0" lvl="0" marL="0" rtl="0" algn="l">
              <a:spcBef>
                <a:spcPts val="0"/>
              </a:spcBef>
              <a:spcAft>
                <a:spcPts val="0"/>
              </a:spcAft>
              <a:buNone/>
            </a:pPr>
            <a:r>
              <a:t/>
            </a:r>
            <a:endParaRPr sz="1100">
              <a:latin typeface="Nunito"/>
              <a:ea typeface="Nunito"/>
              <a:cs typeface="Nunito"/>
              <a:sym typeface="Nuni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1"/>
          <p:cNvSpPr txBox="1"/>
          <p:nvPr/>
        </p:nvSpPr>
        <p:spPr>
          <a:xfrm>
            <a:off x="401925" y="407000"/>
            <a:ext cx="8226600" cy="45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800">
                <a:latin typeface="Nunito"/>
                <a:ea typeface="Nunito"/>
                <a:cs typeface="Nunito"/>
                <a:sym typeface="Nunito"/>
              </a:rPr>
              <a:t>Tungsten – The Execution Engine</a:t>
            </a:r>
            <a:endParaRPr b="1" sz="2800">
              <a:latin typeface="Nunito"/>
              <a:ea typeface="Nunito"/>
              <a:cs typeface="Nunito"/>
              <a:sym typeface="Nunito"/>
            </a:endParaRPr>
          </a:p>
          <a:p>
            <a:pPr indent="0" lvl="0" marL="0" rtl="0" algn="l">
              <a:spcBef>
                <a:spcPts val="1000"/>
              </a:spcBef>
              <a:spcAft>
                <a:spcPts val="0"/>
              </a:spcAft>
              <a:buNone/>
            </a:pPr>
            <a:r>
              <a:t/>
            </a:r>
            <a:endParaRPr b="1" sz="700">
              <a:latin typeface="Nunito"/>
              <a:ea typeface="Nunito"/>
              <a:cs typeface="Nunito"/>
              <a:sym typeface="Nunito"/>
            </a:endParaRPr>
          </a:p>
          <a:p>
            <a:pPr indent="0" lvl="0" marL="0" rtl="0" algn="l">
              <a:lnSpc>
                <a:spcPct val="100000"/>
              </a:lnSpc>
              <a:spcBef>
                <a:spcPts val="1000"/>
              </a:spcBef>
              <a:spcAft>
                <a:spcPts val="0"/>
              </a:spcAft>
              <a:buNone/>
            </a:pPr>
            <a:r>
              <a:rPr lang="en-GB" sz="1300">
                <a:latin typeface="Nunito"/>
                <a:ea typeface="Nunito"/>
                <a:cs typeface="Nunito"/>
                <a:sym typeface="Nunito"/>
              </a:rPr>
              <a:t>Tungsten is Spark's </a:t>
            </a:r>
            <a:r>
              <a:rPr b="1" lang="en-GB" sz="1300">
                <a:latin typeface="Nunito"/>
                <a:ea typeface="Nunito"/>
                <a:cs typeface="Nunito"/>
                <a:sym typeface="Nunito"/>
              </a:rPr>
              <a:t>low-level execution engine</a:t>
            </a:r>
            <a:r>
              <a:rPr lang="en-GB" sz="1300">
                <a:latin typeface="Nunito"/>
                <a:ea typeface="Nunito"/>
                <a:cs typeface="Nunito"/>
                <a:sym typeface="Nunito"/>
              </a:rPr>
              <a:t>, introduced in Spark 1.4 and improved in 2.x+. It Runs the plan Catalyst created, but with </a:t>
            </a:r>
            <a:r>
              <a:rPr b="1" lang="en-GB" sz="1300">
                <a:latin typeface="Nunito"/>
                <a:ea typeface="Nunito"/>
                <a:cs typeface="Nunito"/>
                <a:sym typeface="Nunito"/>
              </a:rPr>
              <a:t>high performance.</a:t>
            </a:r>
            <a:endParaRPr b="1" sz="1300">
              <a:latin typeface="Nunito"/>
              <a:ea typeface="Nunito"/>
              <a:cs typeface="Nunito"/>
              <a:sym typeface="Nunito"/>
            </a:endParaRPr>
          </a:p>
          <a:p>
            <a:pPr indent="-311150" lvl="0" marL="457200" rtl="0" algn="l">
              <a:lnSpc>
                <a:spcPct val="100000"/>
              </a:lnSpc>
              <a:spcBef>
                <a:spcPts val="1200"/>
              </a:spcBef>
              <a:spcAft>
                <a:spcPts val="0"/>
              </a:spcAft>
              <a:buSzPts val="1300"/>
              <a:buChar char="●"/>
            </a:pPr>
            <a:r>
              <a:rPr lang="en-GB" sz="1300">
                <a:latin typeface="Nunito"/>
                <a:ea typeface="Nunito"/>
                <a:cs typeface="Nunito"/>
                <a:sym typeface="Nunito"/>
              </a:rPr>
              <a:t>Focused on </a:t>
            </a:r>
            <a:r>
              <a:rPr b="1" lang="en-GB" sz="1300">
                <a:latin typeface="Nunito"/>
                <a:ea typeface="Nunito"/>
                <a:cs typeface="Nunito"/>
                <a:sym typeface="Nunito"/>
              </a:rPr>
              <a:t>CPU and memory efficiency</a:t>
            </a:r>
            <a:br>
              <a:rPr b="1" lang="en-GB" sz="1300">
                <a:latin typeface="Nunito"/>
                <a:ea typeface="Nunito"/>
                <a:cs typeface="Nunito"/>
                <a:sym typeface="Nunito"/>
              </a:rPr>
            </a:br>
            <a:endParaRPr b="1" sz="1300">
              <a:latin typeface="Nunito"/>
              <a:ea typeface="Nunito"/>
              <a:cs typeface="Nunito"/>
              <a:sym typeface="Nunito"/>
            </a:endParaRPr>
          </a:p>
          <a:p>
            <a:pPr indent="-311150" lvl="0" marL="457200" rtl="0" algn="l">
              <a:lnSpc>
                <a:spcPct val="100000"/>
              </a:lnSpc>
              <a:spcBef>
                <a:spcPts val="0"/>
              </a:spcBef>
              <a:spcAft>
                <a:spcPts val="0"/>
              </a:spcAft>
              <a:buSzPts val="1300"/>
              <a:buFont typeface="Nunito"/>
              <a:buChar char="●"/>
            </a:pPr>
            <a:r>
              <a:rPr lang="en-GB" sz="1300">
                <a:latin typeface="Nunito"/>
                <a:ea typeface="Nunito"/>
                <a:cs typeface="Nunito"/>
                <a:sym typeface="Nunito"/>
              </a:rPr>
              <a:t>Avoids overhead of older execution models (Volcano)</a:t>
            </a:r>
            <a:br>
              <a:rPr lang="en-GB" sz="1300">
                <a:latin typeface="Nunito"/>
                <a:ea typeface="Nunito"/>
                <a:cs typeface="Nunito"/>
                <a:sym typeface="Nunito"/>
              </a:rPr>
            </a:br>
            <a:endParaRPr sz="1300">
              <a:latin typeface="Nunito"/>
              <a:ea typeface="Nunito"/>
              <a:cs typeface="Nunito"/>
              <a:sym typeface="Nunito"/>
            </a:endParaRPr>
          </a:p>
          <a:p>
            <a:pPr indent="-311150" lvl="0" marL="457200" rtl="0" algn="l">
              <a:lnSpc>
                <a:spcPct val="100000"/>
              </a:lnSpc>
              <a:spcBef>
                <a:spcPts val="0"/>
              </a:spcBef>
              <a:spcAft>
                <a:spcPts val="0"/>
              </a:spcAft>
              <a:buSzPts val="1300"/>
              <a:buChar char="●"/>
            </a:pPr>
            <a:r>
              <a:rPr lang="en-GB" sz="1300">
                <a:latin typeface="Nunito"/>
                <a:ea typeface="Nunito"/>
                <a:cs typeface="Nunito"/>
                <a:sym typeface="Nunito"/>
              </a:rPr>
              <a:t>Uses </a:t>
            </a:r>
            <a:r>
              <a:rPr b="1" lang="en-GB" sz="1300">
                <a:latin typeface="Nunito"/>
                <a:ea typeface="Nunito"/>
                <a:cs typeface="Nunito"/>
                <a:sym typeface="Nunito"/>
              </a:rPr>
              <a:t>whole-stage code generation</a:t>
            </a:r>
            <a:r>
              <a:rPr lang="en-GB" sz="1300">
                <a:latin typeface="Nunito"/>
                <a:ea typeface="Nunito"/>
                <a:cs typeface="Nunito"/>
                <a:sym typeface="Nunito"/>
              </a:rPr>
              <a:t> to convert stages into </a:t>
            </a:r>
            <a:r>
              <a:rPr b="1" lang="en-GB" sz="1300">
                <a:latin typeface="Nunito"/>
                <a:ea typeface="Nunito"/>
                <a:cs typeface="Nunito"/>
                <a:sym typeface="Nunito"/>
              </a:rPr>
              <a:t>Java bytecode</a:t>
            </a:r>
            <a:endParaRPr b="1" sz="1300">
              <a:latin typeface="Nunito"/>
              <a:ea typeface="Nunito"/>
              <a:cs typeface="Nunito"/>
              <a:sym typeface="Nunito"/>
            </a:endParaRPr>
          </a:p>
          <a:p>
            <a:pPr indent="0" lvl="0" marL="0" rtl="0" algn="l">
              <a:lnSpc>
                <a:spcPct val="100000"/>
              </a:lnSpc>
              <a:spcBef>
                <a:spcPts val="1400"/>
              </a:spcBef>
              <a:spcAft>
                <a:spcPts val="0"/>
              </a:spcAft>
              <a:buNone/>
            </a:pPr>
            <a:r>
              <a:rPr b="1" lang="en-GB" sz="1300">
                <a:latin typeface="Nunito"/>
                <a:ea typeface="Nunito"/>
                <a:cs typeface="Nunito"/>
                <a:sym typeface="Nunito"/>
              </a:rPr>
              <a:t>Key Benefits:</a:t>
            </a:r>
            <a:endParaRPr b="1" sz="1300">
              <a:latin typeface="Nunito"/>
              <a:ea typeface="Nunito"/>
              <a:cs typeface="Nunito"/>
              <a:sym typeface="Nunito"/>
            </a:endParaRPr>
          </a:p>
          <a:p>
            <a:pPr indent="-311150" lvl="0" marL="457200" rtl="0" algn="l">
              <a:lnSpc>
                <a:spcPct val="100000"/>
              </a:lnSpc>
              <a:spcBef>
                <a:spcPts val="1200"/>
              </a:spcBef>
              <a:spcAft>
                <a:spcPts val="0"/>
              </a:spcAft>
              <a:buSzPts val="1300"/>
              <a:buFont typeface="Nunito"/>
              <a:buChar char="●"/>
            </a:pPr>
            <a:r>
              <a:rPr lang="en-GB" sz="1300">
                <a:latin typeface="Nunito"/>
                <a:ea typeface="Nunito"/>
                <a:cs typeface="Nunito"/>
                <a:sym typeface="Nunito"/>
              </a:rPr>
              <a:t>Reduces memory usage</a:t>
            </a:r>
            <a:br>
              <a:rPr lang="en-GB" sz="1300">
                <a:latin typeface="Nunito"/>
                <a:ea typeface="Nunito"/>
                <a:cs typeface="Nunito"/>
                <a:sym typeface="Nunito"/>
              </a:rPr>
            </a:br>
            <a:endParaRPr sz="1300">
              <a:latin typeface="Nunito"/>
              <a:ea typeface="Nunito"/>
              <a:cs typeface="Nunito"/>
              <a:sym typeface="Nunito"/>
            </a:endParaRPr>
          </a:p>
          <a:p>
            <a:pPr indent="-311150" lvl="0" marL="457200" rtl="0" algn="l">
              <a:lnSpc>
                <a:spcPct val="100000"/>
              </a:lnSpc>
              <a:spcBef>
                <a:spcPts val="0"/>
              </a:spcBef>
              <a:spcAft>
                <a:spcPts val="0"/>
              </a:spcAft>
              <a:buSzPts val="1300"/>
              <a:buFont typeface="Nunito"/>
              <a:buChar char="●"/>
            </a:pPr>
            <a:r>
              <a:rPr lang="en-GB" sz="1300">
                <a:latin typeface="Nunito"/>
                <a:ea typeface="Nunito"/>
                <a:cs typeface="Nunito"/>
                <a:sym typeface="Nunito"/>
              </a:rPr>
              <a:t>Runs faster by avoiding intermediate data</a:t>
            </a:r>
            <a:br>
              <a:rPr lang="en-GB" sz="1300">
                <a:latin typeface="Nunito"/>
                <a:ea typeface="Nunito"/>
                <a:cs typeface="Nunito"/>
                <a:sym typeface="Nunito"/>
              </a:rPr>
            </a:br>
            <a:endParaRPr sz="1300">
              <a:latin typeface="Nunito"/>
              <a:ea typeface="Nunito"/>
              <a:cs typeface="Nunito"/>
              <a:sym typeface="Nunito"/>
            </a:endParaRPr>
          </a:p>
          <a:p>
            <a:pPr indent="-311150" lvl="0" marL="457200" rtl="0" algn="l">
              <a:lnSpc>
                <a:spcPct val="100000"/>
              </a:lnSpc>
              <a:spcBef>
                <a:spcPts val="0"/>
              </a:spcBef>
              <a:spcAft>
                <a:spcPts val="0"/>
              </a:spcAft>
              <a:buSzPts val="1300"/>
              <a:buFont typeface="Nunito"/>
              <a:buChar char="●"/>
            </a:pPr>
            <a:r>
              <a:rPr lang="en-GB" sz="1300">
                <a:latin typeface="Nunito"/>
                <a:ea typeface="Nunito"/>
                <a:cs typeface="Nunito"/>
                <a:sym typeface="Nunito"/>
              </a:rPr>
              <a:t>Uses modern CPU features (SIMD, pipelining)</a:t>
            </a:r>
            <a:endParaRPr sz="1300">
              <a:latin typeface="Nunito"/>
              <a:ea typeface="Nunito"/>
              <a:cs typeface="Nunito"/>
              <a:sym typeface="Nunito"/>
            </a:endParaRPr>
          </a:p>
          <a:p>
            <a:pPr indent="0" lvl="0" marL="0" rtl="0" algn="l">
              <a:spcBef>
                <a:spcPts val="1200"/>
              </a:spcBef>
              <a:spcAft>
                <a:spcPts val="0"/>
              </a:spcAft>
              <a:buNone/>
            </a:pPr>
            <a:r>
              <a:t/>
            </a:r>
            <a:endParaRPr sz="1100">
              <a:latin typeface="Nunito"/>
              <a:ea typeface="Nunito"/>
              <a:cs typeface="Nunito"/>
              <a:sym typeface="Nunito"/>
            </a:endParaRPr>
          </a:p>
          <a:p>
            <a:pPr indent="0" lvl="0" marL="0" rtl="0" algn="l">
              <a:spcBef>
                <a:spcPts val="1000"/>
              </a:spcBef>
              <a:spcAft>
                <a:spcPts val="1000"/>
              </a:spcAft>
              <a:buNone/>
            </a:pPr>
            <a:r>
              <a:t/>
            </a:r>
            <a:endParaRPr b="1" sz="13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222300" y="3088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is PySpark</a:t>
            </a:r>
            <a:endParaRPr/>
          </a:p>
        </p:txBody>
      </p:sp>
      <p:sp>
        <p:nvSpPr>
          <p:cNvPr id="289" name="Google Shape;289;p15"/>
          <p:cNvSpPr txBox="1"/>
          <p:nvPr>
            <p:ph idx="1" type="body"/>
          </p:nvPr>
        </p:nvSpPr>
        <p:spPr>
          <a:xfrm>
            <a:off x="718600" y="1516650"/>
            <a:ext cx="7542600" cy="29112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rPr lang="en-GB" sz="1600"/>
              <a:t>Python API for Apache Spark </a:t>
            </a:r>
            <a:endParaRPr sz="1600"/>
          </a:p>
          <a:p>
            <a:pPr indent="-298450" lvl="0" marL="457200" rtl="0" algn="l">
              <a:spcBef>
                <a:spcPts val="0"/>
              </a:spcBef>
              <a:spcAft>
                <a:spcPts val="0"/>
              </a:spcAft>
              <a:buClr>
                <a:srgbClr val="000000"/>
              </a:buClr>
              <a:buSzPts val="1100"/>
              <a:buFont typeface="Arial"/>
              <a:buChar char="●"/>
            </a:pPr>
            <a:r>
              <a:rPr lang="en-GB" sz="1600"/>
              <a:t>Distributed processing with RDDs &amp; DataFrames</a:t>
            </a:r>
            <a:endParaRPr sz="1600"/>
          </a:p>
          <a:p>
            <a:pPr indent="-298450" lvl="0" marL="457200" rtl="0" algn="l">
              <a:spcBef>
                <a:spcPts val="0"/>
              </a:spcBef>
              <a:spcAft>
                <a:spcPts val="0"/>
              </a:spcAft>
              <a:buClr>
                <a:srgbClr val="000000"/>
              </a:buClr>
              <a:buSzPts val="1100"/>
              <a:buFont typeface="Arial"/>
              <a:buChar char="●"/>
            </a:pPr>
            <a:r>
              <a:rPr lang="en-GB" sz="1600"/>
              <a:t>Lazy evaluation &amp; DAG-based execution</a:t>
            </a:r>
            <a:endParaRPr sz="1600"/>
          </a:p>
          <a:p>
            <a:pPr indent="-298450" lvl="0" marL="457200" rtl="0" algn="l">
              <a:spcBef>
                <a:spcPts val="0"/>
              </a:spcBef>
              <a:spcAft>
                <a:spcPts val="0"/>
              </a:spcAft>
              <a:buClr>
                <a:srgbClr val="000000"/>
              </a:buClr>
              <a:buSzPts val="1100"/>
              <a:buFont typeface="Arial"/>
              <a:buChar char="●"/>
            </a:pPr>
            <a:r>
              <a:rPr lang="en-GB" sz="1600"/>
              <a:t>In-memory speed &amp; automatic fault tolerance</a:t>
            </a:r>
            <a:endParaRPr sz="1600"/>
          </a:p>
          <a:p>
            <a:pPr indent="-298450" lvl="0" marL="457200" rtl="0" algn="l">
              <a:spcBef>
                <a:spcPts val="0"/>
              </a:spcBef>
              <a:spcAft>
                <a:spcPts val="0"/>
              </a:spcAft>
              <a:buClr>
                <a:srgbClr val="000000"/>
              </a:buClr>
              <a:buSzPts val="1100"/>
              <a:buFont typeface="Arial"/>
              <a:buChar char="●"/>
            </a:pPr>
            <a:r>
              <a:rPr lang="en-GB" sz="1600"/>
              <a:t>Built-in MLlib, Structured Streaming, GraphX</a:t>
            </a:r>
            <a:endParaRPr sz="1600"/>
          </a:p>
          <a:p>
            <a:pPr indent="-298450" lvl="0" marL="457200" rtl="0" algn="l">
              <a:spcBef>
                <a:spcPts val="0"/>
              </a:spcBef>
              <a:spcAft>
                <a:spcPts val="0"/>
              </a:spcAft>
              <a:buClr>
                <a:srgbClr val="000000"/>
              </a:buClr>
              <a:buSzPts val="1100"/>
              <a:buFont typeface="Arial"/>
              <a:buChar char="●"/>
            </a:pPr>
            <a:r>
              <a:rPr lang="en-GB" sz="1600"/>
              <a:t>Scales from a single laptop to large clusters</a:t>
            </a:r>
            <a:endParaRPr sz="1600"/>
          </a:p>
          <a:p>
            <a:pPr indent="0" lvl="0" marL="0" rtl="0" algn="l">
              <a:spcBef>
                <a:spcPts val="1200"/>
              </a:spcBef>
              <a:spcAft>
                <a:spcPts val="1200"/>
              </a:spcAft>
              <a:buNone/>
            </a:pPr>
            <a:r>
              <a:t/>
            </a:r>
            <a:endParaRPr sz="1600"/>
          </a:p>
        </p:txBody>
      </p:sp>
      <p:pic>
        <p:nvPicPr>
          <p:cNvPr id="290" name="Google Shape;290;p15" title="What is PySpark.png"/>
          <p:cNvPicPr preferRelativeResize="0"/>
          <p:nvPr/>
        </p:nvPicPr>
        <p:blipFill>
          <a:blip r:embed="rId3">
            <a:alphaModFix/>
          </a:blip>
          <a:stretch>
            <a:fillRect/>
          </a:stretch>
        </p:blipFill>
        <p:spPr>
          <a:xfrm>
            <a:off x="0" y="0"/>
            <a:ext cx="9144000" cy="51435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2"/>
          <p:cNvSpPr txBox="1"/>
          <p:nvPr/>
        </p:nvSpPr>
        <p:spPr>
          <a:xfrm>
            <a:off x="646125" y="544375"/>
            <a:ext cx="7860300" cy="42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800">
                <a:latin typeface="Maven Pro"/>
                <a:ea typeface="Maven Pro"/>
                <a:cs typeface="Maven Pro"/>
                <a:sym typeface="Maven Pro"/>
              </a:rPr>
              <a:t>Whole-Stage Code Generation (Spark 2.x)</a:t>
            </a:r>
            <a:endParaRPr b="1" sz="2800">
              <a:latin typeface="Maven Pro"/>
              <a:ea typeface="Maven Pro"/>
              <a:cs typeface="Maven Pro"/>
              <a:sym typeface="Maven Pro"/>
            </a:endParaRPr>
          </a:p>
          <a:p>
            <a:pPr indent="0" lvl="0" marL="0" rtl="0" algn="l">
              <a:spcBef>
                <a:spcPts val="0"/>
              </a:spcBef>
              <a:spcAft>
                <a:spcPts val="0"/>
              </a:spcAft>
              <a:buNone/>
            </a:pPr>
            <a:r>
              <a:t/>
            </a:r>
            <a:endParaRPr sz="2000">
              <a:solidFill>
                <a:schemeClr val="dk2"/>
              </a:solidFill>
              <a:latin typeface="Maven Pro"/>
              <a:ea typeface="Maven Pro"/>
              <a:cs typeface="Maven Pro"/>
              <a:sym typeface="Maven Pro"/>
            </a:endParaRPr>
          </a:p>
          <a:p>
            <a:pPr indent="-311150" lvl="0" marL="457200" rtl="0" algn="l">
              <a:spcBef>
                <a:spcPts val="0"/>
              </a:spcBef>
              <a:spcAft>
                <a:spcPts val="0"/>
              </a:spcAft>
              <a:buSzPts val="1300"/>
              <a:buFont typeface="Nunito"/>
              <a:buChar char="●"/>
            </a:pPr>
            <a:r>
              <a:rPr lang="en-GB" sz="1300">
                <a:latin typeface="Nunito"/>
                <a:ea typeface="Nunito"/>
                <a:cs typeface="Nunito"/>
                <a:sym typeface="Nunito"/>
              </a:rPr>
              <a:t>Spark </a:t>
            </a:r>
            <a:r>
              <a:rPr b="1" lang="en-GB" sz="1300">
                <a:latin typeface="Nunito"/>
                <a:ea typeface="Nunito"/>
                <a:cs typeface="Nunito"/>
                <a:sym typeface="Nunito"/>
              </a:rPr>
              <a:t>compiles chains of operations into a single function</a:t>
            </a:r>
            <a:br>
              <a:rPr b="1" lang="en-GB" sz="1300">
                <a:latin typeface="Nunito"/>
                <a:ea typeface="Nunito"/>
                <a:cs typeface="Nunito"/>
                <a:sym typeface="Nunito"/>
              </a:rPr>
            </a:br>
            <a:endParaRPr b="1" sz="1300">
              <a:latin typeface="Nunito"/>
              <a:ea typeface="Nunito"/>
              <a:cs typeface="Nunito"/>
              <a:sym typeface="Nunito"/>
            </a:endParaRPr>
          </a:p>
          <a:p>
            <a:pPr indent="-311150" lvl="0" marL="457200" rtl="0" algn="l">
              <a:spcBef>
                <a:spcPts val="0"/>
              </a:spcBef>
              <a:spcAft>
                <a:spcPts val="0"/>
              </a:spcAft>
              <a:buSzPts val="1300"/>
              <a:buFont typeface="Nunito"/>
              <a:buChar char="●"/>
            </a:pPr>
            <a:r>
              <a:rPr lang="en-GB" sz="1300">
                <a:latin typeface="Nunito"/>
                <a:ea typeface="Nunito"/>
                <a:cs typeface="Nunito"/>
                <a:sym typeface="Nunito"/>
              </a:rPr>
              <a:t>This makes the code run </a:t>
            </a:r>
            <a:r>
              <a:rPr b="1" lang="en-GB" sz="1300">
                <a:latin typeface="Nunito"/>
                <a:ea typeface="Nunito"/>
                <a:cs typeface="Nunito"/>
                <a:sym typeface="Nunito"/>
              </a:rPr>
              <a:t>like hand-written, optimized Java</a:t>
            </a:r>
            <a:br>
              <a:rPr b="1" lang="en-GB" sz="1300">
                <a:latin typeface="Nunito"/>
                <a:ea typeface="Nunito"/>
                <a:cs typeface="Nunito"/>
                <a:sym typeface="Nunito"/>
              </a:rPr>
            </a:br>
            <a:endParaRPr b="1" sz="1300">
              <a:latin typeface="Nunito"/>
              <a:ea typeface="Nunito"/>
              <a:cs typeface="Nunito"/>
              <a:sym typeface="Nunito"/>
            </a:endParaRPr>
          </a:p>
          <a:p>
            <a:pPr indent="-311150" lvl="0" marL="457200" rtl="0" algn="l">
              <a:spcBef>
                <a:spcPts val="0"/>
              </a:spcBef>
              <a:spcAft>
                <a:spcPts val="0"/>
              </a:spcAft>
              <a:buSzPts val="1300"/>
              <a:buFont typeface="Nunito"/>
              <a:buChar char="●"/>
            </a:pPr>
            <a:r>
              <a:rPr lang="en-GB" sz="1300">
                <a:latin typeface="Nunito"/>
                <a:ea typeface="Nunito"/>
                <a:cs typeface="Nunito"/>
                <a:sym typeface="Nunito"/>
              </a:rPr>
              <a:t>Example: </a:t>
            </a:r>
            <a:r>
              <a:rPr lang="en-GB" sz="1300">
                <a:solidFill>
                  <a:srgbClr val="188038"/>
                </a:solidFill>
                <a:latin typeface="Nunito"/>
                <a:ea typeface="Nunito"/>
                <a:cs typeface="Nunito"/>
                <a:sym typeface="Nunito"/>
              </a:rPr>
              <a:t>filter → select → groupBy</a:t>
            </a:r>
            <a:r>
              <a:rPr lang="en-GB" sz="1300">
                <a:latin typeface="Nunito"/>
                <a:ea typeface="Nunito"/>
                <a:cs typeface="Nunito"/>
                <a:sym typeface="Nunito"/>
              </a:rPr>
              <a:t> is fused into one compiled unit</a:t>
            </a:r>
            <a:endParaRPr sz="1300">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pic>
        <p:nvPicPr>
          <p:cNvPr id="454" name="Google Shape;454;p42"/>
          <p:cNvPicPr preferRelativeResize="0"/>
          <p:nvPr/>
        </p:nvPicPr>
        <p:blipFill>
          <a:blip r:embed="rId3">
            <a:alphaModFix/>
          </a:blip>
          <a:stretch>
            <a:fillRect/>
          </a:stretch>
        </p:blipFill>
        <p:spPr>
          <a:xfrm>
            <a:off x="1165900" y="2646927"/>
            <a:ext cx="6812199" cy="1952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BF0"/>
        </a:solidFill>
      </p:bgPr>
    </p:bg>
    <p:spTree>
      <p:nvGrpSpPr>
        <p:cNvPr id="458" name="Shape 458"/>
        <p:cNvGrpSpPr/>
        <p:nvPr/>
      </p:nvGrpSpPr>
      <p:grpSpPr>
        <a:xfrm>
          <a:off x="0" y="0"/>
          <a:ext cx="0" cy="0"/>
          <a:chOff x="0" y="0"/>
          <a:chExt cx="0" cy="0"/>
        </a:xfrm>
      </p:grpSpPr>
      <p:sp>
        <p:nvSpPr>
          <p:cNvPr id="459" name="Google Shape;459;p43"/>
          <p:cNvSpPr txBox="1"/>
          <p:nvPr/>
        </p:nvSpPr>
        <p:spPr>
          <a:xfrm>
            <a:off x="1153200" y="373875"/>
            <a:ext cx="6837600" cy="423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u="sng">
                <a:solidFill>
                  <a:schemeClr val="dk2"/>
                </a:solidFill>
                <a:latin typeface="Maven Pro"/>
                <a:ea typeface="Maven Pro"/>
                <a:cs typeface="Maven Pro"/>
                <a:sym typeface="Maven Pro"/>
              </a:rPr>
              <a:t>DataFrame / Dataset </a:t>
            </a:r>
            <a:r>
              <a:rPr b="1" lang="en-GB" sz="2000" u="sng">
                <a:solidFill>
                  <a:schemeClr val="dk2"/>
                </a:solidFill>
                <a:latin typeface="Maven Pro"/>
                <a:ea typeface="Maven Pro"/>
                <a:cs typeface="Maven Pro"/>
                <a:sym typeface="Maven Pro"/>
              </a:rPr>
              <a:t>Execution Flow</a:t>
            </a:r>
            <a:endParaRPr b="1" sz="2000" u="sng">
              <a:solidFill>
                <a:schemeClr val="dk2"/>
              </a:solidFill>
              <a:latin typeface="Maven Pro"/>
              <a:ea typeface="Maven Pro"/>
              <a:cs typeface="Maven Pro"/>
              <a:sym typeface="Maven Pro"/>
            </a:endParaRPr>
          </a:p>
          <a:p>
            <a:pPr indent="0" lvl="0" marL="0" rtl="0" algn="ctr">
              <a:spcBef>
                <a:spcPts val="0"/>
              </a:spcBef>
              <a:spcAft>
                <a:spcPts val="0"/>
              </a:spcAft>
              <a:buNone/>
            </a:pPr>
            <a:r>
              <a:t/>
            </a:r>
            <a:endParaRPr b="1" sz="1800">
              <a:solidFill>
                <a:schemeClr val="dk2"/>
              </a:solidFill>
              <a:latin typeface="Maven Pro"/>
              <a:ea typeface="Maven Pro"/>
              <a:cs typeface="Maven Pro"/>
              <a:sym typeface="Maven Pro"/>
            </a:endParaRPr>
          </a:p>
          <a:p>
            <a:pPr indent="0" lvl="0" marL="0" rtl="0" algn="ctr">
              <a:spcBef>
                <a:spcPts val="0"/>
              </a:spcBef>
              <a:spcAft>
                <a:spcPts val="0"/>
              </a:spcAft>
              <a:buNone/>
            </a:pPr>
            <a:r>
              <a:rPr b="1" lang="en-GB" sz="1500">
                <a:solidFill>
                  <a:schemeClr val="dk2"/>
                </a:solidFill>
                <a:latin typeface="Maven Pro"/>
                <a:ea typeface="Maven Pro"/>
                <a:cs typeface="Maven Pro"/>
                <a:sym typeface="Maven Pro"/>
              </a:rPr>
              <a:t>User Code → DataFrame / Dataset Operations</a:t>
            </a:r>
            <a:endParaRPr b="1" sz="1500">
              <a:solidFill>
                <a:schemeClr val="dk2"/>
              </a:solidFill>
              <a:latin typeface="Maven Pro"/>
              <a:ea typeface="Maven Pro"/>
              <a:cs typeface="Maven Pro"/>
              <a:sym typeface="Maven Pro"/>
            </a:endParaRPr>
          </a:p>
          <a:p>
            <a:pPr indent="0" lvl="0" marL="0" rtl="0" algn="ctr">
              <a:spcBef>
                <a:spcPts val="0"/>
              </a:spcBef>
              <a:spcAft>
                <a:spcPts val="0"/>
              </a:spcAft>
              <a:buNone/>
            </a:pPr>
            <a:r>
              <a:rPr b="1" lang="en-GB" sz="1500">
                <a:solidFill>
                  <a:schemeClr val="dk2"/>
                </a:solidFill>
                <a:latin typeface="Maven Pro"/>
                <a:ea typeface="Maven Pro"/>
                <a:cs typeface="Maven Pro"/>
                <a:sym typeface="Maven Pro"/>
              </a:rPr>
              <a:t>        ↓</a:t>
            </a:r>
            <a:endParaRPr b="1" sz="1500">
              <a:solidFill>
                <a:schemeClr val="dk2"/>
              </a:solidFill>
              <a:latin typeface="Maven Pro"/>
              <a:ea typeface="Maven Pro"/>
              <a:cs typeface="Maven Pro"/>
              <a:sym typeface="Maven Pro"/>
            </a:endParaRPr>
          </a:p>
          <a:p>
            <a:pPr indent="0" lvl="0" marL="0" rtl="0" algn="ctr">
              <a:spcBef>
                <a:spcPts val="0"/>
              </a:spcBef>
              <a:spcAft>
                <a:spcPts val="0"/>
              </a:spcAft>
              <a:buNone/>
            </a:pPr>
            <a:r>
              <a:rPr b="1" lang="en-GB" sz="1500">
                <a:solidFill>
                  <a:schemeClr val="dk2"/>
                </a:solidFill>
                <a:latin typeface="Maven Pro"/>
                <a:ea typeface="Maven Pro"/>
                <a:cs typeface="Maven Pro"/>
                <a:sym typeface="Maven Pro"/>
              </a:rPr>
              <a:t>Unresolved Logical Plan</a:t>
            </a:r>
            <a:endParaRPr b="1" sz="1500">
              <a:solidFill>
                <a:schemeClr val="dk2"/>
              </a:solidFill>
              <a:latin typeface="Maven Pro"/>
              <a:ea typeface="Maven Pro"/>
              <a:cs typeface="Maven Pro"/>
              <a:sym typeface="Maven Pro"/>
            </a:endParaRPr>
          </a:p>
          <a:p>
            <a:pPr indent="0" lvl="0" marL="0" rtl="0" algn="ctr">
              <a:spcBef>
                <a:spcPts val="0"/>
              </a:spcBef>
              <a:spcAft>
                <a:spcPts val="0"/>
              </a:spcAft>
              <a:buNone/>
            </a:pPr>
            <a:r>
              <a:rPr b="1" lang="en-GB" sz="1500">
                <a:solidFill>
                  <a:schemeClr val="dk2"/>
                </a:solidFill>
                <a:latin typeface="Maven Pro"/>
                <a:ea typeface="Maven Pro"/>
                <a:cs typeface="Maven Pro"/>
                <a:sym typeface="Maven Pro"/>
              </a:rPr>
              <a:t>        ↓</a:t>
            </a:r>
            <a:endParaRPr b="1" sz="1500">
              <a:solidFill>
                <a:schemeClr val="dk2"/>
              </a:solidFill>
              <a:latin typeface="Maven Pro"/>
              <a:ea typeface="Maven Pro"/>
              <a:cs typeface="Maven Pro"/>
              <a:sym typeface="Maven Pro"/>
            </a:endParaRPr>
          </a:p>
          <a:p>
            <a:pPr indent="0" lvl="0" marL="0" rtl="0" algn="ctr">
              <a:spcBef>
                <a:spcPts val="0"/>
              </a:spcBef>
              <a:spcAft>
                <a:spcPts val="0"/>
              </a:spcAft>
              <a:buNone/>
            </a:pPr>
            <a:r>
              <a:rPr b="1" lang="en-GB" sz="1500">
                <a:solidFill>
                  <a:schemeClr val="dk2"/>
                </a:solidFill>
                <a:latin typeface="Maven Pro"/>
                <a:ea typeface="Maven Pro"/>
                <a:cs typeface="Maven Pro"/>
                <a:sym typeface="Maven Pro"/>
              </a:rPr>
              <a:t>Catalyst Optimizer → Optimized Logical Plan</a:t>
            </a:r>
            <a:endParaRPr b="1" sz="1500">
              <a:solidFill>
                <a:schemeClr val="dk2"/>
              </a:solidFill>
              <a:latin typeface="Maven Pro"/>
              <a:ea typeface="Maven Pro"/>
              <a:cs typeface="Maven Pro"/>
              <a:sym typeface="Maven Pro"/>
            </a:endParaRPr>
          </a:p>
          <a:p>
            <a:pPr indent="0" lvl="0" marL="0" rtl="0" algn="ctr">
              <a:spcBef>
                <a:spcPts val="0"/>
              </a:spcBef>
              <a:spcAft>
                <a:spcPts val="0"/>
              </a:spcAft>
              <a:buNone/>
            </a:pPr>
            <a:r>
              <a:rPr b="1" lang="en-GB" sz="1500">
                <a:solidFill>
                  <a:schemeClr val="dk2"/>
                </a:solidFill>
                <a:latin typeface="Maven Pro"/>
                <a:ea typeface="Maven Pro"/>
                <a:cs typeface="Maven Pro"/>
                <a:sym typeface="Maven Pro"/>
              </a:rPr>
              <a:t>        ↓</a:t>
            </a:r>
            <a:endParaRPr b="1" sz="1500">
              <a:solidFill>
                <a:schemeClr val="dk2"/>
              </a:solidFill>
              <a:latin typeface="Maven Pro"/>
              <a:ea typeface="Maven Pro"/>
              <a:cs typeface="Maven Pro"/>
              <a:sym typeface="Maven Pro"/>
            </a:endParaRPr>
          </a:p>
          <a:p>
            <a:pPr indent="0" lvl="0" marL="0" rtl="0" algn="ctr">
              <a:spcBef>
                <a:spcPts val="0"/>
              </a:spcBef>
              <a:spcAft>
                <a:spcPts val="0"/>
              </a:spcAft>
              <a:buNone/>
            </a:pPr>
            <a:r>
              <a:rPr b="1" lang="en-GB" sz="1500">
                <a:solidFill>
                  <a:schemeClr val="dk2"/>
                </a:solidFill>
                <a:latin typeface="Maven Pro"/>
                <a:ea typeface="Maven Pro"/>
                <a:cs typeface="Maven Pro"/>
                <a:sym typeface="Maven Pro"/>
              </a:rPr>
              <a:t>Physical Plan (with code generation)</a:t>
            </a:r>
            <a:endParaRPr b="1" sz="1500">
              <a:solidFill>
                <a:schemeClr val="dk2"/>
              </a:solidFill>
              <a:latin typeface="Maven Pro"/>
              <a:ea typeface="Maven Pro"/>
              <a:cs typeface="Maven Pro"/>
              <a:sym typeface="Maven Pro"/>
            </a:endParaRPr>
          </a:p>
          <a:p>
            <a:pPr indent="0" lvl="0" marL="0" rtl="0" algn="ctr">
              <a:spcBef>
                <a:spcPts val="0"/>
              </a:spcBef>
              <a:spcAft>
                <a:spcPts val="0"/>
              </a:spcAft>
              <a:buNone/>
            </a:pPr>
            <a:r>
              <a:rPr b="1" lang="en-GB" sz="1500">
                <a:solidFill>
                  <a:schemeClr val="dk2"/>
                </a:solidFill>
                <a:latin typeface="Maven Pro"/>
                <a:ea typeface="Maven Pro"/>
                <a:cs typeface="Maven Pro"/>
                <a:sym typeface="Maven Pro"/>
              </a:rPr>
              <a:t>        ↓</a:t>
            </a:r>
            <a:endParaRPr b="1" sz="1500">
              <a:solidFill>
                <a:schemeClr val="dk2"/>
              </a:solidFill>
              <a:latin typeface="Maven Pro"/>
              <a:ea typeface="Maven Pro"/>
              <a:cs typeface="Maven Pro"/>
              <a:sym typeface="Maven Pro"/>
            </a:endParaRPr>
          </a:p>
          <a:p>
            <a:pPr indent="0" lvl="0" marL="0" rtl="0" algn="ctr">
              <a:spcBef>
                <a:spcPts val="0"/>
              </a:spcBef>
              <a:spcAft>
                <a:spcPts val="0"/>
              </a:spcAft>
              <a:buNone/>
            </a:pPr>
            <a:r>
              <a:rPr b="1" lang="en-GB" sz="1500">
                <a:solidFill>
                  <a:schemeClr val="dk2"/>
                </a:solidFill>
                <a:latin typeface="Maven Pro"/>
                <a:ea typeface="Maven Pro"/>
                <a:cs typeface="Maven Pro"/>
                <a:sym typeface="Maven Pro"/>
              </a:rPr>
              <a:t>RDDs under the hood → DAG</a:t>
            </a:r>
            <a:endParaRPr b="1" sz="1500">
              <a:solidFill>
                <a:schemeClr val="dk2"/>
              </a:solidFill>
              <a:latin typeface="Maven Pro"/>
              <a:ea typeface="Maven Pro"/>
              <a:cs typeface="Maven Pro"/>
              <a:sym typeface="Maven Pro"/>
            </a:endParaRPr>
          </a:p>
          <a:p>
            <a:pPr indent="0" lvl="0" marL="0" rtl="0" algn="ctr">
              <a:spcBef>
                <a:spcPts val="0"/>
              </a:spcBef>
              <a:spcAft>
                <a:spcPts val="0"/>
              </a:spcAft>
              <a:buNone/>
            </a:pPr>
            <a:r>
              <a:rPr b="1" lang="en-GB" sz="1500">
                <a:solidFill>
                  <a:schemeClr val="dk2"/>
                </a:solidFill>
                <a:latin typeface="Maven Pro"/>
                <a:ea typeface="Maven Pro"/>
                <a:cs typeface="Maven Pro"/>
                <a:sym typeface="Maven Pro"/>
              </a:rPr>
              <a:t>        ↓</a:t>
            </a:r>
            <a:endParaRPr b="1" sz="1500">
              <a:solidFill>
                <a:schemeClr val="dk2"/>
              </a:solidFill>
              <a:latin typeface="Maven Pro"/>
              <a:ea typeface="Maven Pro"/>
              <a:cs typeface="Maven Pro"/>
              <a:sym typeface="Maven Pro"/>
            </a:endParaRPr>
          </a:p>
          <a:p>
            <a:pPr indent="0" lvl="0" marL="0" rtl="0" algn="ctr">
              <a:spcBef>
                <a:spcPts val="0"/>
              </a:spcBef>
              <a:spcAft>
                <a:spcPts val="0"/>
              </a:spcAft>
              <a:buNone/>
            </a:pPr>
            <a:r>
              <a:rPr b="1" lang="en-GB" sz="1500">
                <a:solidFill>
                  <a:schemeClr val="dk2"/>
                </a:solidFill>
                <a:latin typeface="Maven Pro"/>
                <a:ea typeface="Maven Pro"/>
                <a:cs typeface="Maven Pro"/>
                <a:sym typeface="Maven Pro"/>
              </a:rPr>
              <a:t>DAG Scheduler → Stages</a:t>
            </a:r>
            <a:endParaRPr b="1" sz="1500">
              <a:solidFill>
                <a:schemeClr val="dk2"/>
              </a:solidFill>
              <a:latin typeface="Maven Pro"/>
              <a:ea typeface="Maven Pro"/>
              <a:cs typeface="Maven Pro"/>
              <a:sym typeface="Maven Pro"/>
            </a:endParaRPr>
          </a:p>
          <a:p>
            <a:pPr indent="0" lvl="0" marL="0" rtl="0" algn="ctr">
              <a:spcBef>
                <a:spcPts val="0"/>
              </a:spcBef>
              <a:spcAft>
                <a:spcPts val="0"/>
              </a:spcAft>
              <a:buNone/>
            </a:pPr>
            <a:r>
              <a:rPr b="1" lang="en-GB" sz="1500">
                <a:solidFill>
                  <a:schemeClr val="dk2"/>
                </a:solidFill>
                <a:latin typeface="Maven Pro"/>
                <a:ea typeface="Maven Pro"/>
                <a:cs typeface="Maven Pro"/>
                <a:sym typeface="Maven Pro"/>
              </a:rPr>
              <a:t>        ↓</a:t>
            </a:r>
            <a:endParaRPr b="1" sz="1500">
              <a:solidFill>
                <a:schemeClr val="dk2"/>
              </a:solidFill>
              <a:latin typeface="Maven Pro"/>
              <a:ea typeface="Maven Pro"/>
              <a:cs typeface="Maven Pro"/>
              <a:sym typeface="Maven Pro"/>
            </a:endParaRPr>
          </a:p>
          <a:p>
            <a:pPr indent="0" lvl="0" marL="0" rtl="0" algn="ctr">
              <a:spcBef>
                <a:spcPts val="0"/>
              </a:spcBef>
              <a:spcAft>
                <a:spcPts val="0"/>
              </a:spcAft>
              <a:buNone/>
            </a:pPr>
            <a:r>
              <a:rPr b="1" lang="en-GB" sz="1500">
                <a:solidFill>
                  <a:schemeClr val="dk2"/>
                </a:solidFill>
                <a:latin typeface="Maven Pro"/>
                <a:ea typeface="Maven Pro"/>
                <a:cs typeface="Maven Pro"/>
                <a:sym typeface="Maven Pro"/>
              </a:rPr>
              <a:t>Task Scheduler → Tasks</a:t>
            </a:r>
            <a:endParaRPr b="1" sz="1500">
              <a:solidFill>
                <a:schemeClr val="dk2"/>
              </a:solidFill>
              <a:latin typeface="Maven Pro"/>
              <a:ea typeface="Maven Pro"/>
              <a:cs typeface="Maven Pro"/>
              <a:sym typeface="Maven Pro"/>
            </a:endParaRPr>
          </a:p>
          <a:p>
            <a:pPr indent="0" lvl="0" marL="0" rtl="0" algn="ctr">
              <a:spcBef>
                <a:spcPts val="0"/>
              </a:spcBef>
              <a:spcAft>
                <a:spcPts val="0"/>
              </a:spcAft>
              <a:buNone/>
            </a:pPr>
            <a:r>
              <a:rPr b="1" lang="en-GB" sz="1500">
                <a:solidFill>
                  <a:schemeClr val="dk2"/>
                </a:solidFill>
                <a:latin typeface="Maven Pro"/>
                <a:ea typeface="Maven Pro"/>
                <a:cs typeface="Maven Pro"/>
                <a:sym typeface="Maven Pro"/>
              </a:rPr>
              <a:t>        ↓</a:t>
            </a:r>
            <a:endParaRPr b="1" sz="1500">
              <a:solidFill>
                <a:schemeClr val="dk2"/>
              </a:solidFill>
              <a:latin typeface="Maven Pro"/>
              <a:ea typeface="Maven Pro"/>
              <a:cs typeface="Maven Pro"/>
              <a:sym typeface="Maven Pro"/>
            </a:endParaRPr>
          </a:p>
          <a:p>
            <a:pPr indent="0" lvl="0" marL="0" rtl="0" algn="ctr">
              <a:spcBef>
                <a:spcPts val="0"/>
              </a:spcBef>
              <a:spcAft>
                <a:spcPts val="0"/>
              </a:spcAft>
              <a:buNone/>
            </a:pPr>
            <a:r>
              <a:rPr b="1" lang="en-GB" sz="1500">
                <a:solidFill>
                  <a:schemeClr val="dk2"/>
                </a:solidFill>
                <a:latin typeface="Maven Pro"/>
                <a:ea typeface="Maven Pro"/>
                <a:cs typeface="Maven Pro"/>
                <a:sym typeface="Maven Pro"/>
              </a:rPr>
              <a:t>Cluster Manager → Executors → Tasks run</a:t>
            </a:r>
            <a:endParaRPr b="1" sz="1500">
              <a:solidFill>
                <a:schemeClr val="dk2"/>
              </a:solidFill>
              <a:latin typeface="Maven Pro"/>
              <a:ea typeface="Maven Pro"/>
              <a:cs typeface="Maven Pro"/>
              <a:sym typeface="Maven Pro"/>
            </a:endParaRPr>
          </a:p>
          <a:p>
            <a:pPr indent="0" lvl="0" marL="0" rtl="0" algn="ctr">
              <a:spcBef>
                <a:spcPts val="0"/>
              </a:spcBef>
              <a:spcAft>
                <a:spcPts val="0"/>
              </a:spcAft>
              <a:buNone/>
            </a:pPr>
            <a:r>
              <a:t/>
            </a:r>
            <a:endParaRPr b="1" sz="1800">
              <a:solidFill>
                <a:schemeClr val="dk2"/>
              </a:solidFill>
              <a:latin typeface="Maven Pro"/>
              <a:ea typeface="Maven Pro"/>
              <a:cs typeface="Maven Pro"/>
              <a:sym typeface="Maven Pro"/>
            </a:endParaRPr>
          </a:p>
          <a:p>
            <a:pPr indent="0" lvl="0" marL="0" rtl="0" algn="ctr">
              <a:spcBef>
                <a:spcPts val="0"/>
              </a:spcBef>
              <a:spcAft>
                <a:spcPts val="0"/>
              </a:spcAft>
              <a:buNone/>
            </a:pPr>
            <a:r>
              <a:t/>
            </a:r>
            <a:endParaRPr b="1" sz="1800">
              <a:solidFill>
                <a:schemeClr val="dk2"/>
              </a:solidFill>
              <a:latin typeface="Maven Pro"/>
              <a:ea typeface="Maven Pro"/>
              <a:cs typeface="Maven Pro"/>
              <a:sym typeface="Maven Pro"/>
            </a:endParaRPr>
          </a:p>
          <a:p>
            <a:pPr indent="0" lvl="0" marL="0" rtl="0" algn="ctr">
              <a:spcBef>
                <a:spcPts val="0"/>
              </a:spcBef>
              <a:spcAft>
                <a:spcPts val="0"/>
              </a:spcAft>
              <a:buNone/>
            </a:pPr>
            <a:r>
              <a:t/>
            </a:r>
            <a:endParaRPr b="1" sz="1800">
              <a:solidFill>
                <a:schemeClr val="dk2"/>
              </a:solidFill>
              <a:latin typeface="Maven Pro"/>
              <a:ea typeface="Maven Pro"/>
              <a:cs typeface="Maven Pro"/>
              <a:sym typeface="Maven Pro"/>
            </a:endParaRPr>
          </a:p>
          <a:p>
            <a:pPr indent="0" lvl="0" marL="0" rtl="0" algn="ctr">
              <a:spcBef>
                <a:spcPts val="0"/>
              </a:spcBef>
              <a:spcAft>
                <a:spcPts val="0"/>
              </a:spcAft>
              <a:buNone/>
            </a:pPr>
            <a:r>
              <a:t/>
            </a:r>
            <a:endParaRPr b="1" sz="1800">
              <a:solidFill>
                <a:schemeClr val="dk2"/>
              </a:solidFill>
              <a:latin typeface="Maven Pro"/>
              <a:ea typeface="Maven Pro"/>
              <a:cs typeface="Maven Pro"/>
              <a:sym typeface="Maven Pr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Nunito"/>
                <a:ea typeface="Nunito"/>
                <a:cs typeface="Nunito"/>
                <a:sym typeface="Nunito"/>
              </a:rPr>
              <a:t>What is Partition</a:t>
            </a:r>
            <a:endParaRPr>
              <a:latin typeface="Nunito"/>
              <a:ea typeface="Nunito"/>
              <a:cs typeface="Nunito"/>
              <a:sym typeface="Nunito"/>
            </a:endParaRPr>
          </a:p>
        </p:txBody>
      </p:sp>
      <p:sp>
        <p:nvSpPr>
          <p:cNvPr id="465" name="Google Shape;465;p44"/>
          <p:cNvSpPr txBox="1"/>
          <p:nvPr>
            <p:ph idx="1" type="body"/>
          </p:nvPr>
        </p:nvSpPr>
        <p:spPr>
          <a:xfrm>
            <a:off x="1297500" y="1368550"/>
            <a:ext cx="7038900" cy="35883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GB"/>
              <a:t>Datasets are huge is size and they cannot fit into a single node and so they have to be partitioned across different nodes or machines. </a:t>
            </a:r>
            <a:endParaRPr/>
          </a:p>
          <a:p>
            <a:pPr indent="-311150" lvl="0" marL="457200" rtl="0" algn="l">
              <a:lnSpc>
                <a:spcPct val="150000"/>
              </a:lnSpc>
              <a:spcBef>
                <a:spcPts val="0"/>
              </a:spcBef>
              <a:spcAft>
                <a:spcPts val="0"/>
              </a:spcAft>
              <a:buSzPts val="1300"/>
              <a:buChar char="●"/>
            </a:pPr>
            <a:r>
              <a:rPr lang="en-GB"/>
              <a:t>Partition in spark is basically an atomic chuck of data stored on a node in the cluster. They are the basic units of parallelism. </a:t>
            </a:r>
            <a:endParaRPr/>
          </a:p>
          <a:p>
            <a:pPr indent="-311150" lvl="0" marL="457200" rtl="0" algn="l">
              <a:lnSpc>
                <a:spcPct val="150000"/>
              </a:lnSpc>
              <a:spcBef>
                <a:spcPts val="0"/>
              </a:spcBef>
              <a:spcAft>
                <a:spcPts val="0"/>
              </a:spcAft>
              <a:buSzPts val="1300"/>
              <a:buChar char="●"/>
            </a:pPr>
            <a:r>
              <a:rPr lang="en-GB"/>
              <a:t> One partition can not span over multiple machines. </a:t>
            </a:r>
            <a:endParaRPr/>
          </a:p>
          <a:p>
            <a:pPr indent="-311150" lvl="0" marL="457200" rtl="0" algn="l">
              <a:lnSpc>
                <a:spcPct val="150000"/>
              </a:lnSpc>
              <a:spcBef>
                <a:spcPts val="0"/>
              </a:spcBef>
              <a:spcAft>
                <a:spcPts val="0"/>
              </a:spcAft>
              <a:buSzPts val="1300"/>
              <a:buChar char="●"/>
            </a:pPr>
            <a:r>
              <a:rPr lang="en-GB"/>
              <a:t>Spark automatically partitions RDDs/DataFrames and distributes the partitions across different nodes. </a:t>
            </a:r>
            <a:endParaRPr/>
          </a:p>
          <a:p>
            <a:pPr indent="-311150" lvl="0" marL="457200" rtl="0" algn="l">
              <a:lnSpc>
                <a:spcPct val="150000"/>
              </a:lnSpc>
              <a:spcBef>
                <a:spcPts val="0"/>
              </a:spcBef>
              <a:spcAft>
                <a:spcPts val="0"/>
              </a:spcAft>
              <a:buSzPts val="1300"/>
              <a:buChar char="●"/>
            </a:pPr>
            <a:r>
              <a:rPr lang="en-GB"/>
              <a:t>We can also configure the optimal number of partitions. Having too few or many partitions is not good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720">
                <a:latin typeface="Nunito"/>
                <a:ea typeface="Nunito"/>
                <a:cs typeface="Nunito"/>
                <a:sym typeface="Nunito"/>
              </a:rPr>
              <a:t>How Spark does the default Partitioning of Data ?</a:t>
            </a:r>
            <a:endParaRPr sz="2720">
              <a:latin typeface="Nunito"/>
              <a:ea typeface="Nunito"/>
              <a:cs typeface="Nunito"/>
              <a:sym typeface="Nunito"/>
            </a:endParaRPr>
          </a:p>
        </p:txBody>
      </p:sp>
      <p:sp>
        <p:nvSpPr>
          <p:cNvPr id="471" name="Google Shape;471;p4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Spark checks the HDFS Block size. The HDFS block size for Hadoop 1.0 is 64mb and Hadoop 2.0/YARN is 128MB. </a:t>
            </a:r>
            <a:endParaRPr/>
          </a:p>
          <a:p>
            <a:pPr indent="-311150" lvl="0" marL="457200" rtl="0" algn="l">
              <a:spcBef>
                <a:spcPts val="0"/>
              </a:spcBef>
              <a:spcAft>
                <a:spcPts val="0"/>
              </a:spcAft>
              <a:buSzPts val="1300"/>
              <a:buChar char="●"/>
            </a:pPr>
            <a:r>
              <a:rPr lang="en-GB"/>
              <a:t>It creates one partition for each block size. </a:t>
            </a:r>
            <a:endParaRPr/>
          </a:p>
          <a:p>
            <a:pPr indent="-311150" lvl="0" marL="457200" rtl="0" algn="l">
              <a:spcBef>
                <a:spcPts val="0"/>
              </a:spcBef>
              <a:spcAft>
                <a:spcPts val="0"/>
              </a:spcAft>
              <a:buSzPts val="1300"/>
              <a:buChar char="●"/>
            </a:pPr>
            <a:r>
              <a:rPr lang="en-GB"/>
              <a:t>Ex- We have a file of 500MB, so 4 partitions would be created. </a:t>
            </a:r>
            <a:endParaRPr/>
          </a:p>
          <a:p>
            <a:pPr indent="-311150" lvl="0" marL="457200" rtl="0" algn="l">
              <a:spcBef>
                <a:spcPts val="0"/>
              </a:spcBef>
              <a:spcAft>
                <a:spcPts val="0"/>
              </a:spcAft>
              <a:buSzPts val="1300"/>
              <a:buChar char="●"/>
            </a:pPr>
            <a:r>
              <a:rPr lang="en-GB"/>
              <a:t>At times programmers are required to change the number of partitions based on the requirements of the application job.</a:t>
            </a:r>
            <a:endParaRPr/>
          </a:p>
          <a:p>
            <a:pPr indent="-311150" lvl="0" marL="457200" rtl="0" algn="l">
              <a:spcBef>
                <a:spcPts val="0"/>
              </a:spcBef>
              <a:spcAft>
                <a:spcPts val="0"/>
              </a:spcAft>
              <a:buSzPts val="1300"/>
              <a:buChar char="●"/>
            </a:pPr>
            <a:r>
              <a:rPr lang="en-GB"/>
              <a:t> The change can be to increase the number of partitions or decrease the number of partitions. </a:t>
            </a:r>
            <a:endParaRPr/>
          </a:p>
          <a:p>
            <a:pPr indent="-311150" lvl="0" marL="457200" rtl="0" algn="l">
              <a:spcBef>
                <a:spcPts val="0"/>
              </a:spcBef>
              <a:spcAft>
                <a:spcPts val="0"/>
              </a:spcAft>
              <a:buSzPts val="1300"/>
              <a:buChar char="●"/>
            </a:pPr>
            <a:r>
              <a:rPr lang="en-GB"/>
              <a:t>So we would either apply the repartition or coalesce.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Nunito"/>
                <a:ea typeface="Nunito"/>
                <a:cs typeface="Nunito"/>
                <a:sym typeface="Nunito"/>
              </a:rPr>
              <a:t>Repartition</a:t>
            </a:r>
            <a:endParaRPr>
              <a:latin typeface="Nunito"/>
              <a:ea typeface="Nunito"/>
              <a:cs typeface="Nunito"/>
              <a:sym typeface="Nunito"/>
            </a:endParaRPr>
          </a:p>
        </p:txBody>
      </p:sp>
      <p:sp>
        <p:nvSpPr>
          <p:cNvPr id="477" name="Google Shape;477;p46"/>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GB" sz="1302"/>
              <a:t>Repartition(numPartitions): </a:t>
            </a:r>
            <a:endParaRPr sz="1302"/>
          </a:p>
          <a:p>
            <a:pPr indent="0" lvl="0" marL="0" rtl="0" algn="l">
              <a:lnSpc>
                <a:spcPct val="95000"/>
              </a:lnSpc>
              <a:spcBef>
                <a:spcPts val="1200"/>
              </a:spcBef>
              <a:spcAft>
                <a:spcPts val="0"/>
              </a:spcAft>
              <a:buSzPts val="1018"/>
              <a:buNone/>
            </a:pPr>
            <a:r>
              <a:rPr lang="en-GB" sz="1302"/>
              <a:t>• Return a new RDD that has exactly numPartitions partitions. </a:t>
            </a:r>
            <a:endParaRPr sz="1302"/>
          </a:p>
          <a:p>
            <a:pPr indent="0" lvl="0" marL="0" rtl="0" algn="l">
              <a:lnSpc>
                <a:spcPct val="95000"/>
              </a:lnSpc>
              <a:spcBef>
                <a:spcPts val="1200"/>
              </a:spcBef>
              <a:spcAft>
                <a:spcPts val="0"/>
              </a:spcAft>
              <a:buSzPts val="1018"/>
              <a:buNone/>
            </a:pPr>
            <a:r>
              <a:rPr lang="en-GB" sz="1302"/>
              <a:t>• Create almost equal-sized partitions.</a:t>
            </a:r>
            <a:endParaRPr sz="1302"/>
          </a:p>
          <a:p>
            <a:pPr indent="0" lvl="0" marL="0" rtl="0" algn="l">
              <a:lnSpc>
                <a:spcPct val="95000"/>
              </a:lnSpc>
              <a:spcBef>
                <a:spcPts val="1200"/>
              </a:spcBef>
              <a:spcAft>
                <a:spcPts val="0"/>
              </a:spcAft>
              <a:buSzPts val="1018"/>
              <a:buNone/>
            </a:pPr>
            <a:r>
              <a:rPr lang="en-GB" sz="1302"/>
              <a:t>• Can increase or decrease the level of parallelism. </a:t>
            </a:r>
            <a:endParaRPr sz="1302"/>
          </a:p>
          <a:p>
            <a:pPr indent="0" lvl="0" marL="0" rtl="0" algn="l">
              <a:lnSpc>
                <a:spcPct val="95000"/>
              </a:lnSpc>
              <a:spcBef>
                <a:spcPts val="1200"/>
              </a:spcBef>
              <a:spcAft>
                <a:spcPts val="0"/>
              </a:spcAft>
              <a:buSzPts val="1018"/>
              <a:buNone/>
            </a:pPr>
            <a:r>
              <a:rPr lang="en-GB" sz="1302"/>
              <a:t>• Spark performs better with equal-sized partitions. If you need further processing of huge data, it is preferred to have equal-sized partitions, and so we should consider using repartition.</a:t>
            </a:r>
            <a:endParaRPr sz="1302"/>
          </a:p>
          <a:p>
            <a:pPr indent="0" lvl="0" marL="0" rtl="0" algn="l">
              <a:lnSpc>
                <a:spcPct val="95000"/>
              </a:lnSpc>
              <a:spcBef>
                <a:spcPts val="1200"/>
              </a:spcBef>
              <a:spcAft>
                <a:spcPts val="0"/>
              </a:spcAft>
              <a:buSzPts val="1018"/>
              <a:buNone/>
            </a:pPr>
            <a:r>
              <a:rPr lang="en-GB" sz="1302"/>
              <a:t> • Internally, this uses a shuffle to redistribute data from all partitions, leading to a very expensive operation. So avoid if not required. </a:t>
            </a:r>
            <a:endParaRPr sz="1302"/>
          </a:p>
          <a:p>
            <a:pPr indent="0" lvl="0" marL="0" rtl="0" algn="l">
              <a:lnSpc>
                <a:spcPct val="95000"/>
              </a:lnSpc>
              <a:spcBef>
                <a:spcPts val="1200"/>
              </a:spcBef>
              <a:spcAft>
                <a:spcPts val="1200"/>
              </a:spcAft>
              <a:buSzPts val="1018"/>
              <a:buNone/>
            </a:pPr>
            <a:r>
              <a:rPr lang="en-GB" sz="1302"/>
              <a:t>• If you are decreasing the number of partitions, consider using coalesce, where the movement of data shuffling across the partitions is lower</a:t>
            </a:r>
            <a:endParaRPr sz="1302"/>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pic>
        <p:nvPicPr>
          <p:cNvPr id="482" name="Google Shape;482;p47"/>
          <p:cNvPicPr preferRelativeResize="0"/>
          <p:nvPr/>
        </p:nvPicPr>
        <p:blipFill>
          <a:blip r:embed="rId3">
            <a:alphaModFix/>
          </a:blip>
          <a:stretch>
            <a:fillRect/>
          </a:stretch>
        </p:blipFill>
        <p:spPr>
          <a:xfrm>
            <a:off x="0" y="-38413"/>
            <a:ext cx="9144000" cy="52203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Nunito"/>
                <a:ea typeface="Nunito"/>
                <a:cs typeface="Nunito"/>
                <a:sym typeface="Nunito"/>
              </a:rPr>
              <a:t>Coalesce</a:t>
            </a:r>
            <a:endParaRPr>
              <a:latin typeface="Nunito"/>
              <a:ea typeface="Nunito"/>
              <a:cs typeface="Nunito"/>
              <a:sym typeface="Nunito"/>
            </a:endParaRPr>
          </a:p>
        </p:txBody>
      </p:sp>
      <p:sp>
        <p:nvSpPr>
          <p:cNvPr id="488" name="Google Shape;488;p48"/>
          <p:cNvSpPr txBox="1"/>
          <p:nvPr>
            <p:ph idx="1" type="body"/>
          </p:nvPr>
        </p:nvSpPr>
        <p:spPr>
          <a:xfrm>
            <a:off x="425125" y="1307850"/>
            <a:ext cx="8142600" cy="36489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GB"/>
              <a:t>coalesce(numPartitions, shuffle=False): </a:t>
            </a:r>
            <a:endParaRPr/>
          </a:p>
          <a:p>
            <a:pPr indent="-311150" lvl="1" marL="914400" rtl="0" algn="l">
              <a:lnSpc>
                <a:spcPct val="150000"/>
              </a:lnSpc>
              <a:spcBef>
                <a:spcPts val="0"/>
              </a:spcBef>
              <a:spcAft>
                <a:spcPts val="0"/>
              </a:spcAft>
              <a:buSzPts val="1300"/>
              <a:buChar char="○"/>
            </a:pPr>
            <a:r>
              <a:rPr lang="en-GB" sz="1300"/>
              <a:t> Return a new RDD that is reduced into `numPartitions` partitions. </a:t>
            </a:r>
            <a:endParaRPr sz="1300"/>
          </a:p>
          <a:p>
            <a:pPr indent="-311150" lvl="1" marL="914400" rtl="0" algn="l">
              <a:lnSpc>
                <a:spcPct val="150000"/>
              </a:lnSpc>
              <a:spcBef>
                <a:spcPts val="0"/>
              </a:spcBef>
              <a:spcAft>
                <a:spcPts val="0"/>
              </a:spcAft>
              <a:buSzPts val="1300"/>
              <a:buChar char="○"/>
            </a:pPr>
            <a:r>
              <a:rPr lang="en-GB" sz="1300"/>
              <a:t>Optimized version of repartition(). </a:t>
            </a:r>
            <a:endParaRPr sz="1300"/>
          </a:p>
          <a:p>
            <a:pPr indent="-311150" lvl="1" marL="914400" rtl="0" algn="l">
              <a:lnSpc>
                <a:spcPct val="150000"/>
              </a:lnSpc>
              <a:spcBef>
                <a:spcPts val="0"/>
              </a:spcBef>
              <a:spcAft>
                <a:spcPts val="0"/>
              </a:spcAft>
              <a:buSzPts val="1300"/>
              <a:buChar char="○"/>
            </a:pPr>
            <a:r>
              <a:rPr lang="en-GB" sz="1300"/>
              <a:t>No shuffling. </a:t>
            </a:r>
            <a:endParaRPr sz="1300"/>
          </a:p>
          <a:p>
            <a:pPr indent="-311150" lvl="1" marL="914400" rtl="0" algn="l">
              <a:lnSpc>
                <a:spcPct val="150000"/>
              </a:lnSpc>
              <a:spcBef>
                <a:spcPts val="0"/>
              </a:spcBef>
              <a:spcAft>
                <a:spcPts val="0"/>
              </a:spcAft>
              <a:buSzPts val="1300"/>
              <a:buChar char="○"/>
            </a:pPr>
            <a:r>
              <a:rPr lang="en-GB" sz="1300"/>
              <a:t>Results in a narrow dependency, e.g. if you go from 1000 partitions to 100 partitions, there will not be a shuffle, instead each of the 100 new partitions will claim 10 of the current partitions.</a:t>
            </a:r>
            <a:endParaRPr sz="1300"/>
          </a:p>
          <a:p>
            <a:pPr indent="-311150" lvl="1" marL="914400" rtl="0" algn="l">
              <a:lnSpc>
                <a:spcPct val="150000"/>
              </a:lnSpc>
              <a:spcBef>
                <a:spcPts val="0"/>
              </a:spcBef>
              <a:spcAft>
                <a:spcPts val="0"/>
              </a:spcAft>
              <a:buSzPts val="1300"/>
              <a:buChar char="○"/>
            </a:pPr>
            <a:r>
              <a:rPr lang="en-GB" sz="1300"/>
              <a:t> If a larger number of partitions is requested, it will stay at the current number of partitions.  </a:t>
            </a:r>
            <a:endParaRPr sz="1300"/>
          </a:p>
          <a:p>
            <a:pPr indent="-311150" lvl="1" marL="914400" rtl="0" algn="l">
              <a:lnSpc>
                <a:spcPct val="150000"/>
              </a:lnSpc>
              <a:spcBef>
                <a:spcPts val="0"/>
              </a:spcBef>
              <a:spcAft>
                <a:spcPts val="0"/>
              </a:spcAft>
              <a:buSzPts val="1300"/>
              <a:buChar char="○"/>
            </a:pPr>
            <a:r>
              <a:rPr lang="en-GB" sz="1300"/>
              <a:t>By Default Coalesce can be only used for decreasing the partitions. </a:t>
            </a:r>
            <a:endParaRPr sz="1300"/>
          </a:p>
          <a:p>
            <a:pPr indent="-311150" lvl="1" marL="914400" rtl="0" algn="l">
              <a:lnSpc>
                <a:spcPct val="150000"/>
              </a:lnSpc>
              <a:spcBef>
                <a:spcPts val="0"/>
              </a:spcBef>
              <a:spcAft>
                <a:spcPts val="0"/>
              </a:spcAft>
              <a:buSzPts val="1300"/>
              <a:buChar char="○"/>
            </a:pPr>
            <a:r>
              <a:rPr lang="en-GB" sz="1300"/>
              <a:t>But by passing shuffle=True parameter it behaves like repartition and we can increase the partitions as well. </a:t>
            </a:r>
            <a:endParaRPr sz="13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pic>
        <p:nvPicPr>
          <p:cNvPr id="493" name="Google Shape;493;p49"/>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Nunito"/>
                <a:ea typeface="Nunito"/>
                <a:cs typeface="Nunito"/>
                <a:sym typeface="Nunito"/>
              </a:rPr>
              <a:t>Persistence</a:t>
            </a:r>
            <a:endParaRPr>
              <a:latin typeface="Nunito"/>
              <a:ea typeface="Nunito"/>
              <a:cs typeface="Nunito"/>
              <a:sym typeface="Nunito"/>
            </a:endParaRPr>
          </a:p>
        </p:txBody>
      </p:sp>
      <p:sp>
        <p:nvSpPr>
          <p:cNvPr id="499" name="Google Shape;499;p50"/>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One of the most important capabilities in Spark is persisting (or caching) a dataset in memory.</a:t>
            </a:r>
            <a:endParaRPr/>
          </a:p>
          <a:p>
            <a:pPr indent="-311150" lvl="0" marL="457200" rtl="0" algn="l">
              <a:spcBef>
                <a:spcPts val="0"/>
              </a:spcBef>
              <a:spcAft>
                <a:spcPts val="0"/>
              </a:spcAft>
              <a:buSzPts val="1300"/>
              <a:buChar char="●"/>
            </a:pPr>
            <a:r>
              <a:rPr lang="en-GB"/>
              <a:t> When we persist an RDD, each node stores any partitions of it that it computes in memory and reuses them. </a:t>
            </a:r>
            <a:endParaRPr/>
          </a:p>
          <a:p>
            <a:pPr indent="-311150" lvl="0" marL="457200" rtl="0" algn="l">
              <a:spcBef>
                <a:spcPts val="0"/>
              </a:spcBef>
              <a:spcAft>
                <a:spcPts val="0"/>
              </a:spcAft>
              <a:buSzPts val="1300"/>
              <a:buChar char="●"/>
            </a:pPr>
            <a:r>
              <a:rPr lang="en-GB"/>
              <a:t>We can mark an RDD to be persisted using the persist() or cache() methods on it. The first time it is computed in an action, it will be kept in memory on the nodes. </a:t>
            </a:r>
            <a:endParaRPr/>
          </a:p>
          <a:p>
            <a:pPr indent="-311150" lvl="0" marL="457200" rtl="0" algn="l">
              <a:spcBef>
                <a:spcPts val="0"/>
              </a:spcBef>
              <a:spcAft>
                <a:spcPts val="0"/>
              </a:spcAft>
              <a:buSzPts val="1300"/>
              <a:buChar char="●"/>
            </a:pPr>
            <a:r>
              <a:rPr lang="en-GB"/>
              <a:t> Spark’s cache is fault-tolerant – if any partition of an RDD is lost, it will automatically be recomputed using the transformations that originally created it.  </a:t>
            </a:r>
            <a:endParaRPr/>
          </a:p>
          <a:p>
            <a:pPr indent="-311150" lvl="0" marL="457200" rtl="0" algn="l">
              <a:spcBef>
                <a:spcPts val="0"/>
              </a:spcBef>
              <a:spcAft>
                <a:spcPts val="0"/>
              </a:spcAft>
              <a:buSzPts val="1300"/>
              <a:buChar char="●"/>
            </a:pPr>
            <a:r>
              <a:rPr lang="en-GB"/>
              <a:t>Each persisted RDD can be stored using different storage level. These levels are set by passing a StorageLevel object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pic>
        <p:nvPicPr>
          <p:cNvPr id="504" name="Google Shape;504;p51"/>
          <p:cNvPicPr preferRelativeResize="0"/>
          <p:nvPr/>
        </p:nvPicPr>
        <p:blipFill>
          <a:blip r:embed="rId3">
            <a:alphaModFix/>
          </a:blip>
          <a:stretch>
            <a:fillRect/>
          </a:stretch>
        </p:blipFill>
        <p:spPr>
          <a:xfrm>
            <a:off x="1581925" y="152400"/>
            <a:ext cx="5649894"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Nunito"/>
                <a:ea typeface="Nunito"/>
                <a:cs typeface="Nunito"/>
                <a:sym typeface="Nunito"/>
              </a:rPr>
              <a:t>Why use PySpark</a:t>
            </a:r>
            <a:endParaRPr>
              <a:latin typeface="Nunito"/>
              <a:ea typeface="Nunito"/>
              <a:cs typeface="Nunito"/>
              <a:sym typeface="Nunito"/>
            </a:endParaRPr>
          </a:p>
        </p:txBody>
      </p:sp>
      <p:sp>
        <p:nvSpPr>
          <p:cNvPr id="296" name="Google Shape;296;p16"/>
          <p:cNvSpPr txBox="1"/>
          <p:nvPr>
            <p:ph idx="1" type="body"/>
          </p:nvPr>
        </p:nvSpPr>
        <p:spPr>
          <a:xfrm>
            <a:off x="475650" y="1676200"/>
            <a:ext cx="8192700" cy="3364500"/>
          </a:xfrm>
          <a:prstGeom prst="rect">
            <a:avLst/>
          </a:prstGeom>
        </p:spPr>
        <p:txBody>
          <a:bodyPr anchorCtr="0" anchor="t" bIns="91425" lIns="91425" spcFirstLastPara="1" rIns="91425" wrap="square" tIns="91425">
            <a:noAutofit/>
          </a:bodyPr>
          <a:lstStyle/>
          <a:p>
            <a:pPr indent="-311626" lvl="0" marL="457200" rtl="0" algn="l">
              <a:lnSpc>
                <a:spcPct val="105000"/>
              </a:lnSpc>
              <a:spcBef>
                <a:spcPts val="1200"/>
              </a:spcBef>
              <a:spcAft>
                <a:spcPts val="0"/>
              </a:spcAft>
              <a:buClr>
                <a:srgbClr val="000000"/>
              </a:buClr>
              <a:buSzPts val="1308"/>
              <a:buFont typeface="Arial"/>
              <a:buChar char="●"/>
            </a:pPr>
            <a:r>
              <a:rPr b="1" lang="en-GB" sz="1307">
                <a:solidFill>
                  <a:srgbClr val="000000"/>
                </a:solidFill>
              </a:rPr>
              <a:t>Python + Spark Power</a:t>
            </a:r>
            <a:r>
              <a:rPr lang="en-GB" sz="1307">
                <a:solidFill>
                  <a:srgbClr val="000000"/>
                </a:solidFill>
              </a:rPr>
              <a:t>: Combines the simplicity of Python with the distributed computing capabilities of Apache Spark. </a:t>
            </a:r>
            <a:endParaRPr sz="1307">
              <a:solidFill>
                <a:srgbClr val="000000"/>
              </a:solidFill>
            </a:endParaRPr>
          </a:p>
          <a:p>
            <a:pPr indent="0" lvl="0" marL="457200" rtl="0" algn="l">
              <a:lnSpc>
                <a:spcPct val="105000"/>
              </a:lnSpc>
              <a:spcBef>
                <a:spcPts val="1200"/>
              </a:spcBef>
              <a:spcAft>
                <a:spcPts val="0"/>
              </a:spcAft>
              <a:buNone/>
            </a:pPr>
            <a:r>
              <a:t/>
            </a:r>
            <a:endParaRPr sz="1307">
              <a:solidFill>
                <a:srgbClr val="000000"/>
              </a:solidFill>
            </a:endParaRPr>
          </a:p>
          <a:p>
            <a:pPr indent="-311626" lvl="0" marL="457200" rtl="0" algn="l">
              <a:lnSpc>
                <a:spcPct val="105000"/>
              </a:lnSpc>
              <a:spcBef>
                <a:spcPts val="1200"/>
              </a:spcBef>
              <a:spcAft>
                <a:spcPts val="0"/>
              </a:spcAft>
              <a:buClr>
                <a:srgbClr val="000000"/>
              </a:buClr>
              <a:buSzPts val="1308"/>
              <a:buFont typeface="Arial"/>
              <a:buChar char="●"/>
            </a:pPr>
            <a:r>
              <a:rPr b="1" lang="en-GB" sz="1307">
                <a:solidFill>
                  <a:srgbClr val="000000"/>
                </a:solidFill>
              </a:rPr>
              <a:t>Scalability</a:t>
            </a:r>
            <a:r>
              <a:rPr lang="en-GB" sz="1307">
                <a:solidFill>
                  <a:srgbClr val="000000"/>
                </a:solidFill>
              </a:rPr>
              <a:t>: Handles massive datasets effortlessly—from gigabytes to petabytes—across many </a:t>
            </a:r>
            <a:r>
              <a:rPr lang="en-GB" sz="1307">
                <a:solidFill>
                  <a:srgbClr val="000000"/>
                </a:solidFill>
              </a:rPr>
              <a:t>m</a:t>
            </a:r>
            <a:r>
              <a:rPr lang="en-GB" sz="1307">
                <a:solidFill>
                  <a:srgbClr val="000000"/>
                </a:solidFill>
              </a:rPr>
              <a:t>achines.</a:t>
            </a:r>
            <a:endParaRPr sz="1307">
              <a:solidFill>
                <a:srgbClr val="000000"/>
              </a:solidFill>
            </a:endParaRPr>
          </a:p>
          <a:p>
            <a:pPr indent="0" lvl="0" marL="457200" rtl="0" algn="l">
              <a:lnSpc>
                <a:spcPct val="105000"/>
              </a:lnSpc>
              <a:spcBef>
                <a:spcPts val="1200"/>
              </a:spcBef>
              <a:spcAft>
                <a:spcPts val="0"/>
              </a:spcAft>
              <a:buNone/>
            </a:pPr>
            <a:r>
              <a:t/>
            </a:r>
            <a:endParaRPr sz="1307">
              <a:solidFill>
                <a:srgbClr val="000000"/>
              </a:solidFill>
            </a:endParaRPr>
          </a:p>
          <a:p>
            <a:pPr indent="-311626" lvl="0" marL="457200" rtl="0" algn="l">
              <a:lnSpc>
                <a:spcPct val="105000"/>
              </a:lnSpc>
              <a:spcBef>
                <a:spcPts val="1200"/>
              </a:spcBef>
              <a:spcAft>
                <a:spcPts val="0"/>
              </a:spcAft>
              <a:buClr>
                <a:srgbClr val="000000"/>
              </a:buClr>
              <a:buSzPts val="1308"/>
              <a:buFont typeface="Arial"/>
              <a:buChar char="●"/>
            </a:pPr>
            <a:r>
              <a:rPr b="1" lang="en-GB" sz="1307">
                <a:solidFill>
                  <a:srgbClr val="000000"/>
                </a:solidFill>
              </a:rPr>
              <a:t>Speed</a:t>
            </a:r>
            <a:r>
              <a:rPr lang="en-GB" sz="1307">
                <a:solidFill>
                  <a:srgbClr val="000000"/>
                </a:solidFill>
              </a:rPr>
              <a:t>: Executes tasks in memory, making it much faster than disk-based engines like Hadoop MapReduce.</a:t>
            </a:r>
            <a:endParaRPr sz="1307">
              <a:solidFill>
                <a:srgbClr val="000000"/>
              </a:solidFill>
            </a:endParaRPr>
          </a:p>
          <a:p>
            <a:pPr indent="0" lvl="0" marL="457200" rtl="0" algn="l">
              <a:lnSpc>
                <a:spcPct val="105000"/>
              </a:lnSpc>
              <a:spcBef>
                <a:spcPts val="1200"/>
              </a:spcBef>
              <a:spcAft>
                <a:spcPts val="0"/>
              </a:spcAft>
              <a:buNone/>
            </a:pPr>
            <a:r>
              <a:t/>
            </a:r>
            <a:endParaRPr sz="1307">
              <a:solidFill>
                <a:srgbClr val="000000"/>
              </a:solidFill>
            </a:endParaRPr>
          </a:p>
          <a:p>
            <a:pPr indent="-311626" lvl="0" marL="457200" rtl="0" algn="l">
              <a:lnSpc>
                <a:spcPct val="105000"/>
              </a:lnSpc>
              <a:spcBef>
                <a:spcPts val="1200"/>
              </a:spcBef>
              <a:spcAft>
                <a:spcPts val="0"/>
              </a:spcAft>
              <a:buClr>
                <a:srgbClr val="000000"/>
              </a:buClr>
              <a:buSzPts val="1308"/>
              <a:buFont typeface="Arial"/>
              <a:buChar char="●"/>
            </a:pPr>
            <a:r>
              <a:rPr b="1" lang="en-GB" sz="1307">
                <a:solidFill>
                  <a:srgbClr val="000000"/>
                </a:solidFill>
              </a:rPr>
              <a:t>Flexible APIs</a:t>
            </a:r>
            <a:r>
              <a:rPr lang="en-GB" sz="1307">
                <a:solidFill>
                  <a:srgbClr val="000000"/>
                </a:solidFill>
              </a:rPr>
              <a:t>: Offers both low-level (RDD) and high-level (DataFrame, SQL) APIs for data manipulation.</a:t>
            </a:r>
            <a:endParaRPr sz="1307">
              <a:solidFill>
                <a:srgbClr val="000000"/>
              </a:solidFill>
            </a:endParaRPr>
          </a:p>
          <a:p>
            <a:pPr indent="0" lvl="0" marL="0" rtl="0" algn="l">
              <a:lnSpc>
                <a:spcPct val="105000"/>
              </a:lnSpc>
              <a:spcBef>
                <a:spcPts val="1200"/>
              </a:spcBef>
              <a:spcAft>
                <a:spcPts val="1200"/>
              </a:spcAft>
              <a:buSzPts val="852"/>
              <a:buNone/>
            </a:pPr>
            <a:r>
              <a:t/>
            </a:r>
            <a:endParaRPr sz="154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Nunito"/>
                <a:ea typeface="Nunito"/>
                <a:cs typeface="Nunito"/>
                <a:sym typeface="Nunito"/>
              </a:rPr>
              <a:t>Join </a:t>
            </a:r>
            <a:r>
              <a:rPr lang="en-GB">
                <a:latin typeface="Nunito"/>
                <a:ea typeface="Nunito"/>
                <a:cs typeface="Nunito"/>
                <a:sym typeface="Nunito"/>
              </a:rPr>
              <a:t>Strategies</a:t>
            </a:r>
            <a:r>
              <a:rPr lang="en-GB">
                <a:latin typeface="Nunito"/>
                <a:ea typeface="Nunito"/>
                <a:cs typeface="Nunito"/>
                <a:sym typeface="Nunito"/>
              </a:rPr>
              <a:t> in PySpark</a:t>
            </a:r>
            <a:endParaRPr>
              <a:latin typeface="Nunito"/>
              <a:ea typeface="Nunito"/>
              <a:cs typeface="Nunito"/>
              <a:sym typeface="Nunito"/>
            </a:endParaRPr>
          </a:p>
        </p:txBody>
      </p:sp>
      <p:sp>
        <p:nvSpPr>
          <p:cNvPr id="510" name="Google Shape;510;p5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sz="1800"/>
              <a:t>Broadcast Hash Join</a:t>
            </a:r>
            <a:endParaRPr sz="1800"/>
          </a:p>
          <a:p>
            <a:pPr indent="-342900" lvl="0" marL="457200" rtl="0" algn="l">
              <a:spcBef>
                <a:spcPts val="0"/>
              </a:spcBef>
              <a:spcAft>
                <a:spcPts val="0"/>
              </a:spcAft>
              <a:buSzPts val="1800"/>
              <a:buChar char="●"/>
            </a:pPr>
            <a:r>
              <a:rPr lang="en-GB" sz="1800"/>
              <a:t>Shuffle Sort Merge Join</a:t>
            </a:r>
            <a:endParaRPr sz="1800"/>
          </a:p>
          <a:p>
            <a:pPr indent="-342900" lvl="0" marL="457200" rtl="0" algn="l">
              <a:spcBef>
                <a:spcPts val="0"/>
              </a:spcBef>
              <a:spcAft>
                <a:spcPts val="0"/>
              </a:spcAft>
              <a:buSzPts val="1800"/>
              <a:buChar char="●"/>
            </a:pPr>
            <a:r>
              <a:rPr lang="en-GB" sz="1800"/>
              <a:t>Shuffle Hash Join</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3"/>
          <p:cNvSpPr txBox="1"/>
          <p:nvPr>
            <p:ph type="title"/>
          </p:nvPr>
        </p:nvSpPr>
        <p:spPr>
          <a:xfrm>
            <a:off x="1135850" y="53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820">
                <a:latin typeface="Nunito"/>
                <a:ea typeface="Nunito"/>
                <a:cs typeface="Nunito"/>
                <a:sym typeface="Nunito"/>
              </a:rPr>
              <a:t>Broadcast Hash Join</a:t>
            </a:r>
            <a:endParaRPr sz="2820">
              <a:latin typeface="Nunito"/>
              <a:ea typeface="Nunito"/>
              <a:cs typeface="Nunito"/>
              <a:sym typeface="Nunito"/>
            </a:endParaRPr>
          </a:p>
        </p:txBody>
      </p:sp>
      <p:pic>
        <p:nvPicPr>
          <p:cNvPr id="516" name="Google Shape;516;p53"/>
          <p:cNvPicPr preferRelativeResize="0"/>
          <p:nvPr/>
        </p:nvPicPr>
        <p:blipFill>
          <a:blip r:embed="rId3">
            <a:alphaModFix/>
          </a:blip>
          <a:stretch>
            <a:fillRect/>
          </a:stretch>
        </p:blipFill>
        <p:spPr>
          <a:xfrm>
            <a:off x="983625" y="1737728"/>
            <a:ext cx="7180352" cy="32516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Nunito"/>
                <a:ea typeface="Nunito"/>
                <a:cs typeface="Nunito"/>
                <a:sym typeface="Nunito"/>
              </a:rPr>
              <a:t>Shuffle Sort Merge Join</a:t>
            </a:r>
            <a:endParaRPr>
              <a:latin typeface="Nunito"/>
              <a:ea typeface="Nunito"/>
              <a:cs typeface="Nunito"/>
              <a:sym typeface="Nunito"/>
            </a:endParaRPr>
          </a:p>
        </p:txBody>
      </p:sp>
      <p:sp>
        <p:nvSpPr>
          <p:cNvPr id="522" name="Google Shape;522;p5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23" name="Google Shape;523;p54"/>
          <p:cNvPicPr preferRelativeResize="0"/>
          <p:nvPr/>
        </p:nvPicPr>
        <p:blipFill>
          <a:blip r:embed="rId3">
            <a:alphaModFix/>
          </a:blip>
          <a:stretch>
            <a:fillRect/>
          </a:stretch>
        </p:blipFill>
        <p:spPr>
          <a:xfrm>
            <a:off x="1246113" y="1319626"/>
            <a:ext cx="7145875" cy="35971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Nunito"/>
                <a:ea typeface="Nunito"/>
                <a:cs typeface="Nunito"/>
                <a:sym typeface="Nunito"/>
              </a:rPr>
              <a:t>Shuffle Hash Join</a:t>
            </a:r>
            <a:endParaRPr>
              <a:latin typeface="Nunito"/>
              <a:ea typeface="Nunito"/>
              <a:cs typeface="Nunito"/>
              <a:sym typeface="Nunito"/>
            </a:endParaRPr>
          </a:p>
        </p:txBody>
      </p:sp>
      <p:sp>
        <p:nvSpPr>
          <p:cNvPr id="529" name="Google Shape;529;p5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30" name="Google Shape;530;p55"/>
          <p:cNvPicPr preferRelativeResize="0"/>
          <p:nvPr/>
        </p:nvPicPr>
        <p:blipFill>
          <a:blip r:embed="rId3">
            <a:alphaModFix/>
          </a:blip>
          <a:stretch>
            <a:fillRect/>
          </a:stretch>
        </p:blipFill>
        <p:spPr>
          <a:xfrm>
            <a:off x="1021150" y="1642025"/>
            <a:ext cx="7595801" cy="32376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Nunito"/>
                <a:ea typeface="Nunito"/>
                <a:cs typeface="Nunito"/>
                <a:sym typeface="Nunito"/>
              </a:rPr>
              <a:t>Dynamic Resource Allocation</a:t>
            </a:r>
            <a:endParaRPr>
              <a:latin typeface="Nunito"/>
              <a:ea typeface="Nunito"/>
              <a:cs typeface="Nunito"/>
              <a:sym typeface="Nunito"/>
            </a:endParaRPr>
          </a:p>
        </p:txBody>
      </p:sp>
      <p:sp>
        <p:nvSpPr>
          <p:cNvPr id="536" name="Google Shape;536;p5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Dynamic Resource Allocation in PySpark is a feature that allows Spark to automatically scale the number of executors (workers) up or down during runtime, based on the workload.</a:t>
            </a:r>
            <a:endParaRPr/>
          </a:p>
          <a:p>
            <a:pPr indent="0" lvl="0" marL="0" rtl="0" algn="l">
              <a:spcBef>
                <a:spcPts val="1200"/>
              </a:spcBef>
              <a:spcAft>
                <a:spcPts val="0"/>
              </a:spcAft>
              <a:buNone/>
            </a:pPr>
            <a:r>
              <a:rPr lang="en-GB">
                <a:solidFill>
                  <a:srgbClr val="000000"/>
                </a:solidFill>
              </a:rPr>
              <a:t>There are three main components involved:</a:t>
            </a:r>
            <a:endParaRPr>
              <a:solidFill>
                <a:srgbClr val="000000"/>
              </a:solidFill>
            </a:endParaRPr>
          </a:p>
          <a:p>
            <a:pPr indent="-311150" lvl="0" marL="457200" rtl="0" algn="l">
              <a:spcBef>
                <a:spcPts val="1200"/>
              </a:spcBef>
              <a:spcAft>
                <a:spcPts val="0"/>
              </a:spcAft>
              <a:buClr>
                <a:srgbClr val="000000"/>
              </a:buClr>
              <a:buSzPts val="1300"/>
              <a:buFont typeface="Arial"/>
              <a:buAutoNum type="arabicPeriod"/>
            </a:pPr>
            <a:r>
              <a:rPr b="1" lang="en-GB">
                <a:solidFill>
                  <a:srgbClr val="000000"/>
                </a:solidFill>
              </a:rPr>
              <a:t>Driver</a:t>
            </a:r>
            <a:r>
              <a:rPr lang="en-GB">
                <a:solidFill>
                  <a:srgbClr val="000000"/>
                </a:solidFill>
              </a:rPr>
              <a:t>: Orchestrates the application, schedules tasks, and decides when to add or remove executors.</a:t>
            </a:r>
            <a:endParaRPr>
              <a:solidFill>
                <a:srgbClr val="000000"/>
              </a:solidFill>
            </a:endParaRPr>
          </a:p>
          <a:p>
            <a:pPr indent="-311150" lvl="0" marL="457200" rtl="0" algn="l">
              <a:spcBef>
                <a:spcPts val="0"/>
              </a:spcBef>
              <a:spcAft>
                <a:spcPts val="0"/>
              </a:spcAft>
              <a:buClr>
                <a:srgbClr val="000000"/>
              </a:buClr>
              <a:buSzPts val="1300"/>
              <a:buFont typeface="Arial"/>
              <a:buAutoNum type="arabicPeriod"/>
            </a:pPr>
            <a:r>
              <a:rPr b="1" lang="en-GB">
                <a:solidFill>
                  <a:srgbClr val="000000"/>
                </a:solidFill>
              </a:rPr>
              <a:t>Cluster Manager</a:t>
            </a:r>
            <a:r>
              <a:rPr lang="en-GB">
                <a:solidFill>
                  <a:srgbClr val="000000"/>
                </a:solidFill>
              </a:rPr>
              <a:t> (like YARN, Kubernetes, or Standalone): Allocates executors on request from the driver.</a:t>
            </a:r>
            <a:endParaRPr>
              <a:solidFill>
                <a:srgbClr val="000000"/>
              </a:solidFill>
            </a:endParaRPr>
          </a:p>
          <a:p>
            <a:pPr indent="-311150" lvl="0" marL="457200" rtl="0" algn="l">
              <a:spcBef>
                <a:spcPts val="0"/>
              </a:spcBef>
              <a:spcAft>
                <a:spcPts val="0"/>
              </a:spcAft>
              <a:buClr>
                <a:srgbClr val="000000"/>
              </a:buClr>
              <a:buSzPts val="1300"/>
              <a:buFont typeface="Arial"/>
              <a:buAutoNum type="arabicPeriod"/>
            </a:pPr>
            <a:r>
              <a:rPr b="1" lang="en-GB">
                <a:solidFill>
                  <a:srgbClr val="000000"/>
                </a:solidFill>
              </a:rPr>
              <a:t>Executors</a:t>
            </a:r>
            <a:r>
              <a:rPr lang="en-GB">
                <a:solidFill>
                  <a:srgbClr val="000000"/>
                </a:solidFill>
              </a:rPr>
              <a:t>: Actually run the tasks on worker nodes.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7"/>
          <p:cNvSpPr txBox="1"/>
          <p:nvPr>
            <p:ph type="title"/>
          </p:nvPr>
        </p:nvSpPr>
        <p:spPr>
          <a:xfrm>
            <a:off x="1303800" y="598575"/>
            <a:ext cx="7030500" cy="54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Nunito"/>
                <a:ea typeface="Nunito"/>
                <a:cs typeface="Nunito"/>
                <a:sym typeface="Nunito"/>
              </a:rPr>
              <a:t>Spark Submit</a:t>
            </a:r>
            <a:endParaRPr>
              <a:latin typeface="Nunito"/>
              <a:ea typeface="Nunito"/>
              <a:cs typeface="Nunito"/>
              <a:sym typeface="Nunito"/>
            </a:endParaRPr>
          </a:p>
        </p:txBody>
      </p:sp>
      <p:sp>
        <p:nvSpPr>
          <p:cNvPr id="542" name="Google Shape;542;p5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43" name="Google Shape;543;p57"/>
          <p:cNvPicPr preferRelativeResize="0"/>
          <p:nvPr/>
        </p:nvPicPr>
        <p:blipFill rotWithShape="1">
          <a:blip r:embed="rId3">
            <a:alphaModFix/>
          </a:blip>
          <a:srcRect b="-12720" l="0" r="0" t="12720"/>
          <a:stretch/>
        </p:blipFill>
        <p:spPr>
          <a:xfrm>
            <a:off x="1134525" y="1338125"/>
            <a:ext cx="7570251" cy="35863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pic>
        <p:nvPicPr>
          <p:cNvPr id="548" name="Google Shape;548;p58"/>
          <p:cNvPicPr preferRelativeResize="0"/>
          <p:nvPr/>
        </p:nvPicPr>
        <p:blipFill>
          <a:blip r:embed="rId3">
            <a:alphaModFix/>
          </a:blip>
          <a:stretch>
            <a:fillRect/>
          </a:stretch>
        </p:blipFill>
        <p:spPr>
          <a:xfrm>
            <a:off x="696613" y="448099"/>
            <a:ext cx="7750774" cy="424730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Nunito"/>
                <a:ea typeface="Nunito"/>
                <a:cs typeface="Nunito"/>
                <a:sym typeface="Nunito"/>
              </a:rPr>
              <a:t>Driver Out of Memory</a:t>
            </a:r>
            <a:endParaRPr>
              <a:latin typeface="Nunito"/>
              <a:ea typeface="Nunito"/>
              <a:cs typeface="Nunito"/>
              <a:sym typeface="Nunito"/>
            </a:endParaRPr>
          </a:p>
        </p:txBody>
      </p:sp>
      <p:sp>
        <p:nvSpPr>
          <p:cNvPr id="554" name="Google Shape;554;p5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1D35"/>
                </a:solidFill>
                <a:highlight>
                  <a:srgbClr val="FFFFFF"/>
                </a:highlight>
              </a:rPr>
              <a:t>A "driver out of memory" error in Apache Spark </a:t>
            </a:r>
            <a:r>
              <a:rPr lang="en-GB">
                <a:solidFill>
                  <a:srgbClr val="000000"/>
                </a:solidFill>
              </a:rPr>
              <a:t>typically occurs when the driver program, responsible for orchestrating the Spark application, is allocated insufficient memory to store metadata or results, leading to the application's failure.</a:t>
            </a:r>
            <a:endParaRPr>
              <a:solidFill>
                <a:srgbClr val="000000"/>
              </a:solidFill>
            </a:endParaRPr>
          </a:p>
          <a:p>
            <a:pPr indent="0" lvl="0" marL="0" rtl="0" algn="l">
              <a:spcBef>
                <a:spcPts val="1200"/>
              </a:spcBef>
              <a:spcAft>
                <a:spcPts val="0"/>
              </a:spcAft>
              <a:buNone/>
            </a:pPr>
            <a:r>
              <a:rPr lang="en-GB">
                <a:solidFill>
                  <a:srgbClr val="000000"/>
                </a:solidFill>
              </a:rPr>
              <a:t>Common cause of this error:</a:t>
            </a:r>
            <a:endParaRPr>
              <a:solidFill>
                <a:srgbClr val="000000"/>
              </a:solidFill>
            </a:endParaRPr>
          </a:p>
          <a:p>
            <a:pPr indent="-311150" lvl="0" marL="457200" rtl="0" algn="l">
              <a:spcBef>
                <a:spcPts val="1200"/>
              </a:spcBef>
              <a:spcAft>
                <a:spcPts val="0"/>
              </a:spcAft>
              <a:buClr>
                <a:srgbClr val="000000"/>
              </a:buClr>
              <a:buSzPts val="1300"/>
              <a:buChar char="●"/>
            </a:pPr>
            <a:r>
              <a:rPr lang="en-GB">
                <a:solidFill>
                  <a:srgbClr val="000000"/>
                </a:solidFill>
              </a:rPr>
              <a:t>Collecting large amounts of data to the driver</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Large broadcast variables.</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Insufficient driver memory configuration</a:t>
            </a:r>
            <a:endParaRPr>
              <a:solidFill>
                <a:srgbClr val="000000"/>
              </a:solidFill>
            </a:endParaRPr>
          </a:p>
          <a:p>
            <a:pPr indent="-311150" lvl="0" marL="457200" rtl="0" algn="l">
              <a:spcBef>
                <a:spcPts val="0"/>
              </a:spcBef>
              <a:spcAft>
                <a:spcPts val="0"/>
              </a:spcAft>
              <a:buClr>
                <a:srgbClr val="000000"/>
              </a:buClr>
              <a:buSzPts val="1300"/>
              <a:buChar char="●"/>
            </a:pPr>
            <a:r>
              <a:rPr lang="en-GB">
                <a:solidFill>
                  <a:srgbClr val="000000"/>
                </a:solidFill>
              </a:rPr>
              <a:t>Driver overhead</a:t>
            </a:r>
            <a:endParaRPr>
              <a:solidFill>
                <a:srgbClr val="0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Nunito"/>
                <a:ea typeface="Nunito"/>
                <a:cs typeface="Nunito"/>
                <a:sym typeface="Nunito"/>
              </a:rPr>
              <a:t>Executor Out of Memory</a:t>
            </a:r>
            <a:endParaRPr>
              <a:latin typeface="Nunito"/>
              <a:ea typeface="Nunito"/>
              <a:cs typeface="Nunito"/>
              <a:sym typeface="Nunito"/>
            </a:endParaRPr>
          </a:p>
        </p:txBody>
      </p:sp>
      <p:sp>
        <p:nvSpPr>
          <p:cNvPr id="560" name="Google Shape;560;p6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 "Executor Out of Memory" error in Apache Spark indicates that the memory allocated to a Spark executor is insufficient to process the data assigned to it.</a:t>
            </a:r>
            <a:endParaRPr/>
          </a:p>
          <a:p>
            <a:pPr indent="-311150" lvl="0" marL="457200" rtl="0" algn="l">
              <a:spcBef>
                <a:spcPts val="1200"/>
              </a:spcBef>
              <a:spcAft>
                <a:spcPts val="0"/>
              </a:spcAft>
              <a:buSzPts val="1300"/>
              <a:buChar char="●"/>
            </a:pPr>
            <a:r>
              <a:rPr lang="en-GB"/>
              <a:t>Insufficient Executor Memory</a:t>
            </a:r>
            <a:endParaRPr/>
          </a:p>
          <a:p>
            <a:pPr indent="-311150" lvl="0" marL="457200" rtl="0" algn="l">
              <a:spcBef>
                <a:spcPts val="0"/>
              </a:spcBef>
              <a:spcAft>
                <a:spcPts val="0"/>
              </a:spcAft>
              <a:buSzPts val="1300"/>
              <a:buChar char="●"/>
            </a:pPr>
            <a:r>
              <a:rPr lang="en-GB"/>
              <a:t>Data Skew</a:t>
            </a:r>
            <a:endParaRPr/>
          </a:p>
          <a:p>
            <a:pPr indent="-311150" lvl="0" marL="457200" rtl="0" algn="l">
              <a:spcBef>
                <a:spcPts val="0"/>
              </a:spcBef>
              <a:spcAft>
                <a:spcPts val="0"/>
              </a:spcAft>
              <a:buSzPts val="1300"/>
              <a:buChar char="●"/>
            </a:pPr>
            <a:r>
              <a:rPr lang="en-GB"/>
              <a:t>Large Data Shuffles</a:t>
            </a:r>
            <a:endParaRPr/>
          </a:p>
          <a:p>
            <a:pPr indent="-311150" lvl="0" marL="457200" rtl="0" algn="l">
              <a:spcBef>
                <a:spcPts val="0"/>
              </a:spcBef>
              <a:spcAft>
                <a:spcPts val="0"/>
              </a:spcAft>
              <a:buSzPts val="1300"/>
              <a:buChar char="●"/>
            </a:pPr>
            <a:r>
              <a:rPr lang="en-GB"/>
              <a:t>Memory leaks</a:t>
            </a:r>
            <a:endParaRPr/>
          </a:p>
          <a:p>
            <a:pPr indent="-311150" lvl="0" marL="457200" rtl="0" algn="l">
              <a:spcBef>
                <a:spcPts val="0"/>
              </a:spcBef>
              <a:spcAft>
                <a:spcPts val="0"/>
              </a:spcAft>
              <a:buSzPts val="1300"/>
              <a:buChar char="●"/>
            </a:pPr>
            <a:r>
              <a:rPr lang="en-GB"/>
              <a:t>Incorrect Configuration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1"/>
          <p:cNvSpPr txBox="1"/>
          <p:nvPr>
            <p:ph type="title"/>
          </p:nvPr>
        </p:nvSpPr>
        <p:spPr>
          <a:xfrm>
            <a:off x="1303800" y="598575"/>
            <a:ext cx="7030500" cy="60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820">
                <a:latin typeface="Nunito"/>
                <a:ea typeface="Nunito"/>
                <a:cs typeface="Nunito"/>
                <a:sym typeface="Nunito"/>
              </a:rPr>
              <a:t>Salting</a:t>
            </a:r>
            <a:endParaRPr sz="2820">
              <a:latin typeface="Nunito"/>
              <a:ea typeface="Nunito"/>
              <a:cs typeface="Nunito"/>
              <a:sym typeface="Nunito"/>
            </a:endParaRPr>
          </a:p>
        </p:txBody>
      </p:sp>
      <p:sp>
        <p:nvSpPr>
          <p:cNvPr id="566" name="Google Shape;566;p61"/>
          <p:cNvSpPr txBox="1"/>
          <p:nvPr>
            <p:ph idx="1" type="body"/>
          </p:nvPr>
        </p:nvSpPr>
        <p:spPr>
          <a:xfrm>
            <a:off x="1303800" y="1200675"/>
            <a:ext cx="7030500" cy="33309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1200"/>
              </a:spcBef>
              <a:spcAft>
                <a:spcPts val="0"/>
              </a:spcAft>
              <a:buClr>
                <a:srgbClr val="000000"/>
              </a:buClr>
              <a:buSzPts val="1300"/>
              <a:buFont typeface="Arial"/>
              <a:buChar char="●"/>
            </a:pPr>
            <a:r>
              <a:rPr lang="en-GB">
                <a:solidFill>
                  <a:srgbClr val="000000"/>
                </a:solidFill>
              </a:rPr>
              <a:t>Some keys (like </a:t>
            </a:r>
            <a:r>
              <a:rPr lang="en-GB">
                <a:solidFill>
                  <a:srgbClr val="188038"/>
                </a:solidFill>
              </a:rPr>
              <a:t>"India"</a:t>
            </a:r>
            <a:r>
              <a:rPr lang="en-GB">
                <a:solidFill>
                  <a:srgbClr val="000000"/>
                </a:solidFill>
              </a:rPr>
              <a:t> or </a:t>
            </a:r>
            <a:r>
              <a:rPr lang="en-GB">
                <a:solidFill>
                  <a:srgbClr val="188038"/>
                </a:solidFill>
              </a:rPr>
              <a:t>"USA"</a:t>
            </a:r>
            <a:r>
              <a:rPr lang="en-GB">
                <a:solidFill>
                  <a:srgbClr val="000000"/>
                </a:solidFill>
              </a:rPr>
              <a:t>) appear </a:t>
            </a:r>
            <a:r>
              <a:rPr b="1" lang="en-GB">
                <a:solidFill>
                  <a:srgbClr val="000000"/>
                </a:solidFill>
              </a:rPr>
              <a:t>disproportionately more often</a:t>
            </a:r>
            <a:r>
              <a:rPr lang="en-GB">
                <a:solidFill>
                  <a:srgbClr val="000000"/>
                </a:solidFill>
              </a:rPr>
              <a:t> than others.</a:t>
            </a:r>
            <a:br>
              <a:rPr lang="en-GB">
                <a:solidFill>
                  <a:srgbClr val="000000"/>
                </a:solidFill>
              </a:rPr>
            </a:br>
            <a:endParaRPr>
              <a:solidFill>
                <a:srgbClr val="000000"/>
              </a:solidFill>
            </a:endParaRPr>
          </a:p>
          <a:p>
            <a:pPr indent="-311150" lvl="0" marL="457200" rtl="0" algn="l">
              <a:lnSpc>
                <a:spcPct val="100000"/>
              </a:lnSpc>
              <a:spcBef>
                <a:spcPts val="0"/>
              </a:spcBef>
              <a:spcAft>
                <a:spcPts val="0"/>
              </a:spcAft>
              <a:buClr>
                <a:srgbClr val="000000"/>
              </a:buClr>
              <a:buSzPts val="1300"/>
              <a:buFont typeface="Arial"/>
              <a:buChar char="●"/>
            </a:pPr>
            <a:r>
              <a:rPr lang="en-GB">
                <a:solidFill>
                  <a:srgbClr val="000000"/>
                </a:solidFill>
              </a:rPr>
              <a:t>In Spark, this causes </a:t>
            </a:r>
            <a:r>
              <a:rPr b="1" lang="en-GB">
                <a:solidFill>
                  <a:srgbClr val="000000"/>
                </a:solidFill>
              </a:rPr>
              <a:t>uneven partitioning</a:t>
            </a:r>
            <a:r>
              <a:rPr lang="en-GB">
                <a:solidFill>
                  <a:srgbClr val="000000"/>
                </a:solidFill>
              </a:rPr>
              <a:t> and a </a:t>
            </a:r>
            <a:r>
              <a:rPr b="1" lang="en-GB">
                <a:solidFill>
                  <a:srgbClr val="000000"/>
                </a:solidFill>
              </a:rPr>
              <a:t>hotspot</a:t>
            </a:r>
            <a:r>
              <a:rPr lang="en-GB">
                <a:solidFill>
                  <a:srgbClr val="000000"/>
                </a:solidFill>
              </a:rPr>
              <a:t> in one executor.</a:t>
            </a:r>
            <a:br>
              <a:rPr lang="en-GB">
                <a:solidFill>
                  <a:srgbClr val="000000"/>
                </a:solidFill>
              </a:rPr>
            </a:br>
            <a:endParaRPr>
              <a:solidFill>
                <a:srgbClr val="000000"/>
              </a:solidFill>
            </a:endParaRPr>
          </a:p>
          <a:p>
            <a:pPr indent="0" lvl="0" marL="0" rtl="0" algn="l">
              <a:lnSpc>
                <a:spcPct val="100000"/>
              </a:lnSpc>
              <a:spcBef>
                <a:spcPts val="1200"/>
              </a:spcBef>
              <a:spcAft>
                <a:spcPts val="0"/>
              </a:spcAft>
              <a:buNone/>
            </a:pPr>
            <a:r>
              <a:rPr lang="en-GB">
                <a:solidFill>
                  <a:srgbClr val="000000"/>
                </a:solidFill>
              </a:rPr>
              <a:t>Example:</a:t>
            </a:r>
            <a:br>
              <a:rPr lang="en-GB">
                <a:solidFill>
                  <a:srgbClr val="000000"/>
                </a:solidFill>
              </a:rPr>
            </a:br>
            <a:r>
              <a:rPr lang="en-GB">
                <a:solidFill>
                  <a:srgbClr val="188038"/>
                </a:solidFill>
              </a:rPr>
              <a:t>"India" → 1 million records  </a:t>
            </a:r>
            <a:endParaRPr>
              <a:solidFill>
                <a:srgbClr val="188038"/>
              </a:solidFill>
            </a:endParaRPr>
          </a:p>
          <a:p>
            <a:pPr indent="0" lvl="0" marL="0" rtl="0" algn="l">
              <a:lnSpc>
                <a:spcPct val="100000"/>
              </a:lnSpc>
              <a:spcBef>
                <a:spcPts val="1200"/>
              </a:spcBef>
              <a:spcAft>
                <a:spcPts val="0"/>
              </a:spcAft>
              <a:buNone/>
            </a:pPr>
            <a:r>
              <a:rPr lang="en-GB">
                <a:solidFill>
                  <a:srgbClr val="188038"/>
                </a:solidFill>
              </a:rPr>
              <a:t>"Brazil" → 1,000 records  </a:t>
            </a:r>
            <a:endParaRPr>
              <a:solidFill>
                <a:srgbClr val="188038"/>
              </a:solidFill>
            </a:endParaRPr>
          </a:p>
          <a:p>
            <a:pPr indent="0" lvl="0" marL="0" rtl="0" algn="l">
              <a:lnSpc>
                <a:spcPct val="100000"/>
              </a:lnSpc>
              <a:spcBef>
                <a:spcPts val="1200"/>
              </a:spcBef>
              <a:spcAft>
                <a:spcPts val="0"/>
              </a:spcAft>
              <a:buNone/>
            </a:pPr>
            <a:r>
              <a:rPr lang="en-GB">
                <a:solidFill>
                  <a:srgbClr val="188038"/>
                </a:solidFill>
              </a:rPr>
              <a:t>"Spain" → 500 records</a:t>
            </a:r>
            <a:endParaRPr>
              <a:solidFill>
                <a:srgbClr val="188038"/>
              </a:solidFill>
            </a:endParaRPr>
          </a:p>
          <a:p>
            <a:pPr indent="-311150" lvl="0" marL="457200" rtl="0" algn="l">
              <a:spcBef>
                <a:spcPts val="1200"/>
              </a:spcBef>
              <a:spcAft>
                <a:spcPts val="0"/>
              </a:spcAft>
              <a:buClr>
                <a:srgbClr val="000000"/>
              </a:buClr>
              <a:buSzPts val="1300"/>
              <a:buFont typeface="Arial"/>
              <a:buChar char="●"/>
            </a:pPr>
            <a:r>
              <a:rPr lang="en-GB">
                <a:solidFill>
                  <a:srgbClr val="000000"/>
                </a:solidFill>
              </a:rPr>
              <a:t>During </a:t>
            </a:r>
            <a:r>
              <a:rPr b="1" lang="en-GB">
                <a:solidFill>
                  <a:srgbClr val="000000"/>
                </a:solidFill>
              </a:rPr>
              <a:t>joins or groupBy</a:t>
            </a:r>
            <a:r>
              <a:rPr lang="en-GB">
                <a:solidFill>
                  <a:srgbClr val="000000"/>
                </a:solidFill>
              </a:rPr>
              <a:t>, all </a:t>
            </a:r>
            <a:r>
              <a:rPr lang="en-GB">
                <a:solidFill>
                  <a:srgbClr val="188038"/>
                </a:solidFill>
              </a:rPr>
              <a:t>"India"</a:t>
            </a:r>
            <a:r>
              <a:rPr lang="en-GB">
                <a:solidFill>
                  <a:srgbClr val="000000"/>
                </a:solidFill>
              </a:rPr>
              <a:t> rows go to </a:t>
            </a:r>
            <a:r>
              <a:rPr b="1" lang="en-GB">
                <a:solidFill>
                  <a:srgbClr val="000000"/>
                </a:solidFill>
              </a:rPr>
              <a:t>one partition</a:t>
            </a:r>
            <a:r>
              <a:rPr lang="en-GB">
                <a:solidFill>
                  <a:srgbClr val="000000"/>
                </a:solidFill>
              </a:rPr>
              <a:t>, overloading it.</a:t>
            </a:r>
            <a:br>
              <a:rPr lang="en-GB">
                <a:solidFill>
                  <a:srgbClr val="000000"/>
                </a:solidFill>
              </a:rPr>
            </a:br>
            <a:endParaRPr>
              <a:solidFill>
                <a:srgbClr val="000000"/>
              </a:solidFill>
            </a:endParaRPr>
          </a:p>
          <a:p>
            <a:pPr indent="-311150" lvl="0" marL="457200" rtl="0" algn="l">
              <a:spcBef>
                <a:spcPts val="0"/>
              </a:spcBef>
              <a:spcAft>
                <a:spcPts val="0"/>
              </a:spcAft>
              <a:buClr>
                <a:srgbClr val="000000"/>
              </a:buClr>
              <a:buSzPts val="1300"/>
              <a:buFont typeface="Arial"/>
              <a:buChar char="●"/>
            </a:pPr>
            <a:r>
              <a:rPr lang="en-GB">
                <a:solidFill>
                  <a:srgbClr val="000000"/>
                </a:solidFill>
              </a:rPr>
              <a:t>Other partitions finish quickly → </a:t>
            </a:r>
            <a:r>
              <a:rPr b="1" lang="en-GB">
                <a:solidFill>
                  <a:srgbClr val="000000"/>
                </a:solidFill>
              </a:rPr>
              <a:t>one task delays the entire stage.</a:t>
            </a:r>
            <a:endParaRPr>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3" name="Google Shape;303;p17"/>
          <p:cNvPicPr preferRelativeResize="0"/>
          <p:nvPr/>
        </p:nvPicPr>
        <p:blipFill>
          <a:blip r:embed="rId3">
            <a:alphaModFix/>
          </a:blip>
          <a:stretch>
            <a:fillRect/>
          </a:stretch>
        </p:blipFill>
        <p:spPr>
          <a:xfrm>
            <a:off x="0" y="0"/>
            <a:ext cx="9144003" cy="514350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62"/>
          <p:cNvSpPr txBox="1"/>
          <p:nvPr>
            <p:ph type="title"/>
          </p:nvPr>
        </p:nvSpPr>
        <p:spPr>
          <a:xfrm>
            <a:off x="1303800" y="598575"/>
            <a:ext cx="7030500" cy="72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Nunito"/>
                <a:ea typeface="Nunito"/>
                <a:cs typeface="Nunito"/>
                <a:sym typeface="Nunito"/>
              </a:rPr>
              <a:t>What is Salting?</a:t>
            </a:r>
            <a:endParaRPr>
              <a:latin typeface="Nunito"/>
              <a:ea typeface="Nunito"/>
              <a:cs typeface="Nunito"/>
              <a:sym typeface="Nunito"/>
            </a:endParaRPr>
          </a:p>
        </p:txBody>
      </p:sp>
      <p:sp>
        <p:nvSpPr>
          <p:cNvPr id="572" name="Google Shape;572;p62"/>
          <p:cNvSpPr txBox="1"/>
          <p:nvPr>
            <p:ph idx="1" type="body"/>
          </p:nvPr>
        </p:nvSpPr>
        <p:spPr>
          <a:xfrm>
            <a:off x="1303800" y="1490650"/>
            <a:ext cx="7030500" cy="3041100"/>
          </a:xfrm>
          <a:prstGeom prst="rect">
            <a:avLst/>
          </a:prstGeom>
        </p:spPr>
        <p:txBody>
          <a:bodyPr anchorCtr="0" anchor="t" bIns="91425" lIns="91425" spcFirstLastPara="1" rIns="91425" wrap="square" tIns="91425">
            <a:noAutofit/>
          </a:bodyPr>
          <a:lstStyle/>
          <a:p>
            <a:pPr indent="-311467" lvl="0" marL="457200" marR="381000" rtl="0" algn="l">
              <a:lnSpc>
                <a:spcPct val="150000"/>
              </a:lnSpc>
              <a:spcBef>
                <a:spcPts val="1200"/>
              </a:spcBef>
              <a:spcAft>
                <a:spcPts val="0"/>
              </a:spcAft>
              <a:buClr>
                <a:srgbClr val="000000"/>
              </a:buClr>
              <a:buSzPts val="1305"/>
              <a:buFont typeface="Arial"/>
              <a:buChar char="●"/>
            </a:pPr>
            <a:r>
              <a:rPr b="1" lang="en-GB" sz="1305">
                <a:solidFill>
                  <a:srgbClr val="000000"/>
                </a:solidFill>
              </a:rPr>
              <a:t>Salting</a:t>
            </a:r>
            <a:r>
              <a:rPr lang="en-GB" sz="1305">
                <a:solidFill>
                  <a:srgbClr val="000000"/>
                </a:solidFill>
              </a:rPr>
              <a:t> is a technique to </a:t>
            </a:r>
            <a:r>
              <a:rPr b="1" lang="en-GB" sz="1305">
                <a:solidFill>
                  <a:srgbClr val="000000"/>
                </a:solidFill>
              </a:rPr>
              <a:t>spread out skewed keys</a:t>
            </a:r>
            <a:r>
              <a:rPr lang="en-GB" sz="1305">
                <a:solidFill>
                  <a:srgbClr val="000000"/>
                </a:solidFill>
              </a:rPr>
              <a:t> by appending a </a:t>
            </a:r>
            <a:r>
              <a:rPr b="1" lang="en-GB" sz="1305">
                <a:solidFill>
                  <a:srgbClr val="000000"/>
                </a:solidFill>
              </a:rPr>
              <a:t>random or systematic suffix</a:t>
            </a:r>
            <a:r>
              <a:rPr lang="en-GB" sz="1305">
                <a:solidFill>
                  <a:srgbClr val="000000"/>
                </a:solidFill>
              </a:rPr>
              <a:t> to them — artificially </a:t>
            </a:r>
            <a:r>
              <a:rPr b="1" lang="en-GB" sz="1305">
                <a:solidFill>
                  <a:srgbClr val="000000"/>
                </a:solidFill>
              </a:rPr>
              <a:t>balancing the data distribution</a:t>
            </a:r>
            <a:r>
              <a:rPr lang="en-GB" sz="1305">
                <a:solidFill>
                  <a:srgbClr val="000000"/>
                </a:solidFill>
              </a:rPr>
              <a:t>.</a:t>
            </a:r>
            <a:endParaRPr sz="1305">
              <a:solidFill>
                <a:srgbClr val="000000"/>
              </a:solidFill>
            </a:endParaRPr>
          </a:p>
          <a:p>
            <a:pPr indent="-300672" lvl="0" marL="457200" rtl="0" algn="l">
              <a:lnSpc>
                <a:spcPct val="150000"/>
              </a:lnSpc>
              <a:spcBef>
                <a:spcPts val="0"/>
              </a:spcBef>
              <a:spcAft>
                <a:spcPts val="0"/>
              </a:spcAft>
              <a:buClr>
                <a:srgbClr val="000000"/>
              </a:buClr>
              <a:buSzPts val="1135"/>
              <a:buFont typeface="Arial"/>
              <a:buChar char="●"/>
            </a:pPr>
            <a:r>
              <a:rPr lang="en-GB" sz="1305">
                <a:solidFill>
                  <a:srgbClr val="000000"/>
                </a:solidFill>
              </a:rPr>
              <a:t>Each </a:t>
            </a:r>
            <a:r>
              <a:rPr lang="en-GB" sz="1305">
                <a:solidFill>
                  <a:srgbClr val="188038"/>
                </a:solidFill>
              </a:rPr>
              <a:t>India_#</a:t>
            </a:r>
            <a:r>
              <a:rPr lang="en-GB" sz="1305">
                <a:solidFill>
                  <a:srgbClr val="000000"/>
                </a:solidFill>
              </a:rPr>
              <a:t> is treated as a </a:t>
            </a:r>
            <a:r>
              <a:rPr b="1" lang="en-GB" sz="1305">
                <a:solidFill>
                  <a:srgbClr val="000000"/>
                </a:solidFill>
              </a:rPr>
              <a:t>separate key</a:t>
            </a:r>
            <a:r>
              <a:rPr lang="en-GB" sz="1305">
                <a:solidFill>
                  <a:srgbClr val="000000"/>
                </a:solidFill>
              </a:rPr>
              <a:t> → goes to </a:t>
            </a:r>
            <a:r>
              <a:rPr b="1" lang="en-GB" sz="1305">
                <a:solidFill>
                  <a:srgbClr val="000000"/>
                </a:solidFill>
              </a:rPr>
              <a:t>different tasks/executors.</a:t>
            </a:r>
            <a:endParaRPr b="1" sz="1305">
              <a:solidFill>
                <a:srgbClr val="000000"/>
              </a:solidFill>
            </a:endParaRPr>
          </a:p>
          <a:p>
            <a:pPr indent="-311467" lvl="0" marL="457200" rtl="0" algn="l">
              <a:lnSpc>
                <a:spcPct val="150000"/>
              </a:lnSpc>
              <a:spcBef>
                <a:spcPts val="0"/>
              </a:spcBef>
              <a:spcAft>
                <a:spcPts val="0"/>
              </a:spcAft>
              <a:buClr>
                <a:srgbClr val="000000"/>
              </a:buClr>
              <a:buSzPts val="1305"/>
              <a:buChar char="●"/>
            </a:pPr>
            <a:r>
              <a:rPr b="1" lang="en-GB" sz="1305">
                <a:solidFill>
                  <a:srgbClr val="000000"/>
                </a:solidFill>
              </a:rPr>
              <a:t>Before Salting:</a:t>
            </a:r>
            <a:br>
              <a:rPr b="1" lang="en-GB" sz="1305">
                <a:solidFill>
                  <a:srgbClr val="000000"/>
                </a:solidFill>
              </a:rPr>
            </a:br>
            <a:r>
              <a:rPr b="1" lang="en-GB" sz="1305">
                <a:solidFill>
                  <a:srgbClr val="000000"/>
                </a:solidFill>
              </a:rPr>
              <a:t>India → India → India → India → India → [sent to one executor]</a:t>
            </a:r>
            <a:endParaRPr b="1" sz="1305">
              <a:solidFill>
                <a:srgbClr val="000000"/>
              </a:solidFill>
            </a:endParaRPr>
          </a:p>
          <a:p>
            <a:pPr indent="-311467" lvl="0" marL="457200" rtl="0" algn="l">
              <a:lnSpc>
                <a:spcPct val="100000"/>
              </a:lnSpc>
              <a:spcBef>
                <a:spcPts val="0"/>
              </a:spcBef>
              <a:spcAft>
                <a:spcPts val="0"/>
              </a:spcAft>
              <a:buClr>
                <a:srgbClr val="000000"/>
              </a:buClr>
              <a:buSzPts val="1305"/>
              <a:buChar char="●"/>
            </a:pPr>
            <a:r>
              <a:rPr b="1" lang="en-GB" sz="1305">
                <a:solidFill>
                  <a:srgbClr val="000000"/>
                </a:solidFill>
              </a:rPr>
              <a:t>After Salting:</a:t>
            </a:r>
            <a:endParaRPr b="1" sz="1305">
              <a:solidFill>
                <a:srgbClr val="000000"/>
              </a:solidFill>
            </a:endParaRPr>
          </a:p>
          <a:p>
            <a:pPr indent="0" lvl="0" marL="457200" rtl="0" algn="l">
              <a:lnSpc>
                <a:spcPct val="100000"/>
              </a:lnSpc>
              <a:spcBef>
                <a:spcPts val="1200"/>
              </a:spcBef>
              <a:spcAft>
                <a:spcPts val="0"/>
              </a:spcAft>
              <a:buNone/>
            </a:pPr>
            <a:r>
              <a:rPr b="1" lang="en-GB" sz="1305">
                <a:solidFill>
                  <a:srgbClr val="000000"/>
                </a:solidFill>
              </a:rPr>
              <a:t>India_0 → India_1 → India_2 → India_3 → [sent to multiple executors]</a:t>
            </a:r>
            <a:endParaRPr b="1" sz="1305">
              <a:solidFill>
                <a:srgbClr val="000000"/>
              </a:solidFill>
            </a:endParaRPr>
          </a:p>
          <a:p>
            <a:pPr indent="0" lvl="0" marL="457200" rtl="0" algn="l">
              <a:lnSpc>
                <a:spcPct val="150000"/>
              </a:lnSpc>
              <a:spcBef>
                <a:spcPts val="1200"/>
              </a:spcBef>
              <a:spcAft>
                <a:spcPts val="0"/>
              </a:spcAft>
              <a:buSzPts val="935"/>
              <a:buNone/>
            </a:pPr>
            <a:r>
              <a:t/>
            </a:r>
            <a:endParaRPr b="1" sz="1305">
              <a:solidFill>
                <a:srgbClr val="000000"/>
              </a:solidFill>
            </a:endParaRPr>
          </a:p>
          <a:p>
            <a:pPr indent="0" lvl="0" marL="457200" rtl="0" algn="l">
              <a:lnSpc>
                <a:spcPct val="150000"/>
              </a:lnSpc>
              <a:spcBef>
                <a:spcPts val="1200"/>
              </a:spcBef>
              <a:spcAft>
                <a:spcPts val="0"/>
              </a:spcAft>
              <a:buSzPts val="935"/>
              <a:buNone/>
            </a:pPr>
            <a:r>
              <a:t/>
            </a:r>
            <a:endParaRPr b="1" sz="1305">
              <a:solidFill>
                <a:srgbClr val="000000"/>
              </a:solidFill>
            </a:endParaRPr>
          </a:p>
          <a:p>
            <a:pPr indent="0" lvl="0" marL="457200" rtl="0" algn="l">
              <a:lnSpc>
                <a:spcPct val="150000"/>
              </a:lnSpc>
              <a:spcBef>
                <a:spcPts val="1200"/>
              </a:spcBef>
              <a:spcAft>
                <a:spcPts val="0"/>
              </a:spcAft>
              <a:buSzPts val="935"/>
              <a:buNone/>
            </a:pPr>
            <a:r>
              <a:t/>
            </a:r>
            <a:endParaRPr b="1" sz="1305">
              <a:solidFill>
                <a:srgbClr val="000000"/>
              </a:solidFill>
            </a:endParaRPr>
          </a:p>
          <a:p>
            <a:pPr indent="0" lvl="0" marL="457200" marR="381000" rtl="0" algn="l">
              <a:lnSpc>
                <a:spcPct val="150000"/>
              </a:lnSpc>
              <a:spcBef>
                <a:spcPts val="1200"/>
              </a:spcBef>
              <a:spcAft>
                <a:spcPts val="0"/>
              </a:spcAft>
              <a:buSzPts val="935"/>
              <a:buNone/>
            </a:pPr>
            <a:r>
              <a:t/>
            </a:r>
            <a:endParaRPr sz="1305">
              <a:solidFill>
                <a:srgbClr val="000000"/>
              </a:solidFill>
            </a:endParaRPr>
          </a:p>
          <a:p>
            <a:pPr indent="0" lvl="0" marL="0" rtl="0" algn="l">
              <a:lnSpc>
                <a:spcPct val="150000"/>
              </a:lnSpc>
              <a:spcBef>
                <a:spcPts val="1200"/>
              </a:spcBef>
              <a:spcAft>
                <a:spcPts val="1200"/>
              </a:spcAft>
              <a:buSzPts val="935"/>
              <a:buNone/>
            </a:pPr>
            <a:r>
              <a:t/>
            </a:r>
            <a:endParaRPr sz="1305"/>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63"/>
          <p:cNvSpPr txBox="1"/>
          <p:nvPr>
            <p:ph type="title"/>
          </p:nvPr>
        </p:nvSpPr>
        <p:spPr>
          <a:xfrm>
            <a:off x="1303800" y="598575"/>
            <a:ext cx="7030500" cy="7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Nunito"/>
                <a:ea typeface="Nunito"/>
                <a:cs typeface="Nunito"/>
                <a:sym typeface="Nunito"/>
              </a:rPr>
              <a:t>How to do Salting?</a:t>
            </a:r>
            <a:endParaRPr>
              <a:latin typeface="Nunito"/>
              <a:ea typeface="Nunito"/>
              <a:cs typeface="Nunito"/>
              <a:sym typeface="Nunito"/>
            </a:endParaRPr>
          </a:p>
        </p:txBody>
      </p:sp>
      <p:sp>
        <p:nvSpPr>
          <p:cNvPr id="578" name="Google Shape;578;p63"/>
          <p:cNvSpPr txBox="1"/>
          <p:nvPr>
            <p:ph idx="1" type="body"/>
          </p:nvPr>
        </p:nvSpPr>
        <p:spPr>
          <a:xfrm>
            <a:off x="1303800" y="1516925"/>
            <a:ext cx="7030500" cy="2812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GB" sz="1305"/>
              <a:t>Identify skewed keys using .groupBy("key").count().orderBy(desc("count")) </a:t>
            </a:r>
            <a:endParaRPr sz="1305"/>
          </a:p>
          <a:p>
            <a:pPr indent="-311467" lvl="0" marL="457200" rtl="0" algn="l">
              <a:lnSpc>
                <a:spcPct val="95000"/>
              </a:lnSpc>
              <a:spcBef>
                <a:spcPts val="1200"/>
              </a:spcBef>
              <a:spcAft>
                <a:spcPts val="0"/>
              </a:spcAft>
              <a:buSzPts val="1305"/>
              <a:buChar char="●"/>
            </a:pPr>
            <a:r>
              <a:rPr lang="en-GB" sz="1305"/>
              <a:t>On the larger DataFrame (left side of join): </a:t>
            </a:r>
            <a:endParaRPr sz="1305"/>
          </a:p>
          <a:p>
            <a:pPr indent="0" lvl="0" marL="457200" rtl="0" algn="l">
              <a:lnSpc>
                <a:spcPct val="95000"/>
              </a:lnSpc>
              <a:spcBef>
                <a:spcPts val="1200"/>
              </a:spcBef>
              <a:spcAft>
                <a:spcPts val="0"/>
              </a:spcAft>
              <a:buSzPts val="935"/>
              <a:buNone/>
            </a:pPr>
            <a:r>
              <a:rPr lang="en-GB" sz="1305"/>
              <a:t>Duplicate skewed rows n times </a:t>
            </a:r>
            <a:endParaRPr sz="1305"/>
          </a:p>
          <a:p>
            <a:pPr indent="0" lvl="0" marL="457200" rtl="0" algn="l">
              <a:lnSpc>
                <a:spcPct val="95000"/>
              </a:lnSpc>
              <a:spcBef>
                <a:spcPts val="1200"/>
              </a:spcBef>
              <a:spcAft>
                <a:spcPts val="0"/>
              </a:spcAft>
              <a:buSzPts val="935"/>
              <a:buNone/>
            </a:pPr>
            <a:r>
              <a:rPr lang="en-GB" sz="1305"/>
              <a:t>Add a random salt value (e.g., 0 to 9)</a:t>
            </a:r>
            <a:endParaRPr sz="1305"/>
          </a:p>
          <a:p>
            <a:pPr indent="-311467" lvl="0" marL="457200" rtl="0" algn="l">
              <a:lnSpc>
                <a:spcPct val="95000"/>
              </a:lnSpc>
              <a:spcBef>
                <a:spcPts val="1200"/>
              </a:spcBef>
              <a:spcAft>
                <a:spcPts val="0"/>
              </a:spcAft>
              <a:buSzPts val="1305"/>
              <a:buChar char="●"/>
            </a:pPr>
            <a:r>
              <a:rPr lang="en-GB" sz="1305"/>
              <a:t> On the smaller DataFrame (right side): </a:t>
            </a:r>
            <a:endParaRPr sz="1305"/>
          </a:p>
          <a:p>
            <a:pPr indent="0" lvl="0" marL="457200" rtl="0" algn="l">
              <a:lnSpc>
                <a:spcPct val="95000"/>
              </a:lnSpc>
              <a:spcBef>
                <a:spcPts val="1200"/>
              </a:spcBef>
              <a:spcAft>
                <a:spcPts val="0"/>
              </a:spcAft>
              <a:buSzPts val="935"/>
              <a:buNone/>
            </a:pPr>
            <a:r>
              <a:rPr lang="en-GB" sz="1305"/>
              <a:t>Add all possible salt values for each skewed key </a:t>
            </a:r>
            <a:endParaRPr sz="1305"/>
          </a:p>
          <a:p>
            <a:pPr indent="0" lvl="0" marL="457200" rtl="0" algn="l">
              <a:lnSpc>
                <a:spcPct val="95000"/>
              </a:lnSpc>
              <a:spcBef>
                <a:spcPts val="1200"/>
              </a:spcBef>
              <a:spcAft>
                <a:spcPts val="0"/>
              </a:spcAft>
              <a:buSzPts val="935"/>
              <a:buNone/>
            </a:pPr>
            <a:r>
              <a:rPr lang="en-GB" sz="1305"/>
              <a:t>Explode the salt column to match all variants </a:t>
            </a:r>
            <a:endParaRPr sz="1305"/>
          </a:p>
          <a:p>
            <a:pPr indent="0" lvl="0" marL="0" rtl="0" algn="l">
              <a:lnSpc>
                <a:spcPct val="95000"/>
              </a:lnSpc>
              <a:spcBef>
                <a:spcPts val="1200"/>
              </a:spcBef>
              <a:spcAft>
                <a:spcPts val="1200"/>
              </a:spcAft>
              <a:buSzPts val="935"/>
              <a:buNone/>
            </a:pPr>
            <a:r>
              <a:rPr lang="en-GB" sz="1305"/>
              <a:t>Join on key_salted = key + "_" + salt </a:t>
            </a:r>
            <a:endParaRPr sz="130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Nunito"/>
                <a:ea typeface="Nunito"/>
                <a:cs typeface="Nunito"/>
                <a:sym typeface="Nunito"/>
              </a:rPr>
              <a:t>Spark Architecture Overview</a:t>
            </a:r>
            <a:endParaRPr>
              <a:latin typeface="Nunito"/>
              <a:ea typeface="Nunito"/>
              <a:cs typeface="Nunito"/>
              <a:sym typeface="Nunito"/>
            </a:endParaRPr>
          </a:p>
        </p:txBody>
      </p:sp>
      <p:pic>
        <p:nvPicPr>
          <p:cNvPr id="309" name="Google Shape;309;p18"/>
          <p:cNvPicPr preferRelativeResize="0"/>
          <p:nvPr/>
        </p:nvPicPr>
        <p:blipFill>
          <a:blip r:embed="rId3">
            <a:alphaModFix/>
          </a:blip>
          <a:stretch>
            <a:fillRect/>
          </a:stretch>
        </p:blipFill>
        <p:spPr>
          <a:xfrm>
            <a:off x="4682375" y="2319950"/>
            <a:ext cx="4306550" cy="2052175"/>
          </a:xfrm>
          <a:prstGeom prst="rect">
            <a:avLst/>
          </a:prstGeom>
          <a:noFill/>
          <a:ln>
            <a:noFill/>
          </a:ln>
        </p:spPr>
      </p:pic>
      <p:sp>
        <p:nvSpPr>
          <p:cNvPr id="310" name="Google Shape;310;p18"/>
          <p:cNvSpPr txBox="1"/>
          <p:nvPr/>
        </p:nvSpPr>
        <p:spPr>
          <a:xfrm>
            <a:off x="427300" y="1597863"/>
            <a:ext cx="7030500" cy="3004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2"/>
              </a:buClr>
              <a:buSzPts val="1300"/>
              <a:buFont typeface="Nunito"/>
              <a:buChar char="●"/>
            </a:pPr>
            <a:r>
              <a:rPr b="1" lang="en-GB" sz="1300">
                <a:solidFill>
                  <a:schemeClr val="dk2"/>
                </a:solidFill>
                <a:latin typeface="Nunito"/>
                <a:ea typeface="Nunito"/>
                <a:cs typeface="Nunito"/>
                <a:sym typeface="Nunito"/>
              </a:rPr>
              <a:t>Driver Program</a:t>
            </a:r>
            <a:r>
              <a:rPr lang="en-GB" sz="1300">
                <a:solidFill>
                  <a:schemeClr val="dk2"/>
                </a:solidFill>
                <a:latin typeface="Nunito"/>
                <a:ea typeface="Nunito"/>
                <a:cs typeface="Nunito"/>
                <a:sym typeface="Nunito"/>
              </a:rPr>
              <a:t>: The process to start the execution (main() function)</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b="1" lang="en-GB" sz="1300">
                <a:solidFill>
                  <a:schemeClr val="dk2"/>
                </a:solidFill>
                <a:latin typeface="Nunito"/>
                <a:ea typeface="Nunito"/>
                <a:cs typeface="Nunito"/>
                <a:sym typeface="Nunito"/>
              </a:rPr>
              <a:t>Cluster Manager</a:t>
            </a:r>
            <a:r>
              <a:rPr lang="en-GB" sz="1300">
                <a:solidFill>
                  <a:schemeClr val="dk2"/>
                </a:solidFill>
                <a:latin typeface="Nunito"/>
                <a:ea typeface="Nunito"/>
                <a:cs typeface="Nunito"/>
                <a:sym typeface="Nunito"/>
              </a:rPr>
              <a:t>: An external service to manage resources on the cluster (standalone manager,YARN, Apache Mesos)</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b="1" lang="en-GB" sz="1300">
                <a:solidFill>
                  <a:schemeClr val="dk2"/>
                </a:solidFill>
                <a:latin typeface="Nunito"/>
                <a:ea typeface="Nunito"/>
                <a:cs typeface="Nunito"/>
                <a:sym typeface="Nunito"/>
              </a:rPr>
              <a:t>Worker Node</a:t>
            </a:r>
            <a:r>
              <a:rPr lang="en-GB" sz="1300">
                <a:solidFill>
                  <a:schemeClr val="dk2"/>
                </a:solidFill>
                <a:latin typeface="Nunito"/>
                <a:ea typeface="Nunito"/>
                <a:cs typeface="Nunito"/>
                <a:sym typeface="Nunito"/>
              </a:rPr>
              <a:t> : Node that run the application program in cluster</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b="1" lang="en-GB" sz="1300">
                <a:solidFill>
                  <a:schemeClr val="dk2"/>
                </a:solidFill>
                <a:latin typeface="Nunito"/>
                <a:ea typeface="Nunito"/>
                <a:cs typeface="Nunito"/>
                <a:sym typeface="Nunito"/>
              </a:rPr>
              <a:t>Executor</a:t>
            </a:r>
            <a:r>
              <a:rPr lang="en-GB" sz="1300">
                <a:solidFill>
                  <a:schemeClr val="dk2"/>
                </a:solidFill>
                <a:latin typeface="Nunito"/>
                <a:ea typeface="Nunito"/>
                <a:cs typeface="Nunito"/>
                <a:sym typeface="Nunito"/>
              </a:rPr>
              <a:t> :</a:t>
            </a:r>
            <a:endParaRPr sz="1300">
              <a:solidFill>
                <a:schemeClr val="dk2"/>
              </a:solidFill>
              <a:latin typeface="Nunito"/>
              <a:ea typeface="Nunito"/>
              <a:cs typeface="Nunito"/>
              <a:sym typeface="Nunito"/>
            </a:endParaRPr>
          </a:p>
          <a:p>
            <a:pPr indent="-298450" lvl="1" marL="914400" rtl="0" algn="l">
              <a:lnSpc>
                <a:spcPct val="115000"/>
              </a:lnSpc>
              <a:spcBef>
                <a:spcPts val="0"/>
              </a:spcBef>
              <a:spcAft>
                <a:spcPts val="0"/>
              </a:spcAft>
              <a:buClr>
                <a:schemeClr val="dk2"/>
              </a:buClr>
              <a:buSzPts val="1100"/>
              <a:buFont typeface="Nunito"/>
              <a:buChar char="○"/>
            </a:pPr>
            <a:r>
              <a:rPr lang="en-GB" sz="1100">
                <a:solidFill>
                  <a:schemeClr val="dk2"/>
                </a:solidFill>
                <a:latin typeface="Nunito"/>
                <a:ea typeface="Nunito"/>
                <a:cs typeface="Nunito"/>
                <a:sym typeface="Nunito"/>
              </a:rPr>
              <a:t>Process launched on a worker node, that runs the Tasks</a:t>
            </a:r>
            <a:endParaRPr sz="1100">
              <a:solidFill>
                <a:schemeClr val="dk2"/>
              </a:solidFill>
              <a:latin typeface="Nunito"/>
              <a:ea typeface="Nunito"/>
              <a:cs typeface="Nunito"/>
              <a:sym typeface="Nunito"/>
            </a:endParaRPr>
          </a:p>
          <a:p>
            <a:pPr indent="-298450" lvl="1" marL="914400" rtl="0" algn="l">
              <a:lnSpc>
                <a:spcPct val="115000"/>
              </a:lnSpc>
              <a:spcBef>
                <a:spcPts val="0"/>
              </a:spcBef>
              <a:spcAft>
                <a:spcPts val="0"/>
              </a:spcAft>
              <a:buClr>
                <a:schemeClr val="dk2"/>
              </a:buClr>
              <a:buSzPts val="1100"/>
              <a:buFont typeface="Nunito"/>
              <a:buChar char="○"/>
            </a:pPr>
            <a:r>
              <a:rPr lang="en-GB" sz="1100">
                <a:solidFill>
                  <a:schemeClr val="dk2"/>
                </a:solidFill>
                <a:latin typeface="Nunito"/>
                <a:ea typeface="Nunito"/>
                <a:cs typeface="Nunito"/>
                <a:sym typeface="Nunito"/>
              </a:rPr>
              <a:t>Keep data in memory or disk storage</a:t>
            </a:r>
            <a:endParaRPr sz="11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b="1" lang="en-GB" sz="1300">
                <a:solidFill>
                  <a:schemeClr val="dk2"/>
                </a:solidFill>
                <a:latin typeface="Nunito"/>
                <a:ea typeface="Nunito"/>
                <a:cs typeface="Nunito"/>
                <a:sym typeface="Nunito"/>
              </a:rPr>
              <a:t>Task </a:t>
            </a:r>
            <a:r>
              <a:rPr lang="en-GB" sz="1300">
                <a:solidFill>
                  <a:schemeClr val="dk2"/>
                </a:solidFill>
                <a:latin typeface="Nunito"/>
                <a:ea typeface="Nunito"/>
                <a:cs typeface="Nunito"/>
                <a:sym typeface="Nunito"/>
              </a:rPr>
              <a:t>: A unit of work that will be sent to executor</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b="1" lang="en-GB" sz="1300">
                <a:solidFill>
                  <a:schemeClr val="dk2"/>
                </a:solidFill>
                <a:latin typeface="Nunito"/>
                <a:ea typeface="Nunito"/>
                <a:cs typeface="Nunito"/>
                <a:sym typeface="Nunito"/>
              </a:rPr>
              <a:t>Job</a:t>
            </a:r>
            <a:endParaRPr b="1" sz="1300">
              <a:solidFill>
                <a:schemeClr val="dk2"/>
              </a:solidFill>
              <a:latin typeface="Nunito"/>
              <a:ea typeface="Nunito"/>
              <a:cs typeface="Nunito"/>
              <a:sym typeface="Nunito"/>
            </a:endParaRPr>
          </a:p>
          <a:p>
            <a:pPr indent="-298450" lvl="1" marL="914400" rtl="0" algn="l">
              <a:lnSpc>
                <a:spcPct val="115000"/>
              </a:lnSpc>
              <a:spcBef>
                <a:spcPts val="0"/>
              </a:spcBef>
              <a:spcAft>
                <a:spcPts val="0"/>
              </a:spcAft>
              <a:buClr>
                <a:schemeClr val="dk2"/>
              </a:buClr>
              <a:buSzPts val="1100"/>
              <a:buFont typeface="Nunito"/>
              <a:buChar char="○"/>
            </a:pPr>
            <a:r>
              <a:rPr lang="en-GB" sz="1100">
                <a:solidFill>
                  <a:schemeClr val="dk2"/>
                </a:solidFill>
                <a:latin typeface="Nunito"/>
                <a:ea typeface="Nunito"/>
                <a:cs typeface="Nunito"/>
                <a:sym typeface="Nunito"/>
              </a:rPr>
              <a:t>Consists multiple tasks</a:t>
            </a:r>
            <a:endParaRPr sz="1100">
              <a:solidFill>
                <a:schemeClr val="dk2"/>
              </a:solidFill>
              <a:latin typeface="Nunito"/>
              <a:ea typeface="Nunito"/>
              <a:cs typeface="Nunito"/>
              <a:sym typeface="Nunito"/>
            </a:endParaRPr>
          </a:p>
          <a:p>
            <a:pPr indent="-298450" lvl="1" marL="914400" rtl="0" algn="l">
              <a:lnSpc>
                <a:spcPct val="115000"/>
              </a:lnSpc>
              <a:spcBef>
                <a:spcPts val="0"/>
              </a:spcBef>
              <a:spcAft>
                <a:spcPts val="0"/>
              </a:spcAft>
              <a:buClr>
                <a:schemeClr val="dk2"/>
              </a:buClr>
              <a:buSzPts val="1100"/>
              <a:buFont typeface="Nunito"/>
              <a:buChar char="○"/>
            </a:pPr>
            <a:r>
              <a:rPr lang="en-GB" sz="1100">
                <a:solidFill>
                  <a:schemeClr val="dk2"/>
                </a:solidFill>
                <a:latin typeface="Nunito"/>
                <a:ea typeface="Nunito"/>
                <a:cs typeface="Nunito"/>
                <a:sym typeface="Nunito"/>
              </a:rPr>
              <a:t>Created based on a Action</a:t>
            </a:r>
            <a:endParaRPr sz="11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b="1" lang="en-GB" sz="1300">
                <a:solidFill>
                  <a:schemeClr val="dk2"/>
                </a:solidFill>
                <a:latin typeface="Nunito"/>
                <a:ea typeface="Nunito"/>
                <a:cs typeface="Nunito"/>
                <a:sym typeface="Nunito"/>
              </a:rPr>
              <a:t>Stage </a:t>
            </a:r>
            <a:r>
              <a:rPr lang="en-GB" sz="1300">
                <a:solidFill>
                  <a:schemeClr val="dk2"/>
                </a:solidFill>
                <a:latin typeface="Nunito"/>
                <a:ea typeface="Nunito"/>
                <a:cs typeface="Nunito"/>
                <a:sym typeface="Nunito"/>
              </a:rPr>
              <a:t>: Each Job is divided into smaller set of tasks called Stages that is sequential and depend on each other</a:t>
            </a:r>
            <a:endParaRPr sz="13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Nunito"/>
                <a:ea typeface="Nunito"/>
                <a:cs typeface="Nunito"/>
                <a:sym typeface="Nunito"/>
              </a:rPr>
              <a:t>What is RDD</a:t>
            </a:r>
            <a:endParaRPr>
              <a:latin typeface="Nunito"/>
              <a:ea typeface="Nunito"/>
              <a:cs typeface="Nunito"/>
              <a:sym typeface="Nunito"/>
            </a:endParaRPr>
          </a:p>
        </p:txBody>
      </p:sp>
      <p:sp>
        <p:nvSpPr>
          <p:cNvPr id="316" name="Google Shape;316;p19"/>
          <p:cNvSpPr txBox="1"/>
          <p:nvPr>
            <p:ph idx="1" type="body"/>
          </p:nvPr>
        </p:nvSpPr>
        <p:spPr>
          <a:xfrm>
            <a:off x="1303800" y="1520325"/>
            <a:ext cx="7030500" cy="249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Resilient Distributed Datasets (RDD)</a:t>
            </a:r>
            <a:r>
              <a:rPr lang="en-GB"/>
              <a:t> is a fundamental data structure of Spark. It</a:t>
            </a:r>
            <a:endParaRPr/>
          </a:p>
          <a:p>
            <a:pPr indent="0" lvl="0" marL="0" rtl="0" algn="l">
              <a:spcBef>
                <a:spcPts val="1200"/>
              </a:spcBef>
              <a:spcAft>
                <a:spcPts val="0"/>
              </a:spcAft>
              <a:buNone/>
            </a:pPr>
            <a:r>
              <a:rPr lang="en-GB"/>
              <a:t>is an immutable distributed collection of objects. Each datasets in RDD is divided</a:t>
            </a:r>
            <a:endParaRPr/>
          </a:p>
          <a:p>
            <a:pPr indent="0" lvl="0" marL="0" rtl="0" algn="l">
              <a:spcBef>
                <a:spcPts val="1200"/>
              </a:spcBef>
              <a:spcAft>
                <a:spcPts val="0"/>
              </a:spcAft>
              <a:buNone/>
            </a:pPr>
            <a:r>
              <a:rPr lang="en-GB"/>
              <a:t>into logical partitions, which may be computed on different nodes of the cluster.</a:t>
            </a:r>
            <a:endParaRPr/>
          </a:p>
          <a:p>
            <a:pPr indent="0" lvl="0" marL="0" rtl="0" algn="l">
              <a:spcBef>
                <a:spcPts val="1200"/>
              </a:spcBef>
              <a:spcAft>
                <a:spcPts val="0"/>
              </a:spcAft>
              <a:buNone/>
            </a:pPr>
            <a:r>
              <a:rPr b="1" lang="en-GB">
                <a:solidFill>
                  <a:srgbClr val="000000"/>
                </a:solidFill>
              </a:rPr>
              <a:t>When to Use RDDs</a:t>
            </a:r>
            <a:endParaRPr b="1">
              <a:solidFill>
                <a:srgbClr val="000000"/>
              </a:solidFill>
            </a:endParaRPr>
          </a:p>
          <a:p>
            <a:pPr indent="-311150" lvl="0" marL="457200" rtl="0" algn="l">
              <a:spcBef>
                <a:spcPts val="1200"/>
              </a:spcBef>
              <a:spcAft>
                <a:spcPts val="0"/>
              </a:spcAft>
              <a:buClr>
                <a:srgbClr val="000000"/>
              </a:buClr>
              <a:buSzPts val="1300"/>
              <a:buFont typeface="Arial"/>
              <a:buChar char="●"/>
            </a:pPr>
            <a:r>
              <a:rPr lang="en-GB">
                <a:solidFill>
                  <a:srgbClr val="000000"/>
                </a:solidFill>
              </a:rPr>
              <a:t>You need </a:t>
            </a:r>
            <a:r>
              <a:rPr b="1" lang="en-GB">
                <a:solidFill>
                  <a:srgbClr val="000000"/>
                </a:solidFill>
              </a:rPr>
              <a:t>fine-grained control</a:t>
            </a:r>
            <a:r>
              <a:rPr lang="en-GB">
                <a:solidFill>
                  <a:srgbClr val="000000"/>
                </a:solidFill>
              </a:rPr>
              <a:t> over data and transformations.</a:t>
            </a:r>
            <a:endParaRPr>
              <a:solidFill>
                <a:srgbClr val="000000"/>
              </a:solidFill>
            </a:endParaRPr>
          </a:p>
          <a:p>
            <a:pPr indent="-311150" lvl="0" marL="457200" rtl="0" algn="l">
              <a:spcBef>
                <a:spcPts val="0"/>
              </a:spcBef>
              <a:spcAft>
                <a:spcPts val="0"/>
              </a:spcAft>
              <a:buClr>
                <a:srgbClr val="000000"/>
              </a:buClr>
              <a:buSzPts val="1300"/>
              <a:buFont typeface="Arial"/>
              <a:buChar char="●"/>
            </a:pPr>
            <a:r>
              <a:rPr lang="en-GB">
                <a:solidFill>
                  <a:srgbClr val="000000"/>
                </a:solidFill>
              </a:rPr>
              <a:t>You're working with </a:t>
            </a:r>
            <a:r>
              <a:rPr b="1" lang="en-GB">
                <a:solidFill>
                  <a:srgbClr val="000000"/>
                </a:solidFill>
              </a:rPr>
              <a:t>unstructured data</a:t>
            </a:r>
            <a:r>
              <a:rPr lang="en-GB">
                <a:solidFill>
                  <a:srgbClr val="000000"/>
                </a:solidFill>
              </a:rPr>
              <a:t> or </a:t>
            </a:r>
            <a:r>
              <a:rPr b="1" lang="en-GB">
                <a:solidFill>
                  <a:srgbClr val="000000"/>
                </a:solidFill>
              </a:rPr>
              <a:t>custom processing logic</a:t>
            </a:r>
            <a:r>
              <a:rPr lang="en-GB">
                <a:solidFill>
                  <a:srgbClr val="000000"/>
                </a:solidFill>
              </a:rPr>
              <a:t>.</a:t>
            </a:r>
            <a:endParaRPr>
              <a:solidFill>
                <a:srgbClr val="000000"/>
              </a:solidFill>
            </a:endParaRPr>
          </a:p>
          <a:p>
            <a:pPr indent="-311150" lvl="0" marL="457200" rtl="0" algn="l">
              <a:spcBef>
                <a:spcPts val="0"/>
              </a:spcBef>
              <a:spcAft>
                <a:spcPts val="0"/>
              </a:spcAft>
              <a:buClr>
                <a:srgbClr val="000000"/>
              </a:buClr>
              <a:buSzPts val="1300"/>
              <a:buFont typeface="Arial"/>
              <a:buChar char="●"/>
            </a:pPr>
            <a:r>
              <a:rPr lang="en-GB">
                <a:solidFill>
                  <a:srgbClr val="000000"/>
                </a:solidFill>
              </a:rPr>
              <a:t>You want to </a:t>
            </a:r>
            <a:r>
              <a:rPr b="1" lang="en-GB">
                <a:solidFill>
                  <a:srgbClr val="000000"/>
                </a:solidFill>
              </a:rPr>
              <a:t>manually manage partitions</a:t>
            </a:r>
            <a:r>
              <a:rPr lang="en-GB">
                <a:solidFill>
                  <a:srgbClr val="000000"/>
                </a:solidFill>
              </a:rPr>
              <a:t> or </a:t>
            </a:r>
            <a:r>
              <a:rPr b="1" lang="en-GB">
                <a:solidFill>
                  <a:srgbClr val="000000"/>
                </a:solidFill>
              </a:rPr>
              <a:t>optimize performance</a:t>
            </a:r>
            <a:r>
              <a:rPr lang="en-GB">
                <a:solidFill>
                  <a:srgbClr val="000000"/>
                </a:solidFill>
              </a:rPr>
              <a:t> at a low level.</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22" name="Google Shape;322;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3" name="Google Shape;323;p20" title="Screenshot (51).png"/>
          <p:cNvPicPr preferRelativeResize="0"/>
          <p:nvPr/>
        </p:nvPicPr>
        <p:blipFill>
          <a:blip r:embed="rId3">
            <a:alphaModFix/>
          </a:blip>
          <a:stretch>
            <a:fillRect/>
          </a:stretch>
        </p:blipFill>
        <p:spPr>
          <a:xfrm>
            <a:off x="228402" y="140600"/>
            <a:ext cx="8105896"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21" title="Screenshot (52).png"/>
          <p:cNvPicPr preferRelativeResize="0"/>
          <p:nvPr/>
        </p:nvPicPr>
        <p:blipFill>
          <a:blip r:embed="rId3">
            <a:alphaModFix/>
          </a:blip>
          <a:stretch>
            <a:fillRect/>
          </a:stretch>
        </p:blipFill>
        <p:spPr>
          <a:xfrm>
            <a:off x="625163" y="304800"/>
            <a:ext cx="7893669" cy="4838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