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i3viThT67wJBKg39d9k9J23LQM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0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0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1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51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2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2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3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53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4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54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5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55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6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56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7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57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8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58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27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2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2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3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3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4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4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5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5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6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6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7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7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8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8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9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49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 txBox="1"/>
          <p:nvPr>
            <p:ph idx="11" type="ftr"/>
          </p:nvPr>
        </p:nvSpPr>
        <p:spPr>
          <a:xfrm>
            <a:off x="457559" y="6356520"/>
            <a:ext cx="8499154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70C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9"/>
          <p:cNvSpPr txBox="1"/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9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39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39"/>
          <p:cNvSpPr txBox="1"/>
          <p:nvPr>
            <p:ph idx="11" type="ftr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0"/>
          <p:cNvSpPr txBox="1"/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4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40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0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40"/>
          <p:cNvSpPr txBox="1"/>
          <p:nvPr>
            <p:ph idx="11" type="ftr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1"/>
          <p:cNvSpPr txBox="1"/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1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41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1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41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41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41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41"/>
          <p:cNvSpPr txBox="1"/>
          <p:nvPr>
            <p:ph idx="11" type="ftr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0"/>
          <p:cNvSpPr txBox="1"/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0"/>
          <p:cNvSpPr txBox="1"/>
          <p:nvPr>
            <p:ph idx="11" type="ftr"/>
          </p:nvPr>
        </p:nvSpPr>
        <p:spPr>
          <a:xfrm>
            <a:off x="352540" y="6356520"/>
            <a:ext cx="83339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2"/>
          <p:cNvSpPr txBox="1"/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11" type="ftr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3"/>
          <p:cNvSpPr txBox="1"/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3"/>
          <p:cNvSpPr txBox="1"/>
          <p:nvPr>
            <p:ph idx="11" type="ftr"/>
          </p:nvPr>
        </p:nvSpPr>
        <p:spPr>
          <a:xfrm>
            <a:off x="457199" y="6356520"/>
            <a:ext cx="8229239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4"/>
          <p:cNvSpPr txBox="1"/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4"/>
          <p:cNvSpPr txBox="1"/>
          <p:nvPr>
            <p:ph idx="11" type="ftr"/>
          </p:nvPr>
        </p:nvSpPr>
        <p:spPr>
          <a:xfrm>
            <a:off x="352540" y="6356520"/>
            <a:ext cx="8361802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>
  <p:cSld name="Centered 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5"/>
          <p:cNvSpPr txBox="1"/>
          <p:nvPr>
            <p:ph idx="1" type="subTitle"/>
          </p:nvPr>
        </p:nvSpPr>
        <p:spPr>
          <a:xfrm>
            <a:off x="0" y="0"/>
            <a:ext cx="5486040" cy="423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5"/>
          <p:cNvSpPr txBox="1"/>
          <p:nvPr>
            <p:ph idx="11" type="ftr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6"/>
          <p:cNvSpPr txBox="1"/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6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6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6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11" type="ftr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7"/>
          <p:cNvSpPr txBox="1"/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7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37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37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37"/>
          <p:cNvSpPr txBox="1"/>
          <p:nvPr>
            <p:ph idx="11" type="ftr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8"/>
          <p:cNvSpPr txBox="1"/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38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38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38"/>
          <p:cNvSpPr txBox="1"/>
          <p:nvPr>
            <p:ph idx="11" type="ftr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8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8"/>
          <p:cNvSpPr/>
          <p:nvPr/>
        </p:nvSpPr>
        <p:spPr>
          <a:xfrm flipH="1" rot="10800000">
            <a:off x="0" y="6704640"/>
            <a:ext cx="9143640" cy="1976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.gif" id="12" name="Google Shape;12;p28"/>
          <p:cNvPicPr preferRelativeResize="0"/>
          <p:nvPr/>
        </p:nvPicPr>
        <p:blipFill rotWithShape="1">
          <a:blip r:embed="rId1">
            <a:alphaModFix/>
          </a:blip>
          <a:srcRect b="10718" l="0" r="0" t="0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gif" id="13" name="Google Shape;13;p28"/>
          <p:cNvPicPr preferRelativeResize="0"/>
          <p:nvPr/>
        </p:nvPicPr>
        <p:blipFill rotWithShape="1">
          <a:blip r:embed="rId1">
            <a:alphaModFix/>
          </a:blip>
          <a:srcRect b="10718" l="0" r="0" t="0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oogle Shape;14;p28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15" name="Google Shape;15;p28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LOGO.gif" id="16" name="Google Shape;16;p28"/>
            <p:cNvPicPr preferRelativeResize="0"/>
            <p:nvPr/>
          </p:nvPicPr>
          <p:blipFill rotWithShape="1">
            <a:blip r:embed="rId1">
              <a:alphaModFix/>
            </a:blip>
            <a:srcRect b="10718" l="0" r="0" t="0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7;p28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logo.jpg" id="18" name="Google Shape;18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gif" id="19" name="Google Shape;19;p28"/>
          <p:cNvPicPr preferRelativeResize="0"/>
          <p:nvPr/>
        </p:nvPicPr>
        <p:blipFill rotWithShape="1">
          <a:blip r:embed="rId1">
            <a:alphaModFix/>
          </a:blip>
          <a:srcRect b="10718" l="0" r="0" t="0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oogle Shape;20;p28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21" name="Google Shape;21;p28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LOGO.gif" id="22" name="Google Shape;22;p28"/>
            <p:cNvPicPr preferRelativeResize="0"/>
            <p:nvPr/>
          </p:nvPicPr>
          <p:blipFill rotWithShape="1">
            <a:blip r:embed="rId1">
              <a:alphaModFix/>
            </a:blip>
            <a:srcRect b="10718" l="0" r="0" t="0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23;p28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logo.jpg" id="24" name="Google Shape;2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8"/>
          <p:cNvSpPr txBox="1"/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28"/>
          <p:cNvSpPr txBox="1"/>
          <p:nvPr>
            <p:ph idx="1" type="body"/>
          </p:nvPr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28"/>
          <p:cNvSpPr txBox="1"/>
          <p:nvPr>
            <p:ph idx="11" type="ftr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/>
        </p:nvSpPr>
        <p:spPr>
          <a:xfrm>
            <a:off x="0" y="840631"/>
            <a:ext cx="9144000" cy="5588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 to DBMS</a:t>
            </a:r>
            <a:b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20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</a:t>
            </a:r>
            <a:r>
              <a:rPr b="1"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Amit Vajpayee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Chitkara University, Punjab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0"/>
          <p:cNvSpPr txBox="1"/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Data Definition Language (DDL)</a:t>
            </a:r>
            <a:endParaRPr b="1"/>
          </a:p>
        </p:txBody>
      </p:sp>
      <p:sp>
        <p:nvSpPr>
          <p:cNvPr id="154" name="Google Shape;154;p50"/>
          <p:cNvSpPr txBox="1"/>
          <p:nvPr>
            <p:ph idx="1" type="body"/>
          </p:nvPr>
        </p:nvSpPr>
        <p:spPr>
          <a:xfrm>
            <a:off x="304059" y="136094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/>
              <a:t>Specification notation for defining the database schema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000"/>
              <a:t>E.g.  </a:t>
            </a:r>
            <a:br>
              <a:rPr lang="en-US" sz="2000"/>
            </a:br>
            <a:r>
              <a:rPr lang="en-US" sz="2000"/>
              <a:t>	</a:t>
            </a:r>
            <a:r>
              <a:rPr b="1" lang="en-US" sz="2000"/>
              <a:t>create table</a:t>
            </a:r>
            <a:r>
              <a:rPr lang="en-US" sz="2000"/>
              <a:t> </a:t>
            </a:r>
            <a:r>
              <a:rPr i="1" lang="en-US" sz="2000"/>
              <a:t>account</a:t>
            </a:r>
            <a:r>
              <a:rPr lang="en-US" sz="2000"/>
              <a:t> (</a:t>
            </a:r>
            <a:br>
              <a:rPr lang="en-US" sz="2000"/>
            </a:br>
            <a:r>
              <a:rPr lang="en-US" sz="2000"/>
              <a:t>             </a:t>
            </a:r>
            <a:r>
              <a:rPr i="1" lang="en-US" sz="2000"/>
              <a:t>account-number</a:t>
            </a:r>
            <a:r>
              <a:rPr lang="en-US" sz="2000"/>
              <a:t>    </a:t>
            </a:r>
            <a:r>
              <a:rPr b="1" lang="en-US" sz="2000"/>
              <a:t>char</a:t>
            </a:r>
            <a:r>
              <a:rPr lang="en-US" sz="2000"/>
              <a:t>(10),</a:t>
            </a:r>
            <a:br>
              <a:rPr lang="en-US" sz="2000"/>
            </a:br>
            <a:r>
              <a:rPr lang="en-US" sz="2000"/>
              <a:t>             </a:t>
            </a:r>
            <a:r>
              <a:rPr i="1" lang="en-US" sz="2000"/>
              <a:t>balance</a:t>
            </a:r>
            <a:r>
              <a:rPr lang="en-US" sz="2000"/>
              <a:t>                 </a:t>
            </a:r>
            <a:r>
              <a:rPr b="1" lang="en-US" sz="2000"/>
              <a:t>integer</a:t>
            </a:r>
            <a:r>
              <a:rPr lang="en-US" sz="2000"/>
              <a:t>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/>
              <a:t>DDL compiler generates a set of tables stored in a </a:t>
            </a:r>
            <a:r>
              <a:rPr i="1" lang="en-US" sz="2000"/>
              <a:t>data dictionary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/>
              <a:t>Data dictionary contains metadata (i.e., data about data) database schema 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000"/>
              <a:t>Data </a:t>
            </a:r>
            <a:r>
              <a:rPr i="1" lang="en-US" sz="2000"/>
              <a:t>storage and definition</a:t>
            </a:r>
            <a:r>
              <a:rPr lang="en-US" sz="2000"/>
              <a:t> language 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 language in which the storage structure and access methods used by the database system are specified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Usually an extension of the data definition language</a:t>
            </a:r>
            <a:endParaRPr/>
          </a:p>
        </p:txBody>
      </p:sp>
      <p:sp>
        <p:nvSpPr>
          <p:cNvPr id="155" name="Google Shape;155;p50"/>
          <p:cNvSpPr txBox="1"/>
          <p:nvPr>
            <p:ph idx="12" type="sldNum"/>
          </p:nvPr>
        </p:nvSpPr>
        <p:spPr>
          <a:xfrm>
            <a:off x="8769350" y="6575425"/>
            <a:ext cx="3683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1"/>
          <p:cNvSpPr txBox="1"/>
          <p:nvPr>
            <p:ph type="title"/>
          </p:nvPr>
        </p:nvSpPr>
        <p:spPr>
          <a:xfrm>
            <a:off x="354842" y="136477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3200"/>
              <a:t>Data Manipulation Language (DML)</a:t>
            </a:r>
            <a:endParaRPr b="1" sz="3200"/>
          </a:p>
        </p:txBody>
      </p:sp>
      <p:sp>
        <p:nvSpPr>
          <p:cNvPr id="161" name="Google Shape;161;p5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400"/>
              <a:t>Language for accessing and manipulating the data organized by the appropriate data model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400"/>
              <a:t>DML also known as query language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400"/>
              <a:t>Two classes of languages 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400"/>
              <a:t>Procedural – user specifies what data is required and how to get those data 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400"/>
              <a:t>Nonprocedural – user specifies what data is required without specifying how to get those data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400"/>
              <a:t>SQL is the most widely used query language</a:t>
            </a:r>
            <a:endParaRPr/>
          </a:p>
          <a:p>
            <a:pPr indent="-2286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62" name="Google Shape;162;p51"/>
          <p:cNvSpPr txBox="1"/>
          <p:nvPr>
            <p:ph idx="12" type="sldNum"/>
          </p:nvPr>
        </p:nvSpPr>
        <p:spPr>
          <a:xfrm>
            <a:off x="8769350" y="6575425"/>
            <a:ext cx="3683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2"/>
          <p:cNvSpPr txBox="1"/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/>
              <a:t>SQL</a:t>
            </a:r>
            <a:endParaRPr sz="3200"/>
          </a:p>
        </p:txBody>
      </p:sp>
      <p:sp>
        <p:nvSpPr>
          <p:cNvPr id="168" name="Google Shape;168;p52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SQL: widely used non-procedural language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E.g. find the name of the customer with customer-id 192-83-7465</a:t>
            </a:r>
            <a:br>
              <a:rPr lang="en-US"/>
            </a:br>
            <a:r>
              <a:rPr lang="en-US"/>
              <a:t>		</a:t>
            </a:r>
            <a:r>
              <a:rPr b="1" lang="en-US"/>
              <a:t>select</a:t>
            </a:r>
            <a:r>
              <a:rPr lang="en-US"/>
              <a:t>   </a:t>
            </a:r>
            <a:r>
              <a:rPr i="1" lang="en-US"/>
              <a:t>customer.customer-name</a:t>
            </a:r>
            <a:br>
              <a:rPr lang="en-US"/>
            </a:br>
            <a:r>
              <a:rPr lang="en-US"/>
              <a:t>		</a:t>
            </a:r>
            <a:r>
              <a:rPr b="1" lang="en-US"/>
              <a:t>from</a:t>
            </a:r>
            <a:r>
              <a:rPr lang="en-US"/>
              <a:t>     </a:t>
            </a:r>
            <a:r>
              <a:rPr i="1" lang="en-US"/>
              <a:t>customer</a:t>
            </a:r>
            <a:br>
              <a:rPr lang="en-US"/>
            </a:br>
            <a:r>
              <a:rPr lang="en-US"/>
              <a:t>		</a:t>
            </a:r>
            <a:r>
              <a:rPr b="1" lang="en-US"/>
              <a:t>where</a:t>
            </a:r>
            <a:r>
              <a:rPr lang="en-US"/>
              <a:t>  </a:t>
            </a:r>
            <a:r>
              <a:rPr i="1" lang="en-US"/>
              <a:t>customer.customer-id</a:t>
            </a:r>
            <a:r>
              <a:rPr lang="en-US"/>
              <a:t> = ‘192-83-7465’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E.g. find the balances of all accounts held by the customer with customer-id 192-83-7465</a:t>
            </a:r>
            <a:br>
              <a:rPr lang="en-US"/>
            </a:br>
            <a:r>
              <a:rPr lang="en-US"/>
              <a:t>		</a:t>
            </a:r>
            <a:r>
              <a:rPr b="1" lang="en-US"/>
              <a:t>select</a:t>
            </a:r>
            <a:r>
              <a:rPr lang="en-US"/>
              <a:t>   </a:t>
            </a:r>
            <a:r>
              <a:rPr i="1" lang="en-US"/>
              <a:t>account.balance</a:t>
            </a:r>
            <a:br>
              <a:rPr lang="en-US"/>
            </a:br>
            <a:r>
              <a:rPr lang="en-US"/>
              <a:t>		</a:t>
            </a:r>
            <a:r>
              <a:rPr b="1" lang="en-US"/>
              <a:t>from</a:t>
            </a:r>
            <a:r>
              <a:rPr lang="en-US"/>
              <a:t>     </a:t>
            </a:r>
            <a:r>
              <a:rPr i="1" lang="en-US"/>
              <a:t>depositor</a:t>
            </a:r>
            <a:r>
              <a:rPr lang="en-US"/>
              <a:t>, </a:t>
            </a:r>
            <a:r>
              <a:rPr i="1" lang="en-US"/>
              <a:t>account</a:t>
            </a:r>
            <a:br>
              <a:rPr lang="en-US"/>
            </a:br>
            <a:r>
              <a:rPr lang="en-US"/>
              <a:t>		</a:t>
            </a:r>
            <a:r>
              <a:rPr b="1" lang="en-US"/>
              <a:t>where</a:t>
            </a:r>
            <a:r>
              <a:rPr lang="en-US"/>
              <a:t>  </a:t>
            </a:r>
            <a:r>
              <a:rPr i="1" lang="en-US"/>
              <a:t>depositor.customer-id</a:t>
            </a:r>
            <a:r>
              <a:rPr lang="en-US"/>
              <a:t> = ‘192-83-7465’ </a:t>
            </a:r>
            <a:r>
              <a:rPr b="1" lang="en-US"/>
              <a:t>and</a:t>
            </a:r>
            <a:br>
              <a:rPr b="1" lang="en-US"/>
            </a:br>
            <a:r>
              <a:rPr b="1" lang="en-US"/>
              <a:t>		            </a:t>
            </a:r>
            <a:r>
              <a:rPr i="1" lang="en-US"/>
              <a:t>depositor.account-number = account.account-number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Application programs generally access databases through one of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Language extensions to allow embedded SQL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Application program interface (e.g. ODBC/JDBC) which allow SQL queries to be sent to a database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69" name="Google Shape;169;p52"/>
          <p:cNvSpPr txBox="1"/>
          <p:nvPr>
            <p:ph idx="12" type="sldNum"/>
          </p:nvPr>
        </p:nvSpPr>
        <p:spPr>
          <a:xfrm>
            <a:off x="8769350" y="6575425"/>
            <a:ext cx="3683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3"/>
          <p:cNvSpPr txBox="1"/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3600"/>
              <a:t>Database Users</a:t>
            </a:r>
            <a:endParaRPr b="1" sz="3600"/>
          </a:p>
        </p:txBody>
      </p:sp>
      <p:sp>
        <p:nvSpPr>
          <p:cNvPr id="175" name="Google Shape;175;p53"/>
          <p:cNvSpPr txBox="1"/>
          <p:nvPr>
            <p:ph idx="1" type="body"/>
          </p:nvPr>
        </p:nvSpPr>
        <p:spPr>
          <a:xfrm>
            <a:off x="348018" y="1331565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Users are differentiated by the way they expect to interact with the system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 sz="2000"/>
              <a:t>Application programmers </a:t>
            </a:r>
            <a:r>
              <a:rPr lang="en-US" sz="2000"/>
              <a:t>– interact with system through DML calls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 sz="2000"/>
              <a:t>Sophisticated users</a:t>
            </a:r>
            <a:r>
              <a:rPr lang="en-US" sz="2000"/>
              <a:t> – form requests in a database query language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 sz="2000"/>
              <a:t>Specialized users</a:t>
            </a:r>
            <a:r>
              <a:rPr lang="en-US" sz="2000"/>
              <a:t> – write specialized database applications that do not fit into the traditional data processing framework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 sz="2000"/>
              <a:t>Naïve users </a:t>
            </a:r>
            <a:r>
              <a:rPr lang="en-US" sz="2000"/>
              <a:t>– invoke one of the permanent application programs that have been written previously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000"/>
              <a:t>E.g. people accessing database over the web, bank tellers, clerical staff</a:t>
            </a:r>
            <a:endParaRPr/>
          </a:p>
          <a:p>
            <a:pPr indent="-2286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76" name="Google Shape;176;p53"/>
          <p:cNvSpPr txBox="1"/>
          <p:nvPr>
            <p:ph idx="12" type="sldNum"/>
          </p:nvPr>
        </p:nvSpPr>
        <p:spPr>
          <a:xfrm>
            <a:off x="8769350" y="6575425"/>
            <a:ext cx="3683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4"/>
          <p:cNvSpPr txBox="1"/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/>
              <a:t>Database Administrator</a:t>
            </a:r>
            <a:endParaRPr sz="3200"/>
          </a:p>
        </p:txBody>
      </p:sp>
      <p:sp>
        <p:nvSpPr>
          <p:cNvPr id="182" name="Google Shape;182;p54"/>
          <p:cNvSpPr txBox="1"/>
          <p:nvPr>
            <p:ph idx="1" type="body"/>
          </p:nvPr>
        </p:nvSpPr>
        <p:spPr>
          <a:xfrm>
            <a:off x="238835" y="1085905"/>
            <a:ext cx="8645857" cy="5260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400"/>
              <a:t>Coordinates all the activities of the database system; the database administrator has a good understanding of the enterprise’s information resources and needs.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400"/>
              <a:t>Database administrator's duties include: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en-US" sz="2400"/>
              <a:t>Schema definition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en-US" sz="2400"/>
              <a:t>Storage structure and access method definition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en-US" sz="2400"/>
              <a:t>Schema and physical organization modification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en-US" sz="2400"/>
              <a:t>Granting user authority to access the database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en-US" sz="2400"/>
              <a:t>Specifying integrity constraints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en-US" sz="2400"/>
              <a:t>Acting as liaison with users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en-US" sz="2400"/>
              <a:t>Monitoring performance and responding to changes in requirements</a:t>
            </a:r>
            <a:endParaRPr sz="2400"/>
          </a:p>
        </p:txBody>
      </p:sp>
      <p:sp>
        <p:nvSpPr>
          <p:cNvPr id="183" name="Google Shape;183;p54"/>
          <p:cNvSpPr txBox="1"/>
          <p:nvPr>
            <p:ph idx="12" type="sldNum"/>
          </p:nvPr>
        </p:nvSpPr>
        <p:spPr>
          <a:xfrm>
            <a:off x="8769350" y="6575425"/>
            <a:ext cx="3683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5"/>
          <p:cNvSpPr txBox="1"/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800"/>
              <a:t>Transaction Management	</a:t>
            </a:r>
            <a:endParaRPr sz="2800"/>
          </a:p>
        </p:txBody>
      </p:sp>
      <p:sp>
        <p:nvSpPr>
          <p:cNvPr id="189" name="Google Shape;189;p55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400"/>
              <a:t>A </a:t>
            </a:r>
            <a:r>
              <a:rPr i="1" lang="en-US" sz="2400"/>
              <a:t>transaction</a:t>
            </a:r>
            <a:r>
              <a:rPr lang="en-US" sz="2400"/>
              <a:t> is a collection of operations that performs a single logical function in a database application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400"/>
              <a:t>Transaction-management component ensures that the database remains in a consistent (correct) state despite system failures (e.g., power failures and operating system crashes) and transaction failures.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400"/>
              <a:t>Concurrency-control manager controls the interaction among the concurrent transactions, to ensure the consistency of the database.</a:t>
            </a:r>
            <a:endParaRPr/>
          </a:p>
          <a:p>
            <a:pPr indent="-2286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90" name="Google Shape;190;p55"/>
          <p:cNvSpPr txBox="1"/>
          <p:nvPr>
            <p:ph idx="12" type="sldNum"/>
          </p:nvPr>
        </p:nvSpPr>
        <p:spPr>
          <a:xfrm>
            <a:off x="8769350" y="6575425"/>
            <a:ext cx="3683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6"/>
          <p:cNvSpPr txBox="1"/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Storage Management</a:t>
            </a:r>
            <a:endParaRPr sz="2400"/>
          </a:p>
        </p:txBody>
      </p:sp>
      <p:sp>
        <p:nvSpPr>
          <p:cNvPr id="196" name="Google Shape;196;p56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400"/>
              <a:t>Storage manager is a program module that provides the interface between the low-level data stored in the database and the application programs and queries submitted to the system.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400"/>
              <a:t>The storage manager is responsible to the following tasks: 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400"/>
              <a:t>interaction with the file manager 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400"/>
              <a:t>efficient storing, retrieving and updating of data</a:t>
            </a:r>
            <a:endParaRPr/>
          </a:p>
          <a:p>
            <a:pPr indent="-2286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</p:txBody>
      </p:sp>
      <p:sp>
        <p:nvSpPr>
          <p:cNvPr id="197" name="Google Shape;197;p56"/>
          <p:cNvSpPr txBox="1"/>
          <p:nvPr>
            <p:ph idx="12" type="sldNum"/>
          </p:nvPr>
        </p:nvSpPr>
        <p:spPr>
          <a:xfrm>
            <a:off x="8769350" y="6575425"/>
            <a:ext cx="3683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7"/>
          <p:cNvSpPr txBox="1"/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03" name="Google Shape;203;p57"/>
          <p:cNvSpPr txBox="1"/>
          <p:nvPr>
            <p:ph idx="12" type="sldNum"/>
          </p:nvPr>
        </p:nvSpPr>
        <p:spPr>
          <a:xfrm>
            <a:off x="8769350" y="6575425"/>
            <a:ext cx="3683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5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3206" l="24742" r="25084" t="917"/>
          <a:stretch/>
        </p:blipFill>
        <p:spPr>
          <a:xfrm>
            <a:off x="76200" y="76200"/>
            <a:ext cx="8763000" cy="6629400"/>
          </a:xfrm>
          <a:prstGeom prst="rect">
            <a:avLst/>
          </a:prstGeom>
          <a:noFill/>
          <a:ln cap="flat" cmpd="tri" w="762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8"/>
          <p:cNvSpPr txBox="1"/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800"/>
              <a:t>Application Architectures</a:t>
            </a:r>
            <a:endParaRPr sz="2800"/>
          </a:p>
        </p:txBody>
      </p:sp>
      <p:sp>
        <p:nvSpPr>
          <p:cNvPr id="210" name="Google Shape;210;p58"/>
          <p:cNvSpPr txBox="1"/>
          <p:nvPr>
            <p:ph idx="12" type="sldNum"/>
          </p:nvPr>
        </p:nvSpPr>
        <p:spPr>
          <a:xfrm>
            <a:off x="8769350" y="6575425"/>
            <a:ext cx="3683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5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3425" l="1027" r="1438" t="13149"/>
          <a:stretch/>
        </p:blipFill>
        <p:spPr>
          <a:xfrm>
            <a:off x="1295400" y="1129069"/>
            <a:ext cx="6553200" cy="3290531"/>
          </a:xfrm>
          <a:prstGeom prst="rect">
            <a:avLst/>
          </a:prstGeom>
          <a:noFill/>
          <a:ln cap="flat" cmpd="tri" w="762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12" name="Google Shape;212;p58"/>
          <p:cNvSpPr/>
          <p:nvPr/>
        </p:nvSpPr>
        <p:spPr>
          <a:xfrm>
            <a:off x="762000" y="4800600"/>
            <a:ext cx="739140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Two-tier architecture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 E.g. client programs using ODBC/JDBC to  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communicate with a database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Three-tier architecture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E.g. web-based applications, and 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applications built using “middleware”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218" name="Google Shape;218;p27"/>
          <p:cNvSpPr txBox="1"/>
          <p:nvPr>
            <p:ph idx="11" type="ftr"/>
          </p:nvPr>
        </p:nvSpPr>
        <p:spPr>
          <a:xfrm>
            <a:off x="352540" y="6356520"/>
            <a:ext cx="83339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Computer Networks                      Dr. Vidhu Baggan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See the source image" id="219" name="Google Shape;21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3513"/>
            <a:ext cx="9143999" cy="653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2"/>
          <p:cNvSpPr txBox="1"/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4000"/>
              <a:t>Introduction</a:t>
            </a:r>
            <a:endParaRPr/>
          </a:p>
        </p:txBody>
      </p:sp>
      <p:sp>
        <p:nvSpPr>
          <p:cNvPr id="96" name="Google Shape;96;p42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2500" lnSpcReduction="100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1081"/>
              <a:buChar char="•"/>
            </a:pPr>
            <a:r>
              <a:rPr lang="en-US" sz="2400"/>
              <a:t>Purpose of Database Systems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1081"/>
              <a:buChar char="•"/>
            </a:pPr>
            <a:r>
              <a:rPr lang="en-US" sz="2400"/>
              <a:t>View of Data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1081"/>
              <a:buChar char="•"/>
            </a:pPr>
            <a:r>
              <a:rPr lang="en-US" sz="2400"/>
              <a:t>Data Models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1081"/>
              <a:buChar char="•"/>
            </a:pPr>
            <a:r>
              <a:rPr lang="en-US" sz="2400"/>
              <a:t>Data Definition Language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1081"/>
              <a:buChar char="•"/>
            </a:pPr>
            <a:r>
              <a:rPr lang="en-US" sz="2400"/>
              <a:t>Data Manipulation Language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1081"/>
              <a:buChar char="•"/>
            </a:pPr>
            <a:r>
              <a:rPr lang="en-US" sz="2400"/>
              <a:t>Transaction Management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1081"/>
              <a:buChar char="•"/>
            </a:pPr>
            <a:r>
              <a:rPr lang="en-US" sz="2400"/>
              <a:t>Storage Management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1081"/>
              <a:buChar char="•"/>
            </a:pPr>
            <a:r>
              <a:rPr lang="en-US" sz="2400"/>
              <a:t>Database Administrator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1081"/>
              <a:buChar char="•"/>
            </a:pPr>
            <a:r>
              <a:rPr lang="en-US" sz="2400"/>
              <a:t>Database Users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1081"/>
              <a:buChar char="•"/>
            </a:pPr>
            <a:r>
              <a:rPr lang="en-US" sz="2400"/>
              <a:t>Overall System Structure</a:t>
            </a:r>
            <a:endParaRPr/>
          </a:p>
        </p:txBody>
      </p:sp>
      <p:sp>
        <p:nvSpPr>
          <p:cNvPr id="97" name="Google Shape;97;p42"/>
          <p:cNvSpPr txBox="1"/>
          <p:nvPr>
            <p:ph idx="12" type="sldNum"/>
          </p:nvPr>
        </p:nvSpPr>
        <p:spPr>
          <a:xfrm>
            <a:off x="8769350" y="6575425"/>
            <a:ext cx="3683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Image result for operating systems" id="98" name="Google Shape;98;p42"/>
          <p:cNvSpPr/>
          <p:nvPr/>
        </p:nvSpPr>
        <p:spPr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3"/>
          <p:cNvSpPr txBox="1"/>
          <p:nvPr>
            <p:ph type="title"/>
          </p:nvPr>
        </p:nvSpPr>
        <p:spPr>
          <a:xfrm>
            <a:off x="228600" y="7656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2400"/>
              <a:t>Database Management System (DBMS)</a:t>
            </a:r>
            <a:endParaRPr/>
          </a:p>
        </p:txBody>
      </p:sp>
      <p:sp>
        <p:nvSpPr>
          <p:cNvPr id="104" name="Google Shape;104;p43"/>
          <p:cNvSpPr txBox="1"/>
          <p:nvPr>
            <p:ph idx="12" type="sldNum"/>
          </p:nvPr>
        </p:nvSpPr>
        <p:spPr>
          <a:xfrm>
            <a:off x="8769350" y="6575425"/>
            <a:ext cx="3683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3"/>
          <p:cNvSpPr txBox="1"/>
          <p:nvPr>
            <p:ph idx="1" type="body"/>
          </p:nvPr>
        </p:nvSpPr>
        <p:spPr>
          <a:xfrm>
            <a:off x="228600" y="990600"/>
            <a:ext cx="8610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 sz="2200"/>
              <a:t>Collection of interrelated data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 sz="2200"/>
              <a:t>Set of programs to access the data 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 sz="2200"/>
              <a:t>DBMS contains information about a particular enterprise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 sz="2200"/>
              <a:t>DBMS provides an environment that is both </a:t>
            </a:r>
            <a:r>
              <a:rPr b="1" i="1" lang="en-US" sz="2200"/>
              <a:t>convenient</a:t>
            </a:r>
            <a:r>
              <a:rPr b="1" lang="en-US" sz="2200"/>
              <a:t> and </a:t>
            </a:r>
            <a:r>
              <a:rPr b="1" i="1" lang="en-US" sz="2200"/>
              <a:t>efficient</a:t>
            </a:r>
            <a:r>
              <a:rPr b="1" lang="en-US" sz="2200"/>
              <a:t> to use.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 sz="2200"/>
              <a:t>Database Applications: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200"/>
              <a:t>Banking: all transactions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200"/>
              <a:t>Airlines: reservations, schedules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200"/>
              <a:t>Universities:  registration, grades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200"/>
              <a:t>Sales: customers, products, purchases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200"/>
              <a:t>Manufacturing: production, inventory, orders, supply chain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200"/>
              <a:t>Human resources:  employee records, salaries, tax deductions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200"/>
              <a:t>Databases touch all aspects of our lives</a:t>
            </a:r>
            <a:endParaRPr/>
          </a:p>
          <a:p>
            <a:pPr indent="-2286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4"/>
          <p:cNvSpPr txBox="1"/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400"/>
              <a:t>Purpose of Database System</a:t>
            </a:r>
            <a:endParaRPr/>
          </a:p>
        </p:txBody>
      </p:sp>
      <p:sp>
        <p:nvSpPr>
          <p:cNvPr id="111" name="Google Shape;111;p44"/>
          <p:cNvSpPr txBox="1"/>
          <p:nvPr>
            <p:ph idx="1" type="body"/>
          </p:nvPr>
        </p:nvSpPr>
        <p:spPr>
          <a:xfrm>
            <a:off x="211540" y="1072257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2500" lnSpcReduction="10000"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Char char="•"/>
            </a:pPr>
            <a:r>
              <a:rPr lang="en-US" sz="2400"/>
              <a:t>In the early days, database applications were built on top of file systems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Char char="•"/>
            </a:pPr>
            <a:r>
              <a:rPr lang="en-US" sz="2400"/>
              <a:t>Drawbacks of using file systems to store data: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b="1" lang="en-US" sz="2000"/>
              <a:t>Data redundancy and inconsistency</a:t>
            </a:r>
            <a:endParaRPr/>
          </a:p>
          <a:p>
            <a:pPr indent="-3429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en-US" sz="2000"/>
              <a:t>Multiple file formats, duplication of information in different files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b="1" lang="en-US" sz="2000"/>
              <a:t>Difficulty in accessing data </a:t>
            </a:r>
            <a:endParaRPr/>
          </a:p>
          <a:p>
            <a:pPr indent="-3429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en-US" sz="2000"/>
              <a:t>Need to write a new program to carry out each new task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b="1" lang="en-US" sz="2000"/>
              <a:t>Data isolation </a:t>
            </a:r>
            <a:r>
              <a:rPr lang="en-US" sz="2000"/>
              <a:t>— multiple files and formats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b="1" lang="en-US" sz="2000"/>
              <a:t>Integrity problems</a:t>
            </a:r>
            <a:endParaRPr/>
          </a:p>
          <a:p>
            <a:pPr indent="-3429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en-US" sz="2000"/>
              <a:t>Integrity constraints  (e.g. account balance &gt; 0) become part of program code</a:t>
            </a:r>
            <a:endParaRPr/>
          </a:p>
          <a:p>
            <a:pPr indent="-3429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en-US" sz="2000"/>
              <a:t>Hard to add new constraints or change existing ones</a:t>
            </a:r>
            <a:endParaRPr/>
          </a:p>
          <a:p>
            <a:pPr indent="-2286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None/>
            </a:pPr>
            <a:r>
              <a:t/>
            </a:r>
            <a:endParaRPr sz="2400"/>
          </a:p>
        </p:txBody>
      </p:sp>
      <p:sp>
        <p:nvSpPr>
          <p:cNvPr id="112" name="Google Shape;112;p44"/>
          <p:cNvSpPr txBox="1"/>
          <p:nvPr>
            <p:ph idx="12" type="sldNum"/>
          </p:nvPr>
        </p:nvSpPr>
        <p:spPr>
          <a:xfrm>
            <a:off x="8769350" y="6575425"/>
            <a:ext cx="3683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5"/>
          <p:cNvSpPr txBox="1"/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Purpose of Database Systems (Cont.)</a:t>
            </a:r>
            <a:endParaRPr/>
          </a:p>
        </p:txBody>
      </p:sp>
      <p:sp>
        <p:nvSpPr>
          <p:cNvPr id="118" name="Google Shape;118;p45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2500" lnSpcReduction="10000"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Char char="•"/>
            </a:pPr>
            <a:r>
              <a:rPr lang="en-US" sz="2400"/>
              <a:t>Drawbacks of using file systems (cont.) 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b="1" lang="en-US" sz="2000"/>
              <a:t>Atomicity of updates</a:t>
            </a:r>
            <a:endParaRPr/>
          </a:p>
          <a:p>
            <a:pPr indent="-3429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en-US" sz="2000"/>
              <a:t>Failures may leave database in an inconsistent state with partial updates carried out</a:t>
            </a:r>
            <a:endParaRPr/>
          </a:p>
          <a:p>
            <a:pPr indent="-3429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en-US" sz="2000"/>
              <a:t>E.g. transfer of funds from one account to another should either complete or not happen at all</a:t>
            </a:r>
            <a:endParaRPr b="1" sz="2000"/>
          </a:p>
          <a:p>
            <a:pPr indent="-3429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b="1" lang="en-US" sz="2000"/>
              <a:t>Concurrent access by multiple users</a:t>
            </a:r>
            <a:endParaRPr/>
          </a:p>
          <a:p>
            <a:pPr indent="-3429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en-US" sz="2000"/>
              <a:t>Concurrent accessed needed for performance</a:t>
            </a:r>
            <a:endParaRPr/>
          </a:p>
          <a:p>
            <a:pPr indent="-3429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en-US" sz="2000"/>
              <a:t>Uncontrolled concurrent accesses can lead to inconsistencies</a:t>
            </a:r>
            <a:endParaRPr/>
          </a:p>
          <a:p>
            <a:pPr indent="-3429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Char char="•"/>
            </a:pPr>
            <a:r>
              <a:rPr lang="en-US" sz="1800"/>
              <a:t>E.g. two people reading a balance and updating it at the same time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b="1" lang="en-US" sz="2000"/>
              <a:t>Security problems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Char char="•"/>
            </a:pPr>
            <a:r>
              <a:rPr lang="en-US" sz="2400"/>
              <a:t>Database systems offer solutions to all the above problems</a:t>
            </a:r>
            <a:endParaRPr/>
          </a:p>
          <a:p>
            <a:pPr indent="-2286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21621"/>
              <a:buNone/>
            </a:pPr>
            <a:r>
              <a:t/>
            </a:r>
            <a:endParaRPr/>
          </a:p>
        </p:txBody>
      </p:sp>
      <p:sp>
        <p:nvSpPr>
          <p:cNvPr id="119" name="Google Shape;119;p45"/>
          <p:cNvSpPr txBox="1"/>
          <p:nvPr>
            <p:ph idx="12" type="sldNum"/>
          </p:nvPr>
        </p:nvSpPr>
        <p:spPr>
          <a:xfrm>
            <a:off x="8769350" y="6575425"/>
            <a:ext cx="3683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6"/>
          <p:cNvSpPr txBox="1"/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800"/>
              <a:t>Levels of Abstraction</a:t>
            </a:r>
            <a:endParaRPr sz="2800"/>
          </a:p>
        </p:txBody>
      </p:sp>
      <p:sp>
        <p:nvSpPr>
          <p:cNvPr id="125" name="Google Shape;125;p46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 sz="2200"/>
              <a:t>Physical level</a:t>
            </a:r>
            <a:r>
              <a:rPr lang="en-US" sz="2200"/>
              <a:t> :describes how a record (e.g., customer) is stored.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 sz="2200"/>
              <a:t>Logical level:</a:t>
            </a:r>
            <a:r>
              <a:rPr lang="en-US" sz="2200"/>
              <a:t> describes data stored in database, and the relationships among the data.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2200"/>
              <a:t>		</a:t>
            </a:r>
            <a:r>
              <a:rPr b="1" lang="en-US" sz="2200"/>
              <a:t>type</a:t>
            </a:r>
            <a:r>
              <a:rPr lang="en-US" sz="2200"/>
              <a:t> customer = </a:t>
            </a:r>
            <a:r>
              <a:rPr b="1" lang="en-US" sz="2200"/>
              <a:t>record</a:t>
            </a:r>
            <a:br>
              <a:rPr lang="en-US" sz="2200"/>
            </a:br>
            <a:r>
              <a:rPr lang="en-US" sz="2200"/>
              <a:t>			</a:t>
            </a:r>
            <a:r>
              <a:rPr i="1" lang="en-US" sz="2200"/>
              <a:t>name</a:t>
            </a:r>
            <a:r>
              <a:rPr lang="en-US" sz="2200"/>
              <a:t> : string;</a:t>
            </a:r>
            <a:br>
              <a:rPr lang="en-US" sz="2200"/>
            </a:br>
            <a:r>
              <a:rPr lang="en-US" sz="2200"/>
              <a:t>			</a:t>
            </a:r>
            <a:r>
              <a:rPr i="1" lang="en-US" sz="2200"/>
              <a:t>street</a:t>
            </a:r>
            <a:r>
              <a:rPr lang="en-US" sz="2200"/>
              <a:t> : string;</a:t>
            </a:r>
            <a:br>
              <a:rPr lang="en-US" sz="2200"/>
            </a:br>
            <a:r>
              <a:rPr lang="en-US" sz="2200"/>
              <a:t>			</a:t>
            </a:r>
            <a:r>
              <a:rPr i="1" lang="en-US" sz="2200"/>
              <a:t>city</a:t>
            </a:r>
            <a:r>
              <a:rPr lang="en-US" sz="2200"/>
              <a:t> : integer;</a:t>
            </a:r>
            <a:br>
              <a:rPr lang="en-US" sz="2200"/>
            </a:br>
            <a:r>
              <a:rPr lang="en-US" sz="2200"/>
              <a:t>		</a:t>
            </a:r>
            <a:r>
              <a:rPr b="1" lang="en-US" sz="2200"/>
              <a:t>end</a:t>
            </a:r>
            <a:r>
              <a:rPr lang="en-US" sz="2200"/>
              <a:t>;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 sz="2200"/>
              <a:t>View level:</a:t>
            </a:r>
            <a:r>
              <a:rPr lang="en-US" sz="2200"/>
              <a:t> application programs hide details of data types.  Views can also hide information (e.g., salary) for security purposes. 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126" name="Google Shape;126;p46"/>
          <p:cNvSpPr txBox="1"/>
          <p:nvPr>
            <p:ph idx="12" type="sldNum"/>
          </p:nvPr>
        </p:nvSpPr>
        <p:spPr>
          <a:xfrm>
            <a:off x="8769350" y="6575425"/>
            <a:ext cx="3683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7"/>
          <p:cNvSpPr txBox="1"/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/>
              <a:t>View of Data</a:t>
            </a:r>
            <a:endParaRPr sz="3200"/>
          </a:p>
        </p:txBody>
      </p:sp>
      <p:sp>
        <p:nvSpPr>
          <p:cNvPr id="132" name="Google Shape;132;p47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/>
              <a:t>An architecture for a database system</a:t>
            </a:r>
            <a:r>
              <a:rPr lang="en-US"/>
              <a:t> 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3" name="Google Shape;133;p47"/>
          <p:cNvSpPr txBox="1"/>
          <p:nvPr>
            <p:ph idx="12" type="sldNum"/>
          </p:nvPr>
        </p:nvSpPr>
        <p:spPr>
          <a:xfrm>
            <a:off x="8769350" y="6575425"/>
            <a:ext cx="3683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47"/>
          <p:cNvPicPr preferRelativeResize="0"/>
          <p:nvPr/>
        </p:nvPicPr>
        <p:blipFill rotWithShape="1">
          <a:blip r:embed="rId3">
            <a:alphaModFix/>
          </a:blip>
          <a:srcRect b="13895" l="14351" r="2732" t="21413"/>
          <a:stretch/>
        </p:blipFill>
        <p:spPr>
          <a:xfrm>
            <a:off x="1705200" y="2617213"/>
            <a:ext cx="5948364" cy="3481386"/>
          </a:xfrm>
          <a:prstGeom prst="rect">
            <a:avLst/>
          </a:prstGeom>
          <a:noFill/>
          <a:ln cap="flat" cmpd="tri" w="762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8"/>
          <p:cNvSpPr txBox="1"/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3200"/>
              <a:t>Instances and Schemas</a:t>
            </a:r>
            <a:endParaRPr b="1" sz="3200"/>
          </a:p>
        </p:txBody>
      </p:sp>
      <p:sp>
        <p:nvSpPr>
          <p:cNvPr id="140" name="Google Shape;140;p48"/>
          <p:cNvSpPr txBox="1"/>
          <p:nvPr>
            <p:ph idx="1" type="body"/>
          </p:nvPr>
        </p:nvSpPr>
        <p:spPr>
          <a:xfrm>
            <a:off x="228600" y="990600"/>
            <a:ext cx="86868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400"/>
              <a:t>Similar to types and variables in programming languages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 sz="2400"/>
              <a:t>Schema</a:t>
            </a:r>
            <a:r>
              <a:rPr lang="en-US" sz="2400"/>
              <a:t> – the logical structure of the database 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000"/>
              <a:t>e.g., the database consists of information about a set of customers and accounts and the relationship between them)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000"/>
              <a:t>Analogous to type information of a variable in a program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b="1" lang="en-US" sz="2000"/>
              <a:t>Physical schema</a:t>
            </a:r>
            <a:r>
              <a:rPr lang="en-US" sz="2000"/>
              <a:t>: database design at the physical level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b="1" lang="en-US" sz="2000"/>
              <a:t>Logical schema</a:t>
            </a:r>
            <a:r>
              <a:rPr lang="en-US" sz="2000"/>
              <a:t>: database design at the logical level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 sz="2400"/>
              <a:t>Instance</a:t>
            </a:r>
            <a:r>
              <a:rPr lang="en-US" sz="2400"/>
              <a:t> – the actual content of the database at a particular point in time 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000"/>
              <a:t>Analogous to the value of a variable</a:t>
            </a:r>
            <a:endParaRPr/>
          </a:p>
          <a:p>
            <a:pPr indent="-2286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2286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1" name="Google Shape;141;p48"/>
          <p:cNvSpPr txBox="1"/>
          <p:nvPr>
            <p:ph idx="12" type="sldNum"/>
          </p:nvPr>
        </p:nvSpPr>
        <p:spPr>
          <a:xfrm>
            <a:off x="8769350" y="6575425"/>
            <a:ext cx="3683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9"/>
          <p:cNvSpPr txBox="1"/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3600"/>
              <a:t>Data Independence</a:t>
            </a:r>
            <a:endParaRPr b="1" sz="3600"/>
          </a:p>
        </p:txBody>
      </p:sp>
      <p:sp>
        <p:nvSpPr>
          <p:cNvPr id="147" name="Google Shape;147;p49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 sz="2400"/>
              <a:t>Data Independence :</a:t>
            </a:r>
            <a:r>
              <a:rPr lang="en-US" sz="2400"/>
              <a:t> The ability to modify the one  schema  without changing the other  schema.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400"/>
              <a:t>Data Independence have two types-</a:t>
            </a:r>
            <a:endParaRPr/>
          </a:p>
          <a:p>
            <a:pPr indent="-4572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2400"/>
              <a:t>Physical Data Independence</a:t>
            </a:r>
            <a:endParaRPr/>
          </a:p>
          <a:p>
            <a:pPr indent="-4572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2400"/>
              <a:t>Logical Data Independence</a:t>
            </a:r>
            <a:endParaRPr/>
          </a:p>
          <a:p>
            <a:pPr indent="-4572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4572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 sz="2400"/>
              <a:t>Physical Data Independence : </a:t>
            </a:r>
            <a:r>
              <a:rPr lang="en-US" sz="2400"/>
              <a:t>The ability to modify the physical schema without changing the logical schema</a:t>
            </a:r>
            <a:endParaRPr/>
          </a:p>
          <a:p>
            <a:pPr indent="-4572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 sz="2400"/>
              <a:t>Logical Data Independence : </a:t>
            </a:r>
            <a:r>
              <a:rPr lang="en-US" sz="2400"/>
              <a:t>The ability to modify the logical schema without changing the physical  schema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8" name="Google Shape;148;p49"/>
          <p:cNvSpPr txBox="1"/>
          <p:nvPr>
            <p:ph idx="12" type="sldNum"/>
          </p:nvPr>
        </p:nvSpPr>
        <p:spPr>
          <a:xfrm>
            <a:off x="8769350" y="6575425"/>
            <a:ext cx="3683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2010-04-09T07:36:15Z</dcterms:created>
  <dc:creator>ABC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CCC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37</vt:i4>
  </property>
</Properties>
</file>