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6" d="100"/>
          <a:sy n="66" d="100"/>
        </p:scale>
        <p:origin x="68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094E-3C44-4E80-8A95-7684DCED85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000BFE-A6C6-4749-93A3-9036A45554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AD6282-DE7D-4A80-BAB1-71E705F30610}"/>
              </a:ext>
            </a:extLst>
          </p:cNvPr>
          <p:cNvSpPr>
            <a:spLocks noGrp="1"/>
          </p:cNvSpPr>
          <p:nvPr>
            <p:ph type="dt" sz="half" idx="10"/>
          </p:nvPr>
        </p:nvSpPr>
        <p:spPr/>
        <p:txBody>
          <a:bodyPr/>
          <a:lstStyle/>
          <a:p>
            <a:fld id="{BD3727DC-0A71-4DDB-96E8-6717DFF867B0}" type="datetimeFigureOut">
              <a:rPr lang="en-IN" smtClean="0"/>
              <a:t>07-07-2023</a:t>
            </a:fld>
            <a:endParaRPr lang="en-IN"/>
          </a:p>
        </p:txBody>
      </p:sp>
      <p:sp>
        <p:nvSpPr>
          <p:cNvPr id="5" name="Footer Placeholder 4">
            <a:extLst>
              <a:ext uri="{FF2B5EF4-FFF2-40B4-BE49-F238E27FC236}">
                <a16:creationId xmlns:a16="http://schemas.microsoft.com/office/drawing/2014/main" id="{5787378E-0EC2-4A44-846D-409287375D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B86789-0796-44A3-BA9F-55885336806A}"/>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190697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35B3-0488-48D0-947E-4FC7547851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C9A815-6EF2-43B1-946C-C2C04F6B2B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4B6DC0-C32E-4FA4-B023-E00DE90DD678}"/>
              </a:ext>
            </a:extLst>
          </p:cNvPr>
          <p:cNvSpPr>
            <a:spLocks noGrp="1"/>
          </p:cNvSpPr>
          <p:nvPr>
            <p:ph type="dt" sz="half" idx="10"/>
          </p:nvPr>
        </p:nvSpPr>
        <p:spPr/>
        <p:txBody>
          <a:bodyPr/>
          <a:lstStyle/>
          <a:p>
            <a:fld id="{BD3727DC-0A71-4DDB-96E8-6717DFF867B0}" type="datetimeFigureOut">
              <a:rPr lang="en-IN" smtClean="0"/>
              <a:t>07-07-2023</a:t>
            </a:fld>
            <a:endParaRPr lang="en-IN"/>
          </a:p>
        </p:txBody>
      </p:sp>
      <p:sp>
        <p:nvSpPr>
          <p:cNvPr id="5" name="Footer Placeholder 4">
            <a:extLst>
              <a:ext uri="{FF2B5EF4-FFF2-40B4-BE49-F238E27FC236}">
                <a16:creationId xmlns:a16="http://schemas.microsoft.com/office/drawing/2014/main" id="{5E916DD7-C7BD-4F42-8B41-FEE9A19945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752EB5-0EFB-4634-8BD4-614FE565CFE0}"/>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52648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9AD430-58C5-4D3F-BA4A-543B0407AD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BE8E15-4C4A-4A8C-903A-5053FF04C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6ACCA7-5FBC-47F7-A1F9-CEAA5220202C}"/>
              </a:ext>
            </a:extLst>
          </p:cNvPr>
          <p:cNvSpPr>
            <a:spLocks noGrp="1"/>
          </p:cNvSpPr>
          <p:nvPr>
            <p:ph type="dt" sz="half" idx="10"/>
          </p:nvPr>
        </p:nvSpPr>
        <p:spPr/>
        <p:txBody>
          <a:bodyPr/>
          <a:lstStyle/>
          <a:p>
            <a:fld id="{BD3727DC-0A71-4DDB-96E8-6717DFF867B0}" type="datetimeFigureOut">
              <a:rPr lang="en-IN" smtClean="0"/>
              <a:t>07-07-2023</a:t>
            </a:fld>
            <a:endParaRPr lang="en-IN"/>
          </a:p>
        </p:txBody>
      </p:sp>
      <p:sp>
        <p:nvSpPr>
          <p:cNvPr id="5" name="Footer Placeholder 4">
            <a:extLst>
              <a:ext uri="{FF2B5EF4-FFF2-40B4-BE49-F238E27FC236}">
                <a16:creationId xmlns:a16="http://schemas.microsoft.com/office/drawing/2014/main" id="{818931CB-1660-4782-ABB7-D78302E017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799933-280D-42AD-AA9F-8F305ACC9567}"/>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243094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FAFA-2100-4D53-BFD3-DCE8612FF6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0EE5C8-E91A-48E4-B26E-D68ED6A61A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523A15-0337-47FF-A321-408F85E98D71}"/>
              </a:ext>
            </a:extLst>
          </p:cNvPr>
          <p:cNvSpPr>
            <a:spLocks noGrp="1"/>
          </p:cNvSpPr>
          <p:nvPr>
            <p:ph type="dt" sz="half" idx="10"/>
          </p:nvPr>
        </p:nvSpPr>
        <p:spPr/>
        <p:txBody>
          <a:bodyPr/>
          <a:lstStyle/>
          <a:p>
            <a:fld id="{BD3727DC-0A71-4DDB-96E8-6717DFF867B0}" type="datetimeFigureOut">
              <a:rPr lang="en-IN" smtClean="0"/>
              <a:t>07-07-2023</a:t>
            </a:fld>
            <a:endParaRPr lang="en-IN"/>
          </a:p>
        </p:txBody>
      </p:sp>
      <p:sp>
        <p:nvSpPr>
          <p:cNvPr id="5" name="Footer Placeholder 4">
            <a:extLst>
              <a:ext uri="{FF2B5EF4-FFF2-40B4-BE49-F238E27FC236}">
                <a16:creationId xmlns:a16="http://schemas.microsoft.com/office/drawing/2014/main" id="{F454DDE5-8B8D-4EA4-8E0E-300C3C7D91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1418DA-4F49-41AB-876C-E598B607BE27}"/>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33969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6000-ACF5-45C9-A480-226F5BE1EF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872BB1-E834-44D0-B57F-2EFF8471E7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3B9BB7-E7A3-4E02-A7A8-9A00B1EC4B80}"/>
              </a:ext>
            </a:extLst>
          </p:cNvPr>
          <p:cNvSpPr>
            <a:spLocks noGrp="1"/>
          </p:cNvSpPr>
          <p:nvPr>
            <p:ph type="dt" sz="half" idx="10"/>
          </p:nvPr>
        </p:nvSpPr>
        <p:spPr/>
        <p:txBody>
          <a:bodyPr/>
          <a:lstStyle/>
          <a:p>
            <a:fld id="{BD3727DC-0A71-4DDB-96E8-6717DFF867B0}" type="datetimeFigureOut">
              <a:rPr lang="en-IN" smtClean="0"/>
              <a:t>07-07-2023</a:t>
            </a:fld>
            <a:endParaRPr lang="en-IN"/>
          </a:p>
        </p:txBody>
      </p:sp>
      <p:sp>
        <p:nvSpPr>
          <p:cNvPr id="5" name="Footer Placeholder 4">
            <a:extLst>
              <a:ext uri="{FF2B5EF4-FFF2-40B4-BE49-F238E27FC236}">
                <a16:creationId xmlns:a16="http://schemas.microsoft.com/office/drawing/2014/main" id="{B60254B2-EEB6-4BA9-948F-1B2A4C6BC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B6F5C6-2A3D-4580-841D-83F8BD83C240}"/>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87502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ED42-375D-491A-AFFC-886B1E5C8B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5A0110-C076-4618-8DCD-FE20346CAB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C252EF-7653-466F-8F9B-82973CA9BC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C6AF33-109F-4203-B47B-7FBE44A6ABE9}"/>
              </a:ext>
            </a:extLst>
          </p:cNvPr>
          <p:cNvSpPr>
            <a:spLocks noGrp="1"/>
          </p:cNvSpPr>
          <p:nvPr>
            <p:ph type="dt" sz="half" idx="10"/>
          </p:nvPr>
        </p:nvSpPr>
        <p:spPr/>
        <p:txBody>
          <a:bodyPr/>
          <a:lstStyle/>
          <a:p>
            <a:fld id="{BD3727DC-0A71-4DDB-96E8-6717DFF867B0}" type="datetimeFigureOut">
              <a:rPr lang="en-IN" smtClean="0"/>
              <a:t>07-07-2023</a:t>
            </a:fld>
            <a:endParaRPr lang="en-IN"/>
          </a:p>
        </p:txBody>
      </p:sp>
      <p:sp>
        <p:nvSpPr>
          <p:cNvPr id="6" name="Footer Placeholder 5">
            <a:extLst>
              <a:ext uri="{FF2B5EF4-FFF2-40B4-BE49-F238E27FC236}">
                <a16:creationId xmlns:a16="http://schemas.microsoft.com/office/drawing/2014/main" id="{157895CD-DF03-41A9-B211-FF1969798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813CAA-79EB-41C1-8D70-008A0A12FB0E}"/>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142101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2600-C194-476D-B21A-A55352EB99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B2ABFA-315E-43A9-9BBA-03F5CCD692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BE51E3-CC6E-40D0-8852-2D6DF82329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B7FE0E-3015-4DC8-8C1E-71EDBA933C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32F388-D03D-4738-B637-5E0224EA9B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BE9435-546C-4D2D-84D6-C640A0F8E656}"/>
              </a:ext>
            </a:extLst>
          </p:cNvPr>
          <p:cNvSpPr>
            <a:spLocks noGrp="1"/>
          </p:cNvSpPr>
          <p:nvPr>
            <p:ph type="dt" sz="half" idx="10"/>
          </p:nvPr>
        </p:nvSpPr>
        <p:spPr/>
        <p:txBody>
          <a:bodyPr/>
          <a:lstStyle/>
          <a:p>
            <a:fld id="{BD3727DC-0A71-4DDB-96E8-6717DFF867B0}" type="datetimeFigureOut">
              <a:rPr lang="en-IN" smtClean="0"/>
              <a:t>07-07-2023</a:t>
            </a:fld>
            <a:endParaRPr lang="en-IN"/>
          </a:p>
        </p:txBody>
      </p:sp>
      <p:sp>
        <p:nvSpPr>
          <p:cNvPr id="8" name="Footer Placeholder 7">
            <a:extLst>
              <a:ext uri="{FF2B5EF4-FFF2-40B4-BE49-F238E27FC236}">
                <a16:creationId xmlns:a16="http://schemas.microsoft.com/office/drawing/2014/main" id="{D82C46E4-1D09-4619-8BDF-E4D69A6D58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4B52CD-1E10-4F61-9C99-ECC679F545B9}"/>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55117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B9B8-E8EC-47E7-87FE-778A47D138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8039D9-F2B7-46C2-A7BA-2C867D29C1D8}"/>
              </a:ext>
            </a:extLst>
          </p:cNvPr>
          <p:cNvSpPr>
            <a:spLocks noGrp="1"/>
          </p:cNvSpPr>
          <p:nvPr>
            <p:ph type="dt" sz="half" idx="10"/>
          </p:nvPr>
        </p:nvSpPr>
        <p:spPr/>
        <p:txBody>
          <a:bodyPr/>
          <a:lstStyle/>
          <a:p>
            <a:fld id="{BD3727DC-0A71-4DDB-96E8-6717DFF867B0}" type="datetimeFigureOut">
              <a:rPr lang="en-IN" smtClean="0"/>
              <a:t>07-07-2023</a:t>
            </a:fld>
            <a:endParaRPr lang="en-IN"/>
          </a:p>
        </p:txBody>
      </p:sp>
      <p:sp>
        <p:nvSpPr>
          <p:cNvPr id="4" name="Footer Placeholder 3">
            <a:extLst>
              <a:ext uri="{FF2B5EF4-FFF2-40B4-BE49-F238E27FC236}">
                <a16:creationId xmlns:a16="http://schemas.microsoft.com/office/drawing/2014/main" id="{0C1A1F29-5989-4F0E-BFD5-991A514B72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B2E000-6050-410B-A743-7F9A5697C022}"/>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733595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0CD65F-0768-4C2B-B3D6-57D3AB55999B}"/>
              </a:ext>
            </a:extLst>
          </p:cNvPr>
          <p:cNvSpPr>
            <a:spLocks noGrp="1"/>
          </p:cNvSpPr>
          <p:nvPr>
            <p:ph type="dt" sz="half" idx="10"/>
          </p:nvPr>
        </p:nvSpPr>
        <p:spPr/>
        <p:txBody>
          <a:bodyPr/>
          <a:lstStyle/>
          <a:p>
            <a:fld id="{BD3727DC-0A71-4DDB-96E8-6717DFF867B0}" type="datetimeFigureOut">
              <a:rPr lang="en-IN" smtClean="0"/>
              <a:t>07-07-2023</a:t>
            </a:fld>
            <a:endParaRPr lang="en-IN"/>
          </a:p>
        </p:txBody>
      </p:sp>
      <p:sp>
        <p:nvSpPr>
          <p:cNvPr id="3" name="Footer Placeholder 2">
            <a:extLst>
              <a:ext uri="{FF2B5EF4-FFF2-40B4-BE49-F238E27FC236}">
                <a16:creationId xmlns:a16="http://schemas.microsoft.com/office/drawing/2014/main" id="{0F0DFF6C-E309-4525-BF76-711CAE5116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6C8877-E8CC-40A7-85BD-339F6E6B4BC7}"/>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10176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92AB-934C-448D-9298-4082E579D7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C83B56-1B8C-4B8F-ACC9-45824CF304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60508D-1871-41EC-B1B3-8195BC020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F72A5E-2F0B-4175-9698-0EB4F0FEAA8C}"/>
              </a:ext>
            </a:extLst>
          </p:cNvPr>
          <p:cNvSpPr>
            <a:spLocks noGrp="1"/>
          </p:cNvSpPr>
          <p:nvPr>
            <p:ph type="dt" sz="half" idx="10"/>
          </p:nvPr>
        </p:nvSpPr>
        <p:spPr/>
        <p:txBody>
          <a:bodyPr/>
          <a:lstStyle/>
          <a:p>
            <a:fld id="{BD3727DC-0A71-4DDB-96E8-6717DFF867B0}" type="datetimeFigureOut">
              <a:rPr lang="en-IN" smtClean="0"/>
              <a:t>07-07-2023</a:t>
            </a:fld>
            <a:endParaRPr lang="en-IN"/>
          </a:p>
        </p:txBody>
      </p:sp>
      <p:sp>
        <p:nvSpPr>
          <p:cNvPr id="6" name="Footer Placeholder 5">
            <a:extLst>
              <a:ext uri="{FF2B5EF4-FFF2-40B4-BE49-F238E27FC236}">
                <a16:creationId xmlns:a16="http://schemas.microsoft.com/office/drawing/2014/main" id="{61878399-F58C-4E7F-8277-55CE756AFD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9ED736-BFB1-4B3B-B1A4-2213CC93673B}"/>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56225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4C95-70A8-43E4-A02E-70AD5828F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E4A85F-FAF4-4E36-97D1-E57672BF2E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B817B6-68BE-4A02-89FB-00D08E263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D93A1-2503-4BCD-B3AD-994F16E50CE3}"/>
              </a:ext>
            </a:extLst>
          </p:cNvPr>
          <p:cNvSpPr>
            <a:spLocks noGrp="1"/>
          </p:cNvSpPr>
          <p:nvPr>
            <p:ph type="dt" sz="half" idx="10"/>
          </p:nvPr>
        </p:nvSpPr>
        <p:spPr/>
        <p:txBody>
          <a:bodyPr/>
          <a:lstStyle/>
          <a:p>
            <a:fld id="{BD3727DC-0A71-4DDB-96E8-6717DFF867B0}" type="datetimeFigureOut">
              <a:rPr lang="en-IN" smtClean="0"/>
              <a:t>07-07-2023</a:t>
            </a:fld>
            <a:endParaRPr lang="en-IN"/>
          </a:p>
        </p:txBody>
      </p:sp>
      <p:sp>
        <p:nvSpPr>
          <p:cNvPr id="6" name="Footer Placeholder 5">
            <a:extLst>
              <a:ext uri="{FF2B5EF4-FFF2-40B4-BE49-F238E27FC236}">
                <a16:creationId xmlns:a16="http://schemas.microsoft.com/office/drawing/2014/main" id="{5E9549FB-F51A-4D55-A3C8-8E073B4157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7242D5-C7E2-44D6-883F-C9887D60FF65}"/>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108591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D8FADD-14EE-48CD-A92A-23F0415F8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A218BE-6812-41BF-8899-B40E022396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E1C0E6-2B51-496C-9B25-72932B11DE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727DC-0A71-4DDB-96E8-6717DFF867B0}" type="datetimeFigureOut">
              <a:rPr lang="en-IN" smtClean="0"/>
              <a:t>07-07-2023</a:t>
            </a:fld>
            <a:endParaRPr lang="en-IN"/>
          </a:p>
        </p:txBody>
      </p:sp>
      <p:sp>
        <p:nvSpPr>
          <p:cNvPr id="5" name="Footer Placeholder 4">
            <a:extLst>
              <a:ext uri="{FF2B5EF4-FFF2-40B4-BE49-F238E27FC236}">
                <a16:creationId xmlns:a16="http://schemas.microsoft.com/office/drawing/2014/main" id="{508D4B3F-0D1B-46B2-ADB1-0FDAF8647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1E7C2F-802A-4814-9821-CEEE9A0BA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3766F-3DD4-4AE8-9BBA-775119DA0702}" type="slidenum">
              <a:rPr lang="en-IN" smtClean="0"/>
              <a:t>‹#›</a:t>
            </a:fld>
            <a:endParaRPr lang="en-IN"/>
          </a:p>
        </p:txBody>
      </p:sp>
    </p:spTree>
    <p:extLst>
      <p:ext uri="{BB962C8B-B14F-4D97-AF65-F5344CB8AC3E}">
        <p14:creationId xmlns:p14="http://schemas.microsoft.com/office/powerpoint/2010/main" val="3037924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FAC7-0D72-43A0-9797-14B088CA5EA9}"/>
              </a:ext>
            </a:extLst>
          </p:cNvPr>
          <p:cNvSpPr>
            <a:spLocks noGrp="1"/>
          </p:cNvSpPr>
          <p:nvPr>
            <p:ph type="ctrTitle"/>
          </p:nvPr>
        </p:nvSpPr>
        <p:spPr>
          <a:xfrm>
            <a:off x="2993990" y="-831776"/>
            <a:ext cx="12292149" cy="3082957"/>
          </a:xfrm>
        </p:spPr>
        <p:txBody>
          <a:bodyPr/>
          <a:lstStyle/>
          <a:p>
            <a:r>
              <a:rPr lang="en-US" dirty="0"/>
              <a:t>.</a:t>
            </a:r>
            <a:endParaRPr lang="en-IN" dirty="0"/>
          </a:p>
        </p:txBody>
      </p:sp>
      <p:sp>
        <p:nvSpPr>
          <p:cNvPr id="3" name="Subtitle 2">
            <a:extLst>
              <a:ext uri="{FF2B5EF4-FFF2-40B4-BE49-F238E27FC236}">
                <a16:creationId xmlns:a16="http://schemas.microsoft.com/office/drawing/2014/main" id="{EBAEBEFC-439D-420C-8B9A-7174F6125DB5}"/>
              </a:ext>
            </a:extLst>
          </p:cNvPr>
          <p:cNvSpPr>
            <a:spLocks noGrp="1"/>
          </p:cNvSpPr>
          <p:nvPr>
            <p:ph type="subTitle" idx="1"/>
          </p:nvPr>
        </p:nvSpPr>
        <p:spPr/>
        <p:txBody>
          <a:bodyPr/>
          <a:lstStyle/>
          <a:p>
            <a:endParaRPr lang="en-IN" dirty="0"/>
          </a:p>
        </p:txBody>
      </p:sp>
      <p:pic>
        <p:nvPicPr>
          <p:cNvPr id="1026" name="Picture 2" descr="DBMS Full Form: Database Management System - javaTpoint">
            <a:extLst>
              <a:ext uri="{FF2B5EF4-FFF2-40B4-BE49-F238E27FC236}">
                <a16:creationId xmlns:a16="http://schemas.microsoft.com/office/drawing/2014/main" id="{7B6CFF74-A96B-4250-BF2C-4DFF873F3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319" y="2701028"/>
            <a:ext cx="9351629" cy="34926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ding Blocks">
            <a:extLst>
              <a:ext uri="{FF2B5EF4-FFF2-40B4-BE49-F238E27FC236}">
                <a16:creationId xmlns:a16="http://schemas.microsoft.com/office/drawing/2014/main" id="{E5A6D44A-89C8-4C8B-9E35-866959886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2994" y="778670"/>
            <a:ext cx="1622322" cy="1197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051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87723-1A2D-6F11-2429-FA754DC2B4B3}"/>
              </a:ext>
            </a:extLst>
          </p:cNvPr>
          <p:cNvSpPr>
            <a:spLocks noGrp="1"/>
          </p:cNvSpPr>
          <p:nvPr>
            <p:ph type="title"/>
          </p:nvPr>
        </p:nvSpPr>
        <p:spPr>
          <a:xfrm>
            <a:off x="838200" y="365125"/>
            <a:ext cx="10515600" cy="5767161"/>
          </a:xfrm>
        </p:spPr>
        <p:txBody>
          <a:bodyPr/>
          <a:lstStyle/>
          <a:p>
            <a:r>
              <a:rPr lang="en-IN"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3600" b="1" kern="100" dirty="0">
                <a:solidFill>
                  <a:srgbClr val="FF0000"/>
                </a:solidFill>
                <a:effectLst/>
                <a:latin typeface="Arial Black" panose="020B0A04020102020204" pitchFamily="34" charset="0"/>
                <a:ea typeface="Calibri" panose="020F0502020204030204" pitchFamily="34" charset="0"/>
                <a:cs typeface="Times New Roman" panose="02020603050405020304" pitchFamily="18" charset="0"/>
              </a:rPr>
              <a:t>Database Languages</a:t>
            </a:r>
            <a:br>
              <a:rPr lang="en-IN" sz="3600" b="1" kern="100" dirty="0">
                <a:solidFill>
                  <a:srgbClr val="FF0000"/>
                </a:solidFill>
                <a:effectLst/>
                <a:latin typeface="Arial Black" panose="020B0A04020102020204" pitchFamily="34" charset="0"/>
                <a:ea typeface="Calibri" panose="020F0502020204030204" pitchFamily="34" charset="0"/>
                <a:cs typeface="Times New Roman" panose="02020603050405020304" pitchFamily="18" charset="0"/>
              </a:rPr>
            </a:br>
            <a:br>
              <a:rPr lang="en-IN" sz="36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r>
              <a:rPr lang="en-IN" sz="3600" b="1" kern="100" dirty="0">
                <a:effectLst/>
                <a:latin typeface="Calibri" panose="020F0502020204030204" pitchFamily="34" charset="0"/>
                <a:ea typeface="Calibri" panose="020F0502020204030204" pitchFamily="34" charset="0"/>
                <a:cs typeface="Times New Roman" panose="02020603050405020304" pitchFamily="18" charset="0"/>
              </a:rPr>
              <a:t>1.</a:t>
            </a:r>
            <a:r>
              <a:rPr lang="en-IN" sz="36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3600" b="1" dirty="0">
                <a:effectLst/>
                <a:latin typeface="Calibri" panose="020F0502020204030204" pitchFamily="34" charset="0"/>
                <a:ea typeface="Calibri" panose="020F0502020204030204" pitchFamily="34" charset="0"/>
                <a:cs typeface="Times New Roman" panose="02020603050405020304" pitchFamily="18" charset="0"/>
              </a:rPr>
              <a:t>SQL (Structured Query Language)</a:t>
            </a:r>
            <a:br>
              <a:rPr lang="en-IN" sz="3600" b="1" dirty="0">
                <a:effectLst/>
                <a:latin typeface="Calibri" panose="020F0502020204030204" pitchFamily="34" charset="0"/>
                <a:ea typeface="Calibri" panose="020F0502020204030204" pitchFamily="34" charset="0"/>
                <a:cs typeface="Times New Roman" panose="02020603050405020304" pitchFamily="18" charset="0"/>
              </a:rPr>
            </a:br>
            <a:r>
              <a:rPr lang="en-IN" sz="3600" b="1" dirty="0">
                <a:effectLst/>
                <a:latin typeface="Calibri" panose="020F0502020204030204" pitchFamily="34" charset="0"/>
                <a:ea typeface="Calibri" panose="020F0502020204030204" pitchFamily="34" charset="0"/>
                <a:cs typeface="Times New Roman" panose="02020603050405020304" pitchFamily="18" charset="0"/>
              </a:rPr>
              <a:t>2. MQL (MongoDB Query Language)</a:t>
            </a:r>
            <a:endParaRPr lang="en-IN" sz="3600" dirty="0"/>
          </a:p>
        </p:txBody>
      </p:sp>
    </p:spTree>
    <p:extLst>
      <p:ext uri="{BB962C8B-B14F-4D97-AF65-F5344CB8AC3E}">
        <p14:creationId xmlns:p14="http://schemas.microsoft.com/office/powerpoint/2010/main" val="354980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90CE-B201-26C0-37C2-2F66E6844134}"/>
              </a:ext>
            </a:extLst>
          </p:cNvPr>
          <p:cNvSpPr>
            <a:spLocks noGrp="1"/>
          </p:cNvSpPr>
          <p:nvPr>
            <p:ph type="title"/>
          </p:nvPr>
        </p:nvSpPr>
        <p:spPr>
          <a:xfrm>
            <a:off x="838200" y="365125"/>
            <a:ext cx="10515600" cy="5796189"/>
          </a:xfrm>
        </p:spPr>
        <p:txBody>
          <a:bodyPr>
            <a:normAutofit/>
          </a:bodyPr>
          <a:lstStyle/>
          <a:p>
            <a:r>
              <a:rPr lang="en-US" sz="3200" dirty="0"/>
              <a:t>                       </a:t>
            </a:r>
            <a:r>
              <a:rPr lang="en-IN" sz="32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Popular DBMS Software</a:t>
            </a:r>
            <a:br>
              <a:rPr lang="en-IN" sz="32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br>
              <a:rPr lang="en-IN"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r>
              <a:rPr lang="en-IN" sz="2800" b="1" dirty="0">
                <a:effectLst/>
                <a:ea typeface="Calibri" panose="020F0502020204030204" pitchFamily="34" charset="0"/>
                <a:cs typeface="Times New Roman" panose="02020603050405020304" pitchFamily="18" charset="0"/>
              </a:rPr>
              <a:t>1. Oracle Database</a:t>
            </a:r>
            <a:br>
              <a:rPr lang="en-IN" sz="2800" b="1" dirty="0">
                <a:effectLst/>
                <a:ea typeface="Calibri" panose="020F0502020204030204" pitchFamily="34" charset="0"/>
                <a:cs typeface="Times New Roman" panose="02020603050405020304" pitchFamily="18" charset="0"/>
              </a:rPr>
            </a:br>
            <a:r>
              <a:rPr lang="en-IN" sz="2800" b="1" dirty="0">
                <a:effectLst/>
                <a:ea typeface="Calibri" panose="020F0502020204030204" pitchFamily="34" charset="0"/>
                <a:cs typeface="Times New Roman" panose="02020603050405020304" pitchFamily="18" charset="0"/>
              </a:rPr>
              <a:t>2. MySQL</a:t>
            </a:r>
            <a:br>
              <a:rPr lang="en-IN" sz="2800" b="1" dirty="0">
                <a:effectLst/>
                <a:ea typeface="Calibri" panose="020F0502020204030204" pitchFamily="34" charset="0"/>
                <a:cs typeface="Times New Roman" panose="02020603050405020304" pitchFamily="18" charset="0"/>
              </a:rPr>
            </a:br>
            <a:r>
              <a:rPr lang="en-IN" sz="2800" b="1" dirty="0">
                <a:effectLst/>
                <a:ea typeface="Calibri" panose="020F0502020204030204" pitchFamily="34" charset="0"/>
                <a:cs typeface="Times New Roman" panose="02020603050405020304" pitchFamily="18" charset="0"/>
              </a:rPr>
              <a:t>3. Microsoft SQL Server</a:t>
            </a:r>
            <a:br>
              <a:rPr lang="en-IN" sz="2800" b="1" dirty="0">
                <a:effectLst/>
                <a:ea typeface="Calibri" panose="020F0502020204030204" pitchFamily="34" charset="0"/>
                <a:cs typeface="Times New Roman" panose="02020603050405020304" pitchFamily="18" charset="0"/>
              </a:rPr>
            </a:br>
            <a:r>
              <a:rPr lang="en-IN" sz="2800" b="1" dirty="0">
                <a:effectLst/>
                <a:ea typeface="Calibri" panose="020F0502020204030204" pitchFamily="34" charset="0"/>
                <a:cs typeface="Times New Roman" panose="02020603050405020304" pitchFamily="18" charset="0"/>
              </a:rPr>
              <a:t>4. PostgreSQL</a:t>
            </a:r>
            <a:br>
              <a:rPr lang="en-IN" sz="2800" b="1" dirty="0">
                <a:ea typeface="Calibri" panose="020F0502020204030204" pitchFamily="34" charset="0"/>
                <a:cs typeface="Times New Roman" panose="02020603050405020304" pitchFamily="18" charset="0"/>
              </a:rPr>
            </a:br>
            <a:r>
              <a:rPr lang="en-IN" sz="2800" b="1" dirty="0">
                <a:effectLst/>
                <a:ea typeface="Calibri" panose="020F0502020204030204" pitchFamily="34" charset="0"/>
                <a:cs typeface="Times New Roman" panose="02020603050405020304" pitchFamily="18" charset="0"/>
              </a:rPr>
              <a:t>5. MongoDB</a:t>
            </a:r>
            <a:endParaRPr lang="en-IN" sz="2800" dirty="0"/>
          </a:p>
        </p:txBody>
      </p:sp>
    </p:spTree>
    <p:extLst>
      <p:ext uri="{BB962C8B-B14F-4D97-AF65-F5344CB8AC3E}">
        <p14:creationId xmlns:p14="http://schemas.microsoft.com/office/powerpoint/2010/main" val="2073209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EE75-58AD-1691-6A99-1AFA34C5551A}"/>
              </a:ext>
            </a:extLst>
          </p:cNvPr>
          <p:cNvSpPr>
            <a:spLocks noGrp="1"/>
          </p:cNvSpPr>
          <p:nvPr>
            <p:ph type="title"/>
          </p:nvPr>
        </p:nvSpPr>
        <p:spPr>
          <a:xfrm>
            <a:off x="838200" y="365125"/>
            <a:ext cx="10515600" cy="5984875"/>
          </a:xfrm>
        </p:spPr>
        <p:txBody>
          <a:bodyPr>
            <a:normAutofit/>
          </a:bodyPr>
          <a:lstStyle/>
          <a:p>
            <a:r>
              <a:rPr lang="en-US" sz="3200" dirty="0"/>
              <a:t>                 </a:t>
            </a:r>
            <a:r>
              <a:rPr lang="en-IN" sz="32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Database Administrator and its Responsibility</a:t>
            </a:r>
            <a:br>
              <a:rPr lang="en-IN" sz="32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br>
              <a:rPr lang="en-IN"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r>
              <a:rPr lang="en-IN" sz="2800" b="1" dirty="0">
                <a:effectLst/>
                <a:latin typeface="+mn-lt"/>
                <a:ea typeface="Calibri" panose="020F0502020204030204" pitchFamily="34" charset="0"/>
                <a:cs typeface="Times New Roman" panose="02020603050405020304" pitchFamily="18" charset="0"/>
              </a:rPr>
              <a:t>1. Database Installation and Configuration</a:t>
            </a:r>
            <a:br>
              <a:rPr lang="en-IN" sz="2800" b="1" dirty="0">
                <a:effectLst/>
                <a:latin typeface="+mn-lt"/>
                <a:ea typeface="Calibri" panose="020F0502020204030204" pitchFamily="34" charset="0"/>
                <a:cs typeface="Times New Roman" panose="02020603050405020304" pitchFamily="18" charset="0"/>
              </a:rPr>
            </a:br>
            <a:r>
              <a:rPr lang="en-IN" sz="2800" b="1" dirty="0">
                <a:effectLst/>
                <a:latin typeface="+mn-lt"/>
                <a:ea typeface="Calibri" panose="020F0502020204030204" pitchFamily="34" charset="0"/>
                <a:cs typeface="Times New Roman" panose="02020603050405020304" pitchFamily="18" charset="0"/>
              </a:rPr>
              <a:t>2. Database Design and Schema Management</a:t>
            </a:r>
            <a:br>
              <a:rPr lang="en-IN" sz="2800" b="1" dirty="0">
                <a:effectLst/>
                <a:latin typeface="+mn-lt"/>
                <a:ea typeface="Calibri" panose="020F0502020204030204" pitchFamily="34" charset="0"/>
                <a:cs typeface="Times New Roman" panose="02020603050405020304" pitchFamily="18" charset="0"/>
              </a:rPr>
            </a:br>
            <a:r>
              <a:rPr lang="en-IN" sz="2800" b="1" dirty="0">
                <a:effectLst/>
                <a:latin typeface="+mn-lt"/>
                <a:ea typeface="Calibri" panose="020F0502020204030204" pitchFamily="34" charset="0"/>
                <a:cs typeface="Times New Roman" panose="02020603050405020304" pitchFamily="18" charset="0"/>
              </a:rPr>
              <a:t>3. Data Security and Access Control</a:t>
            </a:r>
            <a:br>
              <a:rPr lang="en-IN" sz="2800" b="1" dirty="0">
                <a:effectLst/>
                <a:latin typeface="+mn-lt"/>
                <a:ea typeface="Calibri" panose="020F0502020204030204" pitchFamily="34" charset="0"/>
                <a:cs typeface="Times New Roman" panose="02020603050405020304" pitchFamily="18" charset="0"/>
              </a:rPr>
            </a:br>
            <a:r>
              <a:rPr lang="en-IN" sz="2800" b="1" dirty="0">
                <a:effectLst/>
                <a:latin typeface="+mn-lt"/>
                <a:ea typeface="Calibri" panose="020F0502020204030204" pitchFamily="34" charset="0"/>
                <a:cs typeface="Times New Roman" panose="02020603050405020304" pitchFamily="18" charset="0"/>
              </a:rPr>
              <a:t>4. Performance Monitoring and Tuning</a:t>
            </a:r>
            <a:br>
              <a:rPr lang="en-IN" sz="2800" b="1" dirty="0">
                <a:effectLst/>
                <a:latin typeface="+mn-lt"/>
                <a:ea typeface="Calibri" panose="020F0502020204030204" pitchFamily="34" charset="0"/>
                <a:cs typeface="Times New Roman" panose="02020603050405020304" pitchFamily="18" charset="0"/>
              </a:rPr>
            </a:br>
            <a:r>
              <a:rPr lang="en-IN" sz="2800" b="1" dirty="0">
                <a:effectLst/>
                <a:latin typeface="+mn-lt"/>
                <a:ea typeface="Calibri" panose="020F0502020204030204" pitchFamily="34" charset="0"/>
                <a:cs typeface="Times New Roman" panose="02020603050405020304" pitchFamily="18" charset="0"/>
              </a:rPr>
              <a:t>5. Backup and Recovery</a:t>
            </a:r>
            <a:br>
              <a:rPr lang="en-IN" sz="2800" b="1" dirty="0">
                <a:effectLst/>
                <a:latin typeface="+mn-lt"/>
                <a:ea typeface="Calibri" panose="020F0502020204030204" pitchFamily="34" charset="0"/>
                <a:cs typeface="Times New Roman" panose="02020603050405020304" pitchFamily="18" charset="0"/>
              </a:rPr>
            </a:br>
            <a:r>
              <a:rPr lang="en-IN" sz="2800" b="1" dirty="0">
                <a:effectLst/>
                <a:latin typeface="+mn-lt"/>
                <a:ea typeface="Calibri" panose="020F0502020204030204" pitchFamily="34" charset="0"/>
                <a:cs typeface="Times New Roman" panose="02020603050405020304" pitchFamily="18" charset="0"/>
              </a:rPr>
              <a:t>6. Database Maintenance and Upgrades</a:t>
            </a:r>
            <a:br>
              <a:rPr lang="en-IN" sz="2800" b="1" dirty="0">
                <a:effectLst/>
                <a:latin typeface="+mn-lt"/>
                <a:ea typeface="Calibri" panose="020F0502020204030204" pitchFamily="34" charset="0"/>
                <a:cs typeface="Times New Roman" panose="02020603050405020304" pitchFamily="18" charset="0"/>
              </a:rPr>
            </a:br>
            <a:r>
              <a:rPr lang="en-IN" sz="2800" b="1" dirty="0">
                <a:effectLst/>
                <a:latin typeface="+mn-lt"/>
                <a:ea typeface="Calibri" panose="020F0502020204030204" pitchFamily="34" charset="0"/>
                <a:cs typeface="Times New Roman" panose="02020603050405020304" pitchFamily="18" charset="0"/>
              </a:rPr>
              <a:t>7. Data Replication and High Availability</a:t>
            </a:r>
            <a:br>
              <a:rPr lang="en-IN" sz="2800" b="1" dirty="0">
                <a:effectLst/>
                <a:latin typeface="+mn-lt"/>
                <a:ea typeface="Calibri" panose="020F0502020204030204" pitchFamily="34" charset="0"/>
                <a:cs typeface="Times New Roman" panose="02020603050405020304" pitchFamily="18" charset="0"/>
              </a:rPr>
            </a:br>
            <a:r>
              <a:rPr lang="en-IN" sz="2800" b="1" dirty="0">
                <a:effectLst/>
                <a:latin typeface="+mn-lt"/>
                <a:ea typeface="Calibri" panose="020F0502020204030204" pitchFamily="34" charset="0"/>
                <a:cs typeface="Times New Roman" panose="02020603050405020304" pitchFamily="18" charset="0"/>
              </a:rPr>
              <a:t>8. Capacity Planning and Scalability</a:t>
            </a:r>
            <a:endParaRPr lang="en-IN" sz="2800" dirty="0">
              <a:latin typeface="+mn-lt"/>
            </a:endParaRPr>
          </a:p>
        </p:txBody>
      </p:sp>
    </p:spTree>
    <p:extLst>
      <p:ext uri="{BB962C8B-B14F-4D97-AF65-F5344CB8AC3E}">
        <p14:creationId xmlns:p14="http://schemas.microsoft.com/office/powerpoint/2010/main" val="2673118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8A55-9B0B-40E4-50F3-EADAD5251C9B}"/>
              </a:ext>
            </a:extLst>
          </p:cNvPr>
          <p:cNvSpPr>
            <a:spLocks noGrp="1"/>
          </p:cNvSpPr>
          <p:nvPr>
            <p:ph type="title"/>
          </p:nvPr>
        </p:nvSpPr>
        <p:spPr>
          <a:xfrm>
            <a:off x="838200" y="365125"/>
            <a:ext cx="10515600" cy="5948589"/>
          </a:xfrm>
        </p:spPr>
        <p:txBody>
          <a:bodyPr>
            <a:normAutofit/>
          </a:bodyPr>
          <a:lstStyle/>
          <a:p>
            <a:r>
              <a:rPr lang="en-US" sz="4000" dirty="0">
                <a:latin typeface="Arial Black" panose="020B0A04020102020204" pitchFamily="34" charset="0"/>
              </a:rPr>
              <a:t> </a:t>
            </a:r>
            <a:r>
              <a:rPr lang="en-IN" sz="3600" b="1" kern="100" dirty="0">
                <a:solidFill>
                  <a:srgbClr val="FF0000"/>
                </a:solidFill>
                <a:effectLst/>
                <a:latin typeface="Arial Black" panose="020B0A04020102020204" pitchFamily="34" charset="0"/>
                <a:ea typeface="Calibri" panose="020F0502020204030204" pitchFamily="34" charset="0"/>
                <a:cs typeface="Times New Roman" panose="02020603050405020304" pitchFamily="18" charset="0"/>
              </a:rPr>
              <a:t>Schema ,Instance and Schema Architecture</a:t>
            </a:r>
            <a:br>
              <a:rPr lang="en-IN"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br>
              <a:rPr lang="en-IN" sz="1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r>
              <a:rPr lang="en-IN" sz="2400" b="1" dirty="0">
                <a:effectLst/>
                <a:latin typeface="Calibri" panose="020F0502020204030204" pitchFamily="34" charset="0"/>
                <a:ea typeface="Calibri" panose="020F0502020204030204" pitchFamily="34" charset="0"/>
                <a:cs typeface="Times New Roman" panose="02020603050405020304" pitchFamily="18" charset="0"/>
              </a:rPr>
              <a:t>Schema:</a:t>
            </a:r>
            <a:r>
              <a:rPr lang="en-IN" sz="2400" dirty="0">
                <a:effectLst/>
                <a:latin typeface="Calibri" panose="020F0502020204030204" pitchFamily="34" charset="0"/>
                <a:ea typeface="Calibri" panose="020F0502020204030204" pitchFamily="34" charset="0"/>
                <a:cs typeface="Times New Roman" panose="02020603050405020304" pitchFamily="18" charset="0"/>
              </a:rPr>
              <a:t> A schema represents the overall design and layout of the database objects, such as tables, views, indexes, and constraints.</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b="1" dirty="0">
                <a:effectLst/>
                <a:latin typeface="Calibri" panose="020F0502020204030204" pitchFamily="34" charset="0"/>
                <a:ea typeface="Calibri" panose="020F0502020204030204" pitchFamily="34" charset="0"/>
                <a:cs typeface="Times New Roman" panose="02020603050405020304" pitchFamily="18" charset="0"/>
              </a:rPr>
              <a:t>Instance:</a:t>
            </a:r>
            <a:r>
              <a:rPr lang="en-IN" sz="2400" dirty="0">
                <a:effectLst/>
                <a:latin typeface="Calibri" panose="020F0502020204030204" pitchFamily="34" charset="0"/>
                <a:ea typeface="Calibri" panose="020F0502020204030204" pitchFamily="34" charset="0"/>
                <a:cs typeface="Times New Roman" panose="02020603050405020304" pitchFamily="18" charset="0"/>
              </a:rPr>
              <a:t> It represents the actual data stored in the database system, including the content of tables, indexes, and other database objects.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b="1" dirty="0">
                <a:effectLst/>
                <a:latin typeface="Calibri" panose="020F0502020204030204" pitchFamily="34" charset="0"/>
                <a:ea typeface="Calibri" panose="020F0502020204030204" pitchFamily="34" charset="0"/>
                <a:cs typeface="Times New Roman" panose="02020603050405020304" pitchFamily="18" charset="0"/>
              </a:rPr>
              <a:t>Schema Architecture:</a:t>
            </a:r>
            <a:r>
              <a:rPr lang="en-IN" sz="2400" dirty="0">
                <a:effectLst/>
                <a:latin typeface="Calibri" panose="020F0502020204030204" pitchFamily="34" charset="0"/>
                <a:ea typeface="Calibri" panose="020F0502020204030204" pitchFamily="34" charset="0"/>
                <a:cs typeface="Times New Roman" panose="02020603050405020304" pitchFamily="18" charset="0"/>
              </a:rPr>
              <a:t> Schema architecture refers to the design and organization of schemas within a database system.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Calibri" panose="020F0502020204030204" pitchFamily="34" charset="0"/>
                <a:ea typeface="Calibri" panose="020F0502020204030204" pitchFamily="34" charset="0"/>
                <a:cs typeface="Times New Roman" panose="02020603050405020304" pitchFamily="18" charset="0"/>
              </a:rPr>
              <a:t>   1. </a:t>
            </a:r>
            <a:r>
              <a:rPr lang="en-IN" sz="2400" i="1" dirty="0">
                <a:effectLst/>
                <a:latin typeface="Calibri" panose="020F0502020204030204" pitchFamily="34" charset="0"/>
                <a:ea typeface="Calibri" panose="020F0502020204030204" pitchFamily="34" charset="0"/>
                <a:cs typeface="Times New Roman" panose="02020603050405020304" pitchFamily="18" charset="0"/>
              </a:rPr>
              <a:t>Single-schema architecture</a:t>
            </a:r>
            <a:br>
              <a:rPr lang="en-IN" sz="2400" i="1" dirty="0">
                <a:effectLst/>
                <a:latin typeface="Calibri" panose="020F0502020204030204" pitchFamily="34" charset="0"/>
                <a:ea typeface="Calibri" panose="020F0502020204030204" pitchFamily="34" charset="0"/>
                <a:cs typeface="Times New Roman" panose="02020603050405020304" pitchFamily="18" charset="0"/>
              </a:rPr>
            </a:br>
            <a:r>
              <a:rPr lang="en-IN" sz="2400" i="1" dirty="0">
                <a:effectLst/>
                <a:latin typeface="Calibri" panose="020F0502020204030204" pitchFamily="34" charset="0"/>
                <a:ea typeface="Calibri" panose="020F0502020204030204" pitchFamily="34" charset="0"/>
                <a:cs typeface="Times New Roman" panose="02020603050405020304" pitchFamily="18" charset="0"/>
              </a:rPr>
              <a:t>    2. Three-schema architecture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679858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1AFA-CDBF-8A4C-9B90-D1A6C6AD65CB}"/>
              </a:ext>
            </a:extLst>
          </p:cNvPr>
          <p:cNvSpPr>
            <a:spLocks noGrp="1"/>
          </p:cNvSpPr>
          <p:nvPr>
            <p:ph type="title"/>
          </p:nvPr>
        </p:nvSpPr>
        <p:spPr/>
        <p:txBody>
          <a:bodyPr/>
          <a:lstStyle/>
          <a:p>
            <a:r>
              <a:rPr lang="en-US" dirty="0"/>
              <a:t>          </a:t>
            </a:r>
            <a:r>
              <a:rPr lang="en-IN" sz="3200" dirty="0">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Three-schema architecture</a:t>
            </a:r>
            <a:endParaRPr lang="en-IN" sz="3200" dirty="0">
              <a:solidFill>
                <a:srgbClr val="C00000"/>
              </a:solidFill>
              <a:latin typeface="Arial Black" panose="020B0A04020102020204" pitchFamily="34" charset="0"/>
            </a:endParaRPr>
          </a:p>
        </p:txBody>
      </p:sp>
      <p:pic>
        <p:nvPicPr>
          <p:cNvPr id="3" name="Picture 2" descr="Three Schema Architecture of DBMS - TAE">
            <a:extLst>
              <a:ext uri="{FF2B5EF4-FFF2-40B4-BE49-F238E27FC236}">
                <a16:creationId xmlns:a16="http://schemas.microsoft.com/office/drawing/2014/main" id="{849014EE-A444-B91C-5651-CAF0D2C23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943" y="1415144"/>
            <a:ext cx="10326915" cy="5273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358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8663-21C5-9A55-1144-9C6AF3709BE3}"/>
              </a:ext>
            </a:extLst>
          </p:cNvPr>
          <p:cNvSpPr>
            <a:spLocks noGrp="1"/>
          </p:cNvSpPr>
          <p:nvPr>
            <p:ph type="title"/>
          </p:nvPr>
        </p:nvSpPr>
        <p:spPr>
          <a:xfrm>
            <a:off x="838200" y="365125"/>
            <a:ext cx="10515600" cy="2864304"/>
          </a:xfrm>
        </p:spPr>
        <p:txBody>
          <a:bodyPr>
            <a:normAutofit/>
          </a:bodyPr>
          <a:lstStyle/>
          <a:p>
            <a:r>
              <a:rPr lang="en-US" dirty="0"/>
              <a:t>            </a:t>
            </a:r>
            <a:r>
              <a:rPr lang="en-IN" b="1" dirty="0">
                <a:solidFill>
                  <a:srgbClr val="FF0000"/>
                </a:solidFill>
                <a:latin typeface="Söhne"/>
              </a:rPr>
              <a:t>D</a:t>
            </a:r>
            <a:r>
              <a:rPr lang="en-IN" b="1" i="0" dirty="0">
                <a:solidFill>
                  <a:srgbClr val="FF0000"/>
                </a:solidFill>
                <a:effectLst/>
                <a:latin typeface="Söhne"/>
              </a:rPr>
              <a:t>atabase </a:t>
            </a:r>
            <a:r>
              <a:rPr lang="en-IN" b="1" dirty="0">
                <a:solidFill>
                  <a:srgbClr val="FF0000"/>
                </a:solidFill>
                <a:latin typeface="Söhne"/>
              </a:rPr>
              <a:t>S</a:t>
            </a:r>
            <a:r>
              <a:rPr lang="en-IN" b="1" i="0" dirty="0">
                <a:solidFill>
                  <a:srgbClr val="FF0000"/>
                </a:solidFill>
                <a:effectLst/>
                <a:latin typeface="Söhne"/>
              </a:rPr>
              <a:t>ystem </a:t>
            </a:r>
            <a:r>
              <a:rPr lang="en-IN" b="1" dirty="0">
                <a:solidFill>
                  <a:srgbClr val="FF0000"/>
                </a:solidFill>
                <a:latin typeface="Söhne"/>
              </a:rPr>
              <a:t>A</a:t>
            </a:r>
            <a:r>
              <a:rPr lang="en-IN" b="1" i="0" dirty="0">
                <a:solidFill>
                  <a:srgbClr val="FF0000"/>
                </a:solidFill>
                <a:effectLst/>
                <a:latin typeface="Söhne"/>
              </a:rPr>
              <a:t>rchitecture</a:t>
            </a:r>
            <a:br>
              <a:rPr lang="en-IN" b="1" i="0" dirty="0">
                <a:solidFill>
                  <a:srgbClr val="FF0000"/>
                </a:solidFill>
                <a:effectLst/>
                <a:latin typeface="Söhne"/>
              </a:rPr>
            </a:br>
            <a:br>
              <a:rPr lang="en-IN" b="1" i="0" dirty="0">
                <a:solidFill>
                  <a:srgbClr val="FF0000"/>
                </a:solidFill>
                <a:effectLst/>
                <a:latin typeface="Söhne"/>
              </a:rPr>
            </a:br>
            <a:r>
              <a:rPr lang="en-IN" sz="4000" b="1" i="0" dirty="0">
                <a:effectLst/>
                <a:latin typeface="Söhne"/>
              </a:rPr>
              <a:t>1.</a:t>
            </a:r>
            <a:r>
              <a:rPr lang="en-IN" sz="4000" b="1" i="0" dirty="0">
                <a:solidFill>
                  <a:srgbClr val="FF0000"/>
                </a:solidFill>
                <a:effectLst/>
                <a:latin typeface="Söhne"/>
              </a:rPr>
              <a:t> </a:t>
            </a:r>
            <a:r>
              <a:rPr lang="en-US" sz="4000" b="1" i="0" dirty="0">
                <a:solidFill>
                  <a:srgbClr val="374151"/>
                </a:solidFill>
                <a:effectLst/>
                <a:latin typeface="Söhne"/>
              </a:rPr>
              <a:t>Two-tier Architecture</a:t>
            </a:r>
            <a:r>
              <a:rPr lang="en-US" b="1" i="0" dirty="0">
                <a:solidFill>
                  <a:srgbClr val="374151"/>
                </a:solidFill>
                <a:effectLst/>
                <a:latin typeface="Söhne"/>
              </a:rPr>
              <a:t>: </a:t>
            </a:r>
            <a:r>
              <a:rPr lang="en-US" sz="2200" b="0" i="0" dirty="0">
                <a:solidFill>
                  <a:srgbClr val="374151"/>
                </a:solidFill>
                <a:effectLst/>
              </a:rPr>
              <a:t>The two-tier architecture, also known as the client-server architecture, consists of two layers: the client layer and the server layer. In this architecture, the client layer directly communicates with the database server.</a:t>
            </a:r>
            <a:endParaRPr lang="en-IN" sz="2200" b="1" dirty="0">
              <a:solidFill>
                <a:srgbClr val="FF0000"/>
              </a:solidFill>
            </a:endParaRPr>
          </a:p>
        </p:txBody>
      </p:sp>
      <p:pic>
        <p:nvPicPr>
          <p:cNvPr id="1026" name="Picture 2">
            <a:extLst>
              <a:ext uri="{FF2B5EF4-FFF2-40B4-BE49-F238E27FC236}">
                <a16:creationId xmlns:a16="http://schemas.microsoft.com/office/drawing/2014/main" id="{F5D4C57E-8A19-260F-B810-961F60354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028" y="3017382"/>
            <a:ext cx="7387771" cy="384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73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7631-BF52-C999-F223-8216005E7F30}"/>
              </a:ext>
            </a:extLst>
          </p:cNvPr>
          <p:cNvSpPr>
            <a:spLocks noGrp="1"/>
          </p:cNvSpPr>
          <p:nvPr>
            <p:ph type="title"/>
          </p:nvPr>
        </p:nvSpPr>
        <p:spPr/>
        <p:txBody>
          <a:bodyPr>
            <a:normAutofit/>
          </a:bodyPr>
          <a:lstStyle/>
          <a:p>
            <a:r>
              <a:rPr lang="en-IN" sz="3200" b="0" i="0" dirty="0">
                <a:solidFill>
                  <a:srgbClr val="374151"/>
                </a:solidFill>
                <a:effectLst/>
                <a:latin typeface="Söhne"/>
              </a:rPr>
              <a:t>2. Three Level ANSI-SPARC Architecture</a:t>
            </a:r>
            <a:endParaRPr lang="en-IN" sz="3200" dirty="0"/>
          </a:p>
        </p:txBody>
      </p:sp>
      <p:pic>
        <p:nvPicPr>
          <p:cNvPr id="2050" name="Picture 2">
            <a:extLst>
              <a:ext uri="{FF2B5EF4-FFF2-40B4-BE49-F238E27FC236}">
                <a16:creationId xmlns:a16="http://schemas.microsoft.com/office/drawing/2014/main" id="{01275E57-F817-A54D-3E0A-6BEDC7EF0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763" y="1524000"/>
            <a:ext cx="5576887" cy="496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431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E8D34-AC8D-4ADA-815F-2DAF5D2EDA61}"/>
              </a:ext>
            </a:extLst>
          </p:cNvPr>
          <p:cNvSpPr>
            <a:spLocks noGrp="1"/>
          </p:cNvSpPr>
          <p:nvPr>
            <p:ph type="title"/>
          </p:nvPr>
        </p:nvSpPr>
        <p:spPr>
          <a:xfrm>
            <a:off x="838200" y="365124"/>
            <a:ext cx="10515600" cy="5978525"/>
          </a:xfrm>
        </p:spPr>
        <p:txBody>
          <a:bodyPr>
            <a:normAutofit/>
          </a:bodyPr>
          <a:lstStyle/>
          <a:p>
            <a:r>
              <a:rPr lang="en-US" b="1" dirty="0">
                <a:solidFill>
                  <a:srgbClr val="C00000"/>
                </a:solidFill>
                <a:latin typeface="Arial Black" panose="020B0A04020102020204" pitchFamily="34" charset="0"/>
              </a:rPr>
              <a:t>What is Data And Database ?</a:t>
            </a:r>
            <a:br>
              <a:rPr lang="en-US" b="1" dirty="0">
                <a:solidFill>
                  <a:srgbClr val="C00000"/>
                </a:solidFill>
                <a:latin typeface="Arial Black" panose="020B0A04020102020204" pitchFamily="34" charset="0"/>
              </a:rPr>
            </a:br>
            <a:br>
              <a:rPr lang="en-US" b="1" dirty="0">
                <a:solidFill>
                  <a:srgbClr val="C00000"/>
                </a:solidFill>
                <a:latin typeface="Arial Black" panose="020B0A04020102020204" pitchFamily="34" charset="0"/>
              </a:rPr>
            </a:br>
            <a:r>
              <a:rPr lang="en-US" sz="3200" dirty="0"/>
              <a:t>Data is different types of information usually formatted in a particular manner.</a:t>
            </a:r>
            <a:br>
              <a:rPr lang="en-US" sz="3200" dirty="0"/>
            </a:br>
            <a:br>
              <a:rPr lang="en-US" sz="3200" dirty="0"/>
            </a:br>
            <a:r>
              <a:rPr lang="en-US" sz="3200" dirty="0">
                <a:solidFill>
                  <a:srgbClr val="4D5156"/>
                </a:solidFill>
              </a:rPr>
              <a:t>D</a:t>
            </a:r>
            <a:r>
              <a:rPr lang="en-US" sz="3200" b="0" i="0" dirty="0">
                <a:solidFill>
                  <a:srgbClr val="4D5156"/>
                </a:solidFill>
                <a:effectLst/>
              </a:rPr>
              <a:t>atabase is </a:t>
            </a:r>
            <a:r>
              <a:rPr lang="en-US" sz="3200" b="0" i="0" dirty="0">
                <a:solidFill>
                  <a:srgbClr val="040C28"/>
                </a:solidFill>
                <a:effectLst/>
              </a:rPr>
              <a:t>an organized collection of structured information, or data, typically stored electronically in a computer system</a:t>
            </a:r>
            <a:r>
              <a:rPr lang="en-US" sz="3200" b="0" i="0" dirty="0">
                <a:solidFill>
                  <a:srgbClr val="4D5156"/>
                </a:solidFill>
                <a:effectLst/>
              </a:rPr>
              <a:t>.</a:t>
            </a:r>
            <a:endParaRPr lang="en-IN" sz="3200" dirty="0"/>
          </a:p>
        </p:txBody>
      </p:sp>
    </p:spTree>
    <p:extLst>
      <p:ext uri="{BB962C8B-B14F-4D97-AF65-F5344CB8AC3E}">
        <p14:creationId xmlns:p14="http://schemas.microsoft.com/office/powerpoint/2010/main" val="366216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FF38-3014-4C40-B627-370E163C0F12}"/>
              </a:ext>
            </a:extLst>
          </p:cNvPr>
          <p:cNvSpPr>
            <a:spLocks noGrp="1"/>
          </p:cNvSpPr>
          <p:nvPr>
            <p:ph type="title"/>
          </p:nvPr>
        </p:nvSpPr>
        <p:spPr>
          <a:xfrm>
            <a:off x="838200" y="365125"/>
            <a:ext cx="10515600" cy="5917688"/>
          </a:xfrm>
        </p:spPr>
        <p:txBody>
          <a:bodyPr>
            <a:normAutofit/>
          </a:bodyPr>
          <a:lstStyle/>
          <a:p>
            <a:r>
              <a:rPr lang="en-US" sz="5400" b="1" dirty="0">
                <a:latin typeface="Arial Black" panose="020B0A04020102020204" pitchFamily="34" charset="0"/>
              </a:rPr>
              <a:t>          </a:t>
            </a:r>
            <a:r>
              <a:rPr lang="en-US" sz="5400" b="1" dirty="0">
                <a:solidFill>
                  <a:srgbClr val="C00000"/>
                </a:solidFill>
                <a:latin typeface="Arial Black" panose="020B0A04020102020204" pitchFamily="34" charset="0"/>
              </a:rPr>
              <a:t>What is DBMS ?</a:t>
            </a:r>
            <a:br>
              <a:rPr lang="en-US" sz="5400" b="1" dirty="0">
                <a:solidFill>
                  <a:srgbClr val="C00000"/>
                </a:solidFill>
                <a:latin typeface="Arial Black" panose="020B0A04020102020204" pitchFamily="34" charset="0"/>
              </a:rPr>
            </a:br>
            <a:br>
              <a:rPr lang="en-US" sz="2800" b="1" dirty="0">
                <a:solidFill>
                  <a:srgbClr val="C00000"/>
                </a:solidFill>
              </a:rPr>
            </a:br>
            <a:r>
              <a:rPr lang="en-US" sz="2800" dirty="0"/>
              <a:t>A DBMS Consists of collection  of set of application programs used to access, update and manage that data.</a:t>
            </a:r>
            <a:br>
              <a:rPr lang="en-US" sz="2800" dirty="0"/>
            </a:br>
            <a:br>
              <a:rPr lang="en-US" sz="2800" dirty="0"/>
            </a:br>
            <a:r>
              <a:rPr lang="en-US" sz="2800" dirty="0">
                <a:solidFill>
                  <a:srgbClr val="374151"/>
                </a:solidFill>
              </a:rPr>
              <a:t>A</a:t>
            </a:r>
            <a:r>
              <a:rPr lang="en-US" sz="2800" i="0" dirty="0">
                <a:solidFill>
                  <a:srgbClr val="374151"/>
                </a:solidFill>
                <a:effectLst/>
              </a:rPr>
              <a:t> software system that allows users to store, manage, and manipulate vast amounts of data in a structured and organized manner. DBMS provides an interface between the users or applications and the underlying database, facilitating efficient data storage, retrieval, modification, and deletion.</a:t>
            </a:r>
            <a:endParaRPr lang="en-IN" sz="2800" dirty="0"/>
          </a:p>
        </p:txBody>
      </p:sp>
    </p:spTree>
    <p:extLst>
      <p:ext uri="{BB962C8B-B14F-4D97-AF65-F5344CB8AC3E}">
        <p14:creationId xmlns:p14="http://schemas.microsoft.com/office/powerpoint/2010/main" val="4020605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4914-BC32-4DE0-8C1C-68A4F02E2669}"/>
              </a:ext>
            </a:extLst>
          </p:cNvPr>
          <p:cNvSpPr>
            <a:spLocks noGrp="1"/>
          </p:cNvSpPr>
          <p:nvPr>
            <p:ph type="title"/>
          </p:nvPr>
        </p:nvSpPr>
        <p:spPr>
          <a:xfrm>
            <a:off x="838200" y="365125"/>
            <a:ext cx="10515600" cy="2642394"/>
          </a:xfrm>
        </p:spPr>
        <p:txBody>
          <a:bodyPr/>
          <a:lstStyle/>
          <a:p>
            <a:r>
              <a:rPr lang="en-US" b="1" dirty="0">
                <a:solidFill>
                  <a:srgbClr val="C00000"/>
                </a:solidFill>
                <a:latin typeface="Arial Black" panose="020B0A04020102020204" pitchFamily="34" charset="0"/>
              </a:rPr>
              <a:t>        File System to DBMS</a:t>
            </a:r>
            <a:endParaRPr lang="en-IN" b="1" dirty="0">
              <a:solidFill>
                <a:srgbClr val="C00000"/>
              </a:solidFill>
              <a:latin typeface="Arial Black" panose="020B0A04020102020204" pitchFamily="34" charset="0"/>
            </a:endParaRPr>
          </a:p>
        </p:txBody>
      </p:sp>
      <p:pic>
        <p:nvPicPr>
          <p:cNvPr id="2050" name="Picture 2" descr="DBMS vs File System | Top Most Useful differences You Need to Know">
            <a:extLst>
              <a:ext uri="{FF2B5EF4-FFF2-40B4-BE49-F238E27FC236}">
                <a16:creationId xmlns:a16="http://schemas.microsoft.com/office/drawing/2014/main" id="{C561D37C-3DF6-44D0-B3C0-9055C2B57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994" y="2536031"/>
            <a:ext cx="7336631" cy="3619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76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0592-271F-4D3F-9955-CFC3E03B9972}"/>
              </a:ext>
            </a:extLst>
          </p:cNvPr>
          <p:cNvSpPr>
            <a:spLocks noGrp="1"/>
          </p:cNvSpPr>
          <p:nvPr>
            <p:ph type="title"/>
          </p:nvPr>
        </p:nvSpPr>
        <p:spPr>
          <a:xfrm>
            <a:off x="966787" y="572294"/>
            <a:ext cx="10515600" cy="5492750"/>
          </a:xfrm>
        </p:spPr>
        <p:txBody>
          <a:bodyPr>
            <a:normAutofit fontScale="90000"/>
          </a:bodyPr>
          <a:lstStyle/>
          <a:p>
            <a:r>
              <a:rPr lang="en-US" b="1" dirty="0">
                <a:solidFill>
                  <a:srgbClr val="C00000"/>
                </a:solidFill>
                <a:latin typeface="Arial Black" panose="020B0A04020102020204" pitchFamily="34" charset="0"/>
              </a:rPr>
              <a:t>    </a:t>
            </a:r>
            <a:br>
              <a:rPr lang="en-US" b="1" dirty="0">
                <a:solidFill>
                  <a:srgbClr val="C00000"/>
                </a:solidFill>
                <a:latin typeface="Arial Black" panose="020B0A04020102020204" pitchFamily="34" charset="0"/>
              </a:rPr>
            </a:br>
            <a:r>
              <a:rPr lang="en-US" b="1" dirty="0">
                <a:solidFill>
                  <a:srgbClr val="C00000"/>
                </a:solidFill>
                <a:latin typeface="Arial Black" panose="020B0A04020102020204" pitchFamily="34" charset="0"/>
              </a:rPr>
              <a:t>         Advantages of DBMS</a:t>
            </a:r>
            <a:br>
              <a:rPr lang="en-US" b="1" dirty="0">
                <a:solidFill>
                  <a:srgbClr val="C00000"/>
                </a:solidFill>
                <a:latin typeface="Arial Black" panose="020B0A04020102020204" pitchFamily="34" charset="0"/>
              </a:rPr>
            </a:br>
            <a:br>
              <a:rPr lang="en-US" sz="3100" b="1" dirty="0"/>
            </a:br>
            <a:r>
              <a:rPr lang="en-US" sz="3100" b="1" dirty="0"/>
              <a:t>.Data Sharing </a:t>
            </a:r>
            <a:br>
              <a:rPr lang="en-US" sz="3100" b="1" dirty="0"/>
            </a:br>
            <a:r>
              <a:rPr lang="en-US" sz="3100" b="1" dirty="0"/>
              <a:t>.Data searching </a:t>
            </a:r>
            <a:br>
              <a:rPr lang="en-US" sz="3100" b="1" dirty="0"/>
            </a:br>
            <a:r>
              <a:rPr lang="en-US" sz="3100" b="1" dirty="0"/>
              <a:t>.Data Security</a:t>
            </a:r>
            <a:br>
              <a:rPr lang="en-US" sz="3100" b="1" dirty="0"/>
            </a:br>
            <a:r>
              <a:rPr lang="en-US" sz="3100" b="1" dirty="0"/>
              <a:t>.Backup</a:t>
            </a:r>
            <a:br>
              <a:rPr lang="en-US" sz="3100" b="1" dirty="0"/>
            </a:br>
            <a:r>
              <a:rPr lang="en-US" sz="3100" b="1" dirty="0"/>
              <a:t>.Maintenance</a:t>
            </a:r>
            <a:br>
              <a:rPr lang="en-US" b="1" dirty="0">
                <a:solidFill>
                  <a:srgbClr val="C00000"/>
                </a:solidFill>
              </a:rPr>
            </a:br>
            <a:br>
              <a:rPr lang="en-US" b="1" dirty="0">
                <a:solidFill>
                  <a:srgbClr val="C00000"/>
                </a:solidFill>
                <a:latin typeface="Arial Black" panose="020B0A04020102020204" pitchFamily="34" charset="0"/>
              </a:rPr>
            </a:br>
            <a:br>
              <a:rPr lang="en-US" b="1" dirty="0">
                <a:solidFill>
                  <a:srgbClr val="C00000"/>
                </a:solidFill>
                <a:latin typeface="Arial Black" panose="020B0A04020102020204" pitchFamily="34" charset="0"/>
              </a:rPr>
            </a:b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44731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A0A0-9CC8-4615-9572-62544EE08345}"/>
              </a:ext>
            </a:extLst>
          </p:cNvPr>
          <p:cNvSpPr>
            <a:spLocks noGrp="1"/>
          </p:cNvSpPr>
          <p:nvPr>
            <p:ph type="title"/>
          </p:nvPr>
        </p:nvSpPr>
        <p:spPr>
          <a:xfrm>
            <a:off x="838200" y="365125"/>
            <a:ext cx="10515600" cy="5778500"/>
          </a:xfrm>
        </p:spPr>
        <p:txBody>
          <a:bodyPr>
            <a:normAutofit/>
          </a:bodyPr>
          <a:lstStyle/>
          <a:p>
            <a:r>
              <a:rPr lang="en-US" b="1" dirty="0">
                <a:solidFill>
                  <a:srgbClr val="C00000"/>
                </a:solidFill>
                <a:latin typeface="Arial Black" panose="020B0A04020102020204" pitchFamily="34" charset="0"/>
              </a:rPr>
              <a:t> Disadvantages of DBMS</a:t>
            </a:r>
            <a:br>
              <a:rPr lang="en-US" b="1" dirty="0">
                <a:solidFill>
                  <a:srgbClr val="C00000"/>
                </a:solidFill>
                <a:latin typeface="Arial Black" panose="020B0A04020102020204" pitchFamily="34" charset="0"/>
              </a:rPr>
            </a:br>
            <a:br>
              <a:rPr lang="en-US" sz="2800" b="1" dirty="0"/>
            </a:br>
            <a:r>
              <a:rPr lang="en-US" sz="2800" b="1" dirty="0"/>
              <a:t>. </a:t>
            </a:r>
            <a:r>
              <a:rPr lang="en-US" sz="2800" b="1" dirty="0" err="1"/>
              <a:t>Comlex</a:t>
            </a:r>
            <a:r>
              <a:rPr lang="en-US" sz="2800" b="1" dirty="0"/>
              <a:t> Structure of DBMS</a:t>
            </a:r>
            <a:br>
              <a:rPr lang="en-US" sz="2800" b="1" dirty="0"/>
            </a:br>
            <a:r>
              <a:rPr lang="en-US" sz="2800" b="1" dirty="0"/>
              <a:t>. High Maintenance</a:t>
            </a:r>
            <a:br>
              <a:rPr lang="en-US" sz="2800" b="1" dirty="0"/>
            </a:br>
            <a:r>
              <a:rPr lang="en-US" sz="2800" b="1" dirty="0"/>
              <a:t>. Compatibility</a:t>
            </a:r>
            <a:br>
              <a:rPr lang="en-US" sz="2800" b="1" dirty="0"/>
            </a:br>
            <a:r>
              <a:rPr lang="en-US" sz="2800" b="1" dirty="0"/>
              <a:t>. Cost of Hardware and Software</a:t>
            </a:r>
            <a:endParaRPr lang="en-IN" sz="2800" b="1" dirty="0"/>
          </a:p>
        </p:txBody>
      </p:sp>
    </p:spTree>
    <p:extLst>
      <p:ext uri="{BB962C8B-B14F-4D97-AF65-F5344CB8AC3E}">
        <p14:creationId xmlns:p14="http://schemas.microsoft.com/office/powerpoint/2010/main" val="2570925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C3DE-257A-883A-21D3-5C8CE8C33340}"/>
              </a:ext>
            </a:extLst>
          </p:cNvPr>
          <p:cNvSpPr>
            <a:spLocks noGrp="1"/>
          </p:cNvSpPr>
          <p:nvPr>
            <p:ph type="title"/>
          </p:nvPr>
        </p:nvSpPr>
        <p:spPr>
          <a:xfrm>
            <a:off x="268514" y="365125"/>
            <a:ext cx="11085286" cy="6188075"/>
          </a:xfrm>
        </p:spPr>
        <p:txBody>
          <a:bodyPr>
            <a:noAutofit/>
          </a:bodyPr>
          <a:lstStyle/>
          <a:p>
            <a:r>
              <a:rPr lang="en-US" sz="2800" b="1" dirty="0">
                <a:solidFill>
                  <a:srgbClr val="C00000"/>
                </a:solidFill>
                <a:latin typeface="Arial Black" panose="020B0A04020102020204" pitchFamily="34" charset="0"/>
              </a:rPr>
              <a:t>           </a:t>
            </a:r>
            <a:r>
              <a:rPr lang="en-US" sz="2800" b="1" i="0" u="none" strike="noStrike" baseline="0" dirty="0">
                <a:solidFill>
                  <a:srgbClr val="C00000"/>
                </a:solidFill>
                <a:latin typeface="Arial Black" panose="020B0A04020102020204" pitchFamily="34" charset="0"/>
              </a:rPr>
              <a:t>Characteristics of  Database approach </a:t>
            </a:r>
            <a:br>
              <a:rPr lang="en-US" sz="2400" i="0" dirty="0">
                <a:effectLst/>
              </a:rPr>
            </a:br>
            <a:r>
              <a:rPr lang="en-US" sz="1800" b="0" i="0" u="none" strike="noStrike" baseline="0" dirty="0">
                <a:solidFill>
                  <a:srgbClr val="000000"/>
                </a:solidFill>
              </a:rPr>
              <a:t>	</a:t>
            </a:r>
            <a:br>
              <a:rPr lang="en-US" sz="2400" i="0" dirty="0">
                <a:effectLst/>
              </a:rPr>
            </a:br>
            <a:br>
              <a:rPr lang="en-US" sz="2400" i="0" dirty="0">
                <a:effectLst/>
              </a:rPr>
            </a:br>
            <a:r>
              <a:rPr lang="en-US" sz="2400" i="0" dirty="0">
                <a:effectLst/>
              </a:rPr>
              <a:t>The database approach, also known as the database management system (DBMS) approach, is a method for storing, managing, and organizing data in a structured manner. It involves the use of a database management system to create, manipulate, and maintain databases.</a:t>
            </a:r>
            <a:br>
              <a:rPr lang="en-US" sz="2400" i="0" dirty="0">
                <a:effectLst/>
              </a:rPr>
            </a:br>
            <a:endParaRPr lang="en-IN" sz="2400" dirty="0"/>
          </a:p>
        </p:txBody>
      </p:sp>
    </p:spTree>
    <p:extLst>
      <p:ext uri="{BB962C8B-B14F-4D97-AF65-F5344CB8AC3E}">
        <p14:creationId xmlns:p14="http://schemas.microsoft.com/office/powerpoint/2010/main" val="3136272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4DA8-8C01-4AAB-1165-21F17514797F}"/>
              </a:ext>
            </a:extLst>
          </p:cNvPr>
          <p:cNvSpPr>
            <a:spLocks noGrp="1"/>
          </p:cNvSpPr>
          <p:nvPr>
            <p:ph type="title"/>
          </p:nvPr>
        </p:nvSpPr>
        <p:spPr>
          <a:xfrm>
            <a:off x="838200" y="275772"/>
            <a:ext cx="10515600" cy="5457371"/>
          </a:xfrm>
        </p:spPr>
        <p:txBody>
          <a:bodyPr>
            <a:normAutofit/>
          </a:bodyPr>
          <a:lstStyle/>
          <a:p>
            <a:r>
              <a:rPr lang="en-US" sz="3600" dirty="0"/>
              <a:t>1.</a:t>
            </a:r>
            <a:r>
              <a:rPr lang="en-IN" sz="3600" b="0" i="0" dirty="0">
                <a:solidFill>
                  <a:srgbClr val="374151"/>
                </a:solidFill>
                <a:effectLst/>
              </a:rPr>
              <a:t> Data Independence</a:t>
            </a:r>
            <a:br>
              <a:rPr lang="en-IN" sz="3600" b="0" i="0" dirty="0">
                <a:solidFill>
                  <a:srgbClr val="374151"/>
                </a:solidFill>
                <a:effectLst/>
              </a:rPr>
            </a:br>
            <a:r>
              <a:rPr lang="en-IN" sz="3600" b="0" i="0" dirty="0">
                <a:solidFill>
                  <a:srgbClr val="374151"/>
                </a:solidFill>
                <a:effectLst/>
              </a:rPr>
              <a:t>2. Data Integrity</a:t>
            </a:r>
            <a:br>
              <a:rPr lang="en-IN" sz="3600" b="0" i="0" dirty="0">
                <a:solidFill>
                  <a:srgbClr val="374151"/>
                </a:solidFill>
                <a:effectLst/>
              </a:rPr>
            </a:br>
            <a:r>
              <a:rPr lang="en-IN" sz="3600" b="0" i="0" dirty="0">
                <a:solidFill>
                  <a:srgbClr val="374151"/>
                </a:solidFill>
                <a:effectLst/>
              </a:rPr>
              <a:t>3. Data Security</a:t>
            </a:r>
            <a:br>
              <a:rPr lang="en-IN" sz="3600" b="0" i="0" dirty="0">
                <a:solidFill>
                  <a:srgbClr val="374151"/>
                </a:solidFill>
                <a:effectLst/>
              </a:rPr>
            </a:br>
            <a:r>
              <a:rPr lang="en-IN" sz="3600" b="0" i="0" dirty="0">
                <a:solidFill>
                  <a:srgbClr val="374151"/>
                </a:solidFill>
                <a:effectLst/>
              </a:rPr>
              <a:t>4.</a:t>
            </a:r>
            <a:r>
              <a:rPr lang="en-IN" b="0" i="0" dirty="0">
                <a:solidFill>
                  <a:srgbClr val="374151"/>
                </a:solidFill>
                <a:effectLst/>
                <a:latin typeface="Söhne"/>
              </a:rPr>
              <a:t> </a:t>
            </a:r>
            <a:r>
              <a:rPr lang="en-IN" sz="3600" dirty="0">
                <a:effectLst/>
                <a:ea typeface="Calibri" panose="020F0502020204030204" pitchFamily="34" charset="0"/>
                <a:cs typeface="Times New Roman" panose="02020603050405020304" pitchFamily="18" charset="0"/>
              </a:rPr>
              <a:t>Data Sharing and Concurrency Control</a:t>
            </a:r>
            <a:br>
              <a:rPr lang="en-IN" sz="3600" dirty="0">
                <a:effectLst/>
                <a:ea typeface="Calibri" panose="020F0502020204030204" pitchFamily="34" charset="0"/>
                <a:cs typeface="Times New Roman" panose="02020603050405020304" pitchFamily="18" charset="0"/>
              </a:rPr>
            </a:br>
            <a:r>
              <a:rPr lang="en-IN" sz="3600" dirty="0">
                <a:effectLst/>
                <a:ea typeface="Calibri" panose="020F0502020204030204" pitchFamily="34" charset="0"/>
                <a:cs typeface="Times New Roman" panose="02020603050405020304" pitchFamily="18" charset="0"/>
              </a:rPr>
              <a:t>5. Data Querying and Manipulation</a:t>
            </a:r>
            <a:br>
              <a:rPr lang="en-IN" sz="3600" dirty="0">
                <a:effectLst/>
                <a:ea typeface="Calibri" panose="020F0502020204030204" pitchFamily="34" charset="0"/>
                <a:cs typeface="Times New Roman" panose="02020603050405020304" pitchFamily="18" charset="0"/>
              </a:rPr>
            </a:br>
            <a:r>
              <a:rPr lang="en-IN" sz="3600" dirty="0">
                <a:effectLst/>
                <a:ea typeface="Calibri" panose="020F0502020204030204" pitchFamily="34" charset="0"/>
                <a:cs typeface="Times New Roman" panose="02020603050405020304" pitchFamily="18" charset="0"/>
              </a:rPr>
              <a:t>6. Data Scalability and Performance</a:t>
            </a:r>
            <a:br>
              <a:rPr lang="en-IN" sz="3600" dirty="0">
                <a:effectLst/>
                <a:ea typeface="Calibri" panose="020F0502020204030204" pitchFamily="34" charset="0"/>
                <a:cs typeface="Times New Roman" panose="02020603050405020304" pitchFamily="18" charset="0"/>
              </a:rPr>
            </a:br>
            <a:r>
              <a:rPr lang="en-IN" sz="3600" dirty="0">
                <a:effectLst/>
                <a:ea typeface="Calibri" panose="020F0502020204030204" pitchFamily="34" charset="0"/>
                <a:cs typeface="Times New Roman" panose="02020603050405020304" pitchFamily="18" charset="0"/>
              </a:rPr>
              <a:t>7. Data Durability and Recovery</a:t>
            </a:r>
            <a:endParaRPr lang="en-IN" sz="3600" dirty="0"/>
          </a:p>
        </p:txBody>
      </p:sp>
    </p:spTree>
    <p:extLst>
      <p:ext uri="{BB962C8B-B14F-4D97-AF65-F5344CB8AC3E}">
        <p14:creationId xmlns:p14="http://schemas.microsoft.com/office/powerpoint/2010/main" val="1893089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5066-6F03-CFCE-1AC4-CBA7E98F063B}"/>
              </a:ext>
            </a:extLst>
          </p:cNvPr>
          <p:cNvSpPr>
            <a:spLocks noGrp="1"/>
          </p:cNvSpPr>
          <p:nvPr>
            <p:ph type="title"/>
          </p:nvPr>
        </p:nvSpPr>
        <p:spPr>
          <a:xfrm>
            <a:off x="838200" y="365125"/>
            <a:ext cx="10515600" cy="5796189"/>
          </a:xfrm>
        </p:spPr>
        <p:txBody>
          <a:bodyPr>
            <a:normAutofit/>
          </a:bodyPr>
          <a:lstStyle/>
          <a:p>
            <a:r>
              <a:rPr lang="en-IN" sz="2800" b="1" kern="100" dirty="0">
                <a:solidFill>
                  <a:srgbClr val="FF0000"/>
                </a:solidFill>
                <a:effectLst/>
                <a:latin typeface="Arial Black" panose="020B0A04020102020204" pitchFamily="34" charset="0"/>
                <a:ea typeface="Calibri" panose="020F0502020204030204" pitchFamily="34" charset="0"/>
                <a:cs typeface="Times New Roman" panose="02020603050405020304" pitchFamily="18" charset="0"/>
              </a:rPr>
              <a:t>                                                                                                                                                            </a:t>
            </a:r>
            <a:r>
              <a:rPr lang="en-IN" sz="3200" b="1" kern="100" dirty="0">
                <a:solidFill>
                  <a:srgbClr val="FF0000"/>
                </a:solidFill>
                <a:effectLst/>
                <a:latin typeface="Arial Black" panose="020B0A04020102020204" pitchFamily="34" charset="0"/>
                <a:ea typeface="Calibri" panose="020F0502020204030204" pitchFamily="34" charset="0"/>
                <a:cs typeface="Times New Roman" panose="02020603050405020304" pitchFamily="18" charset="0"/>
              </a:rPr>
              <a:t>Database Architectures</a:t>
            </a:r>
            <a:br>
              <a:rPr lang="en-IN" sz="3200" b="1" kern="100" dirty="0">
                <a:solidFill>
                  <a:srgbClr val="FF0000"/>
                </a:solidFill>
                <a:effectLst/>
                <a:latin typeface="Arial Black" panose="020B0A04020102020204" pitchFamily="34" charset="0"/>
                <a:ea typeface="Calibri" panose="020F0502020204030204" pitchFamily="34" charset="0"/>
                <a:cs typeface="Times New Roman" panose="02020603050405020304" pitchFamily="18" charset="0"/>
              </a:rPr>
            </a:br>
            <a:br>
              <a:rPr lang="en-IN" sz="2800" b="1" kern="100" dirty="0">
                <a:solidFill>
                  <a:srgbClr val="FF0000"/>
                </a:solidFill>
                <a:effectLst/>
                <a:ea typeface="Calibri" panose="020F0502020204030204" pitchFamily="34" charset="0"/>
                <a:cs typeface="Times New Roman" panose="02020603050405020304" pitchFamily="18" charset="0"/>
              </a:rPr>
            </a:br>
            <a:r>
              <a:rPr lang="en-IN" sz="2800" b="1" i="1" dirty="0">
                <a:effectLst/>
                <a:ea typeface="Calibri" panose="020F0502020204030204" pitchFamily="34" charset="0"/>
                <a:cs typeface="Times New Roman" panose="02020603050405020304" pitchFamily="18" charset="0"/>
              </a:rPr>
              <a:t>1. Relational Database Management System (RDBMS)</a:t>
            </a:r>
            <a:br>
              <a:rPr lang="en-IN" sz="2800" b="1" i="1" dirty="0">
                <a:effectLst/>
                <a:ea typeface="Calibri" panose="020F0502020204030204" pitchFamily="34" charset="0"/>
                <a:cs typeface="Times New Roman" panose="02020603050405020304" pitchFamily="18" charset="0"/>
              </a:rPr>
            </a:br>
            <a:r>
              <a:rPr lang="en-IN" sz="2800" b="1" i="1" dirty="0">
                <a:effectLst/>
                <a:ea typeface="Calibri" panose="020F0502020204030204" pitchFamily="34" charset="0"/>
                <a:cs typeface="Times New Roman" panose="02020603050405020304" pitchFamily="18" charset="0"/>
              </a:rPr>
              <a:t>2. NRDBMS/NoSQL</a:t>
            </a:r>
            <a:br>
              <a:rPr lang="en-IN" sz="2800" b="1" i="1" dirty="0">
                <a:effectLst/>
                <a:ea typeface="Calibri" panose="020F0502020204030204" pitchFamily="34" charset="0"/>
                <a:cs typeface="Times New Roman" panose="02020603050405020304" pitchFamily="18" charset="0"/>
              </a:rPr>
            </a:br>
            <a:r>
              <a:rPr lang="en-IN" sz="2800" b="1" i="1" dirty="0">
                <a:effectLst/>
                <a:ea typeface="Calibri" panose="020F0502020204030204" pitchFamily="34" charset="0"/>
                <a:cs typeface="Times New Roman" panose="02020603050405020304" pitchFamily="18" charset="0"/>
              </a:rPr>
              <a:t>3. Distributed Databases</a:t>
            </a:r>
            <a:endParaRPr lang="en-IN" sz="2800" dirty="0"/>
          </a:p>
        </p:txBody>
      </p:sp>
    </p:spTree>
    <p:extLst>
      <p:ext uri="{BB962C8B-B14F-4D97-AF65-F5344CB8AC3E}">
        <p14:creationId xmlns:p14="http://schemas.microsoft.com/office/powerpoint/2010/main" val="967322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TotalTime>
  <Words>576</Words>
  <Application>Microsoft Office PowerPoint</Application>
  <PresentationFormat>Widescreen</PresentationFormat>
  <Paragraphs>16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Calibri Light</vt:lpstr>
      <vt:lpstr>Söhne</vt:lpstr>
      <vt:lpstr>Office Theme</vt:lpstr>
      <vt:lpstr>.</vt:lpstr>
      <vt:lpstr>What is Data And Database ?  Data is different types of information usually formatted in a particular manner.  Database is an organized collection of structured information, or data, typically stored electronically in a computer system.</vt:lpstr>
      <vt:lpstr>          What is DBMS ?  A DBMS Consists of collection  of set of application programs used to access, update and manage that data.  A software system that allows users to store, manage, and manipulate vast amounts of data in a structured and organized manner. DBMS provides an interface between the users or applications and the underlying database, facilitating efficient data storage, retrieval, modification, and deletion.</vt:lpstr>
      <vt:lpstr>        File System to DBMS</vt:lpstr>
      <vt:lpstr>              Advantages of DBMS  .Data Sharing  .Data searching  .Data Security .Backup .Maintenance   </vt:lpstr>
      <vt:lpstr> Disadvantages of DBMS  . Comlex Structure of DBMS . High Maintenance . Compatibility . Cost of Hardware and Software</vt:lpstr>
      <vt:lpstr>           Characteristics of  Database approach     The database approach, also known as the database management system (DBMS) approach, is a method for storing, managing, and organizing data in a structured manner. It involves the use of a database management system to create, manipulate, and maintain databases. </vt:lpstr>
      <vt:lpstr>1. Data Independence 2. Data Integrity 3. Data Security 4. Data Sharing and Concurrency Control 5. Data Querying and Manipulation 6. Data Scalability and Performance 7. Data Durability and Recovery</vt:lpstr>
      <vt:lpstr>                                                                                                                                                            Database Architectures  1. Relational Database Management System (RDBMS) 2. NRDBMS/NoSQL 3. Distributed Databases</vt:lpstr>
      <vt:lpstr> Database Languages  1. SQL (Structured Query Language) 2. MQL (MongoDB Query Language)</vt:lpstr>
      <vt:lpstr>                        Popular DBMS Software  1. Oracle Database 2. MySQL 3. Microsoft SQL Server 4. PostgreSQL 5. MongoDB</vt:lpstr>
      <vt:lpstr>                  Database Administrator and its Responsibility  1. Database Installation and Configuration 2. Database Design and Schema Management 3. Data Security and Access Control 4. Performance Monitoring and Tuning 5. Backup and Recovery 6. Database Maintenance and Upgrades 7. Data Replication and High Availability 8. Capacity Planning and Scalability</vt:lpstr>
      <vt:lpstr> Schema ,Instance and Schema Architecture  Schema: A schema represents the overall design and layout of the database objects, such as tables, views, indexes, and constraints. Instance: It represents the actual data stored in the database system, including the content of tables, indexes, and other database objects.  Schema Architecture: Schema architecture refers to the design and organization of schemas within a database system.     1. Single-schema architecture     2. Three-schema architecture </vt:lpstr>
      <vt:lpstr>          Three-schema architecture</vt:lpstr>
      <vt:lpstr>            Database System Architecture  1. Two-tier Architecture: The two-tier architecture, also known as the client-server architecture, consists of two layers: the client layer and the server layer. In this architecture, the client layer directly communicates with the database server.</vt:lpstr>
      <vt:lpstr>2. Three Level ANSI-SPARC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Vikas Patel</cp:lastModifiedBy>
  <cp:revision>11</cp:revision>
  <dcterms:created xsi:type="dcterms:W3CDTF">2023-07-03T18:41:51Z</dcterms:created>
  <dcterms:modified xsi:type="dcterms:W3CDTF">2023-07-06T20:54:29Z</dcterms:modified>
</cp:coreProperties>
</file>