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74" r:id="rId6"/>
    <p:sldId id="261" r:id="rId7"/>
    <p:sldId id="273" r:id="rId8"/>
    <p:sldId id="275"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094E-3C44-4E80-8A95-7684DCED85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000BFE-A6C6-4749-93A3-9036A4555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AD6282-DE7D-4A80-BAB1-71E705F30610}"/>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5787378E-0EC2-4A44-846D-409287375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86789-0796-44A3-BA9F-55885336806A}"/>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90697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35B3-0488-48D0-947E-4FC7547851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9A815-6EF2-43B1-946C-C2C04F6B2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4B6DC0-C32E-4FA4-B023-E00DE90DD678}"/>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5E916DD7-C7BD-4F42-8B41-FEE9A19945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52EB5-0EFB-4634-8BD4-614FE565CFE0}"/>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2648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AD430-58C5-4D3F-BA4A-543B0407A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BE8E15-4C4A-4A8C-903A-5053FF04C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ACCA7-5FBC-47F7-A1F9-CEAA5220202C}"/>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818931CB-1660-4782-ABB7-D78302E017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99933-280D-42AD-AA9F-8F305ACC956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24309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FAFA-2100-4D53-BFD3-DCE8612FF6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0EE5C8-E91A-48E4-B26E-D68ED6A61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523A15-0337-47FF-A321-408F85E98D71}"/>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F454DDE5-8B8D-4EA4-8E0E-300C3C7D9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418DA-4F49-41AB-876C-E598B607BE2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33969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6000-ACF5-45C9-A480-226F5BE1EF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872BB1-E834-44D0-B57F-2EFF8471E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B9BB7-E7A3-4E02-A7A8-9A00B1EC4B80}"/>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B60254B2-EEB6-4BA9-948F-1B2A4C6BC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6F5C6-2A3D-4580-841D-83F8BD83C240}"/>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87502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D42-375D-491A-AFFC-886B1E5C8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5A0110-C076-4618-8DCD-FE20346CA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C252EF-7653-466F-8F9B-82973CA9B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C6AF33-109F-4203-B47B-7FBE44A6ABE9}"/>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6" name="Footer Placeholder 5">
            <a:extLst>
              <a:ext uri="{FF2B5EF4-FFF2-40B4-BE49-F238E27FC236}">
                <a16:creationId xmlns:a16="http://schemas.microsoft.com/office/drawing/2014/main" id="{157895CD-DF03-41A9-B211-FF1969798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13CAA-79EB-41C1-8D70-008A0A12FB0E}"/>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42101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2600-C194-476D-B21A-A55352EB99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B2ABFA-315E-43A9-9BBA-03F5CCD69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E51E3-CC6E-40D0-8852-2D6DF82329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B7FE0E-3015-4DC8-8C1E-71EDBA933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32F388-D03D-4738-B637-5E0224EA9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BE9435-546C-4D2D-84D6-C640A0F8E656}"/>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8" name="Footer Placeholder 7">
            <a:extLst>
              <a:ext uri="{FF2B5EF4-FFF2-40B4-BE49-F238E27FC236}">
                <a16:creationId xmlns:a16="http://schemas.microsoft.com/office/drawing/2014/main" id="{D82C46E4-1D09-4619-8BDF-E4D69A6D58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4B52CD-1E10-4F61-9C99-ECC679F545B9}"/>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5117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9B8-E8EC-47E7-87FE-778A47D138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8039D9-F2B7-46C2-A7BA-2C867D29C1D8}"/>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4" name="Footer Placeholder 3">
            <a:extLst>
              <a:ext uri="{FF2B5EF4-FFF2-40B4-BE49-F238E27FC236}">
                <a16:creationId xmlns:a16="http://schemas.microsoft.com/office/drawing/2014/main" id="{0C1A1F29-5989-4F0E-BFD5-991A514B72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B2E000-6050-410B-A743-7F9A5697C022}"/>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733595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CD65F-0768-4C2B-B3D6-57D3AB55999B}"/>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3" name="Footer Placeholder 2">
            <a:extLst>
              <a:ext uri="{FF2B5EF4-FFF2-40B4-BE49-F238E27FC236}">
                <a16:creationId xmlns:a16="http://schemas.microsoft.com/office/drawing/2014/main" id="{0F0DFF6C-E309-4525-BF76-711CAE5116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6C8877-E8CC-40A7-85BD-339F6E6B4BC7}"/>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10176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92AB-934C-448D-9298-4082E579D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C83B56-1B8C-4B8F-ACC9-45824CF304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60508D-1871-41EC-B1B3-8195BC020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72A5E-2F0B-4175-9698-0EB4F0FEAA8C}"/>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6" name="Footer Placeholder 5">
            <a:extLst>
              <a:ext uri="{FF2B5EF4-FFF2-40B4-BE49-F238E27FC236}">
                <a16:creationId xmlns:a16="http://schemas.microsoft.com/office/drawing/2014/main" id="{61878399-F58C-4E7F-8277-55CE756AFD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9ED736-BFB1-4B3B-B1A4-2213CC93673B}"/>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35622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4C95-70A8-43E4-A02E-70AD5828F3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E4A85F-FAF4-4E36-97D1-E57672BF2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B817B6-68BE-4A02-89FB-00D08E263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D93A1-2503-4BCD-B3AD-994F16E50CE3}"/>
              </a:ext>
            </a:extLst>
          </p:cNvPr>
          <p:cNvSpPr>
            <a:spLocks noGrp="1"/>
          </p:cNvSpPr>
          <p:nvPr>
            <p:ph type="dt" sz="half" idx="10"/>
          </p:nvPr>
        </p:nvSpPr>
        <p:spPr/>
        <p:txBody>
          <a:bodyPr/>
          <a:lstStyle/>
          <a:p>
            <a:fld id="{BD3727DC-0A71-4DDB-96E8-6717DFF867B0}" type="datetimeFigureOut">
              <a:rPr lang="en-IN" smtClean="0"/>
              <a:t>21-08-2023</a:t>
            </a:fld>
            <a:endParaRPr lang="en-IN"/>
          </a:p>
        </p:txBody>
      </p:sp>
      <p:sp>
        <p:nvSpPr>
          <p:cNvPr id="6" name="Footer Placeholder 5">
            <a:extLst>
              <a:ext uri="{FF2B5EF4-FFF2-40B4-BE49-F238E27FC236}">
                <a16:creationId xmlns:a16="http://schemas.microsoft.com/office/drawing/2014/main" id="{5E9549FB-F51A-4D55-A3C8-8E073B415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7242D5-C7E2-44D6-883F-C9887D60FF65}"/>
              </a:ext>
            </a:extLst>
          </p:cNvPr>
          <p:cNvSpPr>
            <a:spLocks noGrp="1"/>
          </p:cNvSpPr>
          <p:nvPr>
            <p:ph type="sldNum" sz="quarter" idx="12"/>
          </p:nvPr>
        </p:nvSpPr>
        <p:spPr/>
        <p:txBody>
          <a:bodyPr/>
          <a:lstStyle/>
          <a:p>
            <a:fld id="{6733766F-3DD4-4AE8-9BBA-775119DA0702}" type="slidenum">
              <a:rPr lang="en-IN" smtClean="0"/>
              <a:t>‹#›</a:t>
            </a:fld>
            <a:endParaRPr lang="en-IN"/>
          </a:p>
        </p:txBody>
      </p:sp>
    </p:spTree>
    <p:extLst>
      <p:ext uri="{BB962C8B-B14F-4D97-AF65-F5344CB8AC3E}">
        <p14:creationId xmlns:p14="http://schemas.microsoft.com/office/powerpoint/2010/main" val="108591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D8FADD-14EE-48CD-A92A-23F0415F8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A218BE-6812-41BF-8899-B40E02239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E1C0E6-2B51-496C-9B25-72932B11DE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727DC-0A71-4DDB-96E8-6717DFF867B0}" type="datetimeFigureOut">
              <a:rPr lang="en-IN" smtClean="0"/>
              <a:t>21-08-2023</a:t>
            </a:fld>
            <a:endParaRPr lang="en-IN"/>
          </a:p>
        </p:txBody>
      </p:sp>
      <p:sp>
        <p:nvSpPr>
          <p:cNvPr id="5" name="Footer Placeholder 4">
            <a:extLst>
              <a:ext uri="{FF2B5EF4-FFF2-40B4-BE49-F238E27FC236}">
                <a16:creationId xmlns:a16="http://schemas.microsoft.com/office/drawing/2014/main" id="{508D4B3F-0D1B-46B2-ADB1-0FDAF8647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1E7C2F-802A-4814-9821-CEEE9A0BA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3766F-3DD4-4AE8-9BBA-775119DA0702}" type="slidenum">
              <a:rPr lang="en-IN" smtClean="0"/>
              <a:t>‹#›</a:t>
            </a:fld>
            <a:endParaRPr lang="en-IN"/>
          </a:p>
        </p:txBody>
      </p:sp>
    </p:spTree>
    <p:extLst>
      <p:ext uri="{BB962C8B-B14F-4D97-AF65-F5344CB8AC3E}">
        <p14:creationId xmlns:p14="http://schemas.microsoft.com/office/powerpoint/2010/main" val="3037924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AC7-0D72-43A0-9797-14B088CA5EA9}"/>
              </a:ext>
            </a:extLst>
          </p:cNvPr>
          <p:cNvSpPr>
            <a:spLocks noGrp="1"/>
          </p:cNvSpPr>
          <p:nvPr>
            <p:ph type="ctrTitle"/>
          </p:nvPr>
        </p:nvSpPr>
        <p:spPr>
          <a:xfrm>
            <a:off x="2993990" y="-831776"/>
            <a:ext cx="12292149" cy="3082957"/>
          </a:xfrm>
        </p:spPr>
        <p:txBody>
          <a:bodyPr/>
          <a:lstStyle/>
          <a:p>
            <a:r>
              <a:rPr lang="en-US" dirty="0"/>
              <a:t>.</a:t>
            </a:r>
            <a:endParaRPr lang="en-IN" dirty="0"/>
          </a:p>
        </p:txBody>
      </p:sp>
      <p:sp>
        <p:nvSpPr>
          <p:cNvPr id="3" name="Subtitle 2">
            <a:extLst>
              <a:ext uri="{FF2B5EF4-FFF2-40B4-BE49-F238E27FC236}">
                <a16:creationId xmlns:a16="http://schemas.microsoft.com/office/drawing/2014/main" id="{EBAEBEFC-439D-420C-8B9A-7174F6125DB5}"/>
              </a:ext>
            </a:extLst>
          </p:cNvPr>
          <p:cNvSpPr>
            <a:spLocks noGrp="1"/>
          </p:cNvSpPr>
          <p:nvPr>
            <p:ph type="subTitle" idx="1"/>
          </p:nvPr>
        </p:nvSpPr>
        <p:spPr/>
        <p:txBody>
          <a:bodyPr/>
          <a:lstStyle/>
          <a:p>
            <a:endParaRPr lang="en-IN" dirty="0"/>
          </a:p>
        </p:txBody>
      </p:sp>
      <p:pic>
        <p:nvPicPr>
          <p:cNvPr id="1026" name="Picture 2" descr="DBMS Full Form: Database Management System - javaTpoint">
            <a:extLst>
              <a:ext uri="{FF2B5EF4-FFF2-40B4-BE49-F238E27FC236}">
                <a16:creationId xmlns:a16="http://schemas.microsoft.com/office/drawing/2014/main" id="{7B6CFF74-A96B-4250-BF2C-4DFF873F3A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319" y="2701028"/>
            <a:ext cx="9351629" cy="3492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ing Blocks">
            <a:extLst>
              <a:ext uri="{FF2B5EF4-FFF2-40B4-BE49-F238E27FC236}">
                <a16:creationId xmlns:a16="http://schemas.microsoft.com/office/drawing/2014/main" id="{E5A6D44A-89C8-4C8B-9E35-866959886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2994" y="778670"/>
            <a:ext cx="1622322" cy="1197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05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a:bodyPr>
          <a:lstStyle/>
          <a:p>
            <a:r>
              <a:rPr lang="en-US" b="1" dirty="0" smtClean="0">
                <a:solidFill>
                  <a:srgbClr val="C00000"/>
                </a:solidFill>
                <a:latin typeface="Arial Black" panose="020B0A04020102020204" pitchFamily="34" charset="0"/>
              </a:rPr>
              <a:t>Bank Management Schema and ER Diagram</a:t>
            </a:r>
            <a:endParaRPr lang="en-IN" sz="2500" dirty="0"/>
          </a:p>
        </p:txBody>
      </p:sp>
    </p:spTree>
    <p:extLst>
      <p:ext uri="{BB962C8B-B14F-4D97-AF65-F5344CB8AC3E}">
        <p14:creationId xmlns:p14="http://schemas.microsoft.com/office/powerpoint/2010/main" val="155019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8D34-AC8D-4ADA-815F-2DAF5D2EDA61}"/>
              </a:ext>
            </a:extLst>
          </p:cNvPr>
          <p:cNvSpPr>
            <a:spLocks noGrp="1"/>
          </p:cNvSpPr>
          <p:nvPr>
            <p:ph type="title"/>
          </p:nvPr>
        </p:nvSpPr>
        <p:spPr>
          <a:xfrm>
            <a:off x="838200" y="365124"/>
            <a:ext cx="10515600" cy="5978525"/>
          </a:xfrm>
        </p:spPr>
        <p:txBody>
          <a:bodyPr>
            <a:normAutofit/>
          </a:bodyPr>
          <a:lstStyle/>
          <a:p>
            <a:pPr indent="-609600">
              <a:spcBef>
                <a:spcPts val="0"/>
              </a:spcBef>
            </a:pPr>
            <a:r>
              <a:rPr lang="en-US" b="1" dirty="0" smtClean="0">
                <a:solidFill>
                  <a:srgbClr val="FF0000"/>
                </a:solidFill>
                <a:latin typeface="Times New Roman" panose="02020603050405020304" pitchFamily="18" charset="0"/>
              </a:rPr>
              <a:t>What is a Data Model?</a:t>
            </a:r>
            <a:br>
              <a:rPr lang="en-US" b="1" dirty="0" smtClean="0">
                <a:solidFill>
                  <a:srgbClr val="FF0000"/>
                </a:solidFill>
                <a:latin typeface="Times New Roman" panose="02020603050405020304" pitchFamily="18" charset="0"/>
              </a:rPr>
            </a:br>
            <a:r>
              <a:rPr lang="en-US" b="1" dirty="0" smtClean="0">
                <a:solidFill>
                  <a:srgbClr val="C00000"/>
                </a:solidFill>
                <a:latin typeface="Arial Black" panose="020B0A04020102020204" pitchFamily="34" charset="0"/>
              </a:rPr>
              <a:t/>
            </a:r>
            <a:br>
              <a:rPr lang="en-US" b="1" dirty="0" smtClean="0">
                <a:solidFill>
                  <a:srgbClr val="C00000"/>
                </a:solidFill>
                <a:latin typeface="Arial Black" panose="020B0A04020102020204" pitchFamily="34" charset="0"/>
              </a:rPr>
            </a:br>
            <a:r>
              <a:rPr lang="en-US" sz="3200" dirty="0">
                <a:solidFill>
                  <a:srgbClr val="000000"/>
                </a:solidFill>
                <a:latin typeface="Times New Roman" panose="02020603050405020304" pitchFamily="18" charset="0"/>
              </a:rPr>
              <a:t>P</a:t>
            </a:r>
            <a:r>
              <a:rPr lang="en-US" sz="3200" dirty="0" smtClean="0">
                <a:solidFill>
                  <a:srgbClr val="000000"/>
                </a:solidFill>
                <a:latin typeface="Times New Roman" panose="02020603050405020304" pitchFamily="18" charset="0"/>
              </a:rPr>
              <a:t>recise </a:t>
            </a:r>
            <a:r>
              <a:rPr lang="en-US" sz="3200" dirty="0">
                <a:solidFill>
                  <a:srgbClr val="000000"/>
                </a:solidFill>
                <a:latin typeface="Times New Roman" panose="02020603050405020304" pitchFamily="18" charset="0"/>
              </a:rPr>
              <a:t>description of the data content in a </a:t>
            </a:r>
            <a:r>
              <a:rPr lang="en-US" sz="3200" dirty="0" smtClean="0">
                <a:solidFill>
                  <a:srgbClr val="000000"/>
                </a:solidFill>
                <a:latin typeface="Times New Roman" panose="02020603050405020304" pitchFamily="18" charset="0"/>
              </a:rPr>
              <a:t>system.</a:t>
            </a:r>
            <a:br>
              <a:rPr lang="en-US" sz="3200" dirty="0" smtClean="0">
                <a:solidFill>
                  <a:srgbClr val="000000"/>
                </a:solidFill>
                <a:latin typeface="Times New Roman" panose="02020603050405020304" pitchFamily="18" charset="0"/>
              </a:rPr>
            </a:br>
            <a:r>
              <a:rPr lang="en-US" sz="3200" dirty="0"/>
              <a:t/>
            </a:r>
            <a:br>
              <a:rPr lang="en-US" sz="3200" dirty="0"/>
            </a:br>
            <a:r>
              <a:rPr lang="en-US" sz="3200" dirty="0">
                <a:solidFill>
                  <a:srgbClr val="000000"/>
                </a:solidFill>
                <a:latin typeface="Times New Roman" panose="02020603050405020304" pitchFamily="18" charset="0"/>
              </a:rPr>
              <a:t>Categories of data models</a:t>
            </a:r>
            <a:r>
              <a:rPr lang="en-US" sz="3200" dirty="0" smtClean="0">
                <a:solidFill>
                  <a:srgbClr val="000000"/>
                </a:solidFill>
                <a:latin typeface="Times New Roman" panose="02020603050405020304" pitchFamily="18" charset="0"/>
              </a:rPr>
              <a:t>:</a:t>
            </a:r>
            <a:br>
              <a:rPr lang="en-US" sz="3200" dirty="0" smtClean="0">
                <a:solidFill>
                  <a:srgbClr val="000000"/>
                </a:solidFill>
                <a:latin typeface="Times New Roman" panose="02020603050405020304" pitchFamily="18" charset="0"/>
              </a:rPr>
            </a:br>
            <a:r>
              <a:rPr lang="en-US" sz="3200" dirty="0"/>
              <a:t/>
            </a:r>
            <a:br>
              <a:rPr lang="en-US" sz="3200" dirty="0"/>
            </a:br>
            <a:r>
              <a:rPr lang="en-US" sz="3200" dirty="0">
                <a:latin typeface="Times New Roman" panose="02020603050405020304" pitchFamily="18" charset="0"/>
              </a:rPr>
              <a:t>Conceptual(high-level, semantic </a:t>
            </a:r>
            <a:r>
              <a:rPr lang="en-US" sz="3200" dirty="0" smtClean="0">
                <a:latin typeface="Times New Roman" panose="02020603050405020304" pitchFamily="18" charset="0"/>
              </a:rPr>
              <a:t>): ER diagram</a:t>
            </a:r>
            <a:r>
              <a:rPr lang="en-US" sz="3200" dirty="0">
                <a:latin typeface="Noto Sans Symbols"/>
              </a:rPr>
              <a:t/>
            </a:r>
            <a:br>
              <a:rPr lang="en-US" sz="3200" dirty="0">
                <a:latin typeface="Noto Sans Symbols"/>
              </a:rPr>
            </a:br>
            <a:r>
              <a:rPr lang="en-US" sz="3200" dirty="0">
                <a:latin typeface="Times New Roman" panose="02020603050405020304" pitchFamily="18" charset="0"/>
              </a:rPr>
              <a:t>Logical(low-level, internal </a:t>
            </a:r>
            <a:r>
              <a:rPr lang="en-US" sz="3200" dirty="0" smtClean="0">
                <a:latin typeface="Times New Roman" panose="02020603050405020304" pitchFamily="18" charset="0"/>
              </a:rPr>
              <a:t>): Relational Model</a:t>
            </a:r>
            <a:r>
              <a:rPr lang="en-US" sz="3200" dirty="0">
                <a:latin typeface="Noto Sans Symbols"/>
              </a:rPr>
              <a:t/>
            </a:r>
            <a:br>
              <a:rPr lang="en-US" sz="3200" dirty="0">
                <a:latin typeface="Noto Sans Symbols"/>
              </a:rPr>
            </a:br>
            <a:r>
              <a:rPr lang="en-US" sz="3200" dirty="0">
                <a:latin typeface="Times New Roman" panose="02020603050405020304" pitchFamily="18" charset="0"/>
              </a:rPr>
              <a:t>Physical(representational </a:t>
            </a:r>
            <a:r>
              <a:rPr lang="en-US" sz="3200" dirty="0" smtClean="0">
                <a:latin typeface="Times New Roman" panose="02020603050405020304" pitchFamily="18" charset="0"/>
              </a:rPr>
              <a:t>): Unifying Model</a:t>
            </a:r>
            <a:r>
              <a:rPr lang="en-US" sz="3200" dirty="0">
                <a:solidFill>
                  <a:srgbClr val="FF0000"/>
                </a:solidFill>
                <a:latin typeface="Noto Sans Symbols"/>
              </a:rPr>
              <a:t/>
            </a:r>
            <a:br>
              <a:rPr lang="en-US" sz="3200" dirty="0">
                <a:solidFill>
                  <a:srgbClr val="FF0000"/>
                </a:solidFill>
                <a:latin typeface="Noto Sans Symbols"/>
              </a:rPr>
            </a:br>
            <a:endParaRPr lang="en-IN" sz="3200" dirty="0"/>
          </a:p>
        </p:txBody>
      </p:sp>
    </p:spTree>
    <p:extLst>
      <p:ext uri="{BB962C8B-B14F-4D97-AF65-F5344CB8AC3E}">
        <p14:creationId xmlns:p14="http://schemas.microsoft.com/office/powerpoint/2010/main" val="366216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F38-3014-4C40-B627-370E163C0F12}"/>
              </a:ext>
            </a:extLst>
          </p:cNvPr>
          <p:cNvSpPr>
            <a:spLocks noGrp="1"/>
          </p:cNvSpPr>
          <p:nvPr>
            <p:ph type="title"/>
          </p:nvPr>
        </p:nvSpPr>
        <p:spPr>
          <a:xfrm>
            <a:off x="838200" y="365125"/>
            <a:ext cx="10515600" cy="5917688"/>
          </a:xfrm>
        </p:spPr>
        <p:txBody>
          <a:bodyPr>
            <a:normAutofit/>
          </a:bodyPr>
          <a:lstStyle/>
          <a:p>
            <a:pPr marL="355600" fontAlgn="base">
              <a:spcBef>
                <a:spcPts val="400"/>
              </a:spcBef>
            </a:pPr>
            <a:r>
              <a:rPr lang="en-US" sz="4800" b="1" dirty="0" smtClean="0">
                <a:solidFill>
                  <a:srgbClr val="C00000"/>
                </a:solidFill>
                <a:latin typeface="Arial Black" panose="020B0A04020102020204" pitchFamily="34" charset="0"/>
              </a:rPr>
              <a:t>Types of Logical Model</a:t>
            </a: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US" sz="2800" b="1" dirty="0" smtClean="0">
                <a:solidFill>
                  <a:srgbClr val="C00000"/>
                </a:solidFill>
              </a:rPr>
              <a:t/>
            </a:r>
            <a:br>
              <a:rPr lang="en-US" sz="2800" b="1" dirty="0" smtClean="0">
                <a:solidFill>
                  <a:srgbClr val="C00000"/>
                </a:solidFill>
              </a:rPr>
            </a:br>
            <a:r>
              <a:rPr lang="en-IN" sz="2800" dirty="0" smtClean="0">
                <a:solidFill>
                  <a:srgbClr val="000000"/>
                </a:solidFill>
                <a:latin typeface="Times New Roman" panose="02020603050405020304" pitchFamily="18" charset="0"/>
              </a:rPr>
              <a:t>Hierarchical Model: Tree</a:t>
            </a:r>
            <a:r>
              <a:rPr lang="en-IN" sz="2800" dirty="0">
                <a:solidFill>
                  <a:srgbClr val="000000"/>
                </a:solidFill>
                <a:latin typeface="Arial" panose="020B0604020202020204" pitchFamily="34" charset="0"/>
              </a:rPr>
              <a:t/>
            </a:r>
            <a:br>
              <a:rPr lang="en-IN" sz="2800" dirty="0">
                <a:solidFill>
                  <a:srgbClr val="000000"/>
                </a:solidFill>
                <a:latin typeface="Arial" panose="020B0604020202020204" pitchFamily="34" charset="0"/>
              </a:rPr>
            </a:br>
            <a:r>
              <a:rPr lang="en-IN" sz="2800" dirty="0" smtClean="0">
                <a:solidFill>
                  <a:srgbClr val="000000"/>
                </a:solidFill>
                <a:latin typeface="Times New Roman" panose="02020603050405020304" pitchFamily="18" charset="0"/>
              </a:rPr>
              <a:t>Network Model: Graph</a:t>
            </a:r>
            <a:br>
              <a:rPr lang="en-IN" sz="2800" dirty="0" smtClean="0">
                <a:solidFill>
                  <a:srgbClr val="000000"/>
                </a:solidFill>
                <a:latin typeface="Times New Roman" panose="02020603050405020304" pitchFamily="18" charset="0"/>
              </a:rPr>
            </a:br>
            <a:r>
              <a:rPr lang="en-IN" sz="2800" dirty="0">
                <a:solidFill>
                  <a:srgbClr val="000000"/>
                </a:solidFill>
                <a:latin typeface="Arial" panose="020B0604020202020204" pitchFamily="34" charset="0"/>
              </a:rPr>
              <a:t/>
            </a:r>
            <a:br>
              <a:rPr lang="en-IN" sz="2800" dirty="0">
                <a:solidFill>
                  <a:srgbClr val="000000"/>
                </a:solidFill>
                <a:latin typeface="Arial" panose="020B0604020202020204" pitchFamily="34" charset="0"/>
              </a:rPr>
            </a:br>
            <a:r>
              <a:rPr lang="en-IN" sz="2800" dirty="0" smtClean="0">
                <a:solidFill>
                  <a:srgbClr val="000000"/>
                </a:solidFill>
                <a:latin typeface="Times New Roman" panose="02020603050405020304" pitchFamily="18" charset="0"/>
              </a:rPr>
              <a:t>Relational Model</a:t>
            </a:r>
            <a:r>
              <a:rPr lang="en-IN" sz="2800" dirty="0">
                <a:solidFill>
                  <a:srgbClr val="000000"/>
                </a:solidFill>
                <a:latin typeface="Arial" panose="020B0604020202020204" pitchFamily="34" charset="0"/>
              </a:rPr>
              <a:t/>
            </a:r>
            <a:br>
              <a:rPr lang="en-IN" sz="2800" dirty="0">
                <a:solidFill>
                  <a:srgbClr val="000000"/>
                </a:solidFill>
                <a:latin typeface="Arial" panose="020B0604020202020204" pitchFamily="34" charset="0"/>
              </a:rPr>
            </a:br>
            <a:r>
              <a:rPr lang="en-IN" sz="2800" dirty="0" smtClean="0">
                <a:solidFill>
                  <a:srgbClr val="000000"/>
                </a:solidFill>
                <a:latin typeface="Arial" panose="020B0604020202020204" pitchFamily="34" charset="0"/>
              </a:rPr>
              <a:t/>
            </a:r>
            <a:br>
              <a:rPr lang="en-IN" sz="2800" dirty="0" smtClean="0">
                <a:solidFill>
                  <a:srgbClr val="000000"/>
                </a:solidFill>
                <a:latin typeface="Arial" panose="020B0604020202020204" pitchFamily="34" charset="0"/>
              </a:rPr>
            </a:br>
            <a:endParaRPr lang="en-IN" sz="2800" dirty="0"/>
          </a:p>
        </p:txBody>
      </p:sp>
    </p:spTree>
    <p:extLst>
      <p:ext uri="{BB962C8B-B14F-4D97-AF65-F5344CB8AC3E}">
        <p14:creationId xmlns:p14="http://schemas.microsoft.com/office/powerpoint/2010/main" val="402060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0592-271F-4D3F-9955-CFC3E03B9972}"/>
              </a:ext>
            </a:extLst>
          </p:cNvPr>
          <p:cNvSpPr>
            <a:spLocks noGrp="1"/>
          </p:cNvSpPr>
          <p:nvPr>
            <p:ph type="title"/>
          </p:nvPr>
        </p:nvSpPr>
        <p:spPr>
          <a:xfrm>
            <a:off x="966787" y="572294"/>
            <a:ext cx="10515600" cy="5492750"/>
          </a:xfrm>
        </p:spPr>
        <p:txBody>
          <a:bodyPr>
            <a:normAutofit fontScale="90000"/>
          </a:bodyPr>
          <a:lstStyle/>
          <a:p>
            <a:pPr fontAlgn="base"/>
            <a:r>
              <a:rPr lang="en-US" b="1" dirty="0" smtClean="0">
                <a:solidFill>
                  <a:srgbClr val="C00000"/>
                </a:solidFill>
                <a:latin typeface="Arial Black" panose="020B0A04020102020204" pitchFamily="34" charset="0"/>
              </a:rPr>
              <a:t>Relational Model</a:t>
            </a:r>
            <a:r>
              <a:rPr lang="en-US" sz="3100" b="1" dirty="0"/>
              <a:t/>
            </a:r>
            <a:br>
              <a:rPr lang="en-US" sz="3100" b="1" dirty="0"/>
            </a:br>
            <a:r>
              <a:rPr lang="en-US" sz="3100" b="1" dirty="0" smtClean="0"/>
              <a:t/>
            </a:r>
            <a:br>
              <a:rPr lang="en-US" sz="3100" b="1" dirty="0" smtClean="0"/>
            </a:br>
            <a:r>
              <a:rPr lang="en-US" sz="3100" dirty="0"/>
              <a:t>1. Relational Model (RM) </a:t>
            </a:r>
            <a:r>
              <a:rPr lang="en-US" sz="3100" dirty="0" smtClean="0"/>
              <a:t>organizes </a:t>
            </a:r>
            <a:r>
              <a:rPr lang="en-US" sz="3100" dirty="0"/>
              <a:t>the data in the form of relations (tables).</a:t>
            </a:r>
            <a:br>
              <a:rPr lang="en-US" sz="3100" dirty="0"/>
            </a:br>
            <a:r>
              <a:rPr lang="en-US" sz="3100" dirty="0"/>
              <a:t>2. A relational DB consists of collection of tables, each of which is assigned a unique name.</a:t>
            </a:r>
            <a:br>
              <a:rPr lang="en-US" sz="3100" dirty="0"/>
            </a:br>
            <a:r>
              <a:rPr lang="en-US" sz="3100" dirty="0"/>
              <a:t>3. A row in a table represents a relationship among a set of values, and table is collection of such relationships.</a:t>
            </a:r>
            <a:br>
              <a:rPr lang="en-US" sz="3100" dirty="0"/>
            </a:br>
            <a:r>
              <a:rPr lang="en-US" sz="3100" dirty="0"/>
              <a:t>4. Tuple: A single row of the table representing a single data point / a unique record.</a:t>
            </a:r>
            <a:br>
              <a:rPr lang="en-US" sz="3100" dirty="0"/>
            </a:br>
            <a:r>
              <a:rPr lang="en-US" sz="3100" dirty="0"/>
              <a:t>5. Columns: represents the attributes of the relation. Each attribute, there is a permitted value, called domain of the</a:t>
            </a:r>
            <a:br>
              <a:rPr lang="en-US" sz="3100" dirty="0"/>
            </a:br>
            <a:r>
              <a:rPr lang="en-US" sz="3100" dirty="0"/>
              <a:t>attribute.</a:t>
            </a:r>
            <a:br>
              <a:rPr lang="en-US" sz="3100" dirty="0"/>
            </a:br>
            <a:endParaRPr lang="en-IN" sz="3100"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44731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0592-271F-4D3F-9955-CFC3E03B9972}"/>
              </a:ext>
            </a:extLst>
          </p:cNvPr>
          <p:cNvSpPr>
            <a:spLocks noGrp="1"/>
          </p:cNvSpPr>
          <p:nvPr>
            <p:ph type="title"/>
          </p:nvPr>
        </p:nvSpPr>
        <p:spPr>
          <a:xfrm>
            <a:off x="966787" y="572294"/>
            <a:ext cx="10515600" cy="5492750"/>
          </a:xfrm>
        </p:spPr>
        <p:txBody>
          <a:bodyPr>
            <a:normAutofit fontScale="90000"/>
          </a:bodyPr>
          <a:lstStyle/>
          <a:p>
            <a:pPr fontAlgn="base"/>
            <a:r>
              <a:rPr lang="en-US" b="1" dirty="0" smtClean="0">
                <a:solidFill>
                  <a:srgbClr val="C00000"/>
                </a:solidFill>
                <a:latin typeface="Arial Black" panose="020B0A04020102020204" pitchFamily="34" charset="0"/>
              </a:rPr>
              <a:t>Relational Model</a:t>
            </a:r>
            <a:r>
              <a:rPr lang="en-US" sz="3100" b="1" dirty="0"/>
              <a:t/>
            </a:r>
            <a:br>
              <a:rPr lang="en-US" sz="3100" b="1" dirty="0"/>
            </a:br>
            <a:r>
              <a:rPr lang="en-US" sz="3100" b="1" dirty="0" smtClean="0"/>
              <a:t/>
            </a:r>
            <a:br>
              <a:rPr lang="en-US" sz="3100" b="1" dirty="0" smtClean="0"/>
            </a:br>
            <a:r>
              <a:rPr lang="en-US" sz="3100" dirty="0"/>
              <a:t>6. Relation Schema: defines the design and structure of the relation, contains the name of the relation and all the</a:t>
            </a:r>
            <a:br>
              <a:rPr lang="en-US" sz="3100" dirty="0"/>
            </a:br>
            <a:r>
              <a:rPr lang="en-US" sz="3100" dirty="0"/>
              <a:t>columns/attributes. </a:t>
            </a:r>
            <a:r>
              <a:rPr lang="en-US" sz="3100" dirty="0" smtClean="0"/>
              <a:t/>
            </a:r>
            <a:br>
              <a:rPr lang="en-US" sz="3100" dirty="0" smtClean="0"/>
            </a:br>
            <a:r>
              <a:rPr lang="en-US" sz="3100" dirty="0" smtClean="0"/>
              <a:t>7</a:t>
            </a:r>
            <a:r>
              <a:rPr lang="en-US" sz="3100" dirty="0"/>
              <a:t>. Common RM based DBMS systems, aka RDBMS: Oracle, IBM, MySQL, MS Access. </a:t>
            </a:r>
            <a:r>
              <a:rPr lang="en-US" sz="3100" dirty="0" smtClean="0"/>
              <a:t/>
            </a:r>
            <a:br>
              <a:rPr lang="en-US" sz="3100" dirty="0" smtClean="0"/>
            </a:br>
            <a:r>
              <a:rPr lang="en-US" sz="3100" dirty="0" smtClean="0"/>
              <a:t>8</a:t>
            </a:r>
            <a:r>
              <a:rPr lang="en-US" sz="3100" dirty="0"/>
              <a:t>. Degree of table: number of attributes/columns in a given table/relation.</a:t>
            </a:r>
            <a:br>
              <a:rPr lang="en-US" sz="3100" dirty="0"/>
            </a:br>
            <a:r>
              <a:rPr lang="en-US" sz="3100" dirty="0"/>
              <a:t>9. Cardinality: Total no. of tuples in a given relation.</a:t>
            </a:r>
            <a:br>
              <a:rPr lang="en-US" sz="3100" dirty="0"/>
            </a:br>
            <a:r>
              <a:rPr lang="en-US" sz="3100" dirty="0"/>
              <a:t>10. Relational Key: Set of attributes which can uniquely identify an each tuple.</a:t>
            </a:r>
            <a:r>
              <a:rPr lang="en-US" sz="3100" b="1" dirty="0"/>
              <a:t/>
            </a:r>
            <a:br>
              <a:rPr lang="en-US" sz="3100" b="1" dirty="0"/>
            </a:br>
            <a:endParaRPr lang="en-IN" sz="3100"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02007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a:bodyPr>
          <a:lstStyle/>
          <a:p>
            <a:r>
              <a:rPr lang="en-US" b="1" dirty="0">
                <a:solidFill>
                  <a:srgbClr val="C00000"/>
                </a:solidFill>
                <a:latin typeface="Arial Black" panose="020B0A04020102020204" pitchFamily="34" charset="0"/>
              </a:rPr>
              <a:t> </a:t>
            </a:r>
            <a:r>
              <a:rPr lang="en-US" b="1" dirty="0" smtClean="0">
                <a:solidFill>
                  <a:srgbClr val="C00000"/>
                </a:solidFill>
                <a:latin typeface="Arial Black" panose="020B0A04020102020204" pitchFamily="34" charset="0"/>
              </a:rPr>
              <a:t>Properties of Table in Relational Model</a:t>
            </a: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dirty="0"/>
              <a:t>1. The name of relation is distinct among all other relation. </a:t>
            </a:r>
            <a:r>
              <a:rPr lang="en-US" sz="2800" dirty="0" smtClean="0"/>
              <a:t/>
            </a:r>
            <a:br>
              <a:rPr lang="en-US" sz="2800" dirty="0" smtClean="0"/>
            </a:br>
            <a:r>
              <a:rPr lang="en-US" sz="2800" dirty="0" smtClean="0"/>
              <a:t>2</a:t>
            </a:r>
            <a:r>
              <a:rPr lang="en-US" sz="2800" dirty="0"/>
              <a:t>. The values have to be atomic. Can’t be broken down further. </a:t>
            </a:r>
            <a:r>
              <a:rPr lang="en-US" sz="2800" dirty="0" smtClean="0"/>
              <a:t/>
            </a:r>
            <a:br>
              <a:rPr lang="en-US" sz="2800" dirty="0" smtClean="0"/>
            </a:br>
            <a:r>
              <a:rPr lang="en-US" sz="2800" dirty="0" smtClean="0"/>
              <a:t>3</a:t>
            </a:r>
            <a:r>
              <a:rPr lang="en-US" sz="2800" dirty="0"/>
              <a:t>. The name of each attribute/column must be unique. </a:t>
            </a:r>
            <a:r>
              <a:rPr lang="en-US" sz="2800" dirty="0" smtClean="0"/>
              <a:t/>
            </a:r>
            <a:br>
              <a:rPr lang="en-US" sz="2800" dirty="0" smtClean="0"/>
            </a:br>
            <a:r>
              <a:rPr lang="en-US" sz="2800" dirty="0" smtClean="0"/>
              <a:t>4</a:t>
            </a:r>
            <a:r>
              <a:rPr lang="en-US" sz="2800" dirty="0"/>
              <a:t>. Each tuple must be unique in a table. </a:t>
            </a:r>
            <a:r>
              <a:rPr lang="en-US" sz="2800" dirty="0" smtClean="0"/>
              <a:t/>
            </a:r>
            <a:br>
              <a:rPr lang="en-US" sz="2800" dirty="0" smtClean="0"/>
            </a:br>
            <a:r>
              <a:rPr lang="en-US" sz="2800" dirty="0" smtClean="0"/>
              <a:t>5</a:t>
            </a:r>
            <a:r>
              <a:rPr lang="en-US" sz="2800" dirty="0"/>
              <a:t>. The sequence of row and column has no significance. </a:t>
            </a:r>
            <a:r>
              <a:rPr lang="en-US" sz="2800" dirty="0" smtClean="0"/>
              <a:t/>
            </a:r>
            <a:br>
              <a:rPr lang="en-US" sz="2800" dirty="0" smtClean="0"/>
            </a:br>
            <a:r>
              <a:rPr lang="en-US" sz="2800" dirty="0" smtClean="0"/>
              <a:t>6</a:t>
            </a:r>
            <a:r>
              <a:rPr lang="en-US" sz="2800" dirty="0"/>
              <a:t>. Tables must follow integrity constraints - it helps to maintain data consistency across the tables.</a:t>
            </a:r>
            <a:r>
              <a:rPr lang="en-US" sz="2800" b="1" dirty="0"/>
              <a:t/>
            </a:r>
            <a:br>
              <a:rPr lang="en-US" sz="2800" b="1" dirty="0"/>
            </a:br>
            <a:r>
              <a:rPr lang="en-US" sz="2800" b="1" dirty="0" smtClean="0"/>
              <a:t/>
            </a:r>
            <a:br>
              <a:rPr lang="en-US" sz="2800" b="1" dirty="0" smtClean="0"/>
            </a:br>
            <a:endParaRPr lang="en-IN" sz="2800" b="1" dirty="0"/>
          </a:p>
        </p:txBody>
      </p:sp>
    </p:spTree>
    <p:extLst>
      <p:ext uri="{BB962C8B-B14F-4D97-AF65-F5344CB8AC3E}">
        <p14:creationId xmlns:p14="http://schemas.microsoft.com/office/powerpoint/2010/main" val="257092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fontScale="90000"/>
          </a:bodyPr>
          <a:lstStyle/>
          <a:p>
            <a:r>
              <a:rPr lang="en-US" b="1" dirty="0" smtClean="0">
                <a:solidFill>
                  <a:srgbClr val="C00000"/>
                </a:solidFill>
                <a:latin typeface="Arial Black" panose="020B0A04020102020204" pitchFamily="34" charset="0"/>
              </a:rPr>
              <a:t> Keys</a:t>
            </a:r>
            <a:r>
              <a:rPr lang="en-US" sz="2800" b="1" dirty="0"/>
              <a:t/>
            </a:r>
            <a:br>
              <a:rPr lang="en-US" sz="2800" b="1" dirty="0"/>
            </a:br>
            <a:r>
              <a:rPr lang="en-US" sz="2800" b="1" dirty="0"/>
              <a:t/>
            </a:r>
            <a:br>
              <a:rPr lang="en-US" sz="2800" b="1" dirty="0"/>
            </a:br>
            <a:r>
              <a:rPr lang="en-US" sz="2800" b="1" dirty="0"/>
              <a:t/>
            </a:r>
            <a:br>
              <a:rPr lang="en-US" sz="2800" b="1" dirty="0"/>
            </a:br>
            <a:r>
              <a:rPr lang="en-US" sz="2800" dirty="0" err="1"/>
              <a:t>KEYS</a:t>
            </a:r>
            <a:r>
              <a:rPr lang="en-US" sz="2800" dirty="0"/>
              <a:t> in DBMS is an attribute or set of attributes which helps you to identify a row(tuple) in a relation(table</a:t>
            </a:r>
            <a:r>
              <a:rPr lang="en-US" sz="2800" dirty="0" smtClean="0"/>
              <a:t>).</a:t>
            </a:r>
            <a:br>
              <a:rPr lang="en-US" sz="2800" dirty="0" smtClean="0"/>
            </a:br>
            <a:r>
              <a:rPr lang="en-US" sz="2800" dirty="0" smtClean="0"/>
              <a:t> </a:t>
            </a:r>
            <a:r>
              <a:rPr lang="en-US" sz="2800" dirty="0"/>
              <a:t/>
            </a:r>
            <a:br>
              <a:rPr lang="en-US" sz="2800" dirty="0"/>
            </a:br>
            <a:r>
              <a:rPr lang="en-US" sz="2800" dirty="0"/>
              <a:t>They allow you to find the relation between two tables.</a:t>
            </a:r>
            <a:br>
              <a:rPr lang="en-US" sz="2800" dirty="0"/>
            </a:br>
            <a:r>
              <a:rPr lang="en-US" sz="2800" dirty="0"/>
              <a:t> </a:t>
            </a:r>
            <a:r>
              <a:rPr lang="en-US" sz="2800" dirty="0" smtClean="0"/>
              <a:t/>
            </a:r>
            <a:br>
              <a:rPr lang="en-US" sz="2800" dirty="0" smtClean="0"/>
            </a:br>
            <a:r>
              <a:rPr lang="en-US" sz="2800" dirty="0" smtClean="0"/>
              <a:t>Keys </a:t>
            </a:r>
            <a:r>
              <a:rPr lang="en-US" sz="2800" dirty="0"/>
              <a:t>help you uniquely identify a row in a table by a combination of one or more columns in that table. </a:t>
            </a:r>
            <a:br>
              <a:rPr lang="en-US" sz="2800" dirty="0"/>
            </a:br>
            <a:r>
              <a:rPr lang="en-US" sz="2800" dirty="0" smtClean="0"/>
              <a:t/>
            </a:r>
            <a:br>
              <a:rPr lang="en-US" sz="2800" dirty="0" smtClean="0"/>
            </a:br>
            <a:r>
              <a:rPr lang="en-US" sz="2800" dirty="0" smtClean="0"/>
              <a:t>Key </a:t>
            </a:r>
            <a:r>
              <a:rPr lang="en-US" sz="2800" dirty="0"/>
              <a:t>is also helpful for finding unique record or row from the table. Database key is also helpful for finding unique record or row from the table.</a:t>
            </a:r>
            <a:br>
              <a:rPr lang="en-US" sz="2800" dirty="0"/>
            </a:br>
            <a:endParaRPr lang="en-IN" sz="2800" dirty="0"/>
          </a:p>
        </p:txBody>
      </p:sp>
    </p:spTree>
    <p:extLst>
      <p:ext uri="{BB962C8B-B14F-4D97-AF65-F5344CB8AC3E}">
        <p14:creationId xmlns:p14="http://schemas.microsoft.com/office/powerpoint/2010/main" val="363864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fontScale="90000"/>
          </a:bodyPr>
          <a:lstStyle/>
          <a:p>
            <a:r>
              <a:rPr lang="en-US" b="1" dirty="0" smtClean="0">
                <a:solidFill>
                  <a:srgbClr val="C00000"/>
                </a:solidFill>
                <a:latin typeface="Arial Black" panose="020B0A04020102020204" pitchFamily="34" charset="0"/>
              </a:rPr>
              <a:t> Types of Keys</a:t>
            </a:r>
            <a:r>
              <a:rPr lang="en-US" sz="2800" b="1" dirty="0"/>
              <a:t/>
            </a:r>
            <a:br>
              <a:rPr lang="en-US" sz="2800" b="1" dirty="0"/>
            </a:br>
            <a:r>
              <a:rPr lang="en-US" sz="2800" b="1" dirty="0"/>
              <a:t/>
            </a:r>
            <a:br>
              <a:rPr lang="en-US" sz="2800" b="1" dirty="0"/>
            </a:br>
            <a:r>
              <a:rPr lang="en-US" sz="2800" b="1" dirty="0"/>
              <a:t/>
            </a:r>
            <a:br>
              <a:rPr lang="en-US" sz="2800" b="1" dirty="0"/>
            </a:br>
            <a:r>
              <a:rPr lang="en-US" sz="2800" dirty="0"/>
              <a:t/>
            </a:r>
            <a:br>
              <a:rPr lang="en-US" sz="2800" dirty="0"/>
            </a:br>
            <a:r>
              <a:rPr lang="en-US" sz="2800" dirty="0"/>
              <a:t>Primary </a:t>
            </a:r>
            <a:r>
              <a:rPr lang="en-US" sz="2800" dirty="0" smtClean="0"/>
              <a:t>key</a:t>
            </a:r>
            <a:br>
              <a:rPr lang="en-US" sz="2800" dirty="0" smtClean="0"/>
            </a:br>
            <a:r>
              <a:rPr lang="en-US" sz="2800" dirty="0"/>
              <a:t>Candidate key</a:t>
            </a:r>
            <a:r>
              <a:rPr lang="en-US" sz="2800" dirty="0" smtClean="0"/>
              <a:t/>
            </a:r>
            <a:br>
              <a:rPr lang="en-US" sz="2800" dirty="0" smtClean="0"/>
            </a:br>
            <a:r>
              <a:rPr lang="en-US" sz="2800" dirty="0"/>
              <a:t>Super key</a:t>
            </a:r>
            <a:br>
              <a:rPr lang="en-US" sz="2800" dirty="0"/>
            </a:br>
            <a:r>
              <a:rPr lang="en-US" sz="2800" dirty="0"/>
              <a:t>Alternate key</a:t>
            </a:r>
            <a:br>
              <a:rPr lang="en-US" sz="2800" dirty="0"/>
            </a:br>
            <a:r>
              <a:rPr lang="en-US" sz="2800" dirty="0"/>
              <a:t>Foreign key</a:t>
            </a:r>
            <a:br>
              <a:rPr lang="en-US" sz="2800" dirty="0"/>
            </a:br>
            <a:r>
              <a:rPr lang="en-US" sz="2800" dirty="0"/>
              <a:t>Partial key</a:t>
            </a:r>
            <a:br>
              <a:rPr lang="en-US" sz="2800" dirty="0"/>
            </a:br>
            <a:r>
              <a:rPr lang="en-US" sz="2800" dirty="0"/>
              <a:t>Composite key</a:t>
            </a:r>
            <a:br>
              <a:rPr lang="en-US" sz="2800" dirty="0"/>
            </a:br>
            <a:r>
              <a:rPr lang="en-US" sz="2800" dirty="0"/>
              <a:t>Unique key</a:t>
            </a:r>
            <a:br>
              <a:rPr lang="en-US" sz="2800" dirty="0"/>
            </a:br>
            <a:r>
              <a:rPr lang="en-US" sz="2800" dirty="0"/>
              <a:t>Surrogate key</a:t>
            </a:r>
            <a:br>
              <a:rPr lang="en-US" sz="2800" dirty="0"/>
            </a:br>
            <a:r>
              <a:rPr lang="en-US" sz="2800" dirty="0"/>
              <a:t>Secondary key</a:t>
            </a:r>
            <a:br>
              <a:rPr lang="en-US" sz="2800" dirty="0"/>
            </a:br>
            <a:r>
              <a:rPr lang="en-US" sz="2800" b="1" dirty="0"/>
              <a:t/>
            </a:r>
            <a:br>
              <a:rPr lang="en-US" sz="2800" b="1" dirty="0"/>
            </a:br>
            <a:endParaRPr lang="en-IN" sz="2800" b="1" dirty="0"/>
          </a:p>
        </p:txBody>
      </p:sp>
    </p:spTree>
    <p:extLst>
      <p:ext uri="{BB962C8B-B14F-4D97-AF65-F5344CB8AC3E}">
        <p14:creationId xmlns:p14="http://schemas.microsoft.com/office/powerpoint/2010/main" val="102273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BA0A0-9CC8-4615-9572-62544EE08345}"/>
              </a:ext>
            </a:extLst>
          </p:cNvPr>
          <p:cNvSpPr>
            <a:spLocks noGrp="1"/>
          </p:cNvSpPr>
          <p:nvPr>
            <p:ph type="title"/>
          </p:nvPr>
        </p:nvSpPr>
        <p:spPr>
          <a:xfrm>
            <a:off x="838200" y="365125"/>
            <a:ext cx="10515600" cy="5778500"/>
          </a:xfrm>
        </p:spPr>
        <p:txBody>
          <a:bodyPr>
            <a:normAutofit/>
          </a:bodyPr>
          <a:lstStyle/>
          <a:p>
            <a:r>
              <a:rPr lang="en-US" b="1" dirty="0" smtClean="0">
                <a:solidFill>
                  <a:srgbClr val="C00000"/>
                </a:solidFill>
                <a:latin typeface="Arial Black" panose="020B0A04020102020204" pitchFamily="34" charset="0"/>
              </a:rPr>
              <a:t>Integrity Constraints</a:t>
            </a:r>
            <a:r>
              <a:rPr lang="en-US" sz="2800" b="1" dirty="0"/>
              <a:t/>
            </a:r>
            <a:br>
              <a:rPr lang="en-US" sz="2800" b="1" dirty="0"/>
            </a:br>
            <a:r>
              <a:rPr lang="en-US" sz="2800" dirty="0"/>
              <a:t/>
            </a:r>
            <a:br>
              <a:rPr lang="en-US" sz="2800" dirty="0"/>
            </a:br>
            <a:r>
              <a:rPr lang="en-US" sz="2500" dirty="0"/>
              <a:t>Integrity constraints in a Database Management System (DBMS) are rules and conditions that ensure the accuracy, consistency, and reliability of the data stored in a database. These constraints help maintain the quality and correctness of the data and prevent actions that could lead to data inconsistencies or errors. </a:t>
            </a:r>
            <a:r>
              <a:rPr lang="en-US" sz="2500" dirty="0" smtClean="0"/>
              <a:t>Types of IC are:</a:t>
            </a:r>
            <a:br>
              <a:rPr lang="en-US" sz="2500" dirty="0" smtClean="0"/>
            </a:br>
            <a:r>
              <a:rPr lang="en-US" sz="3100" dirty="0"/>
              <a:t/>
            </a:r>
            <a:br>
              <a:rPr lang="en-US" sz="3100" dirty="0"/>
            </a:br>
            <a:r>
              <a:rPr lang="en-US" sz="2500" dirty="0"/>
              <a:t>Entity Integrity Constraint (Primary Key Constraint)</a:t>
            </a:r>
            <a:br>
              <a:rPr lang="en-US" sz="2500" dirty="0"/>
            </a:br>
            <a:r>
              <a:rPr lang="en-US" sz="2500" dirty="0"/>
              <a:t>Referential Integrity Constraint (Foreign Key Constraint</a:t>
            </a:r>
            <a:r>
              <a:rPr lang="en-US" sz="2500" dirty="0" smtClean="0"/>
              <a:t>)</a:t>
            </a:r>
            <a:r>
              <a:rPr lang="en-US" sz="2500" b="1" dirty="0"/>
              <a:t/>
            </a:r>
            <a:br>
              <a:rPr lang="en-US" sz="2500" b="1" dirty="0"/>
            </a:br>
            <a:r>
              <a:rPr lang="en-US" sz="2500" dirty="0"/>
              <a:t>Domain Integrity </a:t>
            </a:r>
            <a:r>
              <a:rPr lang="en-US" sz="2500" dirty="0" smtClean="0"/>
              <a:t>Constraint</a:t>
            </a:r>
            <a:r>
              <a:rPr lang="en-US" sz="2500" dirty="0"/>
              <a:t/>
            </a:r>
            <a:br>
              <a:rPr lang="en-US" sz="2500" dirty="0"/>
            </a:br>
            <a:r>
              <a:rPr lang="en-US" sz="2500" dirty="0" smtClean="0"/>
              <a:t>Key Constraints</a:t>
            </a:r>
            <a:endParaRPr lang="en-IN" sz="2500" dirty="0"/>
          </a:p>
        </p:txBody>
      </p:sp>
    </p:spTree>
    <p:extLst>
      <p:ext uri="{BB962C8B-B14F-4D97-AF65-F5344CB8AC3E}">
        <p14:creationId xmlns:p14="http://schemas.microsoft.com/office/powerpoint/2010/main" val="1354042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36</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Calibri Light</vt:lpstr>
      <vt:lpstr>Noto Sans Symbols</vt:lpstr>
      <vt:lpstr>Times New Roman</vt:lpstr>
      <vt:lpstr>Office Theme</vt:lpstr>
      <vt:lpstr>.</vt:lpstr>
      <vt:lpstr>What is a Data Model?  Precise description of the data content in a system.  Categories of data models:  Conceptual(high-level, semantic ): ER diagram Logical(low-level, internal ): Relational Model Physical(representational ): Unifying Model </vt:lpstr>
      <vt:lpstr>Types of Logical Model     Hierarchical Model: Tree Network Model: Graph  Relational Model  </vt:lpstr>
      <vt:lpstr>Relational Model  1. Relational Model (RM) organizes the data in the form of relations (tables). 2. A relational DB consists of collection of tables, each of which is assigned a unique name. 3. A row in a table represents a relationship among a set of values, and table is collection of such relationships. 4. Tuple: A single row of the table representing a single data point / a unique record. 5. Columns: represents the attributes of the relation. Each attribute, there is a permitted value, called domain of the attribute. </vt:lpstr>
      <vt:lpstr>Relational Model  6. Relation Schema: defines the design and structure of the relation, contains the name of the relation and all the columns/attributes.  7. Common RM based DBMS systems, aka RDBMS: Oracle, IBM, MySQL, MS Access.  8. Degree of table: number of attributes/columns in a given table/relation. 9. Cardinality: Total no. of tuples in a given relation. 10. Relational Key: Set of attributes which can uniquely identify an each tuple. </vt:lpstr>
      <vt:lpstr> Properties of Table in Relational Model   1. The name of relation is distinct among all other relation.  2. The values have to be atomic. Can’t be broken down further.  3. The name of each attribute/column must be unique.  4. Each tuple must be unique in a table.  5. The sequence of row and column has no significance.  6. Tables must follow integrity constraints - it helps to maintain data consistency across the tables.  </vt:lpstr>
      <vt:lpstr> Keys   KEYS in DBMS is an attribute or set of attributes which helps you to identify a row(tuple) in a relation(table).   They allow you to find the relation between two tables.   Keys help you uniquely identify a row in a table by a combination of one or more columns in that table.   Key is also helpful for finding unique record or row from the table. Database key is also helpful for finding unique record or row from the table. </vt:lpstr>
      <vt:lpstr> Types of Keys    Primary key Candidate key Super key Alternate key Foreign key Partial key Composite key Unique key Surrogate key Secondary key  </vt:lpstr>
      <vt:lpstr>Integrity Constraints  Integrity constraints in a Database Management System (DBMS) are rules and conditions that ensure the accuracy, consistency, and reliability of the data stored in a database. These constraints help maintain the quality and correctness of the data and prevent actions that could lead to data inconsistencies or errors. Types of IC are:  Entity Integrity Constraint (Primary Key Constraint) Referential Integrity Constraint (Foreign Key Constraint) Domain Integrity Constraint Key Constraints</vt:lpstr>
      <vt:lpstr>Bank Management Schema and 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23</cp:revision>
  <dcterms:created xsi:type="dcterms:W3CDTF">2023-07-03T18:41:51Z</dcterms:created>
  <dcterms:modified xsi:type="dcterms:W3CDTF">2023-08-21T02:20:07Z</dcterms:modified>
</cp:coreProperties>
</file>