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3D72A7-2402-4D37-848F-869B363DE839}">
  <a:tblStyle styleId="{5A3D72A7-2402-4D37-848F-869B363DE83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slide" Target="slides/slide42.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ea98bbebc9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ea98bbebc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a98bbebc9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a98bbebc9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a98bbebc9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a98bbebc9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a98bbebc9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a98bbebc9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a98bbebc9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a98bbebc9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a98bbebc9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ea98bbebc9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a98bbebc9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a98bbebc9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a98bbebc9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a98bbebc9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adf25f36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adf25f36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adf25f36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adf25f36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adf25f36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eadf25f36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a98bbebc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a98bbebc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adf25f36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adf25f36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adf25f36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adf25f36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adf25f36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adf25f36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adf25f36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adf25f36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adf25f36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eadf25f36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adf25f36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adf25f36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a98bbebc9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a98bbebc9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a98bbebc9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ea98bbebc9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a98bbebc9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ea98bbebc9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a98bbebc9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ea98bbebc9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a98bbebc9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ea98bbebc9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ea98bbebc9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ea98bbebc9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a98bbebc9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ea98bbebc9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a98bbebc9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a98bbebc9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a98bbebc9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a98bbebc9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ea98bbebc9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ea98bbebc9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eadf25f36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eadf25f36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a98bbebc9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a98bbebc9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ea98bbebc9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ea98bbebc9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a98bbebc9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ea98bbebc9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a98bbebc9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ea98bbebc9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adf25f3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adf25f3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eadf25f36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eadf25f36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bae1b0b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ebae1b0b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ebae1b0b6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ebae1b0b6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adf25f3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adf25f3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adf25f36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adf25f36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adf25f36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adf25f36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a98bbebc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a98bbebc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a98bbebc9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a98bbebc9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00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Functional Dependency</a:t>
            </a:r>
            <a:endParaRPr/>
          </a:p>
        </p:txBody>
      </p:sp>
      <p:sp>
        <p:nvSpPr>
          <p:cNvPr id="55" name="Google Shape;55;p13"/>
          <p:cNvSpPr txBox="1"/>
          <p:nvPr>
            <p:ph idx="1" type="subTitle"/>
          </p:nvPr>
        </p:nvSpPr>
        <p:spPr>
          <a:xfrm>
            <a:off x="311700" y="1902750"/>
            <a:ext cx="8520600" cy="324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770"/>
              <a:buNone/>
            </a:pPr>
            <a:r>
              <a:rPr lang="en-GB" sz="2260">
                <a:solidFill>
                  <a:srgbClr val="000000"/>
                </a:solidFill>
                <a:latin typeface="Times New Roman"/>
                <a:ea typeface="Times New Roman"/>
                <a:cs typeface="Times New Roman"/>
                <a:sym typeface="Times New Roman"/>
              </a:rPr>
              <a:t>In a </a:t>
            </a:r>
            <a:r>
              <a:rPr lang="en-GB" sz="2260">
                <a:solidFill>
                  <a:srgbClr val="000000"/>
                </a:solidFill>
                <a:latin typeface="Times New Roman"/>
                <a:ea typeface="Times New Roman"/>
                <a:cs typeface="Times New Roman"/>
                <a:sym typeface="Times New Roman"/>
              </a:rPr>
              <a:t>relational</a:t>
            </a:r>
            <a:r>
              <a:rPr lang="en-GB" sz="2260">
                <a:solidFill>
                  <a:srgbClr val="000000"/>
                </a:solidFill>
                <a:latin typeface="Times New Roman"/>
                <a:ea typeface="Times New Roman"/>
                <a:cs typeface="Times New Roman"/>
                <a:sym typeface="Times New Roman"/>
              </a:rPr>
              <a:t> database, functional dependencies (FDs) are crucial for understanding the relationships between attributes within a table.</a:t>
            </a:r>
            <a:endParaRPr sz="226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770"/>
              <a:buNone/>
            </a:pPr>
            <a:r>
              <a:rPr lang="en-GB" sz="2260">
                <a:solidFill>
                  <a:srgbClr val="000000"/>
                </a:solidFill>
                <a:latin typeface="Times New Roman"/>
                <a:ea typeface="Times New Roman"/>
                <a:cs typeface="Times New Roman"/>
                <a:sym typeface="Times New Roman"/>
              </a:rPr>
              <a:t>  </a:t>
            </a:r>
            <a:endParaRPr sz="226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770"/>
              <a:buNone/>
            </a:pPr>
            <a:r>
              <a:rPr lang="en-GB" sz="2260">
                <a:solidFill>
                  <a:srgbClr val="000000"/>
                </a:solidFill>
                <a:latin typeface="Times New Roman"/>
                <a:ea typeface="Times New Roman"/>
                <a:cs typeface="Times New Roman"/>
                <a:sym typeface="Times New Roman"/>
              </a:rPr>
              <a:t>  In relation R, X and Y are the two subsets of the set of attributes, Y is said to be functionally dependent on X if a given value of X (all attributes in X) uniquely determines the value of Y (all attributes in Y).</a:t>
            </a:r>
            <a:endParaRPr sz="226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770"/>
              <a:buNone/>
            </a:pPr>
            <a:r>
              <a:rPr lang="en-GB" sz="2260">
                <a:solidFill>
                  <a:srgbClr val="000000"/>
                </a:solidFill>
                <a:latin typeface="Times New Roman"/>
                <a:ea typeface="Times New Roman"/>
                <a:cs typeface="Times New Roman"/>
                <a:sym typeface="Times New Roman"/>
              </a:rPr>
              <a:t>   </a:t>
            </a:r>
            <a:endParaRPr sz="226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770"/>
              <a:buNone/>
            </a:pPr>
            <a:r>
              <a:rPr lang="en-GB" sz="2260">
                <a:solidFill>
                  <a:srgbClr val="000000"/>
                </a:solidFill>
                <a:latin typeface="Times New Roman"/>
                <a:ea typeface="Times New Roman"/>
                <a:cs typeface="Times New Roman"/>
                <a:sym typeface="Times New Roman"/>
              </a:rPr>
              <a:t>   It is denoted by X → Y(Y depends upon X).</a:t>
            </a:r>
            <a:endParaRPr sz="226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101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T</a:t>
            </a:r>
            <a:r>
              <a:rPr lang="en-GB" sz="2466">
                <a:latin typeface="Times New Roman"/>
                <a:ea typeface="Times New Roman"/>
                <a:cs typeface="Times New Roman"/>
                <a:sym typeface="Times New Roman"/>
              </a:rPr>
              <a:t>his axiom implies that if a functional dependency can be derived indirectly, it can be inferred directly.</a:t>
            </a:r>
            <a:r>
              <a:rPr lang="en-GB"/>
              <a:t> </a:t>
            </a:r>
            <a:endParaRPr/>
          </a:p>
        </p:txBody>
      </p:sp>
      <p:sp>
        <p:nvSpPr>
          <p:cNvPr id="110" name="Google Shape;110;p22"/>
          <p:cNvSpPr txBox="1"/>
          <p:nvPr>
            <p:ph idx="1" type="body"/>
          </p:nvPr>
        </p:nvSpPr>
        <p:spPr>
          <a:xfrm>
            <a:off x="311700" y="1460225"/>
            <a:ext cx="8520600" cy="368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000000"/>
                </a:solidFill>
                <a:latin typeface="Times New Roman"/>
                <a:ea typeface="Times New Roman"/>
                <a:cs typeface="Times New Roman"/>
                <a:sym typeface="Times New Roman"/>
              </a:rPr>
              <a:t>Example: If Course → Department and Department → Faculty, then Course → Faculty can be inferred. </a:t>
            </a:r>
            <a:r>
              <a:rPr lang="en-GB"/>
              <a:t> </a:t>
            </a:r>
            <a:endParaRPr/>
          </a:p>
          <a:p>
            <a:pPr indent="0" lvl="0" marL="0" rtl="0" algn="l">
              <a:spcBef>
                <a:spcPts val="1200"/>
              </a:spcBef>
              <a:spcAft>
                <a:spcPts val="0"/>
              </a:spcAft>
              <a:buNone/>
            </a:pPr>
            <a:r>
              <a:rPr b="1" lang="en-GB" sz="2200">
                <a:latin typeface="Times New Roman"/>
                <a:ea typeface="Times New Roman"/>
                <a:cs typeface="Times New Roman"/>
                <a:sym typeface="Times New Roman"/>
              </a:rPr>
              <a:t> </a:t>
            </a:r>
            <a:r>
              <a:rPr b="1" lang="en-GB" sz="2200">
                <a:solidFill>
                  <a:srgbClr val="000000"/>
                </a:solidFill>
                <a:latin typeface="Times New Roman"/>
                <a:ea typeface="Times New Roman"/>
                <a:cs typeface="Times New Roman"/>
                <a:sym typeface="Times New Roman"/>
              </a:rPr>
              <a:t>d</a:t>
            </a:r>
            <a:r>
              <a:rPr b="1" lang="en-GB" sz="2200">
                <a:solidFill>
                  <a:srgbClr val="000000"/>
                </a:solidFill>
                <a:latin typeface="Times New Roman"/>
                <a:ea typeface="Times New Roman"/>
                <a:cs typeface="Times New Roman"/>
                <a:sym typeface="Times New Roman"/>
              </a:rPr>
              <a:t>. Inference Rules:</a:t>
            </a:r>
            <a:r>
              <a:rPr b="1" lang="en-GB" sz="2200">
                <a:latin typeface="Times New Roman"/>
                <a:ea typeface="Times New Roman"/>
                <a:cs typeface="Times New Roman"/>
                <a:sym typeface="Times New Roman"/>
              </a:rPr>
              <a:t> </a:t>
            </a:r>
            <a:r>
              <a:rPr lang="en-GB"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0" lvl="0" marL="0" rtl="0" algn="l">
              <a:spcBef>
                <a:spcPts val="1200"/>
              </a:spcBef>
              <a:spcAft>
                <a:spcPts val="0"/>
              </a:spcAft>
              <a:buNone/>
            </a:pPr>
            <a:r>
              <a:rPr lang="en-GB" sz="2200">
                <a:latin typeface="Times New Roman"/>
                <a:ea typeface="Times New Roman"/>
                <a:cs typeface="Times New Roman"/>
                <a:sym typeface="Times New Roman"/>
              </a:rPr>
              <a:t>    </a:t>
            </a:r>
            <a:r>
              <a:rPr lang="en-GB" sz="2200">
                <a:solidFill>
                  <a:srgbClr val="000000"/>
                </a:solidFill>
                <a:latin typeface="Times New Roman"/>
                <a:ea typeface="Times New Roman"/>
                <a:cs typeface="Times New Roman"/>
                <a:sym typeface="Times New Roman"/>
              </a:rPr>
              <a:t>a. Union Rule: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    - If X → Y and X → Z, then X → YZ.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GB" sz="2200">
                <a:solidFill>
                  <a:srgbClr val="000000"/>
                </a:solidFill>
                <a:latin typeface="Times New Roman"/>
                <a:ea typeface="Times New Roman"/>
                <a:cs typeface="Times New Roman"/>
                <a:sym typeface="Times New Roman"/>
              </a:rPr>
              <a:t>    Example: If Roll No → Name and Roll No → Age, then Roll No → Name Age.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89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277">
                <a:latin typeface="Times New Roman"/>
                <a:ea typeface="Times New Roman"/>
                <a:cs typeface="Times New Roman"/>
                <a:sym typeface="Times New Roman"/>
              </a:rPr>
              <a:t>     b.  Decomposition Rule: - </a:t>
            </a:r>
            <a:endParaRPr sz="2277">
              <a:latin typeface="Times New Roman"/>
              <a:ea typeface="Times New Roman"/>
              <a:cs typeface="Times New Roman"/>
              <a:sym typeface="Times New Roman"/>
            </a:endParaRPr>
          </a:p>
          <a:p>
            <a:pPr indent="0" lvl="0" marL="0" rtl="0" algn="l">
              <a:spcBef>
                <a:spcPts val="0"/>
              </a:spcBef>
              <a:spcAft>
                <a:spcPts val="0"/>
              </a:spcAft>
              <a:buNone/>
            </a:pPr>
            <a:r>
              <a:rPr lang="en-GB" sz="2277">
                <a:latin typeface="Times New Roman"/>
                <a:ea typeface="Times New Roman"/>
                <a:cs typeface="Times New Roman"/>
                <a:sym typeface="Times New Roman"/>
              </a:rPr>
              <a:t>         If X → YZ, then X → Y and X → Z.</a:t>
            </a:r>
            <a:r>
              <a:rPr lang="en-GB"/>
              <a:t> </a:t>
            </a:r>
            <a:endParaRPr/>
          </a:p>
        </p:txBody>
      </p:sp>
      <p:sp>
        <p:nvSpPr>
          <p:cNvPr id="116" name="Google Shape;116;p23"/>
          <p:cNvSpPr txBox="1"/>
          <p:nvPr>
            <p:ph idx="1" type="body"/>
          </p:nvPr>
        </p:nvSpPr>
        <p:spPr>
          <a:xfrm>
            <a:off x="311700" y="1276975"/>
            <a:ext cx="8520600" cy="386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000000"/>
                </a:solidFill>
                <a:latin typeface="Times New Roman"/>
                <a:ea typeface="Times New Roman"/>
                <a:cs typeface="Times New Roman"/>
                <a:sym typeface="Times New Roman"/>
              </a:rPr>
              <a:t>     Example: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     If Roll No → Name Age, then Roll No → Name and Roll No → Age.</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    c. Pseudo-Transitivity Rule: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         If X → Y and WY → Z, then WX → Z.</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GB" sz="2200">
                <a:solidFill>
                  <a:srgbClr val="000000"/>
                </a:solidFill>
                <a:latin typeface="Times New Roman"/>
                <a:ea typeface="Times New Roman"/>
                <a:cs typeface="Times New Roman"/>
                <a:sym typeface="Times New Roman"/>
              </a:rPr>
              <a:t>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196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2200">
                <a:solidFill>
                  <a:schemeClr val="dk2"/>
                </a:solidFill>
                <a:latin typeface="Times New Roman"/>
                <a:ea typeface="Times New Roman"/>
                <a:cs typeface="Times New Roman"/>
                <a:sym typeface="Times New Roman"/>
              </a:rPr>
              <a:t>Data Redundancy :</a:t>
            </a:r>
            <a:endParaRPr b="1" sz="22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rPr lang="en-GB" sz="2200">
                <a:latin typeface="Times New Roman"/>
                <a:ea typeface="Times New Roman"/>
                <a:cs typeface="Times New Roman"/>
                <a:sym typeface="Times New Roman"/>
              </a:rPr>
              <a:t>Data redundancy in a Database Management System (DBMS) refers to the unnecessary duplication of data within the database. This can occur when the same piece of data is stored in multiple places.</a:t>
            </a:r>
            <a:endParaRPr sz="2288">
              <a:latin typeface="Times New Roman"/>
              <a:ea typeface="Times New Roman"/>
              <a:cs typeface="Times New Roman"/>
              <a:sym typeface="Times New Roman"/>
            </a:endParaRPr>
          </a:p>
        </p:txBody>
      </p:sp>
      <p:sp>
        <p:nvSpPr>
          <p:cNvPr id="122" name="Google Shape;122;p24"/>
          <p:cNvSpPr txBox="1"/>
          <p:nvPr>
            <p:ph idx="1" type="body"/>
          </p:nvPr>
        </p:nvSpPr>
        <p:spPr>
          <a:xfrm>
            <a:off x="311700" y="2408825"/>
            <a:ext cx="8520600" cy="292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2200">
                <a:solidFill>
                  <a:schemeClr val="dk1"/>
                </a:solidFill>
                <a:latin typeface="Times New Roman"/>
                <a:ea typeface="Times New Roman"/>
                <a:cs typeface="Times New Roman"/>
                <a:sym typeface="Times New Roman"/>
              </a:rPr>
              <a:t> Redundancy can lead to several issues, including data inconsistency, increased storage costs, and challenges in data management.</a:t>
            </a:r>
            <a:endParaRPr sz="2288">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                  </a:t>
            </a:r>
            <a:r>
              <a:rPr b="1" lang="en-GB" sz="3355">
                <a:latin typeface="Times New Roman"/>
                <a:ea typeface="Times New Roman"/>
                <a:cs typeface="Times New Roman"/>
                <a:sym typeface="Times New Roman"/>
              </a:rPr>
              <a:t>Anomalies in Relational Database</a:t>
            </a:r>
            <a:endParaRPr b="1" sz="3355">
              <a:latin typeface="Times New Roman"/>
              <a:ea typeface="Times New Roman"/>
              <a:cs typeface="Times New Roman"/>
              <a:sym typeface="Times New Roman"/>
            </a:endParaRPr>
          </a:p>
        </p:txBody>
      </p:sp>
      <p:sp>
        <p:nvSpPr>
          <p:cNvPr id="128" name="Google Shape;128;p25"/>
          <p:cNvSpPr txBox="1"/>
          <p:nvPr>
            <p:ph idx="1" type="body"/>
          </p:nvPr>
        </p:nvSpPr>
        <p:spPr>
          <a:xfrm>
            <a:off x="311700" y="1152475"/>
            <a:ext cx="8683200" cy="383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000000"/>
                </a:solidFill>
                <a:latin typeface="Times New Roman"/>
                <a:ea typeface="Times New Roman"/>
                <a:cs typeface="Times New Roman"/>
                <a:sym typeface="Times New Roman"/>
              </a:rPr>
              <a:t> Anomalies refer to the undesirable results because of modification of data.</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Anomalies in a Database Management System (DBMS) are issues that arise when data is inserted, updated, or deleted in a relational database.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These anomalies can lead to inconsistent and redundant data, making database maintenance difficult.</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GB" sz="2200">
                <a:solidFill>
                  <a:srgbClr val="000000"/>
                </a:solidFill>
                <a:latin typeface="Times New Roman"/>
                <a:ea typeface="Times New Roman"/>
                <a:cs typeface="Times New Roman"/>
                <a:sym typeface="Times New Roman"/>
              </a:rPr>
              <a:t>Consider the relation Employee with attributes EID, Name, Salary, Dept.No, Dept.Name</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0"/>
            <a:ext cx="8520600" cy="40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4594"/>
              <a:buNone/>
            </a:pPr>
            <a:r>
              <a:rPr lang="en-GB" sz="2220">
                <a:latin typeface="Times New Roman"/>
                <a:ea typeface="Times New Roman"/>
                <a:cs typeface="Times New Roman"/>
                <a:sym typeface="Times New Roman"/>
              </a:rPr>
              <a:t>Employee</a:t>
            </a:r>
            <a:endParaRPr sz="2220">
              <a:latin typeface="Times New Roman"/>
              <a:ea typeface="Times New Roman"/>
              <a:cs typeface="Times New Roman"/>
              <a:sym typeface="Times New Roman"/>
            </a:endParaRPr>
          </a:p>
        </p:txBody>
      </p:sp>
      <p:sp>
        <p:nvSpPr>
          <p:cNvPr id="134" name="Google Shape;134;p26"/>
          <p:cNvSpPr txBox="1"/>
          <p:nvPr>
            <p:ph idx="1" type="body"/>
          </p:nvPr>
        </p:nvSpPr>
        <p:spPr>
          <a:xfrm>
            <a:off x="311700" y="400800"/>
            <a:ext cx="8520600" cy="568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200">
                <a:solidFill>
                  <a:srgbClr val="000000"/>
                </a:solidFill>
                <a:latin typeface="Times New Roman"/>
                <a:ea typeface="Times New Roman"/>
                <a:cs typeface="Times New Roman"/>
                <a:sym typeface="Times New Roman"/>
              </a:rPr>
              <a:t>Table</a:t>
            </a:r>
            <a:endParaRPr sz="2200">
              <a:solidFill>
                <a:srgbClr val="000000"/>
              </a:solidFill>
              <a:latin typeface="Times New Roman"/>
              <a:ea typeface="Times New Roman"/>
              <a:cs typeface="Times New Roman"/>
              <a:sym typeface="Times New Roman"/>
            </a:endParaRPr>
          </a:p>
        </p:txBody>
      </p:sp>
      <p:graphicFrame>
        <p:nvGraphicFramePr>
          <p:cNvPr id="135" name="Google Shape;135;p26"/>
          <p:cNvGraphicFramePr/>
          <p:nvPr/>
        </p:nvGraphicFramePr>
        <p:xfrm>
          <a:off x="311700" y="802738"/>
          <a:ext cx="3000000" cy="3000000"/>
        </p:xfrm>
        <a:graphic>
          <a:graphicData uri="http://schemas.openxmlformats.org/drawingml/2006/table">
            <a:tbl>
              <a:tblPr>
                <a:noFill/>
                <a:tableStyleId>{5A3D72A7-2402-4D37-848F-869B363DE839}</a:tableStyleId>
              </a:tblPr>
              <a:tblGrid>
                <a:gridCol w="1664325"/>
                <a:gridCol w="1664325"/>
                <a:gridCol w="1664325"/>
                <a:gridCol w="1664325"/>
                <a:gridCol w="1664325"/>
              </a:tblGrid>
              <a:tr h="669650">
                <a:tc>
                  <a:txBody>
                    <a:bodyPr/>
                    <a:lstStyle/>
                    <a:p>
                      <a:pPr indent="0" lvl="0" marL="0" rtl="0" algn="l">
                        <a:spcBef>
                          <a:spcPts val="0"/>
                        </a:spcBef>
                        <a:spcAft>
                          <a:spcPts val="0"/>
                        </a:spcAft>
                        <a:buNone/>
                      </a:pPr>
                      <a:r>
                        <a:rPr lang="en-GB" sz="2200">
                          <a:latin typeface="Times New Roman"/>
                          <a:ea typeface="Times New Roman"/>
                          <a:cs typeface="Times New Roman"/>
                          <a:sym typeface="Times New Roman"/>
                        </a:rPr>
                        <a:t> </a:t>
                      </a:r>
                      <a:r>
                        <a:rPr lang="en-GB" sz="2200">
                          <a:latin typeface="Times New Roman"/>
                          <a:ea typeface="Times New Roman"/>
                          <a:cs typeface="Times New Roman"/>
                          <a:sym typeface="Times New Roman"/>
                        </a:rPr>
                        <a:t>EID</a:t>
                      </a:r>
                      <a:endParaRPr sz="2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2200"/>
                        <a:t>Name</a:t>
                      </a:r>
                      <a:endParaRPr sz="2200"/>
                    </a:p>
                  </a:txBody>
                  <a:tcPr marT="91425" marB="91425" marR="91425" marL="91425"/>
                </a:tc>
                <a:tc>
                  <a:txBody>
                    <a:bodyPr/>
                    <a:lstStyle/>
                    <a:p>
                      <a:pPr indent="0" lvl="0" marL="0" rtl="0" algn="l">
                        <a:spcBef>
                          <a:spcPts val="0"/>
                        </a:spcBef>
                        <a:spcAft>
                          <a:spcPts val="0"/>
                        </a:spcAft>
                        <a:buNone/>
                      </a:pPr>
                      <a:r>
                        <a:rPr lang="en-GB" sz="2200"/>
                        <a:t>Salary</a:t>
                      </a:r>
                      <a:endParaRPr sz="2200"/>
                    </a:p>
                  </a:txBody>
                  <a:tcPr marT="91425" marB="91425" marR="91425" marL="91425"/>
                </a:tc>
                <a:tc>
                  <a:txBody>
                    <a:bodyPr/>
                    <a:lstStyle/>
                    <a:p>
                      <a:pPr indent="0" lvl="0" marL="0" rtl="0" algn="l">
                        <a:spcBef>
                          <a:spcPts val="0"/>
                        </a:spcBef>
                        <a:spcAft>
                          <a:spcPts val="0"/>
                        </a:spcAft>
                        <a:buNone/>
                      </a:pPr>
                      <a:r>
                        <a:rPr lang="en-GB" sz="2200"/>
                        <a:t>Dept -No.</a:t>
                      </a:r>
                      <a:endParaRPr sz="2200"/>
                    </a:p>
                  </a:txBody>
                  <a:tcPr marT="91425" marB="91425" marR="91425" marL="91425"/>
                </a:tc>
                <a:tc>
                  <a:txBody>
                    <a:bodyPr/>
                    <a:lstStyle/>
                    <a:p>
                      <a:pPr indent="0" lvl="0" marL="0" rtl="0" algn="l">
                        <a:spcBef>
                          <a:spcPts val="0"/>
                        </a:spcBef>
                        <a:spcAft>
                          <a:spcPts val="0"/>
                        </a:spcAft>
                        <a:buNone/>
                      </a:pPr>
                      <a:r>
                        <a:rPr lang="en-GB" sz="2200"/>
                        <a:t>Dept Name</a:t>
                      </a:r>
                      <a:endParaRPr sz="2200"/>
                    </a:p>
                  </a:txBody>
                  <a:tcPr marT="91425" marB="91425" marR="91425" marL="91425"/>
                </a:tc>
              </a:tr>
              <a:tr h="528150">
                <a:tc>
                  <a:txBody>
                    <a:bodyPr/>
                    <a:lstStyle/>
                    <a:p>
                      <a:pPr indent="0" lvl="0" marL="0" rtl="0" algn="l">
                        <a:spcBef>
                          <a:spcPts val="0"/>
                        </a:spcBef>
                        <a:spcAft>
                          <a:spcPts val="0"/>
                        </a:spcAft>
                        <a:buNone/>
                      </a:pPr>
                      <a:r>
                        <a:rPr lang="en-GB"/>
                        <a:t>   </a:t>
                      </a:r>
                      <a:r>
                        <a:rPr lang="en-GB" sz="2200"/>
                        <a:t>1.</a:t>
                      </a:r>
                      <a:endParaRPr sz="2200"/>
                    </a:p>
                  </a:txBody>
                  <a:tcPr marT="91425" marB="91425" marR="91425" marL="91425"/>
                </a:tc>
                <a:tc>
                  <a:txBody>
                    <a:bodyPr/>
                    <a:lstStyle/>
                    <a:p>
                      <a:pPr indent="0" lvl="0" marL="0" rtl="0" algn="l">
                        <a:spcBef>
                          <a:spcPts val="0"/>
                        </a:spcBef>
                        <a:spcAft>
                          <a:spcPts val="0"/>
                        </a:spcAft>
                        <a:buNone/>
                      </a:pPr>
                      <a:r>
                        <a:rPr lang="en-GB" sz="2200"/>
                        <a:t>Anil </a:t>
                      </a:r>
                      <a:endParaRPr sz="2200"/>
                    </a:p>
                  </a:txBody>
                  <a:tcPr marT="91425" marB="91425" marR="91425" marL="91425"/>
                </a:tc>
                <a:tc>
                  <a:txBody>
                    <a:bodyPr/>
                    <a:lstStyle/>
                    <a:p>
                      <a:pPr indent="0" lvl="0" marL="0" rtl="0" algn="l">
                        <a:spcBef>
                          <a:spcPts val="0"/>
                        </a:spcBef>
                        <a:spcAft>
                          <a:spcPts val="0"/>
                        </a:spcAft>
                        <a:buNone/>
                      </a:pPr>
                      <a:r>
                        <a:rPr lang="en-GB" sz="2200"/>
                        <a:t>10000</a:t>
                      </a:r>
                      <a:endParaRPr sz="2200"/>
                    </a:p>
                  </a:txBody>
                  <a:tcPr marT="91425" marB="91425" marR="91425" marL="91425"/>
                </a:tc>
                <a:tc>
                  <a:txBody>
                    <a:bodyPr/>
                    <a:lstStyle/>
                    <a:p>
                      <a:pPr indent="0" lvl="0" marL="0" rtl="0" algn="l">
                        <a:spcBef>
                          <a:spcPts val="0"/>
                        </a:spcBef>
                        <a:spcAft>
                          <a:spcPts val="0"/>
                        </a:spcAft>
                        <a:buNone/>
                      </a:pPr>
                      <a:r>
                        <a:rPr lang="en-GB" sz="2200"/>
                        <a:t>      2</a:t>
                      </a:r>
                      <a:endParaRPr sz="2200"/>
                    </a:p>
                  </a:txBody>
                  <a:tcPr marT="91425" marB="91425" marR="91425" marL="91425"/>
                </a:tc>
                <a:tc>
                  <a:txBody>
                    <a:bodyPr/>
                    <a:lstStyle/>
                    <a:p>
                      <a:pPr indent="0" lvl="0" marL="0" rtl="0" algn="l">
                        <a:spcBef>
                          <a:spcPts val="0"/>
                        </a:spcBef>
                        <a:spcAft>
                          <a:spcPts val="0"/>
                        </a:spcAft>
                        <a:buNone/>
                      </a:pPr>
                      <a:r>
                        <a:rPr lang="en-GB" sz="2000"/>
                        <a:t>Accounts</a:t>
                      </a:r>
                      <a:endParaRPr sz="2000"/>
                    </a:p>
                  </a:txBody>
                  <a:tcPr marT="91425" marB="91425" marR="91425" marL="91425"/>
                </a:tc>
              </a:tr>
              <a:tr h="528150">
                <a:tc>
                  <a:txBody>
                    <a:bodyPr/>
                    <a:lstStyle/>
                    <a:p>
                      <a:pPr indent="0" lvl="0" marL="0" rtl="0" algn="l">
                        <a:spcBef>
                          <a:spcPts val="0"/>
                        </a:spcBef>
                        <a:spcAft>
                          <a:spcPts val="0"/>
                        </a:spcAft>
                        <a:buNone/>
                      </a:pPr>
                      <a:r>
                        <a:rPr lang="en-GB"/>
                        <a:t>   </a:t>
                      </a:r>
                      <a:r>
                        <a:rPr lang="en-GB" sz="2200"/>
                        <a:t>2</a:t>
                      </a:r>
                      <a:endParaRPr sz="2200"/>
                    </a:p>
                  </a:txBody>
                  <a:tcPr marT="91425" marB="91425" marR="91425" marL="91425"/>
                </a:tc>
                <a:tc>
                  <a:txBody>
                    <a:bodyPr/>
                    <a:lstStyle/>
                    <a:p>
                      <a:pPr indent="0" lvl="0" marL="0" rtl="0" algn="l">
                        <a:spcBef>
                          <a:spcPts val="0"/>
                        </a:spcBef>
                        <a:spcAft>
                          <a:spcPts val="0"/>
                        </a:spcAft>
                        <a:buNone/>
                      </a:pPr>
                      <a:r>
                        <a:rPr lang="en-GB" sz="2200"/>
                        <a:t>Shivit</a:t>
                      </a:r>
                      <a:endParaRPr sz="2200"/>
                    </a:p>
                  </a:txBody>
                  <a:tcPr marT="91425" marB="91425" marR="91425" marL="91425"/>
                </a:tc>
                <a:tc>
                  <a:txBody>
                    <a:bodyPr/>
                    <a:lstStyle/>
                    <a:p>
                      <a:pPr indent="0" lvl="0" marL="0" rtl="0" algn="l">
                        <a:spcBef>
                          <a:spcPts val="0"/>
                        </a:spcBef>
                        <a:spcAft>
                          <a:spcPts val="0"/>
                        </a:spcAft>
                        <a:buNone/>
                      </a:pPr>
                      <a:r>
                        <a:rPr lang="en-GB" sz="2200"/>
                        <a:t>10000</a:t>
                      </a:r>
                      <a:endParaRPr sz="2200"/>
                    </a:p>
                  </a:txBody>
                  <a:tcPr marT="91425" marB="91425" marR="91425" marL="91425"/>
                </a:tc>
                <a:tc>
                  <a:txBody>
                    <a:bodyPr/>
                    <a:lstStyle/>
                    <a:p>
                      <a:pPr indent="0" lvl="0" marL="0" rtl="0" algn="l">
                        <a:spcBef>
                          <a:spcPts val="0"/>
                        </a:spcBef>
                        <a:spcAft>
                          <a:spcPts val="0"/>
                        </a:spcAft>
                        <a:buNone/>
                      </a:pPr>
                      <a:r>
                        <a:rPr lang="en-GB" sz="2200"/>
                        <a:t>      2</a:t>
                      </a:r>
                      <a:endParaRPr sz="2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2000">
                          <a:solidFill>
                            <a:schemeClr val="dk1"/>
                          </a:solidFill>
                        </a:rPr>
                        <a:t>Accounts</a:t>
                      </a:r>
                      <a:endParaRPr/>
                    </a:p>
                  </a:txBody>
                  <a:tcPr marT="91425" marB="91425" marR="91425" marL="91425"/>
                </a:tc>
              </a:tr>
              <a:tr h="528150">
                <a:tc>
                  <a:txBody>
                    <a:bodyPr/>
                    <a:lstStyle/>
                    <a:p>
                      <a:pPr indent="0" lvl="0" marL="0" rtl="0" algn="l">
                        <a:spcBef>
                          <a:spcPts val="0"/>
                        </a:spcBef>
                        <a:spcAft>
                          <a:spcPts val="0"/>
                        </a:spcAft>
                        <a:buNone/>
                      </a:pPr>
                      <a:r>
                        <a:rPr lang="en-GB" sz="2200"/>
                        <a:t>  3</a:t>
                      </a:r>
                      <a:endParaRPr sz="2200"/>
                    </a:p>
                  </a:txBody>
                  <a:tcPr marT="91425" marB="91425" marR="91425" marL="91425"/>
                </a:tc>
                <a:tc>
                  <a:txBody>
                    <a:bodyPr/>
                    <a:lstStyle/>
                    <a:p>
                      <a:pPr indent="0" lvl="0" marL="0" rtl="0" algn="l">
                        <a:spcBef>
                          <a:spcPts val="0"/>
                        </a:spcBef>
                        <a:spcAft>
                          <a:spcPts val="0"/>
                        </a:spcAft>
                        <a:buNone/>
                      </a:pPr>
                      <a:r>
                        <a:rPr lang="en-GB" sz="2200"/>
                        <a:t>Deepak</a:t>
                      </a:r>
                      <a:endParaRPr sz="2200"/>
                    </a:p>
                  </a:txBody>
                  <a:tcPr marT="91425" marB="91425" marR="91425" marL="91425"/>
                </a:tc>
                <a:tc>
                  <a:txBody>
                    <a:bodyPr/>
                    <a:lstStyle/>
                    <a:p>
                      <a:pPr indent="0" lvl="0" marL="0" rtl="0" algn="l">
                        <a:spcBef>
                          <a:spcPts val="0"/>
                        </a:spcBef>
                        <a:spcAft>
                          <a:spcPts val="0"/>
                        </a:spcAft>
                        <a:buNone/>
                      </a:pPr>
                      <a:r>
                        <a:rPr lang="en-GB" sz="2200"/>
                        <a:t>11000</a:t>
                      </a:r>
                      <a:endParaRPr sz="2200"/>
                    </a:p>
                  </a:txBody>
                  <a:tcPr marT="91425" marB="91425" marR="91425" marL="91425"/>
                </a:tc>
                <a:tc>
                  <a:txBody>
                    <a:bodyPr/>
                    <a:lstStyle/>
                    <a:p>
                      <a:pPr indent="0" lvl="0" marL="0" rtl="0" algn="l">
                        <a:spcBef>
                          <a:spcPts val="0"/>
                        </a:spcBef>
                        <a:spcAft>
                          <a:spcPts val="0"/>
                        </a:spcAft>
                        <a:buNone/>
                      </a:pPr>
                      <a:r>
                        <a:rPr lang="en-GB" sz="2200"/>
                        <a:t>      1</a:t>
                      </a:r>
                      <a:endParaRPr sz="2200"/>
                    </a:p>
                  </a:txBody>
                  <a:tcPr marT="91425" marB="91425" marR="91425" marL="91425"/>
                </a:tc>
                <a:tc>
                  <a:txBody>
                    <a:bodyPr/>
                    <a:lstStyle/>
                    <a:p>
                      <a:pPr indent="0" lvl="0" marL="0" rtl="0" algn="l">
                        <a:spcBef>
                          <a:spcPts val="0"/>
                        </a:spcBef>
                        <a:spcAft>
                          <a:spcPts val="0"/>
                        </a:spcAft>
                        <a:buNone/>
                      </a:pPr>
                      <a:r>
                        <a:rPr lang="en-GB" sz="2100"/>
                        <a:t>Sales</a:t>
                      </a:r>
                      <a:endParaRPr sz="2100"/>
                    </a:p>
                  </a:txBody>
                  <a:tcPr marT="91425" marB="91425" marR="91425" marL="91425"/>
                </a:tc>
              </a:tr>
              <a:tr h="528150">
                <a:tc>
                  <a:txBody>
                    <a:bodyPr/>
                    <a:lstStyle/>
                    <a:p>
                      <a:pPr indent="0" lvl="0" marL="0" rtl="0" algn="l">
                        <a:spcBef>
                          <a:spcPts val="0"/>
                        </a:spcBef>
                        <a:spcAft>
                          <a:spcPts val="0"/>
                        </a:spcAft>
                        <a:buNone/>
                      </a:pPr>
                      <a:r>
                        <a:rPr lang="en-GB" sz="2200"/>
                        <a:t>  4</a:t>
                      </a:r>
                      <a:endParaRPr sz="2200"/>
                    </a:p>
                  </a:txBody>
                  <a:tcPr marT="91425" marB="91425" marR="91425" marL="91425"/>
                </a:tc>
                <a:tc>
                  <a:txBody>
                    <a:bodyPr/>
                    <a:lstStyle/>
                    <a:p>
                      <a:pPr indent="0" lvl="0" marL="0" rtl="0" algn="l">
                        <a:spcBef>
                          <a:spcPts val="0"/>
                        </a:spcBef>
                        <a:spcAft>
                          <a:spcPts val="0"/>
                        </a:spcAft>
                        <a:buNone/>
                      </a:pPr>
                      <a:r>
                        <a:rPr lang="en-GB" sz="2200"/>
                        <a:t>Akash</a:t>
                      </a:r>
                      <a:endParaRPr sz="2200"/>
                    </a:p>
                  </a:txBody>
                  <a:tcPr marT="91425" marB="91425" marR="91425" marL="91425"/>
                </a:tc>
                <a:tc>
                  <a:txBody>
                    <a:bodyPr/>
                    <a:lstStyle/>
                    <a:p>
                      <a:pPr indent="0" lvl="0" marL="0" rtl="0" algn="l">
                        <a:spcBef>
                          <a:spcPts val="0"/>
                        </a:spcBef>
                        <a:spcAft>
                          <a:spcPts val="0"/>
                        </a:spcAft>
                        <a:buNone/>
                      </a:pPr>
                      <a:r>
                        <a:rPr lang="en-GB" sz="2200"/>
                        <a:t>12000</a:t>
                      </a:r>
                      <a:endParaRPr sz="2200"/>
                    </a:p>
                  </a:txBody>
                  <a:tcPr marT="91425" marB="91425" marR="91425" marL="91425"/>
                </a:tc>
                <a:tc>
                  <a:txBody>
                    <a:bodyPr/>
                    <a:lstStyle/>
                    <a:p>
                      <a:pPr indent="0" lvl="0" marL="0" rtl="0" algn="l">
                        <a:spcBef>
                          <a:spcPts val="0"/>
                        </a:spcBef>
                        <a:spcAft>
                          <a:spcPts val="0"/>
                        </a:spcAft>
                        <a:buNone/>
                      </a:pPr>
                      <a:r>
                        <a:rPr lang="en-GB" sz="2200"/>
                        <a:t>      5</a:t>
                      </a:r>
                      <a:endParaRPr sz="2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2000">
                          <a:solidFill>
                            <a:schemeClr val="dk1"/>
                          </a:solidFill>
                        </a:rPr>
                        <a:t>Marketing</a:t>
                      </a:r>
                      <a:endParaRPr/>
                    </a:p>
                  </a:txBody>
                  <a:tcPr marT="91425" marB="91425" marR="91425" marL="91425"/>
                </a:tc>
              </a:tr>
              <a:tr h="528150">
                <a:tc>
                  <a:txBody>
                    <a:bodyPr/>
                    <a:lstStyle/>
                    <a:p>
                      <a:pPr indent="0" lvl="0" marL="0" rtl="0" algn="l">
                        <a:spcBef>
                          <a:spcPts val="0"/>
                        </a:spcBef>
                        <a:spcAft>
                          <a:spcPts val="0"/>
                        </a:spcAft>
                        <a:buNone/>
                      </a:pPr>
                      <a:r>
                        <a:rPr lang="en-GB" sz="2200"/>
                        <a:t>  5</a:t>
                      </a:r>
                      <a:endParaRPr sz="2200"/>
                    </a:p>
                  </a:txBody>
                  <a:tcPr marT="91425" marB="91425" marR="91425" marL="91425"/>
                </a:tc>
                <a:tc>
                  <a:txBody>
                    <a:bodyPr/>
                    <a:lstStyle/>
                    <a:p>
                      <a:pPr indent="0" lvl="0" marL="0" rtl="0" algn="l">
                        <a:spcBef>
                          <a:spcPts val="0"/>
                        </a:spcBef>
                        <a:spcAft>
                          <a:spcPts val="0"/>
                        </a:spcAft>
                        <a:buNone/>
                      </a:pPr>
                      <a:r>
                        <a:rPr lang="en-GB" sz="2200"/>
                        <a:t>Monu</a:t>
                      </a:r>
                      <a:endParaRPr sz="2200"/>
                    </a:p>
                  </a:txBody>
                  <a:tcPr marT="91425" marB="91425" marR="91425" marL="91425"/>
                </a:tc>
                <a:tc>
                  <a:txBody>
                    <a:bodyPr/>
                    <a:lstStyle/>
                    <a:p>
                      <a:pPr indent="0" lvl="0" marL="0" rtl="0" algn="l">
                        <a:spcBef>
                          <a:spcPts val="0"/>
                        </a:spcBef>
                        <a:spcAft>
                          <a:spcPts val="0"/>
                        </a:spcAft>
                        <a:buNone/>
                      </a:pPr>
                      <a:r>
                        <a:rPr lang="en-GB" sz="2200"/>
                        <a:t>12000</a:t>
                      </a:r>
                      <a:endParaRPr sz="2200"/>
                    </a:p>
                  </a:txBody>
                  <a:tcPr marT="91425" marB="91425" marR="91425" marL="91425"/>
                </a:tc>
                <a:tc>
                  <a:txBody>
                    <a:bodyPr/>
                    <a:lstStyle/>
                    <a:p>
                      <a:pPr indent="0" lvl="0" marL="0" rtl="0" algn="l">
                        <a:spcBef>
                          <a:spcPts val="0"/>
                        </a:spcBef>
                        <a:spcAft>
                          <a:spcPts val="0"/>
                        </a:spcAft>
                        <a:buNone/>
                      </a:pPr>
                      <a:r>
                        <a:rPr lang="en-GB" sz="2200"/>
                        <a:t>      5</a:t>
                      </a:r>
                      <a:endParaRPr sz="2200"/>
                    </a:p>
                  </a:txBody>
                  <a:tcPr marT="91425" marB="91425" marR="91425" marL="91425"/>
                </a:tc>
                <a:tc>
                  <a:txBody>
                    <a:bodyPr/>
                    <a:lstStyle/>
                    <a:p>
                      <a:pPr indent="0" lvl="0" marL="0" rtl="0" algn="l">
                        <a:spcBef>
                          <a:spcPts val="0"/>
                        </a:spcBef>
                        <a:spcAft>
                          <a:spcPts val="0"/>
                        </a:spcAft>
                        <a:buNone/>
                      </a:pPr>
                      <a:r>
                        <a:rPr lang="en-GB" sz="2000"/>
                        <a:t>Marketing</a:t>
                      </a:r>
                      <a:endParaRPr sz="2000"/>
                    </a:p>
                  </a:txBody>
                  <a:tcPr marT="91425" marB="91425" marR="91425" marL="91425"/>
                </a:tc>
              </a:tr>
              <a:tr h="528150">
                <a:tc>
                  <a:txBody>
                    <a:bodyPr/>
                    <a:lstStyle/>
                    <a:p>
                      <a:pPr indent="0" lvl="0" marL="0" rtl="0" algn="l">
                        <a:spcBef>
                          <a:spcPts val="0"/>
                        </a:spcBef>
                        <a:spcAft>
                          <a:spcPts val="0"/>
                        </a:spcAft>
                        <a:buNone/>
                      </a:pPr>
                      <a:r>
                        <a:rPr lang="en-GB"/>
                        <a:t>   </a:t>
                      </a:r>
                      <a:r>
                        <a:rPr lang="en-GB" sz="2200"/>
                        <a:t>6</a:t>
                      </a:r>
                      <a:endParaRPr sz="2200"/>
                    </a:p>
                  </a:txBody>
                  <a:tcPr marT="91425" marB="91425" marR="91425" marL="91425"/>
                </a:tc>
                <a:tc>
                  <a:txBody>
                    <a:bodyPr/>
                    <a:lstStyle/>
                    <a:p>
                      <a:pPr indent="0" lvl="0" marL="0" rtl="0" algn="l">
                        <a:spcBef>
                          <a:spcPts val="0"/>
                        </a:spcBef>
                        <a:spcAft>
                          <a:spcPts val="0"/>
                        </a:spcAft>
                        <a:buNone/>
                      </a:pPr>
                      <a:r>
                        <a:rPr lang="en-GB" sz="2200"/>
                        <a:t>Ajay</a:t>
                      </a:r>
                      <a:endParaRPr sz="2200"/>
                    </a:p>
                  </a:txBody>
                  <a:tcPr marT="91425" marB="91425" marR="91425" marL="91425"/>
                </a:tc>
                <a:tc>
                  <a:txBody>
                    <a:bodyPr/>
                    <a:lstStyle/>
                    <a:p>
                      <a:pPr indent="0" lvl="0" marL="0" rtl="0" algn="l">
                        <a:spcBef>
                          <a:spcPts val="0"/>
                        </a:spcBef>
                        <a:spcAft>
                          <a:spcPts val="0"/>
                        </a:spcAft>
                        <a:buNone/>
                      </a:pPr>
                      <a:r>
                        <a:rPr lang="en-GB" sz="2200"/>
                        <a:t>14500</a:t>
                      </a:r>
                      <a:endParaRPr sz="2200"/>
                    </a:p>
                  </a:txBody>
                  <a:tcPr marT="91425" marB="91425" marR="91425" marL="91425"/>
                </a:tc>
                <a:tc>
                  <a:txBody>
                    <a:bodyPr/>
                    <a:lstStyle/>
                    <a:p>
                      <a:pPr indent="0" lvl="0" marL="0" rtl="0" algn="l">
                        <a:spcBef>
                          <a:spcPts val="0"/>
                        </a:spcBef>
                        <a:spcAft>
                          <a:spcPts val="0"/>
                        </a:spcAft>
                        <a:buNone/>
                      </a:pPr>
                      <a:r>
                        <a:rPr lang="en-GB" sz="2200"/>
                        <a:t>      4</a:t>
                      </a:r>
                      <a:endParaRPr sz="2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2100">
                          <a:solidFill>
                            <a:schemeClr val="dk1"/>
                          </a:solidFill>
                        </a:rPr>
                        <a:t>Software</a:t>
                      </a:r>
                      <a:endParaRPr/>
                    </a:p>
                  </a:txBody>
                  <a:tcPr marT="91425" marB="91425" marR="91425" marL="91425"/>
                </a:tc>
              </a:tr>
              <a:tr h="5281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sz="2200"/>
                        <a:t>      10</a:t>
                      </a:r>
                      <a:endParaRPr sz="2200"/>
                    </a:p>
                  </a:txBody>
                  <a:tcPr marT="91425" marB="91425" marR="91425" marL="91425"/>
                </a:tc>
                <a:tc>
                  <a:txBody>
                    <a:bodyPr/>
                    <a:lstStyle/>
                    <a:p>
                      <a:pPr indent="0" lvl="0" marL="0" rtl="0" algn="l">
                        <a:spcBef>
                          <a:spcPts val="0"/>
                        </a:spcBef>
                        <a:spcAft>
                          <a:spcPts val="0"/>
                        </a:spcAft>
                        <a:buNone/>
                      </a:pPr>
                      <a:r>
                        <a:rPr lang="en-GB" sz="2000"/>
                        <a:t>Finance</a:t>
                      </a:r>
                      <a:endParaRPr sz="2000"/>
                    </a:p>
                  </a:txBody>
                  <a:tcPr marT="91425" marB="91425" marR="91425" marL="91425"/>
                </a:tc>
              </a:tr>
              <a:tr h="528150">
                <a:tc>
                  <a:txBody>
                    <a:bodyPr/>
                    <a:lstStyle/>
                    <a:p>
                      <a:pPr indent="0" lvl="0" marL="0" rtl="0" algn="l">
                        <a:spcBef>
                          <a:spcPts val="0"/>
                        </a:spcBef>
                        <a:spcAft>
                          <a:spcPts val="0"/>
                        </a:spcAft>
                        <a:buNone/>
                      </a:pPr>
                      <a:r>
                        <a:rPr lang="en-GB"/>
                        <a:t>   </a:t>
                      </a:r>
                      <a:r>
                        <a:rPr lang="en-GB" sz="2200"/>
                        <a:t>8</a:t>
                      </a:r>
                      <a:endParaRPr sz="2200"/>
                    </a:p>
                  </a:txBody>
                  <a:tcPr marT="91425" marB="91425" marR="91425" marL="91425"/>
                </a:tc>
                <a:tc>
                  <a:txBody>
                    <a:bodyPr/>
                    <a:lstStyle/>
                    <a:p>
                      <a:pPr indent="0" lvl="0" marL="0" rtl="0" algn="l">
                        <a:spcBef>
                          <a:spcPts val="0"/>
                        </a:spcBef>
                        <a:spcAft>
                          <a:spcPts val="0"/>
                        </a:spcAft>
                        <a:buNone/>
                      </a:pPr>
                      <a:r>
                        <a:rPr lang="en-GB" sz="2200"/>
                        <a:t>Pawan</a:t>
                      </a:r>
                      <a:endParaRPr sz="2200"/>
                    </a:p>
                  </a:txBody>
                  <a:tcPr marT="91425" marB="91425" marR="91425" marL="91425"/>
                </a:tc>
                <a:tc>
                  <a:txBody>
                    <a:bodyPr/>
                    <a:lstStyle/>
                    <a:p>
                      <a:pPr indent="0" lvl="0" marL="0" rtl="0" algn="l">
                        <a:spcBef>
                          <a:spcPts val="0"/>
                        </a:spcBef>
                        <a:spcAft>
                          <a:spcPts val="0"/>
                        </a:spcAft>
                        <a:buNone/>
                      </a:pPr>
                      <a:r>
                        <a:rPr lang="en-GB" sz="2200"/>
                        <a:t>10000</a:t>
                      </a:r>
                      <a:endParaRPr sz="2200"/>
                    </a:p>
                  </a:txBody>
                  <a:tcPr marT="91425" marB="91425" marR="91425" marL="91425"/>
                </a:tc>
                <a:tc>
                  <a:txBody>
                    <a:bodyPr/>
                    <a:lstStyle/>
                    <a:p>
                      <a:pPr indent="0" lvl="0" marL="0" rtl="0" algn="l">
                        <a:spcBef>
                          <a:spcPts val="0"/>
                        </a:spcBef>
                        <a:spcAft>
                          <a:spcPts val="0"/>
                        </a:spcAft>
                        <a:buNone/>
                      </a:pPr>
                      <a:r>
                        <a:rPr lang="en-GB" sz="2200"/>
                        <a:t>       2</a:t>
                      </a:r>
                      <a:endParaRPr sz="2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2000">
                          <a:solidFill>
                            <a:schemeClr val="dk1"/>
                          </a:solidFill>
                        </a:rPr>
                        <a:t>Accounts</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288">
                <a:solidFill>
                  <a:srgbClr val="000000"/>
                </a:solidFill>
                <a:latin typeface="Times New Roman"/>
                <a:ea typeface="Times New Roman"/>
                <a:cs typeface="Times New Roman"/>
                <a:sym typeface="Times New Roman"/>
              </a:rPr>
              <a:t>The various anomalies are as follows:</a:t>
            </a:r>
            <a:endParaRPr sz="2288">
              <a:solidFill>
                <a:srgbClr val="000000"/>
              </a:solidFill>
              <a:latin typeface="Times New Roman"/>
              <a:ea typeface="Times New Roman"/>
              <a:cs typeface="Times New Roman"/>
              <a:sym typeface="Times New Roman"/>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200">
                <a:latin typeface="Times New Roman"/>
                <a:ea typeface="Times New Roman"/>
                <a:cs typeface="Times New Roman"/>
                <a:sym typeface="Times New Roman"/>
              </a:rPr>
              <a:t>1. Insertion Anomaly :</a:t>
            </a:r>
            <a:endParaRPr b="1" sz="2200">
              <a:latin typeface="Times New Roman"/>
              <a:ea typeface="Times New Roman"/>
              <a:cs typeface="Times New Roman"/>
              <a:sym typeface="Times New Roman"/>
            </a:endParaRPr>
          </a:p>
          <a:p>
            <a:pPr indent="0" lvl="0" marL="0" rtl="0" algn="l">
              <a:spcBef>
                <a:spcPts val="1200"/>
              </a:spcBef>
              <a:spcAft>
                <a:spcPts val="1200"/>
              </a:spcAft>
              <a:buNone/>
            </a:pPr>
            <a:r>
              <a:rPr b="1" lang="en-GB" sz="2200">
                <a:latin typeface="Times New Roman"/>
                <a:ea typeface="Times New Roman"/>
                <a:cs typeface="Times New Roman"/>
                <a:sym typeface="Times New Roman"/>
              </a:rPr>
              <a:t>         </a:t>
            </a:r>
            <a:r>
              <a:rPr lang="en-GB" sz="2200">
                <a:solidFill>
                  <a:srgbClr val="000000"/>
                </a:solidFill>
                <a:latin typeface="Times New Roman"/>
                <a:ea typeface="Times New Roman"/>
                <a:cs typeface="Times New Roman"/>
                <a:sym typeface="Times New Roman"/>
              </a:rPr>
              <a:t>Suppose we want to add new information in any relation but cannot enter that data because of some constraints. This is known as Insertion anomaly. In relation Employee, we cannot add new department Finance unless there is an employee in Finance department. Addition of this information violates Entity Integrity Rule 1. (Primary Key cannot be NULL). In other words, when we depend on any other information to add new information then it leads to insertion anomaly.</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215625"/>
            <a:ext cx="8520600" cy="61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220">
                <a:latin typeface="Times New Roman"/>
                <a:ea typeface="Times New Roman"/>
                <a:cs typeface="Times New Roman"/>
                <a:sym typeface="Times New Roman"/>
              </a:rPr>
              <a:t>2. Deletion Anomaly</a:t>
            </a:r>
            <a:endParaRPr b="1" sz="2220">
              <a:latin typeface="Times New Roman"/>
              <a:ea typeface="Times New Roman"/>
              <a:cs typeface="Times New Roman"/>
              <a:sym typeface="Times New Roman"/>
            </a:endParaRPr>
          </a:p>
        </p:txBody>
      </p:sp>
      <p:sp>
        <p:nvSpPr>
          <p:cNvPr id="147" name="Google Shape;147;p28"/>
          <p:cNvSpPr txBox="1"/>
          <p:nvPr>
            <p:ph idx="1" type="body"/>
          </p:nvPr>
        </p:nvSpPr>
        <p:spPr>
          <a:xfrm>
            <a:off x="311700" y="752075"/>
            <a:ext cx="8520600" cy="4645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2200">
                <a:solidFill>
                  <a:srgbClr val="000000"/>
                </a:solidFill>
                <a:latin typeface="Times New Roman"/>
                <a:ea typeface="Times New Roman"/>
                <a:cs typeface="Times New Roman"/>
                <a:sym typeface="Times New Roman"/>
              </a:rPr>
              <a:t>The deletion anomaly occurs when we try to delete any existing information from any relation and this causes deletion of any other undesirable information. In relation Employee, if we try to delete tuple </a:t>
            </a:r>
            <a:r>
              <a:rPr lang="en-GB" sz="2200">
                <a:solidFill>
                  <a:srgbClr val="000000"/>
                </a:solidFill>
                <a:latin typeface="Times New Roman"/>
                <a:ea typeface="Times New Roman"/>
                <a:cs typeface="Times New Roman"/>
                <a:sym typeface="Times New Roman"/>
              </a:rPr>
              <a:t>containing</a:t>
            </a:r>
            <a:r>
              <a:rPr lang="en-GB" sz="2200">
                <a:solidFill>
                  <a:srgbClr val="000000"/>
                </a:solidFill>
                <a:latin typeface="Times New Roman"/>
                <a:ea typeface="Times New Roman"/>
                <a:cs typeface="Times New Roman"/>
                <a:sym typeface="Times New Roman"/>
              </a:rPr>
              <a:t> Deepak this leads to the deletion of department “Sales” completely (there is only one employee in sales department)</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sz="2200">
                <a:solidFill>
                  <a:srgbClr val="000000"/>
                </a:solidFill>
                <a:latin typeface="Times New Roman"/>
                <a:ea typeface="Times New Roman"/>
                <a:cs typeface="Times New Roman"/>
                <a:sym typeface="Times New Roman"/>
              </a:rPr>
              <a:t>3. Updation Anomaly</a:t>
            </a:r>
            <a:endParaRPr b="1" sz="2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b="1" lang="en-GB" sz="2200">
                <a:solidFill>
                  <a:srgbClr val="000000"/>
                </a:solidFill>
                <a:latin typeface="Times New Roman"/>
                <a:ea typeface="Times New Roman"/>
                <a:cs typeface="Times New Roman"/>
                <a:sym typeface="Times New Roman"/>
              </a:rPr>
              <a:t> </a:t>
            </a:r>
            <a:r>
              <a:rPr lang="en-GB" sz="2200">
                <a:solidFill>
                  <a:srgbClr val="000000"/>
                </a:solidFill>
                <a:latin typeface="Times New Roman"/>
                <a:ea typeface="Times New Roman"/>
                <a:cs typeface="Times New Roman"/>
                <a:sym typeface="Times New Roman"/>
              </a:rPr>
              <a:t>The updation anomaly occurs when we try to update any existing information in any relation and this causes inconsistency of data. In relation Employee, if we change the Dept.No. of department Accounts.</a:t>
            </a:r>
            <a:r>
              <a:rPr lang="en-GB" sz="2188">
                <a:solidFill>
                  <a:schemeClr val="dk1"/>
                </a:solidFill>
                <a:latin typeface="Times New Roman"/>
                <a:ea typeface="Times New Roman"/>
                <a:cs typeface="Times New Roman"/>
                <a:sym typeface="Times New Roman"/>
              </a:rPr>
              <a:t>This will cause inconsistency if we update Dept.No. of single employee only otherwise we have to search all employees working in Accounts department and update them individually.</a:t>
            </a:r>
            <a:endParaRPr sz="2100">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220">
                <a:latin typeface="Times New Roman"/>
                <a:ea typeface="Times New Roman"/>
                <a:cs typeface="Times New Roman"/>
                <a:sym typeface="Times New Roman"/>
              </a:rPr>
              <a:t>Closure Set Of Attributes</a:t>
            </a:r>
            <a:endParaRPr b="1" sz="2220">
              <a:latin typeface="Times New Roman"/>
              <a:ea typeface="Times New Roman"/>
              <a:cs typeface="Times New Roman"/>
              <a:sym typeface="Times New Roman"/>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000000"/>
                </a:solidFill>
                <a:latin typeface="Times New Roman"/>
                <a:ea typeface="Times New Roman"/>
                <a:cs typeface="Times New Roman"/>
                <a:sym typeface="Times New Roman"/>
              </a:rPr>
              <a:t>The closure of a set of functional dependencies, denoted as  F+, is the set of all functional dependencies that can be logically calculated from the original set F.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GB" sz="2200">
                <a:solidFill>
                  <a:srgbClr val="000000"/>
                </a:solidFill>
                <a:latin typeface="Times New Roman"/>
                <a:ea typeface="Times New Roman"/>
                <a:cs typeface="Times New Roman"/>
                <a:sym typeface="Times New Roman"/>
              </a:rPr>
              <a:t>It includes all the dependencies in F as well as those derived using Armstrong's Axioms (reflexivity, augmentation, and transitivity).</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220">
                <a:latin typeface="Times New Roman"/>
                <a:ea typeface="Times New Roman"/>
                <a:cs typeface="Times New Roman"/>
                <a:sym typeface="Times New Roman"/>
              </a:rPr>
              <a:t>Example : -</a:t>
            </a:r>
            <a:endParaRPr sz="2220">
              <a:latin typeface="Times New Roman"/>
              <a:ea typeface="Times New Roman"/>
              <a:cs typeface="Times New Roman"/>
              <a:sym typeface="Times New Roman"/>
            </a:endParaRPr>
          </a:p>
        </p:txBody>
      </p:sp>
      <p:sp>
        <p:nvSpPr>
          <p:cNvPr id="159" name="Google Shape;159;p30"/>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7073"/>
              <a:t> </a:t>
            </a:r>
            <a:r>
              <a:rPr lang="en-GB" sz="8273">
                <a:solidFill>
                  <a:srgbClr val="000000"/>
                </a:solidFill>
                <a:latin typeface="Times New Roman"/>
                <a:ea typeface="Times New Roman"/>
                <a:cs typeface="Times New Roman"/>
                <a:sym typeface="Times New Roman"/>
              </a:rPr>
              <a:t>R(ABCDEF) </a:t>
            </a:r>
            <a:endParaRPr sz="8273">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8273">
                <a:solidFill>
                  <a:srgbClr val="000000"/>
                </a:solidFill>
                <a:latin typeface="Times New Roman"/>
                <a:ea typeface="Times New Roman"/>
                <a:cs typeface="Times New Roman"/>
                <a:sym typeface="Times New Roman"/>
              </a:rPr>
              <a:t>Functional Dependencies -  A </a:t>
            </a:r>
            <a:r>
              <a:rPr lang="en-GB" sz="8370">
                <a:solidFill>
                  <a:schemeClr val="dk1"/>
                </a:solidFill>
                <a:latin typeface="Times New Roman"/>
                <a:ea typeface="Times New Roman"/>
                <a:cs typeface="Times New Roman"/>
                <a:sym typeface="Times New Roman"/>
              </a:rPr>
              <a:t>→B  , C →DE , AC→F , D→AF , </a:t>
            </a:r>
            <a:endParaRPr sz="837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8370">
                <a:solidFill>
                  <a:schemeClr val="dk1"/>
                </a:solidFill>
                <a:latin typeface="Times New Roman"/>
                <a:ea typeface="Times New Roman"/>
                <a:cs typeface="Times New Roman"/>
                <a:sym typeface="Times New Roman"/>
              </a:rPr>
              <a:t>   E →CF</a:t>
            </a:r>
            <a:endParaRPr sz="8370">
              <a:solidFill>
                <a:schemeClr val="dk1"/>
              </a:solidFill>
              <a:latin typeface="Times New Roman"/>
              <a:ea typeface="Times New Roman"/>
              <a:cs typeface="Times New Roman"/>
              <a:sym typeface="Times New Roman"/>
            </a:endParaRPr>
          </a:p>
          <a:p>
            <a:pPr indent="-361488" lvl="0" marL="457200" rtl="0" algn="l">
              <a:spcBef>
                <a:spcPts val="1200"/>
              </a:spcBef>
              <a:spcAft>
                <a:spcPts val="0"/>
              </a:spcAft>
              <a:buClr>
                <a:schemeClr val="dk1"/>
              </a:buClr>
              <a:buSzPct val="100000"/>
              <a:buFont typeface="Times New Roman"/>
              <a:buAutoNum type="arabicPeriod"/>
            </a:pPr>
            <a:r>
              <a:rPr lang="en-GB" sz="8370">
                <a:solidFill>
                  <a:schemeClr val="dk1"/>
                </a:solidFill>
                <a:latin typeface="Times New Roman"/>
                <a:ea typeface="Times New Roman"/>
                <a:cs typeface="Times New Roman"/>
                <a:sym typeface="Times New Roman"/>
              </a:rPr>
              <a:t>Find closure set of D   </a:t>
            </a:r>
            <a:endParaRPr sz="837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8370">
                <a:solidFill>
                  <a:schemeClr val="dk1"/>
                </a:solidFill>
                <a:latin typeface="Times New Roman"/>
                <a:ea typeface="Times New Roman"/>
                <a:cs typeface="Times New Roman"/>
                <a:sym typeface="Times New Roman"/>
              </a:rPr>
              <a:t>             (D)+ → D</a:t>
            </a:r>
            <a:endParaRPr sz="837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8370">
                <a:solidFill>
                  <a:schemeClr val="dk1"/>
                </a:solidFill>
                <a:latin typeface="Times New Roman"/>
                <a:ea typeface="Times New Roman"/>
                <a:cs typeface="Times New Roman"/>
                <a:sym typeface="Times New Roman"/>
              </a:rPr>
              <a:t>                      → DAF</a:t>
            </a:r>
            <a:endParaRPr sz="837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8370">
                <a:solidFill>
                  <a:schemeClr val="dk1"/>
                </a:solidFill>
                <a:latin typeface="Times New Roman"/>
                <a:ea typeface="Times New Roman"/>
                <a:cs typeface="Times New Roman"/>
                <a:sym typeface="Times New Roman"/>
              </a:rPr>
              <a:t>                      → DABF</a:t>
            </a:r>
            <a:endParaRPr sz="837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8370">
                <a:solidFill>
                  <a:schemeClr val="dk1"/>
                </a:solidFill>
                <a:latin typeface="Times New Roman"/>
                <a:ea typeface="Times New Roman"/>
                <a:cs typeface="Times New Roman"/>
                <a:sym typeface="Times New Roman"/>
              </a:rPr>
              <a:t>             (D)+ →ABDF</a:t>
            </a:r>
            <a:endParaRPr sz="837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297">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lang="en-GB" sz="2297">
                <a:solidFill>
                  <a:schemeClr val="dk1"/>
                </a:solidFill>
                <a:latin typeface="Times New Roman"/>
                <a:ea typeface="Times New Roman"/>
                <a:cs typeface="Times New Roman"/>
                <a:sym typeface="Times New Roman"/>
              </a:rPr>
              <a:t>      </a:t>
            </a:r>
            <a:endParaRPr sz="2297">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GB" sz="2297">
                <a:solidFill>
                  <a:schemeClr val="dk1"/>
                </a:solidFill>
                <a:latin typeface="Times New Roman"/>
                <a:ea typeface="Times New Roman"/>
                <a:cs typeface="Times New Roman"/>
                <a:sym typeface="Times New Roman"/>
              </a:rPr>
              <a:t>         </a:t>
            </a:r>
            <a:endParaRPr sz="2297">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220">
                <a:latin typeface="Times New Roman"/>
                <a:ea typeface="Times New Roman"/>
                <a:cs typeface="Times New Roman"/>
                <a:sym typeface="Times New Roman"/>
              </a:rPr>
              <a:t>2. </a:t>
            </a:r>
            <a:r>
              <a:rPr lang="en-GB" sz="2220">
                <a:latin typeface="Times New Roman"/>
                <a:ea typeface="Times New Roman"/>
                <a:cs typeface="Times New Roman"/>
                <a:sym typeface="Times New Roman"/>
              </a:rPr>
              <a:t>Find Closure of (DE)</a:t>
            </a:r>
            <a:endParaRPr sz="2220">
              <a:latin typeface="Times New Roman"/>
              <a:ea typeface="Times New Roman"/>
              <a:cs typeface="Times New Roman"/>
              <a:sym typeface="Times New Roman"/>
            </a:endParaRPr>
          </a:p>
        </p:txBody>
      </p:sp>
      <p:sp>
        <p:nvSpPr>
          <p:cNvPr id="165" name="Google Shape;165;p31"/>
          <p:cNvSpPr txBox="1"/>
          <p:nvPr>
            <p:ph idx="1" type="body"/>
          </p:nvPr>
        </p:nvSpPr>
        <p:spPr>
          <a:xfrm>
            <a:off x="311700" y="1152475"/>
            <a:ext cx="8520600" cy="387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r>
              <a:rPr lang="en-GB" sz="1700">
                <a:solidFill>
                  <a:srgbClr val="000000"/>
                </a:solidFill>
              </a:rPr>
              <a:t>(DE)+ </a:t>
            </a:r>
            <a:r>
              <a:rPr lang="en-GB" sz="2197">
                <a:solidFill>
                  <a:srgbClr val="000000"/>
                </a:solidFill>
                <a:latin typeface="Times New Roman"/>
                <a:ea typeface="Times New Roman"/>
                <a:cs typeface="Times New Roman"/>
                <a:sym typeface="Times New Roman"/>
              </a:rPr>
              <a:t>→DE</a:t>
            </a:r>
            <a:endParaRPr sz="2197">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197">
                <a:solidFill>
                  <a:srgbClr val="000000"/>
                </a:solidFill>
                <a:latin typeface="Times New Roman"/>
                <a:ea typeface="Times New Roman"/>
                <a:cs typeface="Times New Roman"/>
                <a:sym typeface="Times New Roman"/>
              </a:rPr>
              <a:t>              →DAFEC</a:t>
            </a:r>
            <a:endParaRPr sz="2197">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197">
                <a:solidFill>
                  <a:srgbClr val="000000"/>
                </a:solidFill>
                <a:latin typeface="Times New Roman"/>
                <a:ea typeface="Times New Roman"/>
                <a:cs typeface="Times New Roman"/>
                <a:sym typeface="Times New Roman"/>
              </a:rPr>
              <a:t>              →DABFEC</a:t>
            </a:r>
            <a:endParaRPr sz="2197">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197">
                <a:solidFill>
                  <a:srgbClr val="000000"/>
                </a:solidFill>
                <a:latin typeface="Times New Roman"/>
                <a:ea typeface="Times New Roman"/>
                <a:cs typeface="Times New Roman"/>
                <a:sym typeface="Times New Roman"/>
              </a:rPr>
              <a:t>    (DE)+ →ABCDEF</a:t>
            </a:r>
            <a:endParaRPr sz="2197">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197">
                <a:solidFill>
                  <a:srgbClr val="000000"/>
                </a:solidFill>
                <a:latin typeface="Times New Roman"/>
                <a:ea typeface="Times New Roman"/>
                <a:cs typeface="Times New Roman"/>
                <a:sym typeface="Times New Roman"/>
              </a:rPr>
              <a:t>DE is a Key </a:t>
            </a:r>
            <a:endParaRPr sz="2197">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GB" sz="2197">
                <a:solidFill>
                  <a:srgbClr val="000000"/>
                </a:solidFill>
                <a:latin typeface="Times New Roman"/>
                <a:ea typeface="Times New Roman"/>
                <a:cs typeface="Times New Roman"/>
                <a:sym typeface="Times New Roman"/>
              </a:rPr>
              <a:t>Using (DE)+ , we can easily find tuples/rows uniquely . </a:t>
            </a:r>
            <a:endParaRPr sz="2197">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81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Determinant : Here X is known as determinant of functional dependency.</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414325"/>
            <a:ext cx="8520600" cy="392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000000"/>
                </a:solidFill>
                <a:latin typeface="Times New Roman"/>
                <a:ea typeface="Times New Roman"/>
                <a:cs typeface="Times New Roman"/>
                <a:sym typeface="Times New Roman"/>
              </a:rPr>
              <a:t>Consider the example of Employee relation:</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GB" sz="2200">
                <a:solidFill>
                  <a:srgbClr val="000000"/>
                </a:solidFill>
                <a:latin typeface="Times New Roman"/>
                <a:ea typeface="Times New Roman"/>
                <a:cs typeface="Times New Roman"/>
                <a:sym typeface="Times New Roman"/>
              </a:rPr>
              <a:t>Employee : </a:t>
            </a:r>
            <a:endParaRPr sz="2200">
              <a:solidFill>
                <a:srgbClr val="000000"/>
              </a:solidFill>
              <a:latin typeface="Times New Roman"/>
              <a:ea typeface="Times New Roman"/>
              <a:cs typeface="Times New Roman"/>
              <a:sym typeface="Times New Roman"/>
            </a:endParaRPr>
          </a:p>
        </p:txBody>
      </p:sp>
      <p:graphicFrame>
        <p:nvGraphicFramePr>
          <p:cNvPr id="62" name="Google Shape;62;p14"/>
          <p:cNvGraphicFramePr/>
          <p:nvPr/>
        </p:nvGraphicFramePr>
        <p:xfrm>
          <a:off x="906725" y="2571750"/>
          <a:ext cx="3000000" cy="3000000"/>
        </p:xfrm>
        <a:graphic>
          <a:graphicData uri="http://schemas.openxmlformats.org/drawingml/2006/table">
            <a:tbl>
              <a:tblPr>
                <a:noFill/>
                <a:tableStyleId>{5A3D72A7-2402-4D37-848F-869B363DE839}</a:tableStyleId>
              </a:tblPr>
              <a:tblGrid>
                <a:gridCol w="1809750"/>
                <a:gridCol w="1809750"/>
                <a:gridCol w="1809750"/>
              </a:tblGrid>
              <a:tr h="381000">
                <a:tc>
                  <a:txBody>
                    <a:bodyPr/>
                    <a:lstStyle/>
                    <a:p>
                      <a:pPr indent="0" lvl="0" marL="0" rtl="0" algn="l">
                        <a:spcBef>
                          <a:spcPts val="0"/>
                        </a:spcBef>
                        <a:spcAft>
                          <a:spcPts val="0"/>
                        </a:spcAft>
                        <a:buNone/>
                      </a:pPr>
                      <a:r>
                        <a:rPr lang="en-GB" sz="2200">
                          <a:latin typeface="Times New Roman"/>
                          <a:ea typeface="Times New Roman"/>
                          <a:cs typeface="Times New Roman"/>
                          <a:sym typeface="Times New Roman"/>
                        </a:rPr>
                        <a:t>      </a:t>
                      </a:r>
                      <a:r>
                        <a:rPr lang="en-GB" sz="2200">
                          <a:latin typeface="Times New Roman"/>
                          <a:ea typeface="Times New Roman"/>
                          <a:cs typeface="Times New Roman"/>
                          <a:sym typeface="Times New Roman"/>
                        </a:rPr>
                        <a:t>EID</a:t>
                      </a:r>
                      <a:endParaRPr sz="2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2200">
                          <a:latin typeface="Times New Roman"/>
                          <a:ea typeface="Times New Roman"/>
                          <a:cs typeface="Times New Roman"/>
                          <a:sym typeface="Times New Roman"/>
                        </a:rPr>
                        <a:t>     </a:t>
                      </a:r>
                      <a:r>
                        <a:rPr lang="en-GB" sz="2200">
                          <a:latin typeface="Times New Roman"/>
                          <a:ea typeface="Times New Roman"/>
                          <a:cs typeface="Times New Roman"/>
                          <a:sym typeface="Times New Roman"/>
                        </a:rPr>
                        <a:t>Name</a:t>
                      </a:r>
                      <a:endParaRPr sz="2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2200">
                          <a:latin typeface="Times New Roman"/>
                          <a:ea typeface="Times New Roman"/>
                          <a:cs typeface="Times New Roman"/>
                          <a:sym typeface="Times New Roman"/>
                        </a:rPr>
                        <a:t>     </a:t>
                      </a:r>
                      <a:r>
                        <a:rPr lang="en-GB" sz="2200">
                          <a:latin typeface="Times New Roman"/>
                          <a:ea typeface="Times New Roman"/>
                          <a:cs typeface="Times New Roman"/>
                          <a:sym typeface="Times New Roman"/>
                        </a:rPr>
                        <a:t>Salary</a:t>
                      </a:r>
                      <a:endParaRPr sz="22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2200"/>
                        <a:t>       </a:t>
                      </a:r>
                      <a:r>
                        <a:rPr lang="en-GB" sz="2200"/>
                        <a:t>1</a:t>
                      </a:r>
                      <a:endParaRPr sz="2200"/>
                    </a:p>
                  </a:txBody>
                  <a:tcPr marT="91425" marB="91425" marR="91425" marL="91425"/>
                </a:tc>
                <a:tc>
                  <a:txBody>
                    <a:bodyPr/>
                    <a:lstStyle/>
                    <a:p>
                      <a:pPr indent="0" lvl="0" marL="0" rtl="0" algn="l">
                        <a:spcBef>
                          <a:spcPts val="0"/>
                        </a:spcBef>
                        <a:spcAft>
                          <a:spcPts val="0"/>
                        </a:spcAft>
                        <a:buNone/>
                      </a:pPr>
                      <a:r>
                        <a:rPr lang="en-GB" sz="2200"/>
                        <a:t>    </a:t>
                      </a:r>
                      <a:r>
                        <a:rPr lang="en-GB" sz="2200"/>
                        <a:t>Anshu</a:t>
                      </a:r>
                      <a:endParaRPr sz="2200"/>
                    </a:p>
                  </a:txBody>
                  <a:tcPr marT="91425" marB="91425" marR="91425" marL="91425"/>
                </a:tc>
                <a:tc>
                  <a:txBody>
                    <a:bodyPr/>
                    <a:lstStyle/>
                    <a:p>
                      <a:pPr indent="0" lvl="0" marL="0" rtl="0" algn="l">
                        <a:spcBef>
                          <a:spcPts val="0"/>
                        </a:spcBef>
                        <a:spcAft>
                          <a:spcPts val="0"/>
                        </a:spcAft>
                        <a:buNone/>
                      </a:pPr>
                      <a:r>
                        <a:rPr lang="en-GB" sz="2200"/>
                        <a:t>    18000</a:t>
                      </a:r>
                      <a:endParaRPr sz="2200"/>
                    </a:p>
                  </a:txBody>
                  <a:tcPr marT="91425" marB="91425" marR="91425" marL="91425"/>
                </a:tc>
              </a:tr>
              <a:tr h="381000">
                <a:tc>
                  <a:txBody>
                    <a:bodyPr/>
                    <a:lstStyle/>
                    <a:p>
                      <a:pPr indent="0" lvl="0" marL="0" rtl="0" algn="l">
                        <a:spcBef>
                          <a:spcPts val="0"/>
                        </a:spcBef>
                        <a:spcAft>
                          <a:spcPts val="0"/>
                        </a:spcAft>
                        <a:buNone/>
                      </a:pPr>
                      <a:r>
                        <a:rPr lang="en-GB"/>
                        <a:t>           </a:t>
                      </a:r>
                      <a:r>
                        <a:rPr lang="en-GB" sz="2200"/>
                        <a:t>2</a:t>
                      </a:r>
                      <a:endParaRPr sz="2200"/>
                    </a:p>
                  </a:txBody>
                  <a:tcPr marT="91425" marB="91425" marR="91425" marL="91425"/>
                </a:tc>
                <a:tc>
                  <a:txBody>
                    <a:bodyPr/>
                    <a:lstStyle/>
                    <a:p>
                      <a:pPr indent="0" lvl="0" marL="0" rtl="0" algn="l">
                        <a:spcBef>
                          <a:spcPts val="0"/>
                        </a:spcBef>
                        <a:spcAft>
                          <a:spcPts val="0"/>
                        </a:spcAft>
                        <a:buNone/>
                      </a:pPr>
                      <a:r>
                        <a:rPr lang="en-GB" sz="2200"/>
                        <a:t>    Krish</a:t>
                      </a:r>
                      <a:endParaRPr sz="2200"/>
                    </a:p>
                  </a:txBody>
                  <a:tcPr marT="91425" marB="91425" marR="91425" marL="91425"/>
                </a:tc>
                <a:tc>
                  <a:txBody>
                    <a:bodyPr/>
                    <a:lstStyle/>
                    <a:p>
                      <a:pPr indent="0" lvl="0" marL="0" rtl="0" algn="l">
                        <a:spcBef>
                          <a:spcPts val="0"/>
                        </a:spcBef>
                        <a:spcAft>
                          <a:spcPts val="0"/>
                        </a:spcAft>
                        <a:buNone/>
                      </a:pPr>
                      <a:r>
                        <a:rPr lang="en-GB"/>
                        <a:t>      </a:t>
                      </a:r>
                      <a:r>
                        <a:rPr lang="en-GB" sz="2200"/>
                        <a:t>22000</a:t>
                      </a:r>
                      <a:endParaRPr sz="2200"/>
                    </a:p>
                  </a:txBody>
                  <a:tcPr marT="91425" marB="91425" marR="91425" marL="91425"/>
                </a:tc>
              </a:tr>
              <a:tr h="381000">
                <a:tc>
                  <a:txBody>
                    <a:bodyPr/>
                    <a:lstStyle/>
                    <a:p>
                      <a:pPr indent="0" lvl="0" marL="0" rtl="0" algn="l">
                        <a:spcBef>
                          <a:spcPts val="0"/>
                        </a:spcBef>
                        <a:spcAft>
                          <a:spcPts val="0"/>
                        </a:spcAft>
                        <a:buNone/>
                      </a:pPr>
                      <a:r>
                        <a:rPr lang="en-GB" sz="2200"/>
                        <a:t>       3 </a:t>
                      </a:r>
                      <a:endParaRPr sz="2200"/>
                    </a:p>
                  </a:txBody>
                  <a:tcPr marT="91425" marB="91425" marR="91425" marL="91425"/>
                </a:tc>
                <a:tc>
                  <a:txBody>
                    <a:bodyPr/>
                    <a:lstStyle/>
                    <a:p>
                      <a:pPr indent="0" lvl="0" marL="0" rtl="0" algn="l">
                        <a:spcBef>
                          <a:spcPts val="0"/>
                        </a:spcBef>
                        <a:spcAft>
                          <a:spcPts val="0"/>
                        </a:spcAft>
                        <a:buNone/>
                      </a:pPr>
                      <a:r>
                        <a:rPr lang="en-GB" sz="2200"/>
                        <a:t>    Monu</a:t>
                      </a:r>
                      <a:endParaRPr sz="2200"/>
                    </a:p>
                  </a:txBody>
                  <a:tcPr marT="91425" marB="91425" marR="91425" marL="91425"/>
                </a:tc>
                <a:tc>
                  <a:txBody>
                    <a:bodyPr/>
                    <a:lstStyle/>
                    <a:p>
                      <a:pPr indent="0" lvl="0" marL="0" rtl="0" algn="l">
                        <a:spcBef>
                          <a:spcPts val="0"/>
                        </a:spcBef>
                        <a:spcAft>
                          <a:spcPts val="0"/>
                        </a:spcAft>
                        <a:buNone/>
                      </a:pPr>
                      <a:r>
                        <a:rPr lang="en-GB"/>
                        <a:t>      </a:t>
                      </a:r>
                      <a:r>
                        <a:rPr lang="en-GB" sz="2200"/>
                        <a:t>18000</a:t>
                      </a:r>
                      <a:endParaRPr sz="2200"/>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220">
                <a:latin typeface="Times New Roman"/>
                <a:ea typeface="Times New Roman"/>
                <a:cs typeface="Times New Roman"/>
                <a:sym typeface="Times New Roman"/>
              </a:rPr>
              <a:t>Keys and Functional Dependencies</a:t>
            </a:r>
            <a:endParaRPr b="1" sz="2220">
              <a:latin typeface="Times New Roman"/>
              <a:ea typeface="Times New Roman"/>
              <a:cs typeface="Times New Roman"/>
              <a:sym typeface="Times New Roman"/>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000000"/>
                </a:solidFill>
                <a:latin typeface="Times New Roman"/>
                <a:ea typeface="Times New Roman"/>
                <a:cs typeface="Times New Roman"/>
                <a:sym typeface="Times New Roman"/>
              </a:rPr>
              <a:t>A key or candidate key is a set of attributes that uniquely identify a record in a relation. Here we identify different keys and key attributes, when a set of functional dependencies F is given.</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GB" sz="2200">
                <a:solidFill>
                  <a:srgbClr val="000000"/>
                </a:solidFill>
                <a:latin typeface="Times New Roman"/>
                <a:ea typeface="Times New Roman"/>
                <a:cs typeface="Times New Roman"/>
                <a:sym typeface="Times New Roman"/>
              </a:rPr>
              <a:t>For a given relation R = {A1,A2,A3,………..,An} and a set of functional dependencies F, K is a subset of R and is known as key of R if closure of K, i.e. K+ → A1,A2,A3,………..,An.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288">
                <a:latin typeface="Times New Roman"/>
                <a:ea typeface="Times New Roman"/>
                <a:cs typeface="Times New Roman"/>
                <a:sym typeface="Times New Roman"/>
              </a:rPr>
              <a:t>Candidate Key  : </a:t>
            </a:r>
            <a:endParaRPr sz="2288">
              <a:latin typeface="Times New Roman"/>
              <a:ea typeface="Times New Roman"/>
              <a:cs typeface="Times New Roman"/>
              <a:sym typeface="Times New Roman"/>
            </a:endParaRPr>
          </a:p>
        </p:txBody>
      </p:sp>
      <p:sp>
        <p:nvSpPr>
          <p:cNvPr id="177" name="Google Shape;177;p33"/>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GB" sz="8897">
                <a:solidFill>
                  <a:srgbClr val="000000"/>
                </a:solidFill>
                <a:latin typeface="Times New Roman"/>
                <a:ea typeface="Times New Roman"/>
                <a:cs typeface="Times New Roman"/>
                <a:sym typeface="Times New Roman"/>
              </a:rPr>
              <a:t>for a relation R with attributes {A1,A2,…,An}</a:t>
            </a:r>
            <a:endParaRPr sz="8897">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8897">
                <a:solidFill>
                  <a:srgbClr val="000000"/>
                </a:solidFill>
                <a:latin typeface="Times New Roman"/>
                <a:ea typeface="Times New Roman"/>
                <a:cs typeface="Times New Roman"/>
                <a:sym typeface="Times New Roman"/>
              </a:rPr>
              <a:t>A set of attributes X is a candidate key if:</a:t>
            </a:r>
            <a:endParaRPr sz="8897">
              <a:solidFill>
                <a:srgbClr val="000000"/>
              </a:solidFill>
              <a:latin typeface="Times New Roman"/>
              <a:ea typeface="Times New Roman"/>
              <a:cs typeface="Times New Roman"/>
              <a:sym typeface="Times New Roman"/>
            </a:endParaRPr>
          </a:p>
          <a:p>
            <a:pPr indent="0" lvl="0" marL="914400" rtl="0" algn="l">
              <a:spcBef>
                <a:spcPts val="1200"/>
              </a:spcBef>
              <a:spcAft>
                <a:spcPts val="0"/>
              </a:spcAft>
              <a:buNone/>
            </a:pPr>
            <a:r>
              <a:rPr lang="en-GB" sz="8897">
                <a:solidFill>
                  <a:srgbClr val="000000"/>
                </a:solidFill>
                <a:latin typeface="Times New Roman"/>
                <a:ea typeface="Times New Roman"/>
                <a:cs typeface="Times New Roman"/>
                <a:sym typeface="Times New Roman"/>
              </a:rPr>
              <a:t>X→{A1,A2,…,An} (Uniqueness)</a:t>
            </a:r>
            <a:endParaRPr sz="8897">
              <a:solidFill>
                <a:srgbClr val="000000"/>
              </a:solidFill>
              <a:latin typeface="Times New Roman"/>
              <a:ea typeface="Times New Roman"/>
              <a:cs typeface="Times New Roman"/>
              <a:sym typeface="Times New Roman"/>
            </a:endParaRPr>
          </a:p>
          <a:p>
            <a:pPr indent="0" lvl="0" marL="914400" rtl="0" algn="l">
              <a:spcBef>
                <a:spcPts val="1200"/>
              </a:spcBef>
              <a:spcAft>
                <a:spcPts val="0"/>
              </a:spcAft>
              <a:buNone/>
            </a:pPr>
            <a:r>
              <a:t/>
            </a:r>
            <a:endParaRPr sz="8897">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sz="8897">
                <a:solidFill>
                  <a:srgbClr val="000000"/>
                </a:solidFill>
                <a:latin typeface="Times New Roman"/>
                <a:ea typeface="Times New Roman"/>
                <a:cs typeface="Times New Roman"/>
                <a:sym typeface="Times New Roman"/>
              </a:rPr>
              <a:t>Prime and Non-Prime Attributes:</a:t>
            </a:r>
            <a:r>
              <a:rPr lang="en-GB" sz="8897">
                <a:solidFill>
                  <a:srgbClr val="000000"/>
                </a:solidFill>
                <a:latin typeface="Times New Roman"/>
                <a:ea typeface="Times New Roman"/>
                <a:cs typeface="Times New Roman"/>
                <a:sym typeface="Times New Roman"/>
              </a:rPr>
              <a:t> For a given relation R= {A1,A2,A3,………..,An}, an attribute A is a prime attribute if A is a part of any candidate key of R otherwise A is a non-prime attribute.</a:t>
            </a:r>
            <a:endParaRPr sz="8897">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8897">
                <a:solidFill>
                  <a:srgbClr val="000000"/>
                </a:solidFill>
                <a:latin typeface="Times New Roman"/>
                <a:ea typeface="Times New Roman"/>
                <a:cs typeface="Times New Roman"/>
                <a:sym typeface="Times New Roman"/>
              </a:rPr>
              <a:t>A set of attributes of relation R that does not appear on right hand side of any FD in F is a Candidate Key.</a:t>
            </a:r>
            <a:endParaRPr sz="8897">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11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GB" sz="2278">
                <a:latin typeface="Times New Roman"/>
                <a:ea typeface="Times New Roman"/>
                <a:cs typeface="Times New Roman"/>
                <a:sym typeface="Times New Roman"/>
              </a:rPr>
              <a:t>Example. Consider a relation R(A, B, C, D, E) having a set of FD’s F = {ABC→DE, AB→CDE, A→BCDE}. What are the candidate keys of relation R? </a:t>
            </a:r>
            <a:endParaRPr sz="2820"/>
          </a:p>
        </p:txBody>
      </p:sp>
      <p:sp>
        <p:nvSpPr>
          <p:cNvPr id="183" name="Google Shape;183;p34"/>
          <p:cNvSpPr txBox="1"/>
          <p:nvPr>
            <p:ph idx="1" type="body"/>
          </p:nvPr>
        </p:nvSpPr>
        <p:spPr>
          <a:xfrm>
            <a:off x="311700" y="1777600"/>
            <a:ext cx="8520600" cy="3266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t>  </a:t>
            </a:r>
            <a:r>
              <a:rPr lang="en-GB" sz="3195">
                <a:solidFill>
                  <a:schemeClr val="dk1"/>
                </a:solidFill>
                <a:latin typeface="Times New Roman"/>
                <a:ea typeface="Times New Roman"/>
                <a:cs typeface="Times New Roman"/>
                <a:sym typeface="Times New Roman"/>
              </a:rPr>
              <a:t>Let's check the closure of each attribute and combinations:</a:t>
            </a:r>
            <a:endParaRPr sz="3195">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3195">
                <a:solidFill>
                  <a:schemeClr val="dk1"/>
                </a:solidFill>
                <a:latin typeface="Times New Roman"/>
                <a:ea typeface="Times New Roman"/>
                <a:cs typeface="Times New Roman"/>
                <a:sym typeface="Times New Roman"/>
              </a:rPr>
              <a:t>  (ABC)+ =  ABCDE</a:t>
            </a:r>
            <a:endParaRPr sz="3195">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3195">
                <a:solidFill>
                  <a:schemeClr val="dk1"/>
                </a:solidFill>
                <a:latin typeface="Times New Roman"/>
                <a:ea typeface="Times New Roman"/>
                <a:cs typeface="Times New Roman"/>
                <a:sym typeface="Times New Roman"/>
              </a:rPr>
              <a:t>  (AB)+ =    ABCDE</a:t>
            </a:r>
            <a:endParaRPr sz="3195">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3195">
                <a:solidFill>
                  <a:schemeClr val="dk1"/>
                </a:solidFill>
                <a:latin typeface="Times New Roman"/>
                <a:ea typeface="Times New Roman"/>
                <a:cs typeface="Times New Roman"/>
                <a:sym typeface="Times New Roman"/>
              </a:rPr>
              <a:t>  (A)+  =     ABCDE</a:t>
            </a:r>
            <a:endParaRPr sz="3195">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3195">
                <a:solidFill>
                  <a:schemeClr val="dk1"/>
                </a:solidFill>
                <a:latin typeface="Times New Roman"/>
                <a:ea typeface="Times New Roman"/>
                <a:cs typeface="Times New Roman"/>
                <a:sym typeface="Times New Roman"/>
              </a:rPr>
              <a:t>Super Keys -  (A) , (ABC) , (AB)</a:t>
            </a:r>
            <a:endParaRPr sz="3195">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3195">
                <a:solidFill>
                  <a:schemeClr val="dk1"/>
                </a:solidFill>
                <a:latin typeface="Times New Roman"/>
                <a:ea typeface="Times New Roman"/>
                <a:cs typeface="Times New Roman"/>
                <a:sym typeface="Times New Roman"/>
              </a:rPr>
              <a:t>Candidate Keys - (A)</a:t>
            </a:r>
            <a:endParaRPr sz="3195">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120950"/>
            <a:ext cx="8520600" cy="11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GB" sz="2198">
                <a:latin typeface="Times New Roman"/>
                <a:ea typeface="Times New Roman"/>
                <a:cs typeface="Times New Roman"/>
                <a:sym typeface="Times New Roman"/>
              </a:rPr>
              <a:t>Example. Consider a relation R(A, B, C, D, E, F, G, H) having a set of FD’s F = {D→AB, B→A, C→A, F→G, H→FGD, E→A}. What are the candidate keys of relation R? Also find prime and non-prime attributes</a:t>
            </a:r>
            <a:endParaRPr sz="2198">
              <a:latin typeface="Times New Roman"/>
              <a:ea typeface="Times New Roman"/>
              <a:cs typeface="Times New Roman"/>
              <a:sym typeface="Times New Roman"/>
            </a:endParaRPr>
          </a:p>
        </p:txBody>
      </p:sp>
      <p:sp>
        <p:nvSpPr>
          <p:cNvPr id="189" name="Google Shape;189;p35"/>
          <p:cNvSpPr txBox="1"/>
          <p:nvPr>
            <p:ph idx="1" type="body"/>
          </p:nvPr>
        </p:nvSpPr>
        <p:spPr>
          <a:xfrm>
            <a:off x="311700" y="1398950"/>
            <a:ext cx="8520600" cy="3744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3195">
                <a:solidFill>
                  <a:srgbClr val="000000"/>
                </a:solidFill>
                <a:latin typeface="Times New Roman"/>
                <a:ea typeface="Times New Roman"/>
                <a:cs typeface="Times New Roman"/>
                <a:sym typeface="Times New Roman"/>
              </a:rPr>
              <a:t>Let's check the closure of each attribute and combinations:</a:t>
            </a:r>
            <a:endParaRPr sz="3195">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3195">
                <a:solidFill>
                  <a:srgbClr val="000000"/>
                </a:solidFill>
                <a:latin typeface="Times New Roman"/>
                <a:ea typeface="Times New Roman"/>
                <a:cs typeface="Times New Roman"/>
                <a:sym typeface="Times New Roman"/>
              </a:rPr>
              <a:t>D+={D,A,B} (From D→AB)</a:t>
            </a:r>
            <a:endParaRPr sz="3195">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3195">
                <a:solidFill>
                  <a:srgbClr val="000000"/>
                </a:solidFill>
                <a:latin typeface="Times New Roman"/>
                <a:ea typeface="Times New Roman"/>
                <a:cs typeface="Times New Roman"/>
                <a:sym typeface="Times New Roman"/>
              </a:rPr>
              <a:t>B+={B,A} (From B→A)</a:t>
            </a:r>
            <a:endParaRPr sz="3195">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3195">
                <a:solidFill>
                  <a:srgbClr val="000000"/>
                </a:solidFill>
                <a:latin typeface="Times New Roman"/>
                <a:ea typeface="Times New Roman"/>
                <a:cs typeface="Times New Roman"/>
                <a:sym typeface="Times New Roman"/>
              </a:rPr>
              <a:t>C+={C,A} (From C→A)</a:t>
            </a:r>
            <a:endParaRPr sz="3195">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3195">
                <a:solidFill>
                  <a:srgbClr val="000000"/>
                </a:solidFill>
                <a:latin typeface="Times New Roman"/>
                <a:ea typeface="Times New Roman"/>
                <a:cs typeface="Times New Roman"/>
                <a:sym typeface="Times New Roman"/>
              </a:rPr>
              <a:t>F+={F,G} (From F→G)</a:t>
            </a:r>
            <a:endParaRPr sz="3195">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3195">
                <a:solidFill>
                  <a:srgbClr val="000000"/>
                </a:solidFill>
                <a:latin typeface="Times New Roman"/>
                <a:ea typeface="Times New Roman"/>
                <a:cs typeface="Times New Roman"/>
                <a:sym typeface="Times New Roman"/>
              </a:rPr>
              <a:t>H+={H,F,G,D,A,B} (From H→FGD and D→AB)</a:t>
            </a:r>
            <a:endParaRPr sz="3195">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3195">
                <a:solidFill>
                  <a:srgbClr val="000000"/>
                </a:solidFill>
                <a:latin typeface="Times New Roman"/>
                <a:ea typeface="Times New Roman"/>
                <a:cs typeface="Times New Roman"/>
                <a:sym typeface="Times New Roman"/>
              </a:rPr>
              <a:t>E+  = {E,A}</a:t>
            </a:r>
            <a:endParaRPr sz="3195">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1663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4196"/>
              <a:buFont typeface="Arial"/>
              <a:buNone/>
            </a:pPr>
            <a:r>
              <a:rPr lang="en-GB" sz="2488">
                <a:latin typeface="Times New Roman"/>
                <a:ea typeface="Times New Roman"/>
                <a:cs typeface="Times New Roman"/>
                <a:sym typeface="Times New Roman"/>
              </a:rPr>
              <a:t>Check the closure of combinations including non-determined attributes:</a:t>
            </a:r>
            <a:endParaRPr sz="2488">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GB" sz="2488">
                <a:latin typeface="Times New Roman"/>
                <a:ea typeface="Times New Roman"/>
                <a:cs typeface="Times New Roman"/>
                <a:sym typeface="Times New Roman"/>
              </a:rPr>
              <a:t>{H,C, E}+={H,C,F,G,D,A,B,E} individually; closure includes all attributes)</a:t>
            </a:r>
            <a:endParaRPr sz="2488">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95" name="Google Shape;195;p36"/>
          <p:cNvSpPr txBox="1"/>
          <p:nvPr>
            <p:ph idx="1" type="body"/>
          </p:nvPr>
        </p:nvSpPr>
        <p:spPr>
          <a:xfrm>
            <a:off x="311700" y="2108825"/>
            <a:ext cx="8520600" cy="24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000000"/>
                </a:solidFill>
                <a:latin typeface="Times New Roman"/>
                <a:ea typeface="Times New Roman"/>
                <a:cs typeface="Times New Roman"/>
                <a:sym typeface="Times New Roman"/>
              </a:rPr>
              <a:t>Candidate Key - (HCE)</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Prime attributes - {H , C , E}</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Non - Prime attributes - {A, B, D, F, G}</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8772"/>
              <a:buFont typeface="Arial"/>
              <a:buNone/>
            </a:pPr>
            <a:r>
              <a:rPr b="1" lang="en-GB" sz="2553">
                <a:latin typeface="Times New Roman"/>
                <a:ea typeface="Times New Roman"/>
                <a:cs typeface="Times New Roman"/>
                <a:sym typeface="Times New Roman"/>
              </a:rPr>
              <a:t>Conclusion:</a:t>
            </a:r>
            <a:endParaRPr sz="3133"/>
          </a:p>
        </p:txBody>
      </p:sp>
      <p:sp>
        <p:nvSpPr>
          <p:cNvPr id="201" name="Google Shape;20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2200">
                <a:solidFill>
                  <a:schemeClr val="dk1"/>
                </a:solidFill>
                <a:latin typeface="Times New Roman"/>
                <a:ea typeface="Times New Roman"/>
                <a:cs typeface="Times New Roman"/>
                <a:sym typeface="Times New Roman"/>
              </a:rPr>
              <a:t>- Functional dependencies play a pivotal role in maintaining the accuracy and integrity of relational databases. </a:t>
            </a:r>
            <a:endParaRPr sz="22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GB" sz="2200">
                <a:solidFill>
                  <a:schemeClr val="dk1"/>
                </a:solidFill>
                <a:latin typeface="Times New Roman"/>
                <a:ea typeface="Times New Roman"/>
                <a:cs typeface="Times New Roman"/>
                <a:sym typeface="Times New Roman"/>
              </a:rPr>
              <a:t>- Armstrong's axioms provide a systematic approach to understanding and deriving functional dependencies.</a:t>
            </a:r>
            <a:endParaRPr sz="2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rPr lang="en-GB" sz="2200">
                <a:solidFill>
                  <a:schemeClr val="dk1"/>
                </a:solidFill>
                <a:latin typeface="Times New Roman"/>
                <a:ea typeface="Times New Roman"/>
                <a:cs typeface="Times New Roman"/>
                <a:sym typeface="Times New Roman"/>
              </a:rPr>
              <a:t> - These concepts are essential for database normalization and the efficient design of relational databases.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                         </a:t>
            </a:r>
            <a:r>
              <a:rPr b="1" lang="en-GB" sz="3355">
                <a:latin typeface="Times New Roman"/>
                <a:ea typeface="Times New Roman"/>
                <a:cs typeface="Times New Roman"/>
                <a:sym typeface="Times New Roman"/>
              </a:rPr>
              <a:t>Normalization</a:t>
            </a:r>
            <a:endParaRPr b="1" sz="3355">
              <a:latin typeface="Times New Roman"/>
              <a:ea typeface="Times New Roman"/>
              <a:cs typeface="Times New Roman"/>
              <a:sym typeface="Times New Roman"/>
            </a:endParaRPr>
          </a:p>
        </p:txBody>
      </p:sp>
      <p:sp>
        <p:nvSpPr>
          <p:cNvPr id="207" name="Google Shape;207;p38"/>
          <p:cNvSpPr txBox="1"/>
          <p:nvPr>
            <p:ph idx="1" type="body"/>
          </p:nvPr>
        </p:nvSpPr>
        <p:spPr>
          <a:xfrm>
            <a:off x="311700" y="1399075"/>
            <a:ext cx="8520600" cy="316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200">
                <a:solidFill>
                  <a:srgbClr val="000000"/>
                </a:solidFill>
                <a:latin typeface="Times New Roman"/>
                <a:ea typeface="Times New Roman"/>
                <a:cs typeface="Times New Roman"/>
                <a:sym typeface="Times New Roman"/>
              </a:rPr>
              <a:t>Normalization is a database design technique used to eliminate data redundancy and improve data integrity by organizing data in a structured and efficient manner. It involves breaking down a relational database into multiple related tables while adhering to specific rules. These rules are defined by a set of normal forms, each addressing different types of anomalies that can arise from improperly structured data.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220">
                <a:latin typeface="Times New Roman"/>
                <a:ea typeface="Times New Roman"/>
                <a:cs typeface="Times New Roman"/>
                <a:sym typeface="Times New Roman"/>
              </a:rPr>
              <a:t>Benefits / Importance of Normalization:</a:t>
            </a:r>
            <a:endParaRPr b="1" sz="2220">
              <a:latin typeface="Times New Roman"/>
              <a:ea typeface="Times New Roman"/>
              <a:cs typeface="Times New Roman"/>
              <a:sym typeface="Times New Roman"/>
            </a:endParaRPr>
          </a:p>
        </p:txBody>
      </p:sp>
      <p:sp>
        <p:nvSpPr>
          <p:cNvPr id="213" name="Google Shape;21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000000"/>
                </a:solidFill>
                <a:latin typeface="Times New Roman"/>
                <a:ea typeface="Times New Roman"/>
                <a:cs typeface="Times New Roman"/>
                <a:sym typeface="Times New Roman"/>
              </a:rPr>
              <a:t>1. Data Integrity: Normalization minimizes data duplication and inconsistencies, ensuring accurate and reliable information.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2. Efficiency: Smaller, more focused tables improve query performance and reduce storage requirements.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3. Flexibility: Normalized structures allow for easier data manipulation, updates, and maintenance.</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GB" sz="2200">
                <a:solidFill>
                  <a:srgbClr val="000000"/>
                </a:solidFill>
                <a:latin typeface="Times New Roman"/>
                <a:ea typeface="Times New Roman"/>
                <a:cs typeface="Times New Roman"/>
                <a:sym typeface="Times New Roman"/>
              </a:rPr>
              <a:t>It is a step by step process and each step is known as Normal Form.</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Various Normal Forms : </a:t>
            </a:r>
            <a:endParaRPr b="1">
              <a:latin typeface="Times New Roman"/>
              <a:ea typeface="Times New Roman"/>
              <a:cs typeface="Times New Roman"/>
              <a:sym typeface="Times New Roman"/>
            </a:endParaRPr>
          </a:p>
        </p:txBody>
      </p:sp>
      <p:sp>
        <p:nvSpPr>
          <p:cNvPr id="219" name="Google Shape;219;p40"/>
          <p:cNvSpPr txBox="1"/>
          <p:nvPr>
            <p:ph idx="1" type="body"/>
          </p:nvPr>
        </p:nvSpPr>
        <p:spPr>
          <a:xfrm>
            <a:off x="311700" y="1152475"/>
            <a:ext cx="8520600" cy="4776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000000"/>
              </a:buClr>
              <a:buSzPts val="2200"/>
              <a:buFont typeface="Times New Roman"/>
              <a:buAutoNum type="arabicPeriod"/>
            </a:pPr>
            <a:r>
              <a:rPr b="1" lang="en-GB" sz="2200">
                <a:solidFill>
                  <a:srgbClr val="000000"/>
                </a:solidFill>
                <a:latin typeface="Times New Roman"/>
                <a:ea typeface="Times New Roman"/>
                <a:cs typeface="Times New Roman"/>
                <a:sym typeface="Times New Roman"/>
              </a:rPr>
              <a:t>First Normal Form (1NF) : </a:t>
            </a:r>
            <a:endParaRPr b="1" sz="22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GB" sz="2200">
                <a:solidFill>
                  <a:srgbClr val="000000"/>
                </a:solidFill>
                <a:latin typeface="Times New Roman"/>
                <a:ea typeface="Times New Roman"/>
                <a:cs typeface="Times New Roman"/>
                <a:sym typeface="Times New Roman"/>
              </a:rPr>
              <a:t>A relation is in first normal form if domain of each attribute contains only atomic values. It means atomicity must be present in relation.</a:t>
            </a:r>
            <a:endParaRPr sz="22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2200">
              <a:solidFill>
                <a:srgbClr val="000000"/>
              </a:solidFill>
              <a:latin typeface="Times New Roman"/>
              <a:ea typeface="Times New Roman"/>
              <a:cs typeface="Times New Roman"/>
              <a:sym typeface="Times New Roman"/>
            </a:endParaRPr>
          </a:p>
        </p:txBody>
      </p:sp>
      <p:graphicFrame>
        <p:nvGraphicFramePr>
          <p:cNvPr id="220" name="Google Shape;220;p40"/>
          <p:cNvGraphicFramePr/>
          <p:nvPr/>
        </p:nvGraphicFramePr>
        <p:xfrm>
          <a:off x="952500" y="3136475"/>
          <a:ext cx="3000000" cy="3000000"/>
        </p:xfrm>
        <a:graphic>
          <a:graphicData uri="http://schemas.openxmlformats.org/drawingml/2006/table">
            <a:tbl>
              <a:tblPr>
                <a:noFill/>
                <a:tableStyleId>{5A3D72A7-2402-4D37-848F-869B363DE839}</a:tableStyleId>
              </a:tblPr>
              <a:tblGrid>
                <a:gridCol w="1995075"/>
                <a:gridCol w="1995075"/>
                <a:gridCol w="3568075"/>
              </a:tblGrid>
              <a:tr h="140300">
                <a:tc>
                  <a:txBody>
                    <a:bodyPr/>
                    <a:lstStyle/>
                    <a:p>
                      <a:pPr indent="0" lvl="0" marL="0" rtl="0" algn="l">
                        <a:spcBef>
                          <a:spcPts val="0"/>
                        </a:spcBef>
                        <a:spcAft>
                          <a:spcPts val="0"/>
                        </a:spcAft>
                        <a:buNone/>
                      </a:pPr>
                      <a:r>
                        <a:rPr lang="en-GB"/>
                        <a:t>          </a:t>
                      </a:r>
                      <a:r>
                        <a:rPr lang="en-GB" sz="2200"/>
                        <a:t>ID</a:t>
                      </a:r>
                      <a:endParaRPr sz="2200"/>
                    </a:p>
                  </a:txBody>
                  <a:tcPr marT="91425" marB="91425" marR="91425" marL="91425"/>
                </a:tc>
                <a:tc>
                  <a:txBody>
                    <a:bodyPr/>
                    <a:lstStyle/>
                    <a:p>
                      <a:pPr indent="0" lvl="0" marL="0" rtl="0" algn="l">
                        <a:spcBef>
                          <a:spcPts val="0"/>
                        </a:spcBef>
                        <a:spcAft>
                          <a:spcPts val="0"/>
                        </a:spcAft>
                        <a:buNone/>
                      </a:pPr>
                      <a:r>
                        <a:rPr lang="en-GB"/>
                        <a:t>   </a:t>
                      </a:r>
                      <a:r>
                        <a:rPr lang="en-GB" sz="2200"/>
                        <a:t>Name</a:t>
                      </a:r>
                      <a:endParaRPr sz="2200"/>
                    </a:p>
                  </a:txBody>
                  <a:tcPr marT="91425" marB="91425" marR="91425" marL="91425"/>
                </a:tc>
                <a:tc>
                  <a:txBody>
                    <a:bodyPr/>
                    <a:lstStyle/>
                    <a:p>
                      <a:pPr indent="0" lvl="0" marL="0" rtl="0" algn="l">
                        <a:spcBef>
                          <a:spcPts val="0"/>
                        </a:spcBef>
                        <a:spcAft>
                          <a:spcPts val="0"/>
                        </a:spcAft>
                        <a:buNone/>
                      </a:pPr>
                      <a:r>
                        <a:rPr lang="en-GB"/>
                        <a:t>      </a:t>
                      </a:r>
                      <a:r>
                        <a:rPr lang="en-GB" sz="2200"/>
                        <a:t>Mobile</a:t>
                      </a:r>
                      <a:r>
                        <a:rPr lang="en-GB" sz="2200"/>
                        <a:t> No.</a:t>
                      </a:r>
                      <a:endParaRPr sz="2200"/>
                    </a:p>
                  </a:txBody>
                  <a:tcPr marT="91425" marB="91425" marR="91425" marL="91425"/>
                </a:tc>
              </a:tr>
              <a:tr h="381000">
                <a:tc>
                  <a:txBody>
                    <a:bodyPr/>
                    <a:lstStyle/>
                    <a:p>
                      <a:pPr indent="0" lvl="0" marL="0" rtl="0" algn="l">
                        <a:spcBef>
                          <a:spcPts val="0"/>
                        </a:spcBef>
                        <a:spcAft>
                          <a:spcPts val="0"/>
                        </a:spcAft>
                        <a:buNone/>
                      </a:pPr>
                      <a:r>
                        <a:rPr lang="en-GB"/>
                        <a:t>          </a:t>
                      </a:r>
                      <a:r>
                        <a:rPr lang="en-GB" sz="2200"/>
                        <a:t>1</a:t>
                      </a:r>
                      <a:endParaRPr sz="2200"/>
                    </a:p>
                  </a:txBody>
                  <a:tcPr marT="91425" marB="91425" marR="91425" marL="91425"/>
                </a:tc>
                <a:tc>
                  <a:txBody>
                    <a:bodyPr/>
                    <a:lstStyle/>
                    <a:p>
                      <a:pPr indent="0" lvl="0" marL="0" rtl="0" algn="l">
                        <a:spcBef>
                          <a:spcPts val="0"/>
                        </a:spcBef>
                        <a:spcAft>
                          <a:spcPts val="0"/>
                        </a:spcAft>
                        <a:buNone/>
                      </a:pPr>
                      <a:r>
                        <a:rPr lang="en-GB"/>
                        <a:t>      </a:t>
                      </a:r>
                      <a:r>
                        <a:rPr lang="en-GB" sz="2200"/>
                        <a:t>Ankit</a:t>
                      </a:r>
                      <a:endParaRPr sz="2200"/>
                    </a:p>
                  </a:txBody>
                  <a:tcPr marT="91425" marB="91425" marR="91425" marL="91425"/>
                </a:tc>
                <a:tc>
                  <a:txBody>
                    <a:bodyPr/>
                    <a:lstStyle/>
                    <a:p>
                      <a:pPr indent="0" lvl="0" marL="0" rtl="0" algn="l">
                        <a:spcBef>
                          <a:spcPts val="0"/>
                        </a:spcBef>
                        <a:spcAft>
                          <a:spcPts val="0"/>
                        </a:spcAft>
                        <a:buNone/>
                      </a:pPr>
                      <a:r>
                        <a:rPr lang="en-GB" sz="2200"/>
                        <a:t>8890876532 , 9876543210</a:t>
                      </a:r>
                      <a:endParaRPr sz="2200"/>
                    </a:p>
                  </a:txBody>
                  <a:tcPr marT="91425" marB="91425" marR="91425" marL="91425"/>
                </a:tc>
              </a:tr>
              <a:tr h="381000">
                <a:tc>
                  <a:txBody>
                    <a:bodyPr/>
                    <a:lstStyle/>
                    <a:p>
                      <a:pPr indent="0" lvl="0" marL="0" rtl="0" algn="l">
                        <a:spcBef>
                          <a:spcPts val="0"/>
                        </a:spcBef>
                        <a:spcAft>
                          <a:spcPts val="0"/>
                        </a:spcAft>
                        <a:buNone/>
                      </a:pPr>
                      <a:r>
                        <a:rPr lang="en-GB" sz="2200"/>
                        <a:t>       2</a:t>
                      </a:r>
                      <a:endParaRPr sz="2200"/>
                    </a:p>
                  </a:txBody>
                  <a:tcPr marT="91425" marB="91425" marR="91425" marL="91425"/>
                </a:tc>
                <a:tc>
                  <a:txBody>
                    <a:bodyPr/>
                    <a:lstStyle/>
                    <a:p>
                      <a:pPr indent="0" lvl="0" marL="0" rtl="0" algn="l">
                        <a:spcBef>
                          <a:spcPts val="0"/>
                        </a:spcBef>
                        <a:spcAft>
                          <a:spcPts val="0"/>
                        </a:spcAft>
                        <a:buNone/>
                      </a:pPr>
                      <a:r>
                        <a:rPr lang="en-GB" sz="2100"/>
                        <a:t>    Monu</a:t>
                      </a:r>
                      <a:endParaRPr sz="2100"/>
                    </a:p>
                  </a:txBody>
                  <a:tcPr marT="91425" marB="91425" marR="91425" marL="91425"/>
                </a:tc>
                <a:tc>
                  <a:txBody>
                    <a:bodyPr/>
                    <a:lstStyle/>
                    <a:p>
                      <a:pPr indent="0" lvl="0" marL="0" rtl="0" algn="l">
                        <a:spcBef>
                          <a:spcPts val="0"/>
                        </a:spcBef>
                        <a:spcAft>
                          <a:spcPts val="0"/>
                        </a:spcAft>
                        <a:buNone/>
                      </a:pPr>
                      <a:r>
                        <a:rPr lang="en-GB" sz="2200"/>
                        <a:t>8798879867</a:t>
                      </a:r>
                      <a:endParaRPr sz="2200"/>
                    </a:p>
                  </a:txBody>
                  <a:tcPr marT="91425" marB="91425" marR="91425" marL="91425"/>
                </a:tc>
              </a:tr>
              <a:tr h="381000">
                <a:tc>
                  <a:txBody>
                    <a:bodyPr/>
                    <a:lstStyle/>
                    <a:p>
                      <a:pPr indent="0" lvl="0" marL="0" rtl="0" algn="l">
                        <a:spcBef>
                          <a:spcPts val="0"/>
                        </a:spcBef>
                        <a:spcAft>
                          <a:spcPts val="0"/>
                        </a:spcAft>
                        <a:buNone/>
                      </a:pPr>
                      <a:r>
                        <a:rPr lang="en-GB" sz="2200"/>
                        <a:t>      3</a:t>
                      </a:r>
                      <a:endParaRPr sz="2200"/>
                    </a:p>
                  </a:txBody>
                  <a:tcPr marT="91425" marB="91425" marR="91425" marL="91425"/>
                </a:tc>
                <a:tc>
                  <a:txBody>
                    <a:bodyPr/>
                    <a:lstStyle/>
                    <a:p>
                      <a:pPr indent="0" lvl="0" marL="0" rtl="0" algn="l">
                        <a:spcBef>
                          <a:spcPts val="0"/>
                        </a:spcBef>
                        <a:spcAft>
                          <a:spcPts val="0"/>
                        </a:spcAft>
                        <a:buNone/>
                      </a:pPr>
                      <a:r>
                        <a:rPr lang="en-GB" sz="2200"/>
                        <a:t>    Ashish</a:t>
                      </a:r>
                      <a:endParaRPr sz="2200"/>
                    </a:p>
                  </a:txBody>
                  <a:tcPr marT="91425" marB="91425" marR="91425" marL="91425"/>
                </a:tc>
                <a:tc>
                  <a:txBody>
                    <a:bodyPr/>
                    <a:lstStyle/>
                    <a:p>
                      <a:pPr indent="0" lvl="0" marL="0" rtl="0" algn="l">
                        <a:spcBef>
                          <a:spcPts val="0"/>
                        </a:spcBef>
                        <a:spcAft>
                          <a:spcPts val="0"/>
                        </a:spcAft>
                        <a:buNone/>
                      </a:pPr>
                      <a:r>
                        <a:rPr lang="en-GB" sz="2200"/>
                        <a:t>5676459867</a:t>
                      </a:r>
                      <a:endParaRPr sz="2200"/>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445025"/>
            <a:ext cx="8520600" cy="8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180">
                <a:highlight>
                  <a:srgbClr val="FFFFFF"/>
                </a:highlight>
                <a:latin typeface="Times New Roman"/>
                <a:ea typeface="Times New Roman"/>
                <a:cs typeface="Times New Roman"/>
                <a:sym typeface="Times New Roman"/>
              </a:rPr>
              <a:t>As we can see that the above table contains multi-valued attributes, which violates the principle of first normal form and hence must be reduced.</a:t>
            </a:r>
            <a:endParaRPr sz="3620">
              <a:latin typeface="Times New Roman"/>
              <a:ea typeface="Times New Roman"/>
              <a:cs typeface="Times New Roman"/>
              <a:sym typeface="Times New Roman"/>
            </a:endParaRPr>
          </a:p>
        </p:txBody>
      </p:sp>
      <p:sp>
        <p:nvSpPr>
          <p:cNvPr id="226" name="Google Shape;226;p41"/>
          <p:cNvSpPr txBox="1"/>
          <p:nvPr>
            <p:ph idx="1" type="body"/>
          </p:nvPr>
        </p:nvSpPr>
        <p:spPr>
          <a:xfrm>
            <a:off x="311700" y="1414325"/>
            <a:ext cx="8520600" cy="315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000000"/>
                </a:solidFill>
                <a:latin typeface="Times New Roman"/>
                <a:ea typeface="Times New Roman"/>
                <a:cs typeface="Times New Roman"/>
                <a:sym typeface="Times New Roman"/>
              </a:rPr>
              <a:t>Method 1.</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200">
              <a:solidFill>
                <a:srgbClr val="000000"/>
              </a:solidFill>
              <a:latin typeface="Times New Roman"/>
              <a:ea typeface="Times New Roman"/>
              <a:cs typeface="Times New Roman"/>
              <a:sym typeface="Times New Roman"/>
            </a:endParaRPr>
          </a:p>
        </p:txBody>
      </p:sp>
      <p:graphicFrame>
        <p:nvGraphicFramePr>
          <p:cNvPr id="227" name="Google Shape;227;p41"/>
          <p:cNvGraphicFramePr/>
          <p:nvPr/>
        </p:nvGraphicFramePr>
        <p:xfrm>
          <a:off x="952500" y="2313400"/>
          <a:ext cx="3000000" cy="3000000"/>
        </p:xfrm>
        <a:graphic>
          <a:graphicData uri="http://schemas.openxmlformats.org/drawingml/2006/table">
            <a:tbl>
              <a:tblPr>
                <a:noFill/>
                <a:tableStyleId>{5A3D72A7-2402-4D37-848F-869B363DE839}</a:tableStyleId>
              </a:tblPr>
              <a:tblGrid>
                <a:gridCol w="1809750"/>
                <a:gridCol w="1809750"/>
                <a:gridCol w="1809750"/>
                <a:gridCol w="1809750"/>
              </a:tblGrid>
              <a:tr h="381000">
                <a:tc>
                  <a:txBody>
                    <a:bodyPr/>
                    <a:lstStyle/>
                    <a:p>
                      <a:pPr indent="0" lvl="0" marL="0" rtl="0" algn="l">
                        <a:spcBef>
                          <a:spcPts val="0"/>
                        </a:spcBef>
                        <a:spcAft>
                          <a:spcPts val="0"/>
                        </a:spcAft>
                        <a:buNone/>
                      </a:pPr>
                      <a:r>
                        <a:rPr lang="en-GB" sz="2200"/>
                        <a:t>      ID</a:t>
                      </a:r>
                      <a:endParaRPr sz="2200"/>
                    </a:p>
                  </a:txBody>
                  <a:tcPr marT="91425" marB="91425" marR="91425" marL="91425"/>
                </a:tc>
                <a:tc>
                  <a:txBody>
                    <a:bodyPr/>
                    <a:lstStyle/>
                    <a:p>
                      <a:pPr indent="0" lvl="0" marL="0" rtl="0" algn="l">
                        <a:spcBef>
                          <a:spcPts val="0"/>
                        </a:spcBef>
                        <a:spcAft>
                          <a:spcPts val="0"/>
                        </a:spcAft>
                        <a:buNone/>
                      </a:pPr>
                      <a:r>
                        <a:rPr lang="en-GB" sz="2200"/>
                        <a:t>   Name</a:t>
                      </a:r>
                      <a:endParaRPr sz="2200"/>
                    </a:p>
                  </a:txBody>
                  <a:tcPr marT="91425" marB="91425" marR="91425" marL="91425"/>
                </a:tc>
                <a:tc>
                  <a:txBody>
                    <a:bodyPr/>
                    <a:lstStyle/>
                    <a:p>
                      <a:pPr indent="0" lvl="0" marL="0" rtl="0" algn="l">
                        <a:spcBef>
                          <a:spcPts val="0"/>
                        </a:spcBef>
                        <a:spcAft>
                          <a:spcPts val="0"/>
                        </a:spcAft>
                        <a:buNone/>
                      </a:pPr>
                      <a:r>
                        <a:rPr lang="en-GB" sz="2200"/>
                        <a:t>Mob </a:t>
                      </a:r>
                      <a:r>
                        <a:rPr lang="en-GB" sz="2200"/>
                        <a:t>No 1</a:t>
                      </a:r>
                      <a:endParaRPr sz="2200"/>
                    </a:p>
                  </a:txBody>
                  <a:tcPr marT="91425" marB="91425" marR="91425" marL="91425"/>
                </a:tc>
                <a:tc>
                  <a:txBody>
                    <a:bodyPr/>
                    <a:lstStyle/>
                    <a:p>
                      <a:pPr indent="0" lvl="0" marL="0" rtl="0" algn="l">
                        <a:spcBef>
                          <a:spcPts val="0"/>
                        </a:spcBef>
                        <a:spcAft>
                          <a:spcPts val="0"/>
                        </a:spcAft>
                        <a:buNone/>
                      </a:pPr>
                      <a:r>
                        <a:rPr lang="en-GB" sz="2200"/>
                        <a:t>Mob No 2</a:t>
                      </a:r>
                      <a:endParaRPr sz="2200"/>
                    </a:p>
                  </a:txBody>
                  <a:tcPr marT="91425" marB="91425" marR="91425" marL="91425"/>
                </a:tc>
              </a:tr>
              <a:tr h="381000">
                <a:tc>
                  <a:txBody>
                    <a:bodyPr/>
                    <a:lstStyle/>
                    <a:p>
                      <a:pPr indent="0" lvl="0" marL="0" rtl="0" algn="l">
                        <a:spcBef>
                          <a:spcPts val="0"/>
                        </a:spcBef>
                        <a:spcAft>
                          <a:spcPts val="0"/>
                        </a:spcAft>
                        <a:buNone/>
                      </a:pPr>
                      <a:r>
                        <a:rPr lang="en-GB" sz="2200"/>
                        <a:t>       1</a:t>
                      </a:r>
                      <a:endParaRPr sz="2200"/>
                    </a:p>
                  </a:txBody>
                  <a:tcPr marT="91425" marB="91425" marR="91425" marL="91425"/>
                </a:tc>
                <a:tc>
                  <a:txBody>
                    <a:bodyPr/>
                    <a:lstStyle/>
                    <a:p>
                      <a:pPr indent="0" lvl="0" marL="0" rtl="0" algn="l">
                        <a:spcBef>
                          <a:spcPts val="0"/>
                        </a:spcBef>
                        <a:spcAft>
                          <a:spcPts val="0"/>
                        </a:spcAft>
                        <a:buNone/>
                      </a:pPr>
                      <a:r>
                        <a:rPr lang="en-GB" sz="2200"/>
                        <a:t>   Ankit</a:t>
                      </a:r>
                      <a:endParaRPr sz="2200"/>
                    </a:p>
                  </a:txBody>
                  <a:tcPr marT="91425" marB="91425" marR="91425" marL="91425"/>
                </a:tc>
                <a:tc>
                  <a:txBody>
                    <a:bodyPr/>
                    <a:lstStyle/>
                    <a:p>
                      <a:pPr indent="0" lvl="0" marL="0" rtl="0" algn="l">
                        <a:spcBef>
                          <a:spcPts val="0"/>
                        </a:spcBef>
                        <a:spcAft>
                          <a:spcPts val="0"/>
                        </a:spcAft>
                        <a:buNone/>
                      </a:pPr>
                      <a:r>
                        <a:rPr lang="en-GB" sz="2200">
                          <a:solidFill>
                            <a:schemeClr val="dk1"/>
                          </a:solidFill>
                        </a:rPr>
                        <a:t>8890876532</a:t>
                      </a:r>
                      <a:endParaRPr sz="2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2200">
                          <a:solidFill>
                            <a:schemeClr val="dk1"/>
                          </a:solidFill>
                        </a:rPr>
                        <a:t>9876543210</a:t>
                      </a:r>
                      <a:endParaRPr sz="2100"/>
                    </a:p>
                  </a:txBody>
                  <a:tcPr marT="91425" marB="91425" marR="91425" marL="91425"/>
                </a:tc>
              </a:tr>
              <a:tr h="381000">
                <a:tc>
                  <a:txBody>
                    <a:bodyPr/>
                    <a:lstStyle/>
                    <a:p>
                      <a:pPr indent="0" lvl="0" marL="0" rtl="0" algn="l">
                        <a:spcBef>
                          <a:spcPts val="0"/>
                        </a:spcBef>
                        <a:spcAft>
                          <a:spcPts val="0"/>
                        </a:spcAft>
                        <a:buNone/>
                      </a:pPr>
                      <a:r>
                        <a:rPr lang="en-GB"/>
                        <a:t>        </a:t>
                      </a:r>
                      <a:r>
                        <a:rPr lang="en-GB" sz="2300"/>
                        <a:t> 2</a:t>
                      </a:r>
                      <a:endParaRPr sz="2300"/>
                    </a:p>
                  </a:txBody>
                  <a:tcPr marT="91425" marB="91425" marR="91425" marL="91425"/>
                </a:tc>
                <a:tc>
                  <a:txBody>
                    <a:bodyPr/>
                    <a:lstStyle/>
                    <a:p>
                      <a:pPr indent="0" lvl="0" marL="0" rtl="0" algn="l">
                        <a:spcBef>
                          <a:spcPts val="0"/>
                        </a:spcBef>
                        <a:spcAft>
                          <a:spcPts val="0"/>
                        </a:spcAft>
                        <a:buNone/>
                      </a:pPr>
                      <a:r>
                        <a:rPr lang="en-GB" sz="2200"/>
                        <a:t>   Monu</a:t>
                      </a:r>
                      <a:endParaRPr sz="2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2200">
                          <a:solidFill>
                            <a:schemeClr val="dk1"/>
                          </a:solidFill>
                        </a:rPr>
                        <a:t>8798879867</a:t>
                      </a:r>
                      <a:endParaRPr sz="2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GB"/>
                        <a:t>     </a:t>
                      </a:r>
                      <a:r>
                        <a:rPr lang="en-GB" sz="2200"/>
                        <a:t>   3</a:t>
                      </a:r>
                      <a:endParaRPr sz="2200"/>
                    </a:p>
                  </a:txBody>
                  <a:tcPr marT="91425" marB="91425" marR="91425" marL="91425"/>
                </a:tc>
                <a:tc>
                  <a:txBody>
                    <a:bodyPr/>
                    <a:lstStyle/>
                    <a:p>
                      <a:pPr indent="0" lvl="0" marL="0" rtl="0" algn="l">
                        <a:spcBef>
                          <a:spcPts val="0"/>
                        </a:spcBef>
                        <a:spcAft>
                          <a:spcPts val="0"/>
                        </a:spcAft>
                        <a:buNone/>
                      </a:pPr>
                      <a:r>
                        <a:rPr lang="en-GB" sz="2200"/>
                        <a:t>  Ashish</a:t>
                      </a:r>
                      <a:endParaRPr sz="2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2200">
                          <a:solidFill>
                            <a:schemeClr val="dk1"/>
                          </a:solidFill>
                        </a:rPr>
                        <a:t>5676459867</a:t>
                      </a:r>
                      <a:endParaRPr sz="2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 Employee relation,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2200">
                <a:solidFill>
                  <a:schemeClr val="dk1"/>
                </a:solidFill>
                <a:latin typeface="Times New Roman"/>
                <a:ea typeface="Times New Roman"/>
                <a:cs typeface="Times New Roman"/>
                <a:sym typeface="Times New Roman"/>
              </a:rPr>
              <a:t>EID is primary key. Suppose we want to know the name and salary of any employee. If we have EID of that employee, then we can easily find information of that employee. So, Name and Salary attributes depend upon EID attribute. </a:t>
            </a:r>
            <a:endParaRPr sz="2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2200">
                <a:solidFill>
                  <a:schemeClr val="dk1"/>
                </a:solidFill>
                <a:latin typeface="Times New Roman"/>
                <a:ea typeface="Times New Roman"/>
                <a:cs typeface="Times New Roman"/>
                <a:sym typeface="Times New Roman"/>
              </a:rPr>
              <a:t>  Here,  X is (EID) and Y is (Name, Salary) </a:t>
            </a:r>
            <a:endParaRPr sz="2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GB" sz="2200">
                <a:solidFill>
                  <a:schemeClr val="dk1"/>
                </a:solidFill>
                <a:latin typeface="Times New Roman"/>
                <a:ea typeface="Times New Roman"/>
                <a:cs typeface="Times New Roman"/>
                <a:sym typeface="Times New Roman"/>
              </a:rPr>
              <a:t>                           X (EID)</a:t>
            </a:r>
            <a:r>
              <a:rPr lang="en-GB" sz="2260">
                <a:solidFill>
                  <a:schemeClr val="dk1"/>
                </a:solidFill>
                <a:latin typeface="Times New Roman"/>
                <a:ea typeface="Times New Roman"/>
                <a:cs typeface="Times New Roman"/>
                <a:sym typeface="Times New Roman"/>
              </a:rPr>
              <a:t>→</a:t>
            </a:r>
            <a:r>
              <a:rPr lang="en-GB" sz="2200">
                <a:solidFill>
                  <a:schemeClr val="dk1"/>
                </a:solidFill>
                <a:latin typeface="Times New Roman"/>
                <a:ea typeface="Times New Roman"/>
                <a:cs typeface="Times New Roman"/>
                <a:sym typeface="Times New Roman"/>
              </a:rPr>
              <a:t>Y (Name, Salary)</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220">
                <a:latin typeface="Times New Roman"/>
                <a:ea typeface="Times New Roman"/>
                <a:cs typeface="Times New Roman"/>
                <a:sym typeface="Times New Roman"/>
              </a:rPr>
              <a:t>Method 2</a:t>
            </a:r>
            <a:endParaRPr sz="2220">
              <a:latin typeface="Times New Roman"/>
              <a:ea typeface="Times New Roman"/>
              <a:cs typeface="Times New Roman"/>
              <a:sym typeface="Times New Roman"/>
            </a:endParaRPr>
          </a:p>
        </p:txBody>
      </p:sp>
      <p:sp>
        <p:nvSpPr>
          <p:cNvPr id="233" name="Google Shape;233;p42"/>
          <p:cNvSpPr txBox="1"/>
          <p:nvPr>
            <p:ph idx="1" type="body"/>
          </p:nvPr>
        </p:nvSpPr>
        <p:spPr>
          <a:xfrm>
            <a:off x="311700" y="1017725"/>
            <a:ext cx="8520600" cy="434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Tables</a:t>
            </a:r>
            <a:endParaRPr/>
          </a:p>
        </p:txBody>
      </p:sp>
      <p:graphicFrame>
        <p:nvGraphicFramePr>
          <p:cNvPr id="234" name="Google Shape;234;p42"/>
          <p:cNvGraphicFramePr/>
          <p:nvPr/>
        </p:nvGraphicFramePr>
        <p:xfrm>
          <a:off x="403050" y="1737250"/>
          <a:ext cx="3000000" cy="3000000"/>
        </p:xfrm>
        <a:graphic>
          <a:graphicData uri="http://schemas.openxmlformats.org/drawingml/2006/table">
            <a:tbl>
              <a:tblPr>
                <a:noFill/>
                <a:tableStyleId>{5A3D72A7-2402-4D37-848F-869B363DE839}</a:tableStyleId>
              </a:tblPr>
              <a:tblGrid>
                <a:gridCol w="1292625"/>
                <a:gridCol w="1443925"/>
              </a:tblGrid>
              <a:tr h="834500">
                <a:tc>
                  <a:txBody>
                    <a:bodyPr/>
                    <a:lstStyle/>
                    <a:p>
                      <a:pPr indent="0" lvl="0" marL="0" rtl="0" algn="l">
                        <a:spcBef>
                          <a:spcPts val="0"/>
                        </a:spcBef>
                        <a:spcAft>
                          <a:spcPts val="0"/>
                        </a:spcAft>
                        <a:buNone/>
                      </a:pPr>
                      <a:r>
                        <a:rPr lang="en-GB" sz="2200"/>
                        <a:t>Cust_Id</a:t>
                      </a:r>
                      <a:endParaRPr sz="1900"/>
                    </a:p>
                  </a:txBody>
                  <a:tcPr marT="91425" marB="91425" marR="91425" marL="91425"/>
                </a:tc>
                <a:tc>
                  <a:txBody>
                    <a:bodyPr/>
                    <a:lstStyle/>
                    <a:p>
                      <a:pPr indent="0" lvl="0" marL="0" rtl="0" algn="l">
                        <a:spcBef>
                          <a:spcPts val="0"/>
                        </a:spcBef>
                        <a:spcAft>
                          <a:spcPts val="0"/>
                        </a:spcAft>
                        <a:buNone/>
                      </a:pPr>
                      <a:r>
                        <a:rPr lang="en-GB" sz="2200"/>
                        <a:t>   Name</a:t>
                      </a:r>
                      <a:endParaRPr sz="2200"/>
                    </a:p>
                  </a:txBody>
                  <a:tcPr marT="91425" marB="91425" marR="91425" marL="91425"/>
                </a:tc>
              </a:tr>
              <a:tr h="381000">
                <a:tc>
                  <a:txBody>
                    <a:bodyPr/>
                    <a:lstStyle/>
                    <a:p>
                      <a:pPr indent="0" lvl="0" marL="0" rtl="0" algn="l">
                        <a:spcBef>
                          <a:spcPts val="0"/>
                        </a:spcBef>
                        <a:spcAft>
                          <a:spcPts val="0"/>
                        </a:spcAft>
                        <a:buNone/>
                      </a:pPr>
                      <a:r>
                        <a:rPr lang="en-GB"/>
                        <a:t>           </a:t>
                      </a:r>
                      <a:r>
                        <a:rPr lang="en-GB" sz="1900"/>
                        <a:t>1</a:t>
                      </a:r>
                      <a:endParaRPr sz="1900"/>
                    </a:p>
                  </a:txBody>
                  <a:tcPr marT="91425" marB="91425" marR="91425" marL="91425"/>
                </a:tc>
                <a:tc>
                  <a:txBody>
                    <a:bodyPr/>
                    <a:lstStyle/>
                    <a:p>
                      <a:pPr indent="0" lvl="0" marL="0" rtl="0" algn="l">
                        <a:spcBef>
                          <a:spcPts val="0"/>
                        </a:spcBef>
                        <a:spcAft>
                          <a:spcPts val="0"/>
                        </a:spcAft>
                        <a:buNone/>
                      </a:pPr>
                      <a:r>
                        <a:rPr lang="en-GB" sz="2100"/>
                        <a:t>    Ankit</a:t>
                      </a:r>
                      <a:endParaRPr sz="2100"/>
                    </a:p>
                  </a:txBody>
                  <a:tcPr marT="91425" marB="91425" marR="91425" marL="91425"/>
                </a:tc>
              </a:tr>
              <a:tr h="381000">
                <a:tc>
                  <a:txBody>
                    <a:bodyPr/>
                    <a:lstStyle/>
                    <a:p>
                      <a:pPr indent="0" lvl="0" marL="0" rtl="0" algn="l">
                        <a:spcBef>
                          <a:spcPts val="0"/>
                        </a:spcBef>
                        <a:spcAft>
                          <a:spcPts val="0"/>
                        </a:spcAft>
                        <a:buNone/>
                      </a:pPr>
                      <a:r>
                        <a:rPr lang="en-GB"/>
                        <a:t>           </a:t>
                      </a:r>
                      <a:r>
                        <a:rPr lang="en-GB" sz="2000"/>
                        <a:t>2</a:t>
                      </a:r>
                      <a:endParaRPr sz="2000"/>
                    </a:p>
                  </a:txBody>
                  <a:tcPr marT="91425" marB="91425" marR="91425" marL="91425"/>
                </a:tc>
                <a:tc>
                  <a:txBody>
                    <a:bodyPr/>
                    <a:lstStyle/>
                    <a:p>
                      <a:pPr indent="0" lvl="0" marL="0" rtl="0" algn="l">
                        <a:spcBef>
                          <a:spcPts val="0"/>
                        </a:spcBef>
                        <a:spcAft>
                          <a:spcPts val="0"/>
                        </a:spcAft>
                        <a:buNone/>
                      </a:pPr>
                      <a:r>
                        <a:rPr lang="en-GB"/>
                        <a:t>      </a:t>
                      </a:r>
                      <a:r>
                        <a:rPr lang="en-GB" sz="2000"/>
                        <a:t>Monu</a:t>
                      </a:r>
                      <a:endParaRPr sz="2000"/>
                    </a:p>
                  </a:txBody>
                  <a:tcPr marT="91425" marB="91425" marR="91425" marL="91425"/>
                </a:tc>
              </a:tr>
              <a:tr h="381000">
                <a:tc>
                  <a:txBody>
                    <a:bodyPr/>
                    <a:lstStyle/>
                    <a:p>
                      <a:pPr indent="0" lvl="0" marL="0" rtl="0" algn="l">
                        <a:spcBef>
                          <a:spcPts val="0"/>
                        </a:spcBef>
                        <a:spcAft>
                          <a:spcPts val="0"/>
                        </a:spcAft>
                        <a:buNone/>
                      </a:pPr>
                      <a:r>
                        <a:rPr lang="en-GB"/>
                        <a:t>    </a:t>
                      </a:r>
                      <a:r>
                        <a:rPr lang="en-GB" sz="2000"/>
                        <a:t>     3</a:t>
                      </a:r>
                      <a:endParaRPr sz="2000"/>
                    </a:p>
                  </a:txBody>
                  <a:tcPr marT="91425" marB="91425" marR="91425" marL="91425"/>
                </a:tc>
                <a:tc>
                  <a:txBody>
                    <a:bodyPr/>
                    <a:lstStyle/>
                    <a:p>
                      <a:pPr indent="0" lvl="0" marL="0" rtl="0" algn="l">
                        <a:spcBef>
                          <a:spcPts val="0"/>
                        </a:spcBef>
                        <a:spcAft>
                          <a:spcPts val="0"/>
                        </a:spcAft>
                        <a:buNone/>
                      </a:pPr>
                      <a:r>
                        <a:rPr lang="en-GB" sz="2100"/>
                        <a:t>    Ashish</a:t>
                      </a:r>
                      <a:endParaRPr sz="2100"/>
                    </a:p>
                  </a:txBody>
                  <a:tcPr marT="91425" marB="91425" marR="91425" marL="91425"/>
                </a:tc>
              </a:tr>
            </a:tbl>
          </a:graphicData>
        </a:graphic>
      </p:graphicFrame>
      <p:graphicFrame>
        <p:nvGraphicFramePr>
          <p:cNvPr id="235" name="Google Shape;235;p42"/>
          <p:cNvGraphicFramePr/>
          <p:nvPr/>
        </p:nvGraphicFramePr>
        <p:xfrm>
          <a:off x="3852400" y="1332763"/>
          <a:ext cx="3000000" cy="3000000"/>
        </p:xfrm>
        <a:graphic>
          <a:graphicData uri="http://schemas.openxmlformats.org/drawingml/2006/table">
            <a:tbl>
              <a:tblPr>
                <a:noFill/>
                <a:tableStyleId>{5A3D72A7-2402-4D37-848F-869B363DE839}</a:tableStyleId>
              </a:tblPr>
              <a:tblGrid>
                <a:gridCol w="1393850"/>
                <a:gridCol w="1281825"/>
                <a:gridCol w="1739700"/>
              </a:tblGrid>
              <a:tr h="490550">
                <a:tc>
                  <a:txBody>
                    <a:bodyPr/>
                    <a:lstStyle/>
                    <a:p>
                      <a:pPr indent="0" lvl="0" marL="0" rtl="0" algn="l">
                        <a:spcBef>
                          <a:spcPts val="0"/>
                        </a:spcBef>
                        <a:spcAft>
                          <a:spcPts val="0"/>
                        </a:spcAft>
                        <a:buNone/>
                      </a:pPr>
                      <a:r>
                        <a:rPr lang="en-GB"/>
                        <a:t>  </a:t>
                      </a:r>
                      <a:r>
                        <a:rPr lang="en-GB" sz="2000"/>
                        <a:t>ID</a:t>
                      </a:r>
                      <a:endParaRPr sz="2000"/>
                    </a:p>
                  </a:txBody>
                  <a:tcPr marT="91425" marB="91425" marR="91425" marL="91425"/>
                </a:tc>
                <a:tc>
                  <a:txBody>
                    <a:bodyPr/>
                    <a:lstStyle/>
                    <a:p>
                      <a:pPr indent="0" lvl="0" marL="0" rtl="0" algn="l">
                        <a:spcBef>
                          <a:spcPts val="0"/>
                        </a:spcBef>
                        <a:spcAft>
                          <a:spcPts val="0"/>
                        </a:spcAft>
                        <a:buNone/>
                      </a:pPr>
                      <a:r>
                        <a:rPr lang="en-GB" sz="2000"/>
                        <a:t>Cust_Id</a:t>
                      </a:r>
                      <a:endParaRPr sz="2000"/>
                    </a:p>
                  </a:txBody>
                  <a:tcPr marT="91425" marB="91425" marR="91425" marL="91425"/>
                </a:tc>
                <a:tc>
                  <a:txBody>
                    <a:bodyPr/>
                    <a:lstStyle/>
                    <a:p>
                      <a:pPr indent="0" lvl="0" marL="0" rtl="0" algn="l">
                        <a:spcBef>
                          <a:spcPts val="0"/>
                        </a:spcBef>
                        <a:spcAft>
                          <a:spcPts val="0"/>
                        </a:spcAft>
                        <a:buNone/>
                      </a:pPr>
                      <a:r>
                        <a:rPr lang="en-GB" sz="2000"/>
                        <a:t>Mob No</a:t>
                      </a:r>
                      <a:endParaRPr sz="2000"/>
                    </a:p>
                  </a:txBody>
                  <a:tcPr marT="91425" marB="91425" marR="91425" marL="91425"/>
                </a:tc>
              </a:tr>
              <a:tr h="521225">
                <a:tc>
                  <a:txBody>
                    <a:bodyPr/>
                    <a:lstStyle/>
                    <a:p>
                      <a:pPr indent="0" lvl="0" marL="0" rtl="0" algn="l">
                        <a:spcBef>
                          <a:spcPts val="0"/>
                        </a:spcBef>
                        <a:spcAft>
                          <a:spcPts val="0"/>
                        </a:spcAft>
                        <a:buNone/>
                      </a:pPr>
                      <a:r>
                        <a:rPr lang="en-GB" sz="2000"/>
                        <a:t>   101</a:t>
                      </a:r>
                      <a:endParaRPr sz="2000"/>
                    </a:p>
                  </a:txBody>
                  <a:tcPr marT="91425" marB="91425" marR="91425" marL="91425"/>
                </a:tc>
                <a:tc>
                  <a:txBody>
                    <a:bodyPr/>
                    <a:lstStyle/>
                    <a:p>
                      <a:pPr indent="0" lvl="0" marL="0" rtl="0" algn="l">
                        <a:spcBef>
                          <a:spcPts val="0"/>
                        </a:spcBef>
                        <a:spcAft>
                          <a:spcPts val="0"/>
                        </a:spcAft>
                        <a:buNone/>
                      </a:pPr>
                      <a:r>
                        <a:rPr lang="en-GB" sz="2100"/>
                        <a:t>    1</a:t>
                      </a:r>
                      <a:endParaRPr sz="2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2200">
                          <a:solidFill>
                            <a:schemeClr val="dk1"/>
                          </a:solidFill>
                        </a:rPr>
                        <a:t>9876543210</a:t>
                      </a:r>
                      <a:endParaRPr/>
                    </a:p>
                  </a:txBody>
                  <a:tcPr marT="91425" marB="91425" marR="91425" marL="91425"/>
                </a:tc>
              </a:tr>
              <a:tr h="521225">
                <a:tc>
                  <a:txBody>
                    <a:bodyPr/>
                    <a:lstStyle/>
                    <a:p>
                      <a:pPr indent="0" lvl="0" marL="0" rtl="0" algn="l">
                        <a:spcBef>
                          <a:spcPts val="0"/>
                        </a:spcBef>
                        <a:spcAft>
                          <a:spcPts val="0"/>
                        </a:spcAft>
                        <a:buNone/>
                      </a:pPr>
                      <a:r>
                        <a:rPr lang="en-GB" sz="2200"/>
                        <a:t>   102</a:t>
                      </a:r>
                      <a:endParaRPr sz="2200"/>
                    </a:p>
                  </a:txBody>
                  <a:tcPr marT="91425" marB="91425" marR="91425" marL="91425"/>
                </a:tc>
                <a:tc>
                  <a:txBody>
                    <a:bodyPr/>
                    <a:lstStyle/>
                    <a:p>
                      <a:pPr indent="0" lvl="0" marL="0" rtl="0" algn="l">
                        <a:spcBef>
                          <a:spcPts val="0"/>
                        </a:spcBef>
                        <a:spcAft>
                          <a:spcPts val="0"/>
                        </a:spcAft>
                        <a:buNone/>
                      </a:pPr>
                      <a:r>
                        <a:rPr lang="en-GB" sz="2200"/>
                        <a:t>    1</a:t>
                      </a:r>
                      <a:endParaRPr sz="2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2200">
                          <a:solidFill>
                            <a:schemeClr val="dk1"/>
                          </a:solidFill>
                        </a:rPr>
                        <a:t>8890876532</a:t>
                      </a:r>
                      <a:endParaRPr/>
                    </a:p>
                  </a:txBody>
                  <a:tcPr marT="91425" marB="91425" marR="91425" marL="91425"/>
                </a:tc>
              </a:tr>
              <a:tr h="521225">
                <a:tc>
                  <a:txBody>
                    <a:bodyPr/>
                    <a:lstStyle/>
                    <a:p>
                      <a:pPr indent="0" lvl="0" marL="0" rtl="0" algn="l">
                        <a:spcBef>
                          <a:spcPts val="0"/>
                        </a:spcBef>
                        <a:spcAft>
                          <a:spcPts val="0"/>
                        </a:spcAft>
                        <a:buNone/>
                      </a:pPr>
                      <a:r>
                        <a:rPr lang="en-GB" sz="2100"/>
                        <a:t>   103</a:t>
                      </a:r>
                      <a:endParaRPr sz="2100"/>
                    </a:p>
                  </a:txBody>
                  <a:tcPr marT="91425" marB="91425" marR="91425" marL="91425"/>
                </a:tc>
                <a:tc>
                  <a:txBody>
                    <a:bodyPr/>
                    <a:lstStyle/>
                    <a:p>
                      <a:pPr indent="0" lvl="0" marL="0" rtl="0" algn="l">
                        <a:spcBef>
                          <a:spcPts val="0"/>
                        </a:spcBef>
                        <a:spcAft>
                          <a:spcPts val="0"/>
                        </a:spcAft>
                        <a:buNone/>
                      </a:pPr>
                      <a:r>
                        <a:rPr lang="en-GB" sz="2200"/>
                        <a:t>    2</a:t>
                      </a:r>
                      <a:endParaRPr sz="2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2200">
                          <a:solidFill>
                            <a:schemeClr val="dk1"/>
                          </a:solidFill>
                        </a:rPr>
                        <a:t>8890876532</a:t>
                      </a:r>
                      <a:endParaRPr/>
                    </a:p>
                  </a:txBody>
                  <a:tcPr marT="91425" marB="91425" marR="91425" marL="91425"/>
                </a:tc>
              </a:tr>
              <a:tr h="521225">
                <a:tc>
                  <a:txBody>
                    <a:bodyPr/>
                    <a:lstStyle/>
                    <a:p>
                      <a:pPr indent="0" lvl="0" marL="0" rtl="0" algn="l">
                        <a:spcBef>
                          <a:spcPts val="0"/>
                        </a:spcBef>
                        <a:spcAft>
                          <a:spcPts val="0"/>
                        </a:spcAft>
                        <a:buNone/>
                      </a:pPr>
                      <a:r>
                        <a:rPr lang="en-GB" sz="2200"/>
                        <a:t>   104</a:t>
                      </a:r>
                      <a:endParaRPr sz="2200"/>
                    </a:p>
                  </a:txBody>
                  <a:tcPr marT="91425" marB="91425" marR="91425" marL="91425"/>
                </a:tc>
                <a:tc>
                  <a:txBody>
                    <a:bodyPr/>
                    <a:lstStyle/>
                    <a:p>
                      <a:pPr indent="0" lvl="0" marL="0" rtl="0" algn="l">
                        <a:spcBef>
                          <a:spcPts val="0"/>
                        </a:spcBef>
                        <a:spcAft>
                          <a:spcPts val="0"/>
                        </a:spcAft>
                        <a:buNone/>
                      </a:pPr>
                      <a:r>
                        <a:rPr lang="en-GB" sz="2000"/>
                        <a:t>    3</a:t>
                      </a:r>
                      <a:endParaRPr sz="2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2200">
                          <a:solidFill>
                            <a:schemeClr val="dk1"/>
                          </a:solidFill>
                        </a:rPr>
                        <a:t>5676459867</a:t>
                      </a:r>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220">
                <a:latin typeface="Times New Roman"/>
                <a:ea typeface="Times New Roman"/>
                <a:cs typeface="Times New Roman"/>
                <a:sym typeface="Times New Roman"/>
              </a:rPr>
              <a:t>2. Second Normal Form (2NF)</a:t>
            </a:r>
            <a:endParaRPr b="1" sz="2220">
              <a:latin typeface="Times New Roman"/>
              <a:ea typeface="Times New Roman"/>
              <a:cs typeface="Times New Roman"/>
              <a:sym typeface="Times New Roman"/>
            </a:endParaRPr>
          </a:p>
        </p:txBody>
      </p:sp>
      <p:sp>
        <p:nvSpPr>
          <p:cNvPr id="241" name="Google Shape;241;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chemeClr val="dk1"/>
                </a:solidFill>
                <a:highlight>
                  <a:srgbClr val="FFFFFF"/>
                </a:highlight>
                <a:latin typeface="Times New Roman"/>
                <a:ea typeface="Times New Roman"/>
                <a:cs typeface="Times New Roman"/>
                <a:sym typeface="Times New Roman"/>
              </a:rPr>
              <a:t>   A relation must be in first normal form .</a:t>
            </a:r>
            <a:endParaRPr sz="22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chemeClr val="dk1"/>
                </a:solidFill>
                <a:highlight>
                  <a:srgbClr val="FFFFFF"/>
                </a:highlight>
                <a:latin typeface="Times New Roman"/>
                <a:ea typeface="Times New Roman"/>
                <a:cs typeface="Times New Roman"/>
                <a:sym typeface="Times New Roman"/>
              </a:rPr>
              <a:t>   Relation must not contain any partial dependency.</a:t>
            </a:r>
            <a:endParaRPr sz="22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b="1" lang="en-GB" sz="2200">
                <a:solidFill>
                  <a:schemeClr val="dk1"/>
                </a:solidFill>
                <a:highlight>
                  <a:srgbClr val="FFFFFF"/>
                </a:highlight>
                <a:latin typeface="Times New Roman"/>
                <a:ea typeface="Times New Roman"/>
                <a:cs typeface="Times New Roman"/>
                <a:sym typeface="Times New Roman"/>
              </a:rPr>
              <a:t>  Partial Dependency - </a:t>
            </a:r>
            <a:r>
              <a:rPr lang="en-GB" sz="2200">
                <a:solidFill>
                  <a:schemeClr val="dk1"/>
                </a:solidFill>
                <a:highlight>
                  <a:srgbClr val="FFFFFF"/>
                </a:highlight>
                <a:latin typeface="Times New Roman"/>
                <a:ea typeface="Times New Roman"/>
                <a:cs typeface="Times New Roman"/>
                <a:sym typeface="Times New Roman"/>
              </a:rPr>
              <a:t>no non-prime attribute (attributes which are not part of any candidate key) is dependent on any proper subset of any candidate key of the table.</a:t>
            </a:r>
            <a:endParaRPr b="1" sz="3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311700" y="178075"/>
            <a:ext cx="8520600" cy="62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220"/>
              <a:t>Example</a:t>
            </a:r>
            <a:endParaRPr sz="1920"/>
          </a:p>
        </p:txBody>
      </p:sp>
      <p:sp>
        <p:nvSpPr>
          <p:cNvPr id="247" name="Google Shape;247;p44"/>
          <p:cNvSpPr txBox="1"/>
          <p:nvPr>
            <p:ph idx="1" type="body"/>
          </p:nvPr>
        </p:nvSpPr>
        <p:spPr>
          <a:xfrm>
            <a:off x="311700" y="727525"/>
            <a:ext cx="8520600" cy="441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200">
                <a:solidFill>
                  <a:srgbClr val="000000"/>
                </a:solidFill>
              </a:rPr>
              <a:t>Student Table - </a:t>
            </a:r>
            <a:endParaRPr sz="2200">
              <a:solidFill>
                <a:srgbClr val="000000"/>
              </a:solidFill>
            </a:endParaRPr>
          </a:p>
          <a:p>
            <a:pPr indent="0" lvl="0" marL="0" rtl="0" algn="l">
              <a:spcBef>
                <a:spcPts val="1200"/>
              </a:spcBef>
              <a:spcAft>
                <a:spcPts val="0"/>
              </a:spcAft>
              <a:buNone/>
            </a:pPr>
            <a:r>
              <a:t/>
            </a:r>
            <a:endParaRPr sz="2200">
              <a:solidFill>
                <a:srgbClr val="000000"/>
              </a:solidFill>
            </a:endParaRPr>
          </a:p>
          <a:p>
            <a:pPr indent="0" lvl="0" marL="0" rtl="0" algn="l">
              <a:spcBef>
                <a:spcPts val="1200"/>
              </a:spcBef>
              <a:spcAft>
                <a:spcPts val="0"/>
              </a:spcAft>
              <a:buNone/>
            </a:pPr>
            <a:r>
              <a:t/>
            </a:r>
            <a:endParaRPr sz="2200">
              <a:solidFill>
                <a:srgbClr val="000000"/>
              </a:solidFill>
            </a:endParaRPr>
          </a:p>
          <a:p>
            <a:pPr indent="0" lvl="0" marL="0" rtl="0" algn="l">
              <a:spcBef>
                <a:spcPts val="1200"/>
              </a:spcBef>
              <a:spcAft>
                <a:spcPts val="0"/>
              </a:spcAft>
              <a:buNone/>
            </a:pPr>
            <a:r>
              <a:t/>
            </a:r>
            <a:endParaRPr sz="2200">
              <a:solidFill>
                <a:srgbClr val="000000"/>
              </a:solidFill>
            </a:endParaRPr>
          </a:p>
          <a:p>
            <a:pPr indent="0" lvl="0" marL="0" rtl="0" algn="l">
              <a:spcBef>
                <a:spcPts val="1200"/>
              </a:spcBef>
              <a:spcAft>
                <a:spcPts val="0"/>
              </a:spcAft>
              <a:buNone/>
            </a:pPr>
            <a:r>
              <a:t/>
            </a:r>
            <a:endParaRPr sz="2200">
              <a:solidFill>
                <a:srgbClr val="000000"/>
              </a:solidFill>
            </a:endParaRPr>
          </a:p>
          <a:p>
            <a:pPr indent="0" lvl="0" marL="0" rtl="0" algn="l">
              <a:spcBef>
                <a:spcPts val="1200"/>
              </a:spcBef>
              <a:spcAft>
                <a:spcPts val="0"/>
              </a:spcAft>
              <a:buNone/>
            </a:pPr>
            <a:r>
              <a:t/>
            </a:r>
            <a:endParaRPr sz="2200">
              <a:solidFill>
                <a:srgbClr val="000000"/>
              </a:solidFill>
            </a:endParaRPr>
          </a:p>
          <a:p>
            <a:pPr indent="0" lvl="0" marL="0" rtl="0" algn="l">
              <a:spcBef>
                <a:spcPts val="1200"/>
              </a:spcBef>
              <a:spcAft>
                <a:spcPts val="0"/>
              </a:spcAft>
              <a:buNone/>
            </a:pPr>
            <a:r>
              <a:t/>
            </a:r>
            <a:endParaRPr sz="2200">
              <a:solidFill>
                <a:srgbClr val="000000"/>
              </a:solidFill>
            </a:endParaRPr>
          </a:p>
          <a:p>
            <a:pPr indent="0" lvl="0" marL="0" rtl="0" algn="l">
              <a:spcBef>
                <a:spcPts val="1200"/>
              </a:spcBef>
              <a:spcAft>
                <a:spcPts val="1200"/>
              </a:spcAft>
              <a:buNone/>
            </a:pPr>
            <a:r>
              <a:rPr lang="en-GB" sz="2200">
                <a:solidFill>
                  <a:srgbClr val="000000"/>
                </a:solidFill>
              </a:rPr>
              <a:t>C</a:t>
            </a:r>
            <a:r>
              <a:rPr lang="en-GB" sz="2200">
                <a:solidFill>
                  <a:srgbClr val="000000"/>
                </a:solidFill>
                <a:latin typeface="Times New Roman"/>
                <a:ea typeface="Times New Roman"/>
                <a:cs typeface="Times New Roman"/>
                <a:sym typeface="Times New Roman"/>
              </a:rPr>
              <a:t>andidate Key - (User_ID , Course_ID) and non prime attribute(Course_Fee) is dependent on the candidate key. </a:t>
            </a:r>
            <a:endParaRPr sz="2200">
              <a:solidFill>
                <a:srgbClr val="000000"/>
              </a:solidFill>
              <a:latin typeface="Times New Roman"/>
              <a:ea typeface="Times New Roman"/>
              <a:cs typeface="Times New Roman"/>
              <a:sym typeface="Times New Roman"/>
            </a:endParaRPr>
          </a:p>
        </p:txBody>
      </p:sp>
      <p:pic>
        <p:nvPicPr>
          <p:cNvPr id="248" name="Google Shape;248;p44"/>
          <p:cNvPicPr preferRelativeResize="0"/>
          <p:nvPr/>
        </p:nvPicPr>
        <p:blipFill>
          <a:blip r:embed="rId3">
            <a:alphaModFix/>
          </a:blip>
          <a:stretch>
            <a:fillRect/>
          </a:stretch>
        </p:blipFill>
        <p:spPr>
          <a:xfrm>
            <a:off x="2414588" y="880148"/>
            <a:ext cx="4314825" cy="3246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445025"/>
            <a:ext cx="8520600" cy="115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200">
                <a:highlight>
                  <a:srgbClr val="FFFFFF"/>
                </a:highlight>
                <a:latin typeface="Times New Roman"/>
                <a:ea typeface="Times New Roman"/>
                <a:cs typeface="Times New Roman"/>
                <a:sym typeface="Times New Roman"/>
              </a:rPr>
              <a:t>To convert this into 2NF , one needs to split the table into two and creating a common link between two.</a:t>
            </a:r>
            <a:endParaRPr sz="2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2200">
                <a:highlight>
                  <a:srgbClr val="FFFFFF"/>
                </a:highlight>
                <a:latin typeface="Times New Roman"/>
                <a:ea typeface="Times New Roman"/>
                <a:cs typeface="Times New Roman"/>
                <a:sym typeface="Times New Roman"/>
              </a:rPr>
              <a:t> </a:t>
            </a:r>
            <a:endParaRPr sz="2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2200">
                <a:highlight>
                  <a:srgbClr val="FFFFFF"/>
                </a:highlight>
                <a:latin typeface="Times New Roman"/>
                <a:ea typeface="Times New Roman"/>
                <a:cs typeface="Times New Roman"/>
                <a:sym typeface="Times New Roman"/>
              </a:rPr>
              <a:t> </a:t>
            </a:r>
            <a:endParaRPr sz="2200">
              <a:highlight>
                <a:srgbClr val="FFFFFF"/>
              </a:highlight>
              <a:latin typeface="Times New Roman"/>
              <a:ea typeface="Times New Roman"/>
              <a:cs typeface="Times New Roman"/>
              <a:sym typeface="Times New Roman"/>
            </a:endParaRPr>
          </a:p>
        </p:txBody>
      </p:sp>
      <p:sp>
        <p:nvSpPr>
          <p:cNvPr id="254" name="Google Shape;254;p45"/>
          <p:cNvSpPr txBox="1"/>
          <p:nvPr>
            <p:ph idx="1" type="body"/>
          </p:nvPr>
        </p:nvSpPr>
        <p:spPr>
          <a:xfrm>
            <a:off x="311700" y="1673800"/>
            <a:ext cx="8520600" cy="289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latin typeface="Times New Roman"/>
              <a:ea typeface="Times New Roman"/>
              <a:cs typeface="Times New Roman"/>
              <a:sym typeface="Times New Roman"/>
            </a:endParaRPr>
          </a:p>
        </p:txBody>
      </p:sp>
      <p:pic>
        <p:nvPicPr>
          <p:cNvPr id="255" name="Google Shape;255;p45"/>
          <p:cNvPicPr preferRelativeResize="0"/>
          <p:nvPr/>
        </p:nvPicPr>
        <p:blipFill>
          <a:blip r:embed="rId3">
            <a:alphaModFix/>
          </a:blip>
          <a:stretch>
            <a:fillRect/>
          </a:stretch>
        </p:blipFill>
        <p:spPr>
          <a:xfrm>
            <a:off x="1584600" y="2057100"/>
            <a:ext cx="5486400" cy="1914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220"/>
              <a:t>Example -    R(ABCDEF)</a:t>
            </a:r>
            <a:endParaRPr sz="2220"/>
          </a:p>
        </p:txBody>
      </p:sp>
      <p:sp>
        <p:nvSpPr>
          <p:cNvPr id="261" name="Google Shape;261;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000000"/>
                </a:solidFill>
                <a:latin typeface="Times New Roman"/>
                <a:ea typeface="Times New Roman"/>
                <a:cs typeface="Times New Roman"/>
                <a:sym typeface="Times New Roman"/>
              </a:rPr>
              <a:t>Functional</a:t>
            </a:r>
            <a:r>
              <a:rPr lang="en-GB">
                <a:solidFill>
                  <a:srgbClr val="000000"/>
                </a:solidFill>
                <a:latin typeface="Times New Roman"/>
                <a:ea typeface="Times New Roman"/>
                <a:cs typeface="Times New Roman"/>
                <a:sym typeface="Times New Roman"/>
              </a:rPr>
              <a:t> </a:t>
            </a:r>
            <a:r>
              <a:rPr lang="en-GB" sz="2200">
                <a:solidFill>
                  <a:srgbClr val="000000"/>
                </a:solidFill>
                <a:latin typeface="Times New Roman"/>
                <a:ea typeface="Times New Roman"/>
                <a:cs typeface="Times New Roman"/>
                <a:sym typeface="Times New Roman"/>
              </a:rPr>
              <a:t>Dependencies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      C </a:t>
            </a:r>
            <a:r>
              <a:rPr lang="en-GB" sz="2200">
                <a:solidFill>
                  <a:schemeClr val="dk1"/>
                </a:solidFill>
                <a:latin typeface="Times New Roman"/>
                <a:ea typeface="Times New Roman"/>
                <a:cs typeface="Times New Roman"/>
                <a:sym typeface="Times New Roman"/>
              </a:rPr>
              <a:t>→</a:t>
            </a:r>
            <a:r>
              <a:rPr lang="en-GB" sz="2200">
                <a:solidFill>
                  <a:srgbClr val="000000"/>
                </a:solidFill>
                <a:latin typeface="Times New Roman"/>
                <a:ea typeface="Times New Roman"/>
                <a:cs typeface="Times New Roman"/>
                <a:sym typeface="Times New Roman"/>
              </a:rPr>
              <a:t>F       E</a:t>
            </a:r>
            <a:r>
              <a:rPr lang="en-GB" sz="2200">
                <a:solidFill>
                  <a:schemeClr val="dk1"/>
                </a:solidFill>
                <a:latin typeface="Times New Roman"/>
                <a:ea typeface="Times New Roman"/>
                <a:cs typeface="Times New Roman"/>
                <a:sym typeface="Times New Roman"/>
              </a:rPr>
              <a:t>→</a:t>
            </a:r>
            <a:r>
              <a:rPr lang="en-GB" sz="2200">
                <a:solidFill>
                  <a:srgbClr val="000000"/>
                </a:solidFill>
                <a:latin typeface="Times New Roman"/>
                <a:ea typeface="Times New Roman"/>
                <a:cs typeface="Times New Roman"/>
                <a:sym typeface="Times New Roman"/>
              </a:rPr>
              <a:t>A    EC</a:t>
            </a:r>
            <a:r>
              <a:rPr lang="en-GB" sz="2200">
                <a:solidFill>
                  <a:schemeClr val="dk1"/>
                </a:solidFill>
                <a:latin typeface="Times New Roman"/>
                <a:ea typeface="Times New Roman"/>
                <a:cs typeface="Times New Roman"/>
                <a:sym typeface="Times New Roman"/>
              </a:rPr>
              <a:t>→</a:t>
            </a:r>
            <a:r>
              <a:rPr lang="en-GB" sz="2200">
                <a:solidFill>
                  <a:srgbClr val="000000"/>
                </a:solidFill>
                <a:latin typeface="Times New Roman"/>
                <a:ea typeface="Times New Roman"/>
                <a:cs typeface="Times New Roman"/>
                <a:sym typeface="Times New Roman"/>
              </a:rPr>
              <a:t>D    A</a:t>
            </a:r>
            <a:r>
              <a:rPr lang="en-GB" sz="2200">
                <a:solidFill>
                  <a:schemeClr val="dk1"/>
                </a:solidFill>
                <a:latin typeface="Times New Roman"/>
                <a:ea typeface="Times New Roman"/>
                <a:cs typeface="Times New Roman"/>
                <a:sym typeface="Times New Roman"/>
              </a:rPr>
              <a:t>→</a:t>
            </a:r>
            <a:r>
              <a:rPr lang="en-GB" sz="2200">
                <a:solidFill>
                  <a:srgbClr val="000000"/>
                </a:solidFill>
                <a:latin typeface="Times New Roman"/>
                <a:ea typeface="Times New Roman"/>
                <a:cs typeface="Times New Roman"/>
                <a:sym typeface="Times New Roman"/>
              </a:rPr>
              <a:t>B</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Candidate Key - {EC}</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Partial Dependency - Proper Subset of Candidate Key(In LHS) and In RHS there should be Non - Prime </a:t>
            </a:r>
            <a:r>
              <a:rPr lang="en-GB" sz="2200">
                <a:solidFill>
                  <a:srgbClr val="000000"/>
                </a:solidFill>
                <a:latin typeface="Times New Roman"/>
                <a:ea typeface="Times New Roman"/>
                <a:cs typeface="Times New Roman"/>
                <a:sym typeface="Times New Roman"/>
              </a:rPr>
              <a:t>Attribute</a:t>
            </a:r>
            <a:r>
              <a:rPr lang="en-GB" sz="2200">
                <a:solidFill>
                  <a:srgbClr val="000000"/>
                </a:solidFill>
                <a:latin typeface="Times New Roman"/>
                <a:ea typeface="Times New Roman"/>
                <a:cs typeface="Times New Roman"/>
                <a:sym typeface="Times New Roman"/>
              </a:rPr>
              <a:t> .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GB" sz="2200">
                <a:solidFill>
                  <a:srgbClr val="000000"/>
                </a:solidFill>
                <a:latin typeface="Times New Roman"/>
                <a:ea typeface="Times New Roman"/>
                <a:cs typeface="Times New Roman"/>
                <a:sym typeface="Times New Roman"/>
              </a:rPr>
              <a:t>R(ABCDEF) is not in 2NF.</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220">
                <a:latin typeface="Times New Roman"/>
                <a:ea typeface="Times New Roman"/>
                <a:cs typeface="Times New Roman"/>
                <a:sym typeface="Times New Roman"/>
              </a:rPr>
              <a:t>Example :</a:t>
            </a:r>
            <a:r>
              <a:rPr lang="en-GB" sz="2220"/>
              <a:t>  R(ABCD)</a:t>
            </a:r>
            <a:endParaRPr sz="2220"/>
          </a:p>
        </p:txBody>
      </p:sp>
      <p:sp>
        <p:nvSpPr>
          <p:cNvPr id="267" name="Google Shape;267;p4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000000"/>
                </a:solidFill>
                <a:latin typeface="Times New Roman"/>
                <a:ea typeface="Times New Roman"/>
                <a:cs typeface="Times New Roman"/>
                <a:sym typeface="Times New Roman"/>
              </a:rPr>
              <a:t>Functional Dependencies -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 AB </a:t>
            </a:r>
            <a:r>
              <a:rPr lang="en-GB" sz="2200">
                <a:solidFill>
                  <a:schemeClr val="dk1"/>
                </a:solidFill>
                <a:latin typeface="Times New Roman"/>
                <a:ea typeface="Times New Roman"/>
                <a:cs typeface="Times New Roman"/>
                <a:sym typeface="Times New Roman"/>
              </a:rPr>
              <a:t>→ C   , C→D</a:t>
            </a:r>
            <a:endParaRPr sz="2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chemeClr val="dk1"/>
                </a:solidFill>
                <a:latin typeface="Times New Roman"/>
                <a:ea typeface="Times New Roman"/>
                <a:cs typeface="Times New Roman"/>
                <a:sym typeface="Times New Roman"/>
              </a:rPr>
              <a:t>Candidate Key  - {AB}</a:t>
            </a:r>
            <a:endParaRPr sz="2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chemeClr val="dk1"/>
                </a:solidFill>
                <a:latin typeface="Times New Roman"/>
                <a:ea typeface="Times New Roman"/>
                <a:cs typeface="Times New Roman"/>
                <a:sym typeface="Times New Roman"/>
              </a:rPr>
              <a:t>Prime Attributes - {A,B}</a:t>
            </a:r>
            <a:endParaRPr sz="2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chemeClr val="dk1"/>
                </a:solidFill>
                <a:latin typeface="Times New Roman"/>
                <a:ea typeface="Times New Roman"/>
                <a:cs typeface="Times New Roman"/>
                <a:sym typeface="Times New Roman"/>
              </a:rPr>
              <a:t>Non - Prime Attributes - {C , D}</a:t>
            </a:r>
            <a:endParaRPr sz="2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chemeClr val="dk1"/>
                </a:solidFill>
                <a:latin typeface="Times New Roman"/>
                <a:ea typeface="Times New Roman"/>
                <a:cs typeface="Times New Roman"/>
                <a:sym typeface="Times New Roman"/>
              </a:rPr>
              <a:t>There is no partial dependency</a:t>
            </a:r>
            <a:endParaRPr sz="2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GB" sz="2200">
                <a:solidFill>
                  <a:schemeClr val="dk1"/>
                </a:solidFill>
                <a:latin typeface="Times New Roman"/>
                <a:ea typeface="Times New Roman"/>
                <a:cs typeface="Times New Roman"/>
                <a:sym typeface="Times New Roman"/>
              </a:rPr>
              <a:t>R(ABCD) is in 2NF Form.</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200">
                <a:highlight>
                  <a:srgbClr val="FFFFFF"/>
                </a:highlight>
                <a:latin typeface="Times New Roman"/>
                <a:ea typeface="Times New Roman"/>
                <a:cs typeface="Times New Roman"/>
                <a:sym typeface="Times New Roman"/>
              </a:rPr>
              <a:t>3. Third Normal Form</a:t>
            </a:r>
            <a:endParaRPr b="1" sz="3288">
              <a:latin typeface="Times New Roman"/>
              <a:ea typeface="Times New Roman"/>
              <a:cs typeface="Times New Roman"/>
              <a:sym typeface="Times New Roman"/>
            </a:endParaRPr>
          </a:p>
        </p:txBody>
      </p:sp>
      <p:sp>
        <p:nvSpPr>
          <p:cNvPr id="273" name="Google Shape;273;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GB"/>
              <a:t>- </a:t>
            </a:r>
            <a:r>
              <a:rPr lang="en-GB" sz="4038">
                <a:solidFill>
                  <a:srgbClr val="000000"/>
                </a:solidFill>
                <a:latin typeface="Times New Roman"/>
                <a:ea typeface="Times New Roman"/>
                <a:cs typeface="Times New Roman"/>
                <a:sym typeface="Times New Roman"/>
              </a:rPr>
              <a:t>Meets 2NF requirements. </a:t>
            </a:r>
            <a:endParaRPr sz="4038">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4038">
                <a:solidFill>
                  <a:srgbClr val="000000"/>
                </a:solidFill>
                <a:latin typeface="Times New Roman"/>
                <a:ea typeface="Times New Roman"/>
                <a:cs typeface="Times New Roman"/>
                <a:sym typeface="Times New Roman"/>
              </a:rPr>
              <a:t>- No transitive dependencies: </a:t>
            </a:r>
            <a:endParaRPr sz="4038">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sz="4038">
                <a:solidFill>
                  <a:srgbClr val="000000"/>
                </a:solidFill>
                <a:latin typeface="Times New Roman"/>
                <a:ea typeface="Times New Roman"/>
                <a:cs typeface="Times New Roman"/>
                <a:sym typeface="Times New Roman"/>
              </a:rPr>
              <a:t>Transitive </a:t>
            </a:r>
            <a:r>
              <a:rPr b="1" lang="en-GB" sz="4038">
                <a:solidFill>
                  <a:srgbClr val="000000"/>
                </a:solidFill>
                <a:latin typeface="Times New Roman"/>
                <a:ea typeface="Times New Roman"/>
                <a:cs typeface="Times New Roman"/>
                <a:sym typeface="Times New Roman"/>
              </a:rPr>
              <a:t>Dependencies</a:t>
            </a:r>
            <a:r>
              <a:rPr b="1" lang="en-GB" sz="4038">
                <a:solidFill>
                  <a:srgbClr val="000000"/>
                </a:solidFill>
                <a:latin typeface="Times New Roman"/>
                <a:ea typeface="Times New Roman"/>
                <a:cs typeface="Times New Roman"/>
                <a:sym typeface="Times New Roman"/>
              </a:rPr>
              <a:t> -  </a:t>
            </a:r>
            <a:r>
              <a:rPr lang="en-GB" sz="4038">
                <a:solidFill>
                  <a:srgbClr val="000000"/>
                </a:solidFill>
                <a:latin typeface="Times New Roman"/>
                <a:ea typeface="Times New Roman"/>
                <a:cs typeface="Times New Roman"/>
                <a:sym typeface="Times New Roman"/>
              </a:rPr>
              <a:t>Non-key attributes depend only on the primary key, not on other non-key attributes.</a:t>
            </a:r>
            <a:endParaRPr sz="4038">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4038">
                <a:solidFill>
                  <a:srgbClr val="000000"/>
                </a:solidFill>
                <a:latin typeface="Times New Roman"/>
                <a:ea typeface="Times New Roman"/>
                <a:cs typeface="Times New Roman"/>
                <a:sym typeface="Times New Roman"/>
              </a:rPr>
              <a:t>X</a:t>
            </a:r>
            <a:r>
              <a:rPr lang="en-GB" sz="4038">
                <a:solidFill>
                  <a:schemeClr val="dk1"/>
                </a:solidFill>
                <a:latin typeface="Times New Roman"/>
                <a:ea typeface="Times New Roman"/>
                <a:cs typeface="Times New Roman"/>
                <a:sym typeface="Times New Roman"/>
              </a:rPr>
              <a:t>→ Y , Y→ Z   then X→Z</a:t>
            </a:r>
            <a:endParaRPr sz="4038">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27234"/>
              <a:buFont typeface="Arial"/>
              <a:buNone/>
            </a:pPr>
            <a:r>
              <a:rPr lang="en-GB" sz="4038">
                <a:solidFill>
                  <a:schemeClr val="dk1"/>
                </a:solidFill>
                <a:latin typeface="Times New Roman"/>
                <a:ea typeface="Times New Roman"/>
                <a:cs typeface="Times New Roman"/>
                <a:sym typeface="Times New Roman"/>
              </a:rPr>
              <a:t>No Transitive Dependencies - LHS should be  Candidate Key    or   RHS must be Prime Attribute</a:t>
            </a:r>
            <a:endParaRPr sz="4038">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9"/>
          <p:cNvSpPr txBox="1"/>
          <p:nvPr>
            <p:ph type="title"/>
          </p:nvPr>
        </p:nvSpPr>
        <p:spPr>
          <a:xfrm>
            <a:off x="311700" y="178075"/>
            <a:ext cx="8520600" cy="64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Example</a:t>
            </a:r>
            <a:endParaRPr sz="2466">
              <a:latin typeface="Times New Roman"/>
              <a:ea typeface="Times New Roman"/>
              <a:cs typeface="Times New Roman"/>
              <a:sym typeface="Times New Roman"/>
            </a:endParaRPr>
          </a:p>
        </p:txBody>
      </p:sp>
      <p:sp>
        <p:nvSpPr>
          <p:cNvPr id="279" name="Google Shape;279;p49"/>
          <p:cNvSpPr txBox="1"/>
          <p:nvPr>
            <p:ph idx="1" type="body"/>
          </p:nvPr>
        </p:nvSpPr>
        <p:spPr>
          <a:xfrm>
            <a:off x="311700" y="819175"/>
            <a:ext cx="8520600" cy="454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r>
              <a:rPr lang="en-GB" sz="2200">
                <a:solidFill>
                  <a:srgbClr val="000000"/>
                </a:solidFill>
                <a:latin typeface="Times New Roman"/>
                <a:ea typeface="Times New Roman"/>
                <a:cs typeface="Times New Roman"/>
                <a:sym typeface="Times New Roman"/>
              </a:rPr>
              <a:t>R(ABCD)</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Functional Dependencies - AB -&gt; C    C-&gt;D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 It is in 2NF Form).</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Candidate Key - AB</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Prime Attributes  - {A,B}</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Non - Prime Attributes  - {C,D}</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 AB-&gt;D  (Transitive Dependency)</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GB" sz="2200">
                <a:solidFill>
                  <a:srgbClr val="000000"/>
                </a:solidFill>
                <a:latin typeface="Times New Roman"/>
                <a:ea typeface="Times New Roman"/>
                <a:cs typeface="Times New Roman"/>
                <a:sym typeface="Times New Roman"/>
              </a:rPr>
              <a:t> R(ABCD) is not in 3rd Normal Form.</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 </a:t>
            </a:r>
            <a:endParaRPr/>
          </a:p>
        </p:txBody>
      </p:sp>
      <p:sp>
        <p:nvSpPr>
          <p:cNvPr id="285" name="Google Shape;285;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    </a:t>
            </a:r>
            <a:r>
              <a:rPr lang="en-GB" sz="2200">
                <a:latin typeface="Times New Roman"/>
                <a:ea typeface="Times New Roman"/>
                <a:cs typeface="Times New Roman"/>
                <a:sym typeface="Times New Roman"/>
              </a:rPr>
              <a:t>R(ABCD ) </a:t>
            </a:r>
            <a:endParaRPr sz="2200">
              <a:latin typeface="Times New Roman"/>
              <a:ea typeface="Times New Roman"/>
              <a:cs typeface="Times New Roman"/>
              <a:sym typeface="Times New Roman"/>
            </a:endParaRPr>
          </a:p>
          <a:p>
            <a:pPr indent="0" lvl="0" marL="0" rtl="0" algn="l">
              <a:spcBef>
                <a:spcPts val="1200"/>
              </a:spcBef>
              <a:spcAft>
                <a:spcPts val="0"/>
              </a:spcAft>
              <a:buNone/>
            </a:pPr>
            <a:r>
              <a:rPr lang="en-GB" sz="2200">
                <a:latin typeface="Times New Roman"/>
                <a:ea typeface="Times New Roman"/>
                <a:cs typeface="Times New Roman"/>
                <a:sym typeface="Times New Roman"/>
              </a:rPr>
              <a:t>  Functional Dependencies - </a:t>
            </a:r>
            <a:endParaRPr sz="2200">
              <a:latin typeface="Times New Roman"/>
              <a:ea typeface="Times New Roman"/>
              <a:cs typeface="Times New Roman"/>
              <a:sym typeface="Times New Roman"/>
            </a:endParaRPr>
          </a:p>
          <a:p>
            <a:pPr indent="0" lvl="0" marL="0" rtl="0" algn="l">
              <a:spcBef>
                <a:spcPts val="1200"/>
              </a:spcBef>
              <a:spcAft>
                <a:spcPts val="0"/>
              </a:spcAft>
              <a:buNone/>
            </a:pPr>
            <a:r>
              <a:rPr lang="en-GB" sz="2200">
                <a:latin typeface="Times New Roman"/>
                <a:ea typeface="Times New Roman"/>
                <a:cs typeface="Times New Roman"/>
                <a:sym typeface="Times New Roman"/>
              </a:rPr>
              <a:t>  AB</a:t>
            </a:r>
            <a:r>
              <a:rPr lang="en-GB" sz="2200">
                <a:solidFill>
                  <a:schemeClr val="dk1"/>
                </a:solidFill>
                <a:latin typeface="Times New Roman"/>
                <a:ea typeface="Times New Roman"/>
                <a:cs typeface="Times New Roman"/>
                <a:sym typeface="Times New Roman"/>
              </a:rPr>
              <a:t>→CD  , D→A</a:t>
            </a:r>
            <a:endParaRPr sz="2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chemeClr val="dk1"/>
                </a:solidFill>
                <a:latin typeface="Times New Roman"/>
                <a:ea typeface="Times New Roman"/>
                <a:cs typeface="Times New Roman"/>
                <a:sym typeface="Times New Roman"/>
              </a:rPr>
              <a:t>  Candidate Key - (AB)</a:t>
            </a:r>
            <a:endParaRPr sz="2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chemeClr val="dk1"/>
                </a:solidFill>
                <a:latin typeface="Times New Roman"/>
                <a:ea typeface="Times New Roman"/>
                <a:cs typeface="Times New Roman"/>
                <a:sym typeface="Times New Roman"/>
              </a:rPr>
              <a:t>R(ABCD) is in 2 NF</a:t>
            </a:r>
            <a:endParaRPr sz="2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chemeClr val="dk1"/>
                </a:solidFill>
                <a:latin typeface="Times New Roman"/>
                <a:ea typeface="Times New Roman"/>
                <a:cs typeface="Times New Roman"/>
                <a:sym typeface="Times New Roman"/>
              </a:rPr>
              <a:t>There is no transitive dependency. </a:t>
            </a:r>
            <a:endParaRPr sz="2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GB" sz="2200">
                <a:solidFill>
                  <a:schemeClr val="dk1"/>
                </a:solidFill>
                <a:latin typeface="Times New Roman"/>
                <a:ea typeface="Times New Roman"/>
                <a:cs typeface="Times New Roman"/>
                <a:sym typeface="Times New Roman"/>
              </a:rPr>
              <a:t>R(ABCD ) is in 3NF.</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4. </a:t>
            </a:r>
            <a:r>
              <a:rPr b="1" lang="en-GB" sz="2466">
                <a:latin typeface="Times New Roman"/>
                <a:ea typeface="Times New Roman"/>
                <a:cs typeface="Times New Roman"/>
                <a:sym typeface="Times New Roman"/>
              </a:rPr>
              <a:t>BCNF ( Boyce Codd Normal Form )</a:t>
            </a:r>
            <a:endParaRPr b="1" sz="2466">
              <a:latin typeface="Times New Roman"/>
              <a:ea typeface="Times New Roman"/>
              <a:cs typeface="Times New Roman"/>
              <a:sym typeface="Times New Roman"/>
            </a:endParaRPr>
          </a:p>
        </p:txBody>
      </p:sp>
      <p:sp>
        <p:nvSpPr>
          <p:cNvPr id="291" name="Google Shape;291;p51"/>
          <p:cNvSpPr txBox="1"/>
          <p:nvPr>
            <p:ph idx="1" type="body"/>
          </p:nvPr>
        </p:nvSpPr>
        <p:spPr>
          <a:xfrm>
            <a:off x="311700" y="1017725"/>
            <a:ext cx="8520600" cy="444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000000"/>
                </a:solidFill>
                <a:latin typeface="Times New Roman"/>
                <a:ea typeface="Times New Roman"/>
                <a:cs typeface="Times New Roman"/>
                <a:sym typeface="Times New Roman"/>
              </a:rPr>
              <a:t>A relation is in Boyce-Codd Normal Form (BCNF) if it is in 3NF .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And for every functional dependency X→Y  , X is a Candidate key.</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sz="2200">
                <a:solidFill>
                  <a:srgbClr val="000000"/>
                </a:solidFill>
                <a:latin typeface="Times New Roman"/>
                <a:ea typeface="Times New Roman"/>
                <a:cs typeface="Times New Roman"/>
                <a:sym typeface="Times New Roman"/>
              </a:rPr>
              <a:t>Denormalization : -</a:t>
            </a:r>
            <a:endParaRPr b="1"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sz="2200">
                <a:solidFill>
                  <a:srgbClr val="000000"/>
                </a:solidFill>
                <a:latin typeface="Times New Roman"/>
                <a:ea typeface="Times New Roman"/>
                <a:cs typeface="Times New Roman"/>
                <a:sym typeface="Times New Roman"/>
              </a:rPr>
              <a:t>  </a:t>
            </a:r>
            <a:r>
              <a:rPr lang="en-GB" sz="2200">
                <a:solidFill>
                  <a:srgbClr val="000000"/>
                </a:solidFill>
                <a:latin typeface="Times New Roman"/>
                <a:ea typeface="Times New Roman"/>
                <a:cs typeface="Times New Roman"/>
                <a:sym typeface="Times New Roman"/>
              </a:rPr>
              <a:t>It Combines the data and Organizes it in a single table . Denormalization</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GB" sz="2200">
                <a:solidFill>
                  <a:srgbClr val="000000"/>
                </a:solidFill>
                <a:latin typeface="Times New Roman"/>
                <a:ea typeface="Times New Roman"/>
                <a:cs typeface="Times New Roman"/>
                <a:sym typeface="Times New Roman"/>
              </a:rPr>
              <a:t> Is the process of adding redundant data to the </a:t>
            </a:r>
            <a:r>
              <a:rPr lang="en-GB" sz="2200">
                <a:solidFill>
                  <a:srgbClr val="000000"/>
                </a:solidFill>
                <a:latin typeface="Times New Roman"/>
                <a:ea typeface="Times New Roman"/>
                <a:cs typeface="Times New Roman"/>
                <a:sym typeface="Times New Roman"/>
              </a:rPr>
              <a:t>normalized</a:t>
            </a:r>
            <a:r>
              <a:rPr lang="en-GB" sz="2200">
                <a:solidFill>
                  <a:srgbClr val="000000"/>
                </a:solidFill>
                <a:latin typeface="Times New Roman"/>
                <a:ea typeface="Times New Roman"/>
                <a:cs typeface="Times New Roman"/>
                <a:sym typeface="Times New Roman"/>
              </a:rPr>
              <a:t> relational database to optimize its performance.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220">
                <a:latin typeface="Times New Roman"/>
                <a:ea typeface="Times New Roman"/>
                <a:cs typeface="Times New Roman"/>
                <a:sym typeface="Times New Roman"/>
              </a:rPr>
              <a:t>Types Of Functional Dependency</a:t>
            </a:r>
            <a:endParaRPr b="1" sz="2220">
              <a:latin typeface="Times New Roman"/>
              <a:ea typeface="Times New Roman"/>
              <a:cs typeface="Times New Roman"/>
              <a:sym typeface="Times New Roman"/>
            </a:endParaRPr>
          </a:p>
        </p:txBody>
      </p:sp>
      <p:sp>
        <p:nvSpPr>
          <p:cNvPr id="74" name="Google Shape;74;p16"/>
          <p:cNvSpPr txBox="1"/>
          <p:nvPr>
            <p:ph idx="1" type="body"/>
          </p:nvPr>
        </p:nvSpPr>
        <p:spPr>
          <a:xfrm>
            <a:off x="311700" y="1017725"/>
            <a:ext cx="8520600" cy="4334400"/>
          </a:xfrm>
          <a:prstGeom prst="rect">
            <a:avLst/>
          </a:prstGeom>
        </p:spPr>
        <p:txBody>
          <a:bodyPr anchorCtr="0" anchor="t" bIns="91425" lIns="91425" spcFirstLastPara="1" rIns="91425" wrap="square" tIns="91425">
            <a:normAutofit fontScale="25000" lnSpcReduction="20000"/>
          </a:bodyPr>
          <a:lstStyle/>
          <a:p>
            <a:pPr indent="-357650" lvl="0" marL="457200" rtl="0" algn="l">
              <a:spcBef>
                <a:spcPts val="0"/>
              </a:spcBef>
              <a:spcAft>
                <a:spcPts val="0"/>
              </a:spcAft>
              <a:buClr>
                <a:schemeClr val="dk1"/>
              </a:buClr>
              <a:buSzPct val="100000"/>
              <a:buFont typeface="Times New Roman"/>
              <a:buAutoNum type="arabicPeriod"/>
            </a:pPr>
            <a:r>
              <a:rPr b="1" lang="en-GB" sz="8129">
                <a:solidFill>
                  <a:schemeClr val="dk1"/>
                </a:solidFill>
                <a:latin typeface="Times New Roman"/>
                <a:ea typeface="Times New Roman"/>
                <a:cs typeface="Times New Roman"/>
                <a:sym typeface="Times New Roman"/>
              </a:rPr>
              <a:t>Trival Dependency and Non-trival Dependency </a:t>
            </a:r>
            <a:r>
              <a:rPr lang="en-GB" sz="8129">
                <a:solidFill>
                  <a:schemeClr val="dk1"/>
                </a:solidFill>
                <a:latin typeface="Times New Roman"/>
                <a:ea typeface="Times New Roman"/>
                <a:cs typeface="Times New Roman"/>
                <a:sym typeface="Times New Roman"/>
              </a:rPr>
              <a:t>:</a:t>
            </a:r>
            <a:endParaRPr sz="8129">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lang="en-GB" sz="8529">
                <a:solidFill>
                  <a:schemeClr val="dk1"/>
                </a:solidFill>
                <a:latin typeface="Times New Roman"/>
                <a:ea typeface="Times New Roman"/>
                <a:cs typeface="Times New Roman"/>
                <a:sym typeface="Times New Roman"/>
              </a:rPr>
              <a:t> </a:t>
            </a:r>
            <a:r>
              <a:rPr lang="en-GB" sz="8121">
                <a:solidFill>
                  <a:schemeClr val="dk1"/>
                </a:solidFill>
                <a:latin typeface="Times New Roman"/>
                <a:ea typeface="Times New Roman"/>
                <a:cs typeface="Times New Roman"/>
                <a:sym typeface="Times New Roman"/>
              </a:rPr>
              <a:t>Trival FD : In any relation R, X → Y is trival if Y ⊆ X (Y is the subset of X).</a:t>
            </a:r>
            <a:endParaRPr sz="8121">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lang="en-GB" sz="8121">
                <a:solidFill>
                  <a:schemeClr val="dk1"/>
                </a:solidFill>
                <a:latin typeface="Times New Roman"/>
                <a:ea typeface="Times New Roman"/>
                <a:cs typeface="Times New Roman"/>
                <a:sym typeface="Times New Roman"/>
              </a:rPr>
              <a:t>Examples : ABC </a:t>
            </a:r>
            <a:r>
              <a:rPr lang="en-GB" sz="8077">
                <a:solidFill>
                  <a:schemeClr val="dk1"/>
                </a:solidFill>
                <a:latin typeface="Times New Roman"/>
                <a:ea typeface="Times New Roman"/>
                <a:cs typeface="Times New Roman"/>
                <a:sym typeface="Times New Roman"/>
              </a:rPr>
              <a:t>→ AB</a:t>
            </a:r>
            <a:endParaRPr sz="8077">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lang="en-GB" sz="8077">
                <a:solidFill>
                  <a:schemeClr val="dk1"/>
                </a:solidFill>
                <a:latin typeface="Times New Roman"/>
                <a:ea typeface="Times New Roman"/>
                <a:cs typeface="Times New Roman"/>
                <a:sym typeface="Times New Roman"/>
              </a:rPr>
              <a:t>ABC → A</a:t>
            </a:r>
            <a:endParaRPr sz="8077">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lang="en-GB" sz="8077">
                <a:solidFill>
                  <a:schemeClr val="dk1"/>
                </a:solidFill>
                <a:latin typeface="Times New Roman"/>
                <a:ea typeface="Times New Roman"/>
                <a:cs typeface="Times New Roman"/>
                <a:sym typeface="Times New Roman"/>
              </a:rPr>
              <a:t>ABC → ABC</a:t>
            </a:r>
            <a:endParaRPr sz="8077">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8643">
                <a:solidFill>
                  <a:schemeClr val="dk1"/>
                </a:solidFill>
                <a:latin typeface="Times New Roman"/>
                <a:ea typeface="Times New Roman"/>
                <a:cs typeface="Times New Roman"/>
                <a:sym typeface="Times New Roman"/>
              </a:rPr>
              <a:t>       Non-trival FD : In any relation R, X →Y is non-trival if Y  X (Y is not the subset of X)</a:t>
            </a:r>
            <a:endParaRPr sz="8643">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lang="en-GB" sz="8643">
                <a:solidFill>
                  <a:schemeClr val="dk1"/>
                </a:solidFill>
                <a:latin typeface="Times New Roman"/>
                <a:ea typeface="Times New Roman"/>
                <a:cs typeface="Times New Roman"/>
                <a:sym typeface="Times New Roman"/>
              </a:rPr>
              <a:t>Examples : ID </a:t>
            </a:r>
            <a:r>
              <a:rPr lang="en-GB" sz="8643">
                <a:solidFill>
                  <a:schemeClr val="dk1"/>
                </a:solidFill>
                <a:latin typeface="Times New Roman"/>
                <a:ea typeface="Times New Roman"/>
                <a:cs typeface="Times New Roman"/>
                <a:sym typeface="Times New Roman"/>
              </a:rPr>
              <a:t>→ Name</a:t>
            </a:r>
            <a:endParaRPr sz="8643">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lang="en-GB" sz="8643">
                <a:solidFill>
                  <a:schemeClr val="dk1"/>
                </a:solidFill>
                <a:latin typeface="Times New Roman"/>
                <a:ea typeface="Times New Roman"/>
                <a:cs typeface="Times New Roman"/>
                <a:sym typeface="Times New Roman"/>
              </a:rPr>
              <a:t>Name </a:t>
            </a:r>
            <a:r>
              <a:rPr lang="en-GB" sz="8600">
                <a:solidFill>
                  <a:schemeClr val="dk1"/>
                </a:solidFill>
                <a:latin typeface="Times New Roman"/>
                <a:ea typeface="Times New Roman"/>
                <a:cs typeface="Times New Roman"/>
                <a:sym typeface="Times New Roman"/>
              </a:rPr>
              <a:t>→ DOB</a:t>
            </a:r>
            <a:endParaRPr sz="8643">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22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rPr lang="en-GB"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2"/>
          <p:cNvSpPr txBox="1"/>
          <p:nvPr>
            <p:ph type="title"/>
          </p:nvPr>
        </p:nvSpPr>
        <p:spPr>
          <a:xfrm>
            <a:off x="311700" y="199850"/>
            <a:ext cx="8520600" cy="53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220">
                <a:latin typeface="Times New Roman"/>
                <a:ea typeface="Times New Roman"/>
                <a:cs typeface="Times New Roman"/>
                <a:sym typeface="Times New Roman"/>
              </a:rPr>
              <a:t>Advantages of Denormalization : </a:t>
            </a:r>
            <a:endParaRPr b="1" sz="2220">
              <a:latin typeface="Times New Roman"/>
              <a:ea typeface="Times New Roman"/>
              <a:cs typeface="Times New Roman"/>
              <a:sym typeface="Times New Roman"/>
            </a:endParaRPr>
          </a:p>
        </p:txBody>
      </p:sp>
      <p:sp>
        <p:nvSpPr>
          <p:cNvPr id="297" name="Google Shape;297;p52"/>
          <p:cNvSpPr txBox="1"/>
          <p:nvPr>
            <p:ph idx="1" type="body"/>
          </p:nvPr>
        </p:nvSpPr>
        <p:spPr>
          <a:xfrm>
            <a:off x="311700" y="815175"/>
            <a:ext cx="8520600" cy="4449300"/>
          </a:xfrm>
          <a:prstGeom prst="rect">
            <a:avLst/>
          </a:prstGeom>
        </p:spPr>
        <p:txBody>
          <a:bodyPr anchorCtr="0" anchor="t" bIns="91425" lIns="91425" spcFirstLastPara="1" rIns="91425" wrap="square" tIns="91425">
            <a:normAutofit fontScale="47500" lnSpcReduction="20000"/>
          </a:bodyPr>
          <a:lstStyle/>
          <a:p>
            <a:pPr indent="-366454" lvl="0" marL="457200" rtl="0" algn="l">
              <a:spcBef>
                <a:spcPts val="0"/>
              </a:spcBef>
              <a:spcAft>
                <a:spcPts val="0"/>
              </a:spcAft>
              <a:buClr>
                <a:srgbClr val="000000"/>
              </a:buClr>
              <a:buSzPct val="100000"/>
              <a:buFont typeface="Times New Roman"/>
              <a:buAutoNum type="arabicPeriod"/>
            </a:pPr>
            <a:r>
              <a:rPr lang="en-GB" sz="4570">
                <a:solidFill>
                  <a:srgbClr val="000000"/>
                </a:solidFill>
                <a:latin typeface="Times New Roman"/>
                <a:ea typeface="Times New Roman"/>
                <a:cs typeface="Times New Roman"/>
                <a:sym typeface="Times New Roman"/>
              </a:rPr>
              <a:t>Faster data read operations. </a:t>
            </a:r>
            <a:endParaRPr sz="4570">
              <a:solidFill>
                <a:srgbClr val="000000"/>
              </a:solidFill>
              <a:latin typeface="Times New Roman"/>
              <a:ea typeface="Times New Roman"/>
              <a:cs typeface="Times New Roman"/>
              <a:sym typeface="Times New Roman"/>
            </a:endParaRPr>
          </a:p>
          <a:p>
            <a:pPr indent="-366454" lvl="0" marL="457200" rtl="0" algn="l">
              <a:spcBef>
                <a:spcPts val="0"/>
              </a:spcBef>
              <a:spcAft>
                <a:spcPts val="0"/>
              </a:spcAft>
              <a:buClr>
                <a:srgbClr val="000000"/>
              </a:buClr>
              <a:buSzPct val="100000"/>
              <a:buFont typeface="Times New Roman"/>
              <a:buAutoNum type="arabicPeriod"/>
            </a:pPr>
            <a:r>
              <a:rPr lang="en-GB" sz="4570">
                <a:solidFill>
                  <a:srgbClr val="000000"/>
                </a:solidFill>
                <a:latin typeface="Times New Roman"/>
                <a:ea typeface="Times New Roman"/>
                <a:cs typeface="Times New Roman"/>
                <a:sym typeface="Times New Roman"/>
              </a:rPr>
              <a:t>Management </a:t>
            </a:r>
            <a:r>
              <a:rPr lang="en-GB" sz="4570">
                <a:solidFill>
                  <a:srgbClr val="000000"/>
                </a:solidFill>
                <a:latin typeface="Times New Roman"/>
                <a:ea typeface="Times New Roman"/>
                <a:cs typeface="Times New Roman"/>
                <a:sym typeface="Times New Roman"/>
              </a:rPr>
              <a:t>Convenience . </a:t>
            </a:r>
            <a:endParaRPr sz="4570">
              <a:solidFill>
                <a:srgbClr val="000000"/>
              </a:solidFill>
              <a:latin typeface="Times New Roman"/>
              <a:ea typeface="Times New Roman"/>
              <a:cs typeface="Times New Roman"/>
              <a:sym typeface="Times New Roman"/>
            </a:endParaRPr>
          </a:p>
          <a:p>
            <a:pPr indent="-366454" lvl="0" marL="457200" rtl="0" algn="l">
              <a:spcBef>
                <a:spcPts val="0"/>
              </a:spcBef>
              <a:spcAft>
                <a:spcPts val="0"/>
              </a:spcAft>
              <a:buClr>
                <a:srgbClr val="000000"/>
              </a:buClr>
              <a:buSzPct val="100000"/>
              <a:buFont typeface="Times New Roman"/>
              <a:buAutoNum type="arabicPeriod"/>
            </a:pPr>
            <a:r>
              <a:rPr lang="en-GB" sz="4570">
                <a:solidFill>
                  <a:srgbClr val="000000"/>
                </a:solidFill>
                <a:latin typeface="Times New Roman"/>
                <a:ea typeface="Times New Roman"/>
                <a:cs typeface="Times New Roman"/>
                <a:sym typeface="Times New Roman"/>
              </a:rPr>
              <a:t>High Data Availability . </a:t>
            </a:r>
            <a:endParaRPr sz="4570">
              <a:solidFill>
                <a:srgbClr val="000000"/>
              </a:solidFill>
              <a:latin typeface="Times New Roman"/>
              <a:ea typeface="Times New Roman"/>
              <a:cs typeface="Times New Roman"/>
              <a:sym typeface="Times New Roman"/>
            </a:endParaRPr>
          </a:p>
          <a:p>
            <a:pPr indent="-366454" lvl="0" marL="457200" rtl="0" algn="l">
              <a:spcBef>
                <a:spcPts val="0"/>
              </a:spcBef>
              <a:spcAft>
                <a:spcPts val="0"/>
              </a:spcAft>
              <a:buClr>
                <a:srgbClr val="000000"/>
              </a:buClr>
              <a:buSzPct val="100000"/>
              <a:buFont typeface="Times New Roman"/>
              <a:buAutoNum type="arabicPeriod"/>
            </a:pPr>
            <a:r>
              <a:rPr lang="en-GB" sz="4570">
                <a:solidFill>
                  <a:srgbClr val="000000"/>
                </a:solidFill>
                <a:latin typeface="Times New Roman"/>
                <a:ea typeface="Times New Roman"/>
                <a:cs typeface="Times New Roman"/>
                <a:sym typeface="Times New Roman"/>
              </a:rPr>
              <a:t>Reduces the number of  network calls to fetch data from multiple places . </a:t>
            </a:r>
            <a:endParaRPr sz="457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3839">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sz="4899">
                <a:solidFill>
                  <a:srgbClr val="000000"/>
                </a:solidFill>
                <a:latin typeface="Times New Roman"/>
                <a:ea typeface="Times New Roman"/>
                <a:cs typeface="Times New Roman"/>
                <a:sym typeface="Times New Roman"/>
              </a:rPr>
              <a:t>Disadvantages of Denormalization :</a:t>
            </a:r>
            <a:endParaRPr b="1" sz="4899">
              <a:solidFill>
                <a:srgbClr val="000000"/>
              </a:solidFill>
              <a:latin typeface="Times New Roman"/>
              <a:ea typeface="Times New Roman"/>
              <a:cs typeface="Times New Roman"/>
              <a:sym typeface="Times New Roman"/>
            </a:endParaRPr>
          </a:p>
          <a:p>
            <a:pPr indent="-376378" lvl="0" marL="457200" rtl="0" algn="l">
              <a:spcBef>
                <a:spcPts val="1200"/>
              </a:spcBef>
              <a:spcAft>
                <a:spcPts val="0"/>
              </a:spcAft>
              <a:buClr>
                <a:srgbClr val="000000"/>
              </a:buClr>
              <a:buSzPct val="100000"/>
              <a:buFont typeface="Times New Roman"/>
              <a:buAutoNum type="arabicPeriod"/>
            </a:pPr>
            <a:r>
              <a:rPr lang="en-GB" sz="4899">
                <a:solidFill>
                  <a:srgbClr val="000000"/>
                </a:solidFill>
                <a:latin typeface="Times New Roman"/>
                <a:ea typeface="Times New Roman"/>
                <a:cs typeface="Times New Roman"/>
                <a:sym typeface="Times New Roman"/>
              </a:rPr>
              <a:t>Redundant data</a:t>
            </a:r>
            <a:endParaRPr sz="4899">
              <a:solidFill>
                <a:srgbClr val="000000"/>
              </a:solidFill>
              <a:latin typeface="Times New Roman"/>
              <a:ea typeface="Times New Roman"/>
              <a:cs typeface="Times New Roman"/>
              <a:sym typeface="Times New Roman"/>
            </a:endParaRPr>
          </a:p>
          <a:p>
            <a:pPr indent="-376378" lvl="0" marL="457200" rtl="0" algn="l">
              <a:spcBef>
                <a:spcPts val="0"/>
              </a:spcBef>
              <a:spcAft>
                <a:spcPts val="0"/>
              </a:spcAft>
              <a:buClr>
                <a:srgbClr val="000000"/>
              </a:buClr>
              <a:buSzPct val="100000"/>
              <a:buFont typeface="Times New Roman"/>
              <a:buAutoNum type="arabicPeriod"/>
            </a:pPr>
            <a:r>
              <a:rPr lang="en-GB" sz="4899">
                <a:solidFill>
                  <a:srgbClr val="000000"/>
                </a:solidFill>
                <a:latin typeface="Times New Roman"/>
                <a:ea typeface="Times New Roman"/>
                <a:cs typeface="Times New Roman"/>
                <a:sym typeface="Times New Roman"/>
              </a:rPr>
              <a:t>It increases the complexity</a:t>
            </a:r>
            <a:endParaRPr sz="4899">
              <a:solidFill>
                <a:srgbClr val="000000"/>
              </a:solidFill>
              <a:latin typeface="Times New Roman"/>
              <a:ea typeface="Times New Roman"/>
              <a:cs typeface="Times New Roman"/>
              <a:sym typeface="Times New Roman"/>
            </a:endParaRPr>
          </a:p>
          <a:p>
            <a:pPr indent="-376378" lvl="0" marL="457200" rtl="0" algn="l">
              <a:spcBef>
                <a:spcPts val="0"/>
              </a:spcBef>
              <a:spcAft>
                <a:spcPts val="0"/>
              </a:spcAft>
              <a:buClr>
                <a:srgbClr val="000000"/>
              </a:buClr>
              <a:buSzPct val="100000"/>
              <a:buFont typeface="Times New Roman"/>
              <a:buAutoNum type="arabicPeriod"/>
            </a:pPr>
            <a:r>
              <a:rPr lang="en-GB" sz="4899">
                <a:solidFill>
                  <a:srgbClr val="000000"/>
                </a:solidFill>
                <a:latin typeface="Times New Roman"/>
                <a:ea typeface="Times New Roman"/>
                <a:cs typeface="Times New Roman"/>
                <a:sym typeface="Times New Roman"/>
              </a:rPr>
              <a:t>Data Inconsistency</a:t>
            </a:r>
            <a:endParaRPr sz="4899">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Practice Questions : -</a:t>
            </a:r>
            <a:endParaRPr/>
          </a:p>
        </p:txBody>
      </p:sp>
      <p:sp>
        <p:nvSpPr>
          <p:cNvPr id="303" name="Google Shape;303;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000000"/>
                </a:solidFill>
                <a:latin typeface="Times New Roman"/>
                <a:ea typeface="Times New Roman"/>
                <a:cs typeface="Times New Roman"/>
                <a:sym typeface="Times New Roman"/>
              </a:rPr>
              <a:t>.1. The following functional dependencies are given: AB→CD, AF→D, DE→F, C→G, F→E, G→A Which one of the following options is false? (a) CF+ = {ACDEFG}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(b) BG+ = {ABCDG}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(c) AF+ = {ACDEFG}</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GB" sz="2200">
                <a:solidFill>
                  <a:srgbClr val="000000"/>
                </a:solidFill>
                <a:latin typeface="Times New Roman"/>
                <a:ea typeface="Times New Roman"/>
                <a:cs typeface="Times New Roman"/>
                <a:sym typeface="Times New Roman"/>
              </a:rPr>
              <a:t> (d) AB+ = {ABCDFG}</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4"/>
          <p:cNvSpPr txBox="1"/>
          <p:nvPr>
            <p:ph type="title"/>
          </p:nvPr>
        </p:nvSpPr>
        <p:spPr>
          <a:xfrm>
            <a:off x="311700" y="445025"/>
            <a:ext cx="8520600" cy="134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220">
                <a:solidFill>
                  <a:srgbClr val="000000"/>
                </a:solidFill>
                <a:latin typeface="Times New Roman"/>
                <a:ea typeface="Times New Roman"/>
                <a:cs typeface="Times New Roman"/>
                <a:sym typeface="Times New Roman"/>
              </a:rPr>
              <a:t>2. Consider a relation scheme R = (A, B, C, D, E, H) on which the following functional dependencies hold: {A–&gt;B, BC–&gt; D, E–&gt;C, D–&gt;A}. What are the candidate keys of R?</a:t>
            </a:r>
            <a:endParaRPr sz="2220">
              <a:solidFill>
                <a:srgbClr val="000000"/>
              </a:solidFill>
              <a:latin typeface="Times New Roman"/>
              <a:ea typeface="Times New Roman"/>
              <a:cs typeface="Times New Roman"/>
              <a:sym typeface="Times New Roman"/>
            </a:endParaRPr>
          </a:p>
        </p:txBody>
      </p:sp>
      <p:sp>
        <p:nvSpPr>
          <p:cNvPr id="309" name="Google Shape;309;p54"/>
          <p:cNvSpPr txBox="1"/>
          <p:nvPr>
            <p:ph idx="1" type="body"/>
          </p:nvPr>
        </p:nvSpPr>
        <p:spPr>
          <a:xfrm>
            <a:off x="311700" y="2024725"/>
            <a:ext cx="8520600" cy="2544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2200"/>
              <a:t>3. </a:t>
            </a:r>
            <a:r>
              <a:rPr lang="en-GB" sz="2200">
                <a:solidFill>
                  <a:srgbClr val="000000"/>
                </a:solidFill>
                <a:latin typeface="Times New Roman"/>
                <a:ea typeface="Times New Roman"/>
                <a:cs typeface="Times New Roman"/>
                <a:sym typeface="Times New Roman"/>
              </a:rPr>
              <a:t>Determine a candidate key for R = ABCDEG with the FD set F = {AB → C, AC → B, AD → E, B → D, BC → A, E → G}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4. Given the functional dependencies, {AB -&gt; CDE and A -&gt; E}, for relation scheme R = (A, B, C, D, E) we can infer the following: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00000"/>
                </a:solidFill>
                <a:latin typeface="Times New Roman"/>
                <a:ea typeface="Times New Roman"/>
                <a:cs typeface="Times New Roman"/>
                <a:sym typeface="Times New Roman"/>
              </a:rPr>
              <a:t>(a) A is a key for R                                           (b) BE is a key for R</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GB" sz="2200">
                <a:solidFill>
                  <a:srgbClr val="000000"/>
                </a:solidFill>
                <a:latin typeface="Times New Roman"/>
                <a:ea typeface="Times New Roman"/>
                <a:cs typeface="Times New Roman"/>
                <a:sym typeface="Times New Roman"/>
              </a:rPr>
              <a:t> (c) AB is a key for R                                       (d) none of the above</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220">
                <a:latin typeface="Times New Roman"/>
                <a:ea typeface="Times New Roman"/>
                <a:cs typeface="Times New Roman"/>
                <a:sym typeface="Times New Roman"/>
              </a:rPr>
              <a:t>2. Transitive Dependency and Non-transitive Dependency</a:t>
            </a:r>
            <a:endParaRPr b="1" sz="2220">
              <a:latin typeface="Times New Roman"/>
              <a:ea typeface="Times New Roman"/>
              <a:cs typeface="Times New Roman"/>
              <a:sym typeface="Times New Roman"/>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000000"/>
                </a:solidFill>
                <a:latin typeface="Times New Roman"/>
                <a:ea typeface="Times New Roman"/>
                <a:cs typeface="Times New Roman"/>
                <a:sym typeface="Times New Roman"/>
              </a:rPr>
              <a:t>Transitive dependency : Transitive dependency is due to dependency between non-prime key attributes. Suppose in a relation R, X → Y (Y </a:t>
            </a:r>
            <a:r>
              <a:rPr lang="en-GB" sz="2200">
                <a:solidFill>
                  <a:srgbClr val="000000"/>
                </a:solidFill>
                <a:latin typeface="Times New Roman"/>
                <a:ea typeface="Times New Roman"/>
                <a:cs typeface="Times New Roman"/>
                <a:sym typeface="Times New Roman"/>
              </a:rPr>
              <a:t>depends</a:t>
            </a:r>
            <a:r>
              <a:rPr lang="en-GB" sz="2200">
                <a:solidFill>
                  <a:srgbClr val="000000"/>
                </a:solidFill>
                <a:latin typeface="Times New Roman"/>
                <a:ea typeface="Times New Roman"/>
                <a:cs typeface="Times New Roman"/>
                <a:sym typeface="Times New Roman"/>
              </a:rPr>
              <a:t> upon X), Y → Z (Z depends upon Y), then X → Z (Z depends upon X). Therefore, Z is said to be transitively dependent upon X.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GB" sz="2200">
                <a:solidFill>
                  <a:srgbClr val="000000"/>
                </a:solidFill>
                <a:latin typeface="Times New Roman"/>
                <a:ea typeface="Times New Roman"/>
                <a:cs typeface="Times New Roman"/>
                <a:sym typeface="Times New Roman"/>
              </a:rPr>
              <a:t> Non-transitive dependency : Any functional dependency which is not transitive is known as Non-transitive dependency.</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466">
                <a:latin typeface="Times New Roman"/>
                <a:ea typeface="Times New Roman"/>
                <a:cs typeface="Times New Roman"/>
                <a:sym typeface="Times New Roman"/>
              </a:rPr>
              <a:t>3. Partial Dependency and Fully Functional Dependency</a:t>
            </a:r>
            <a:r>
              <a:rPr lang="en-GB"/>
              <a:t>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200">
                <a:solidFill>
                  <a:srgbClr val="000000"/>
                </a:solidFill>
                <a:latin typeface="Times New Roman"/>
                <a:ea typeface="Times New Roman"/>
                <a:cs typeface="Times New Roman"/>
                <a:sym typeface="Times New Roman"/>
              </a:rPr>
              <a:t>A functional dependency X→Y is a full functional dependency if removal of any attribute from X means the dependency does not hold anymore. In other words, Y is fully functionally dependent on X when it is not dependent on any subset of X.</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b="1" lang="en-GB" sz="2200">
                <a:solidFill>
                  <a:schemeClr val="dk1"/>
                </a:solidFill>
                <a:latin typeface="Times New Roman"/>
                <a:ea typeface="Times New Roman"/>
                <a:cs typeface="Times New Roman"/>
                <a:sym typeface="Times New Roman"/>
              </a:rPr>
              <a:t>Example</a:t>
            </a:r>
            <a:r>
              <a:rPr lang="en-GB" sz="2200">
                <a:solidFill>
                  <a:schemeClr val="dk1"/>
                </a:solidFill>
                <a:latin typeface="Times New Roman"/>
                <a:ea typeface="Times New Roman"/>
                <a:cs typeface="Times New Roman"/>
                <a:sym typeface="Times New Roman"/>
              </a:rPr>
              <a:t>: In a table with attributes {student_id, course_id, grade}, the dependency {studentid,courseid}→{grade} is a full functional dependency because grade depends on the combination of student_id and course_id.</a:t>
            </a:r>
            <a:endParaRPr sz="33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141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220">
                <a:latin typeface="Times New Roman"/>
                <a:ea typeface="Times New Roman"/>
                <a:cs typeface="Times New Roman"/>
                <a:sym typeface="Times New Roman"/>
              </a:rPr>
              <a:t>A functional dependency X→Y is a partial functional dependency if some attribute can be removed from X and the dependency still holds. This means Y is dependent on a part of X rather than the whole set.</a:t>
            </a:r>
            <a:endParaRPr sz="2220">
              <a:latin typeface="Times New Roman"/>
              <a:ea typeface="Times New Roman"/>
              <a:cs typeface="Times New Roman"/>
              <a:sym typeface="Times New Roman"/>
            </a:endParaRPr>
          </a:p>
        </p:txBody>
      </p:sp>
      <p:sp>
        <p:nvSpPr>
          <p:cNvPr id="92" name="Google Shape;92;p19"/>
          <p:cNvSpPr txBox="1"/>
          <p:nvPr>
            <p:ph idx="1" type="body"/>
          </p:nvPr>
        </p:nvSpPr>
        <p:spPr>
          <a:xfrm>
            <a:off x="311700" y="1765375"/>
            <a:ext cx="8520600" cy="280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200">
                <a:solidFill>
                  <a:srgbClr val="000000"/>
                </a:solidFill>
                <a:latin typeface="Times New Roman"/>
                <a:ea typeface="Times New Roman"/>
                <a:cs typeface="Times New Roman"/>
                <a:sym typeface="Times New Roman"/>
              </a:rPr>
              <a:t>Examples : In a table with attributes {student_id, course_id, course_name}, the dependency {studentid,courseid}→{coursename} is partial if course_name can be determined solely by course_id.</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Armstrong's Axioms:</a:t>
            </a:r>
            <a:endParaRPr b="1"/>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000000"/>
                </a:solidFill>
                <a:latin typeface="Times New Roman"/>
                <a:ea typeface="Times New Roman"/>
                <a:cs typeface="Times New Roman"/>
                <a:sym typeface="Times New Roman"/>
              </a:rPr>
              <a:t>Armstrong's axioms are fundamental rules used for reasoning about functional dependencies. These axioms guide us in deriving and understanding the relationships between attributes.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sz="2200">
                <a:solidFill>
                  <a:srgbClr val="000000"/>
                </a:solidFill>
                <a:latin typeface="Times New Roman"/>
                <a:ea typeface="Times New Roman"/>
                <a:cs typeface="Times New Roman"/>
                <a:sym typeface="Times New Roman"/>
              </a:rPr>
              <a:t>a. Reflexivity Axiom:</a:t>
            </a:r>
            <a:endParaRPr b="1"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sz="2200">
                <a:solidFill>
                  <a:srgbClr val="000000"/>
                </a:solidFill>
                <a:latin typeface="Times New Roman"/>
                <a:ea typeface="Times New Roman"/>
                <a:cs typeface="Times New Roman"/>
                <a:sym typeface="Times New Roman"/>
              </a:rPr>
              <a:t>   </a:t>
            </a:r>
            <a:r>
              <a:rPr lang="en-GB" sz="2200">
                <a:solidFill>
                  <a:srgbClr val="000000"/>
                </a:solidFill>
                <a:latin typeface="Times New Roman"/>
                <a:ea typeface="Times New Roman"/>
                <a:cs typeface="Times New Roman"/>
                <a:sym typeface="Times New Roman"/>
              </a:rPr>
              <a:t>If Y is a subset of X, then X → Y.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rPr lang="en-GB" sz="2200">
                <a:solidFill>
                  <a:srgbClr val="000000"/>
                </a:solidFill>
                <a:latin typeface="Times New Roman"/>
                <a:ea typeface="Times New Roman"/>
                <a:cs typeface="Times New Roman"/>
                <a:sym typeface="Times New Roman"/>
              </a:rPr>
              <a:t> This axiom reflects the idea that any subset of attributes is functionally dependent on the whole set of attributes.</a:t>
            </a:r>
            <a:r>
              <a:rPr b="1" lang="en-GB" sz="2200">
                <a:solidFill>
                  <a:srgbClr val="000000"/>
                </a:solidFill>
                <a:latin typeface="Times New Roman"/>
                <a:ea typeface="Times New Roman"/>
                <a:cs typeface="Times New Roman"/>
                <a:sym typeface="Times New Roman"/>
              </a:rPr>
              <a:t> </a:t>
            </a:r>
            <a:endParaRPr b="1" sz="22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220">
                <a:latin typeface="Times New Roman"/>
                <a:ea typeface="Times New Roman"/>
                <a:cs typeface="Times New Roman"/>
                <a:sym typeface="Times New Roman"/>
              </a:rPr>
              <a:t>b. </a:t>
            </a:r>
            <a:r>
              <a:rPr b="1" lang="en-GB" sz="2220">
                <a:latin typeface="Times New Roman"/>
                <a:ea typeface="Times New Roman"/>
                <a:cs typeface="Times New Roman"/>
                <a:sym typeface="Times New Roman"/>
              </a:rPr>
              <a:t>Augmentation</a:t>
            </a:r>
            <a:r>
              <a:rPr b="1" lang="en-GB" sz="2220">
                <a:latin typeface="Times New Roman"/>
                <a:ea typeface="Times New Roman"/>
                <a:cs typeface="Times New Roman"/>
                <a:sym typeface="Times New Roman"/>
              </a:rPr>
              <a:t> Axiom:</a:t>
            </a:r>
            <a:endParaRPr b="1" sz="2220">
              <a:latin typeface="Times New Roman"/>
              <a:ea typeface="Times New Roman"/>
              <a:cs typeface="Times New Roman"/>
              <a:sym typeface="Times New Roman"/>
            </a:endParaRPr>
          </a:p>
        </p:txBody>
      </p:sp>
      <p:sp>
        <p:nvSpPr>
          <p:cNvPr id="104" name="Google Shape;104;p21"/>
          <p:cNvSpPr txBox="1"/>
          <p:nvPr>
            <p:ph idx="1" type="body"/>
          </p:nvPr>
        </p:nvSpPr>
        <p:spPr>
          <a:xfrm>
            <a:off x="311850" y="1152475"/>
            <a:ext cx="8520600" cy="406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000000"/>
                </a:solidFill>
              </a:rPr>
              <a:t>- If X → Y, then XZ → YZ for any attribute set Z. </a:t>
            </a:r>
            <a:endParaRPr sz="2200">
              <a:solidFill>
                <a:srgbClr val="000000"/>
              </a:solidFill>
            </a:endParaRPr>
          </a:p>
          <a:p>
            <a:pPr indent="0" lvl="0" marL="0" rtl="0" algn="l">
              <a:spcBef>
                <a:spcPts val="1200"/>
              </a:spcBef>
              <a:spcAft>
                <a:spcPts val="0"/>
              </a:spcAft>
              <a:buNone/>
            </a:pPr>
            <a:r>
              <a:rPr lang="en-GB" sz="2200">
                <a:solidFill>
                  <a:srgbClr val="000000"/>
                </a:solidFill>
              </a:rPr>
              <a:t>- This axiom shows that adding attributes to both sides of a functional dependency maintains its validity.</a:t>
            </a:r>
            <a:endParaRPr sz="2200">
              <a:solidFill>
                <a:srgbClr val="000000"/>
              </a:solidFill>
            </a:endParaRPr>
          </a:p>
          <a:p>
            <a:pPr indent="0" lvl="0" marL="0" rtl="0" algn="l">
              <a:spcBef>
                <a:spcPts val="1200"/>
              </a:spcBef>
              <a:spcAft>
                <a:spcPts val="0"/>
              </a:spcAft>
              <a:buNone/>
            </a:pPr>
            <a:r>
              <a:rPr lang="en-GB" sz="2200">
                <a:solidFill>
                  <a:srgbClr val="000000"/>
                </a:solidFill>
              </a:rPr>
              <a:t>Example: If Name → Age, then Name Address → Age Address holds true.  </a:t>
            </a:r>
            <a:endParaRPr sz="2200">
              <a:solidFill>
                <a:srgbClr val="000000"/>
              </a:solidFill>
            </a:endParaRPr>
          </a:p>
          <a:p>
            <a:pPr indent="0" lvl="0" marL="0" rtl="0" algn="l">
              <a:spcBef>
                <a:spcPts val="1200"/>
              </a:spcBef>
              <a:spcAft>
                <a:spcPts val="0"/>
              </a:spcAft>
              <a:buNone/>
            </a:pPr>
            <a:r>
              <a:rPr b="1" lang="en-GB" sz="2200">
                <a:solidFill>
                  <a:srgbClr val="000000"/>
                </a:solidFill>
                <a:latin typeface="Times New Roman"/>
                <a:ea typeface="Times New Roman"/>
                <a:cs typeface="Times New Roman"/>
                <a:sym typeface="Times New Roman"/>
              </a:rPr>
              <a:t>c. Transitivity Axiom:</a:t>
            </a:r>
            <a:endParaRPr b="1" sz="2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GB" sz="2200">
                <a:solidFill>
                  <a:srgbClr val="000000"/>
                </a:solidFill>
                <a:latin typeface="Times New Roman"/>
                <a:ea typeface="Times New Roman"/>
                <a:cs typeface="Times New Roman"/>
                <a:sym typeface="Times New Roman"/>
              </a:rPr>
              <a:t>- If X → Y and Y → Z, then X → Z</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