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24"/>
  </p:notesMasterIdLst>
  <p:handoutMasterIdLst>
    <p:handoutMasterId r:id="rId25"/>
  </p:handoutMasterIdLst>
  <p:sldIdLst>
    <p:sldId id="257" r:id="rId2"/>
    <p:sldId id="262" r:id="rId3"/>
    <p:sldId id="263" r:id="rId4"/>
    <p:sldId id="264" r:id="rId5"/>
    <p:sldId id="269" r:id="rId6"/>
    <p:sldId id="270" r:id="rId7"/>
    <p:sldId id="265" r:id="rId8"/>
    <p:sldId id="271" r:id="rId9"/>
    <p:sldId id="266" r:id="rId10"/>
    <p:sldId id="267" r:id="rId11"/>
    <p:sldId id="268" r:id="rId12"/>
    <p:sldId id="285" r:id="rId13"/>
    <p:sldId id="286" r:id="rId14"/>
    <p:sldId id="287" r:id="rId15"/>
    <p:sldId id="288" r:id="rId16"/>
    <p:sldId id="276" r:id="rId17"/>
    <p:sldId id="280" r:id="rId18"/>
    <p:sldId id="275" r:id="rId19"/>
    <p:sldId id="281" r:id="rId20"/>
    <p:sldId id="282" r:id="rId21"/>
    <p:sldId id="283" r:id="rId22"/>
    <p:sldId id="28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6F5C5BD-8AB6-4E5F-8616-0B1D32D0FBFD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3DD49AE-E876-4130-BF53-6229B9820536}" type="datetime1">
              <a:rPr lang="en-US" smtClean="0"/>
              <a:t>9/16/2025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/>
              <a:t>Click to edit Master text styles</a:t>
            </a:r>
            <a:endParaRPr lang="en-US"/>
          </a:p>
          <a:p>
            <a:pPr lvl="1" rtl="0"/>
            <a:r>
              <a:rPr lang="en-gb"/>
              <a:t>Second level</a:t>
            </a:r>
          </a:p>
          <a:p>
            <a:pPr lvl="2" rtl="0"/>
            <a:r>
              <a:rPr lang="en-gb"/>
              <a:t>Third level</a:t>
            </a:r>
          </a:p>
          <a:p>
            <a:pPr lvl="3" rtl="0"/>
            <a:r>
              <a:rPr lang="en-gb"/>
              <a:t>Fourth level</a:t>
            </a:r>
          </a:p>
          <a:p>
            <a:pPr lvl="4" rtl="0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9D3F-E84C-6889-E911-B9AFF042D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7EB29-5657-4B25-5EF8-4DC90CD35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DE045-712A-0F2D-793F-3E1959D6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0840E64-78EA-480E-9DFC-F5D183737F14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9B536-51D8-3451-479C-45025CDB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22B5D-C23C-402A-F31A-7ABD9831C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96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8B0B-4F56-D300-3B09-51A52E4A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619CC6-BD8E-484F-7A8A-EEAB44549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72E20-3D25-2311-603F-20D68CAE5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B56802B-70FA-41EA-BEAA-8B64D5BF1424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4BDCE-09EE-AF23-02D3-2AC7B9546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DF505-5B18-2556-3A7F-293A7CED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32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7E9D6C-3BB9-09ED-20EE-FB83C1481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19547F-363B-12A8-2A1D-B20B7164B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A16B3-7EAE-05F9-B4BF-C9FF0F05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512D428-74E3-499E-9255-6C7C463A82F6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F4337-7A33-D62A-4ABB-047457614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698BE-DF3D-79DE-A4A2-DE8D0ECD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8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D53A-9BEE-0F10-8AA4-38BF834E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729BC-772F-17F7-7091-9F1F667E5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9E29-BBCE-E384-1817-AE751C03F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E6B7F-73B5-05F9-36FC-A7E4AC90B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01BD3-E296-EB52-7AD6-46934D1C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429D-BC56-93AA-6B08-7B01B832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AC180-2618-789E-E4F0-F524E65CF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A61BC-95C8-64A6-A8AC-89DB7F24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D329652-6112-4F3D-B614-62B56A045E3D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ED857-220C-26B5-F50E-7DBDB2E79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BBB1E-359C-B262-D212-6B662FD3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434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31FC-9FE2-E75A-7C9C-9989BE3E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4A656-5870-938D-F9E9-6DB9B272F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E2C74-F719-FF47-BB17-F6714BCE6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667D4-4652-8EF2-D603-1569E7F72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064E64D-1B50-4EC0-83A1-DE58B45AB49E}" type="datetime1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B0C8C-3BAF-B83E-6848-2511C14DF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60A90-0F35-4BBC-C6C7-0EA9FAB4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7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FB46-8E9A-4ABA-33A5-231D3C62B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42CA2-A592-918A-7190-6B2DC1225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6EDB33-BA31-E595-A1A4-399707210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0146D-C6BA-5496-48D4-8E3DB6B0A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00A954-D612-0CD7-DC82-D65F0BAAF7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3B10B-91B1-534A-FBC9-9F07D9DCA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761A824-A4A3-4BDD-B7F1-293A0EC1EA54}" type="datetime1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B817F-9C95-DFB8-7767-7A4F1CA47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A1F51D-409D-9A14-4323-4883663FD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7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2076-2111-D545-04F3-BD4D7677A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19C2-A3F6-1AB9-93C5-8661E45D2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81B1D06-1BCF-4BCB-9319-09267D16BB9F}" type="datetime1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2E0D1-8515-0593-2218-0BF13101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938A5-B9CC-9AE8-91CD-A229738B6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06560-D40A-0793-5989-17F4EFFAA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361324-1C8A-40EA-A8C7-BACD05350B74}" type="datetime1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B5E7E2-2FD0-887A-AF70-044A6736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F698C-C6D2-EDCD-ED4F-7FE58C01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4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F6B7B-A866-446A-BC2D-FDC400F76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97D4E-C821-7006-5556-92433986A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7CFAD-66CB-958A-DA4F-E7E4D1A23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7803B-C7C9-DE42-E9BA-63BA886BE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BA78C1D-B8C9-43D1-BED3-AB201E145563}" type="datetime1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AFB7E0-6D81-1D00-9436-B1D3571A0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EDB42-8246-28A8-D608-69B0FB89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2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ACEA6-8503-A122-DD90-CEFA70F74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E590D-12FF-39C8-695A-079DE3300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5CA1E-B0C1-A77A-A16C-F09B3380B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9FC87-87E1-28EE-EC5A-DED2CD6D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FA2D3EE-FBE6-4434-A13B-BD4C1C612D44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5F2C8-67E5-315A-8915-D6C16F7A5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3B21B-4D02-5ECF-C0F1-1B687F71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57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C9C6AF-7917-C88A-E472-11B7CA783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C437A-3AC2-67F2-1771-5AF4F9F29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9507E-473B-347F-8957-A285C6420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FF323AA-170C-4C76-B350-C21CF15222DA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50734-20B5-3D47-B0AF-ECC412C99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0710B-F4E4-61F8-0482-748DD5EE3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5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_boxmodel.asp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overflow" TargetMode="External"/><Relationship Id="rId2" Type="http://schemas.openxmlformats.org/officeDocument/2006/relationships/hyperlink" Target="https://css-tricks.com/almanac/properties/b/backgroun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ss/css3_object-fit.as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9"/>
            <a:ext cx="4278607" cy="1473958"/>
          </a:xfrm>
        </p:spPr>
        <p:txBody>
          <a:bodyPr rtlCol="0">
            <a:normAutofit/>
          </a:bodyPr>
          <a:lstStyle/>
          <a:p>
            <a:r>
              <a:rPr lang="en-GB" sz="4400" dirty="0"/>
              <a:t>Introduction to CSS</a:t>
            </a:r>
            <a:endParaRPr lang="en-gb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 rtlCol="0"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>
                <a:solidFill>
                  <a:schemeClr val="tx1"/>
                </a:solidFill>
              </a:rPr>
              <a:t>Cascading Style sheet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8658-A01C-BC60-2A31-C704BF77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Box Model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C22A812-D6B2-1DE0-C8DA-483C97BED1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596773"/>
            <a:ext cx="624081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actual text, image, or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Padding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space between content &amp; border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Border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surrounds padding and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Margin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space between the element and other elements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Height-&gt; height of box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Width-&gt;width of box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  <a:hlinkClick r:id="rId2"/>
              </a:rPr>
              <a:t>https://www.w3schools.com/css/css_boxmodel.asp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9DAF1-D587-C465-29A3-2FEBFD6A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9/16/2025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94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BCB3-2415-29DA-3144-B7301C5E4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Box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3284ECE-FA10-0971-B6A8-4C258F0BB0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161" y="1628071"/>
            <a:ext cx="7477124" cy="4752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1E55A-E5BA-7E55-0BC4-B2BCD5E3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9/16/2025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97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DEF2-BF68-93D8-1DCF-0C4F1838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D73778C6-84E8-5CD1-260F-4AB5E0CED7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93849" y="-2550568"/>
            <a:ext cx="5790384" cy="11805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80654-1D8B-4049-B415-76DC33F4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9/16/2025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51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A45C1-C985-D39A-8CA1-0C543195E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 and Linear Gradient and opacity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20158-0EDE-DD66-2528-9C0127C8D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7040"/>
            <a:ext cx="10058400" cy="463931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Names color:- red green blue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000" dirty="0" err="1"/>
              <a:t>Hexadicimal</a:t>
            </a:r>
            <a:r>
              <a:rPr lang="en-US" sz="2000" dirty="0"/>
              <a:t> , start with # :- #4842f5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000" b="1" dirty="0" err="1"/>
              <a:t>rgb</a:t>
            </a:r>
            <a:r>
              <a:rPr lang="en-US" sz="2000" b="1" dirty="0"/>
              <a:t> (Red, Green, Blue) ,     </a:t>
            </a:r>
            <a:r>
              <a:rPr lang="en-US" sz="2000" dirty="0"/>
              <a:t>Each channel: </a:t>
            </a:r>
            <a:r>
              <a:rPr lang="en-US" sz="2000" b="1" dirty="0"/>
              <a:t>0–255,      alpha</a:t>
            </a:r>
            <a:r>
              <a:rPr lang="en-US" sz="2000" dirty="0"/>
              <a:t> transparency 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highlight>
                  <a:srgbClr val="FF0000"/>
                </a:highlight>
              </a:rPr>
              <a:t>rgba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highlight>
                  <a:srgbClr val="FF0000"/>
                </a:highlight>
              </a:rPr>
              <a:t>()</a:t>
            </a:r>
          </a:p>
          <a:p>
            <a:r>
              <a:rPr lang="en-US" dirty="0"/>
              <a:t>Opacity:-transparency , 0 to 1 </a:t>
            </a:r>
          </a:p>
          <a:p>
            <a:r>
              <a:rPr lang="en-US" dirty="0"/>
              <a:t>LG:-most used for overlays and cool backgrounds </a:t>
            </a:r>
          </a:p>
          <a:p>
            <a:r>
              <a:rPr lang="en-US" dirty="0"/>
              <a:t>background: linear-gradient(to right, red, blue);</a:t>
            </a:r>
          </a:p>
          <a:p>
            <a:r>
              <a:rPr lang="en-US" dirty="0"/>
              <a:t>background: linear-gradient(</a:t>
            </a:r>
            <a:r>
              <a:rPr lang="en-US" dirty="0" err="1"/>
              <a:t>rgba</a:t>
            </a:r>
            <a:r>
              <a:rPr lang="en-US" dirty="0"/>
              <a:t>(0,0,0,0.6), </a:t>
            </a:r>
            <a:r>
              <a:rPr lang="en-US" dirty="0" err="1"/>
              <a:t>rgba</a:t>
            </a:r>
            <a:r>
              <a:rPr lang="en-US" dirty="0"/>
              <a:t>(0,0,0,0));</a:t>
            </a:r>
          </a:p>
          <a:p>
            <a:r>
              <a:rPr lang="en-US" b="1" dirty="0"/>
              <a:t>Gradient on Image (Overlay):-</a:t>
            </a:r>
          </a:p>
          <a:p>
            <a:r>
              <a:rPr lang="en-US" dirty="0"/>
              <a:t>background:   linear-gradient(</a:t>
            </a:r>
            <a:r>
              <a:rPr lang="en-US" dirty="0" err="1"/>
              <a:t>rgba</a:t>
            </a:r>
            <a:r>
              <a:rPr lang="en-US" dirty="0"/>
              <a:t>(0,0,0,0.5), </a:t>
            </a:r>
            <a:r>
              <a:rPr lang="en-US" dirty="0" err="1"/>
              <a:t>rgba</a:t>
            </a:r>
            <a:r>
              <a:rPr lang="en-US" dirty="0"/>
              <a:t>(0,0,0,0.5)),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url</a:t>
            </a:r>
            <a:r>
              <a:rPr lang="en-US" dirty="0"/>
              <a:t>("flower.jpg") no-repeat center/cover;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3EC70-1874-9C7E-1B2D-0271680E5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9/16/2025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390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76C6-9958-E892-677C-66FA2764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Overflow, Background, Object Fit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B5C88-A70E-2098-5DF6-4E4D710FF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Background:- </a:t>
            </a:r>
          </a:p>
          <a:p>
            <a:pPr marL="0" indent="0">
              <a:buNone/>
            </a:pPr>
            <a:r>
              <a:rPr lang="en-US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https://css-tricks.com/almanac/properties/b/background/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background: color image position / size repeat attachment origin clip;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Overflow:- 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https://developer.mozilla.org/en-US/docs/Web/CSS/overflow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Objectfit</a:t>
            </a:r>
            <a:r>
              <a:rPr lang="en-US" dirty="0"/>
              <a:t>:-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https://www.w3schools.com/css/css3_object-fit.asp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6566E-3963-0AE5-F4B6-21F002570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9/16/2025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4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7B07-9AC7-9F9F-FA95-7E25FA89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Box-shadow and box-radius and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C65E-DA0F-611D-02A1-A905D5B91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+</a:t>
            </a:r>
            <a:r>
              <a:rPr lang="en-US" dirty="0" err="1"/>
              <a:t>ve</a:t>
            </a:r>
            <a:r>
              <a:rPr lang="en-US" dirty="0"/>
              <a:t> and –</a:t>
            </a:r>
            <a:r>
              <a:rPr lang="en-US" dirty="0" err="1"/>
              <a:t>ve</a:t>
            </a:r>
            <a:r>
              <a:rPr lang="en-US" dirty="0"/>
              <a:t> value ( x , y , spread , color)</a:t>
            </a:r>
          </a:p>
          <a:p>
            <a:r>
              <a:rPr lang="en-US" dirty="0"/>
              <a:t>box-shadow: 0px </a:t>
            </a:r>
            <a:r>
              <a:rPr lang="en-US" dirty="0" err="1"/>
              <a:t>0px</a:t>
            </a:r>
            <a:r>
              <a:rPr lang="en-US" dirty="0"/>
              <a:t> 10px </a:t>
            </a:r>
            <a:r>
              <a:rPr lang="en-US" dirty="0" err="1"/>
              <a:t>rgba</a:t>
            </a:r>
            <a:r>
              <a:rPr lang="en-US" dirty="0"/>
              <a:t>(0,0,0,0.6); </a:t>
            </a:r>
          </a:p>
          <a:p>
            <a:r>
              <a:rPr lang="en-US" dirty="0"/>
              <a:t>border-radius: 10%;</a:t>
            </a:r>
          </a:p>
          <a:p>
            <a:r>
              <a:rPr lang="en-US" dirty="0"/>
              <a:t>p {</a:t>
            </a:r>
          </a:p>
          <a:p>
            <a:r>
              <a:rPr lang="en-US" dirty="0"/>
              <a:t>  background-color: yellow !important;</a:t>
            </a:r>
          </a:p>
          <a:p>
            <a:r>
              <a:rPr lang="en-US" dirty="0"/>
              <a:t>}  </a:t>
            </a:r>
          </a:p>
          <a:p>
            <a:r>
              <a:rPr lang="en-US" dirty="0"/>
              <a:t>//highest specificity</a:t>
            </a:r>
          </a:p>
          <a:p>
            <a:r>
              <a:rPr lang="en-US" dirty="0"/>
              <a:t>Important&gt;id&gt;class&gt;tag&gt;*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C3CE9-5605-1C41-1A3E-F305606F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9/17/2025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05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A0D65-647B-B534-5EE2-BB1AE9F7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Explore yourself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6858FD5-B031-6E3A-4F97-2EE2E5B9BA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3704768"/>
            <a:ext cx="38651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Float property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Display :inline , block , inline-blocks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BB901-55B1-059B-EB19-73A015D86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9/16/2025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42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4947-A132-D95D-F9AC-90F4AE01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81092-1EA7-DA98-6D36-7E522A0DC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51F67-2F41-DC7D-4510-A9D80865E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9/16/2025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26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FC43-263E-1238-6D89-731E778E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Units – </a:t>
            </a:r>
            <a:r>
              <a:rPr lang="en-GB" dirty="0" err="1"/>
              <a:t>px</a:t>
            </a:r>
            <a:r>
              <a:rPr lang="en-GB" dirty="0"/>
              <a:t> vs %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3C2DC34-5EFB-9C71-1809-25E585905A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612160"/>
            <a:ext cx="7744691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px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(Pixels):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Fixed size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Does not change with screen size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width: 200px;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% (Percentage):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Relative to parent element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Makes design responsive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width: 50%;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E5BF1-C49F-3AA4-3896-9F7EA62A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9/16/2025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1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FC5B-611F-8B4D-3F40-C7EF8812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0DDA5-5A8B-D912-2350-016CF1687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AD9C16-F9E7-31BC-11BE-BE7BFFBF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9/16/2025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83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B4D13-0D80-A5B6-7118-43B9C3D3F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CSS?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0141ECA-F4E8-3A29-7B28-80329E6815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185416"/>
            <a:ext cx="10058400" cy="3849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 stands for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Cascading Style Sheets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used to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style and design HTML web pages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 controls: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Layout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(positioning of elements)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(text, background, borders)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Fonts &amp; Text styling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Spacing and sizes (margins, padding, width, height)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 separates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 (HTML)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presentation (design)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9B690-DF49-42F2-3A70-B0D363FF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9/16/2025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034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87944-A065-6A97-B10B-E39FBAE2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clone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DEE7-4301-E07B-5130-C3EE726F1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1003F-BBBF-642D-0432-9C8C8B7B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9/16/2025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80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FF9FA-345C-3E83-AD8F-9B00D7F5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responsivness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01596-6BF7-8B55-756F-E039EFD22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3A32F-D0EC-D53E-C7F5-C92FD2A39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9/16/2025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584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B91E-3125-0C57-93A8-1A61D76F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B2B22-D850-7614-F50A-69D80600D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42EC9-2CBF-99E4-1C17-E9F527A7F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9/16/2025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43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FF34C-D611-ECDE-55B0-DC98F08FF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of CSS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D0969D4-BDA9-2D37-DBB0-2F35AB5F9A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941866"/>
            <a:ext cx="6204263" cy="2172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b="1" dirty="0"/>
              <a:t>Inline CSS</a:t>
            </a:r>
            <a:endParaRPr lang="en-GB" dirty="0"/>
          </a:p>
          <a:p>
            <a:pPr lvl="0"/>
            <a:r>
              <a:rPr lang="en-GB" dirty="0"/>
              <a:t>Written directly inside an HTML element using the style attribute</a:t>
            </a:r>
          </a:p>
          <a:p>
            <a:r>
              <a:rPr lang="en-GB" b="1" dirty="0"/>
              <a:t>Internal CSS</a:t>
            </a:r>
            <a:endParaRPr lang="en-GB" dirty="0"/>
          </a:p>
          <a:p>
            <a:pPr lvl="0"/>
            <a:r>
              <a:rPr lang="en-GB" dirty="0"/>
              <a:t>Written inside &lt;style&gt; tag in the HTML &lt;head&gt;</a:t>
            </a:r>
          </a:p>
          <a:p>
            <a:r>
              <a:rPr lang="en-GB" b="1" dirty="0"/>
              <a:t>External CSS</a:t>
            </a:r>
            <a:endParaRPr lang="en-GB" dirty="0"/>
          </a:p>
          <a:p>
            <a:pPr lvl="0"/>
            <a:r>
              <a:rPr lang="en-GB" dirty="0"/>
              <a:t>Written in a separate .</a:t>
            </a:r>
            <a:r>
              <a:rPr lang="en-GB" dirty="0" err="1"/>
              <a:t>css</a:t>
            </a:r>
            <a:r>
              <a:rPr lang="en-GB" dirty="0"/>
              <a:t> file and linked using &lt;link&gt; tag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07ABE-5DB6-34AB-44E6-F7B0206B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9/16/2025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52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19BB-A6BE-CEA4-9BA3-7E6C2B0C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Priority (Order of Precedence)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4BC82C4-AE64-1751-58A0-F6521BB6F1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799" y="2830754"/>
            <a:ext cx="9470571" cy="263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GB" sz="1600" b="1" dirty="0"/>
              <a:t>If multiple styles are applied, CSS decides which one to apply based on priority:</a:t>
            </a:r>
            <a:endParaRPr lang="en-GB" sz="1600" dirty="0"/>
          </a:p>
          <a:p>
            <a:pPr lvl="1"/>
            <a:r>
              <a:rPr lang="en-GB" sz="1400" b="1" dirty="0"/>
              <a:t>Inline CSS (highest priority)</a:t>
            </a:r>
            <a:endParaRPr lang="en-GB" sz="1400" dirty="0"/>
          </a:p>
          <a:p>
            <a:pPr lvl="1"/>
            <a:r>
              <a:rPr lang="en-GB" sz="1400" b="1" dirty="0"/>
              <a:t>Internal CSS</a:t>
            </a:r>
            <a:endParaRPr lang="en-GB" sz="1400" dirty="0"/>
          </a:p>
          <a:p>
            <a:pPr lvl="1"/>
            <a:r>
              <a:rPr lang="en-GB" sz="1400" b="1" dirty="0"/>
              <a:t>External CSS (lowest priority)</a:t>
            </a:r>
            <a:endParaRPr lang="en-GB" sz="1400" dirty="0"/>
          </a:p>
          <a:p>
            <a:pPr lvl="0"/>
            <a:r>
              <a:rPr lang="en-GB" sz="1600" b="1" dirty="0"/>
              <a:t>The rule with higher specificity wins</a:t>
            </a:r>
            <a:endParaRPr lang="en-GB" sz="1600" dirty="0"/>
          </a:p>
          <a:p>
            <a:pPr lvl="0"/>
            <a:r>
              <a:rPr lang="en-GB" sz="1600" b="1" dirty="0"/>
              <a:t>The last rule written (if same specificity) overrides previous ones</a:t>
            </a:r>
            <a:endParaRPr lang="en-GB" sz="1600" dirty="0"/>
          </a:p>
          <a:p>
            <a:pPr lvl="0"/>
            <a:r>
              <a:rPr lang="en-GB" sz="1600" b="1" dirty="0"/>
              <a:t>!important overrides all styles</a:t>
            </a:r>
            <a:endParaRPr lang="en-GB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1E5E3-7515-4247-ABFF-69224AB29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9/16/2025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51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3C272-79AC-2E74-D05F-527C00D76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How_browsers_load_websites</a:t>
            </a:r>
            <a:endParaRPr lang="en-US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EA57DA-3704-585A-8275-19A60525F6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1343294" y="1798320"/>
            <a:ext cx="9781906" cy="417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B63A9-AFFC-B5FA-8D93-9B9EE24C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22400" y="5968681"/>
            <a:ext cx="8727439" cy="432119"/>
          </a:xfrm>
        </p:spPr>
        <p:txBody>
          <a:bodyPr/>
          <a:lstStyle/>
          <a:p>
            <a:pPr algn="l"/>
            <a:r>
              <a:rPr lang="en-US" sz="1050" i="1" dirty="0">
                <a:solidFill>
                  <a:srgbClr val="0070C0"/>
                </a:solidFill>
              </a:rPr>
              <a:t>https://developer.mozilla.org/en-US/docs/Learn_web_development/Getting_started/Web_standards/How_browsers_load_websites</a:t>
            </a:r>
            <a:fld id="{6AF379E8-AC6C-43B9-9222-BDF0AF9336F0}" type="datetime1">
              <a:rPr lang="en-US" sz="1050" i="1" smtClean="0">
                <a:solidFill>
                  <a:srgbClr val="0070C0"/>
                </a:solidFill>
              </a:rPr>
              <a:pPr algn="l"/>
              <a:t>9/16/2025</a:t>
            </a:fld>
            <a:endParaRPr lang="en-US" sz="105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703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A1540-B392-2B5A-69DC-DCFF667E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Tree</a:t>
            </a:r>
          </a:p>
        </p:txBody>
      </p:sp>
      <p:pic>
        <p:nvPicPr>
          <p:cNvPr id="4098" name="Picture 2" descr="The Dom Tree(No its not an actual tree) | by Joseph Chavez | Medium">
            <a:extLst>
              <a:ext uri="{FF2B5EF4-FFF2-40B4-BE49-F238E27FC236}">
                <a16:creationId xmlns:a16="http://schemas.microsoft.com/office/drawing/2014/main" id="{50AC5DCD-DFEA-B216-B1B5-5597DF9D02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468" y="845574"/>
            <a:ext cx="6615441" cy="510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09C45-11C3-7074-0FD1-E60DCAED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9/16/2025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0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5300A-3773-B2A8-2D20-BDA46E88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Selectors, Priority of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7E067-C33C-3D8E-065C-F7E7A5242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81316"/>
            <a:ext cx="10058400" cy="4271428"/>
          </a:xfrm>
        </p:spPr>
        <p:txBody>
          <a:bodyPr>
            <a:normAutofit fontScale="70000" lnSpcReduction="20000"/>
          </a:bodyPr>
          <a:lstStyle/>
          <a:p>
            <a:r>
              <a:rPr lang="en-GB" b="1" dirty="0"/>
              <a:t>When multiple selectors target the same element:</a:t>
            </a:r>
            <a:endParaRPr lang="en-GB" dirty="0"/>
          </a:p>
          <a:p>
            <a:pPr lvl="0"/>
            <a:r>
              <a:rPr lang="en-GB" b="1" dirty="0"/>
              <a:t>Inline styles (style="") → Highest</a:t>
            </a:r>
            <a:endParaRPr lang="en-GB" dirty="0"/>
          </a:p>
          <a:p>
            <a:pPr lvl="0"/>
            <a:r>
              <a:rPr lang="en-GB" b="1" dirty="0"/>
              <a:t>ID selector (#id)</a:t>
            </a:r>
            <a:endParaRPr lang="en-GB" dirty="0"/>
          </a:p>
          <a:p>
            <a:pPr lvl="0"/>
            <a:r>
              <a:rPr lang="en-GB" b="1" dirty="0"/>
              <a:t>Class selector (.class) / Attribute selector</a:t>
            </a:r>
            <a:endParaRPr lang="en-GB" dirty="0"/>
          </a:p>
          <a:p>
            <a:pPr lvl="0"/>
            <a:r>
              <a:rPr lang="en-GB" b="1" dirty="0"/>
              <a:t>Type selector (p, h1, div)</a:t>
            </a:r>
            <a:endParaRPr lang="en-GB" dirty="0"/>
          </a:p>
          <a:p>
            <a:pPr lvl="0"/>
            <a:r>
              <a:rPr lang="en-GB" b="1" dirty="0"/>
              <a:t>Universal selector (*) → Lowest</a:t>
            </a:r>
          </a:p>
          <a:p>
            <a:pPr lvl="0"/>
            <a:r>
              <a:rPr lang="en-US" b="1" dirty="0"/>
              <a:t>Grouping selectors</a:t>
            </a:r>
            <a:r>
              <a:rPr lang="en-US" dirty="0"/>
              <a:t>: Apply same styles to multiple elements.</a:t>
            </a:r>
          </a:p>
          <a:p>
            <a:pPr lvl="0"/>
            <a:r>
              <a:rPr lang="en-US" b="1" dirty="0"/>
              <a:t>Descendant selector (space )</a:t>
            </a:r>
            <a:r>
              <a:rPr lang="en-US" dirty="0"/>
              <a:t>: All nested children. div p</a:t>
            </a:r>
            <a:r>
              <a:rPr lang="en-US"/>
              <a:t>{ }</a:t>
            </a:r>
          </a:p>
          <a:p>
            <a:pPr lvl="0"/>
            <a:endParaRPr lang="en-US" dirty="0"/>
          </a:p>
          <a:p>
            <a:r>
              <a:rPr lang="en-US" b="1" dirty="0"/>
              <a:t>Child Selector (&gt;) : </a:t>
            </a:r>
            <a:r>
              <a:rPr lang="en-US" dirty="0"/>
              <a:t>Selects only the </a:t>
            </a:r>
            <a:r>
              <a:rPr lang="en-US" b="1" dirty="0"/>
              <a:t>direct child</a:t>
            </a:r>
            <a:r>
              <a:rPr lang="en-US" dirty="0"/>
              <a:t> elements.  Syntax: parent &gt; child</a:t>
            </a:r>
          </a:p>
          <a:p>
            <a:r>
              <a:rPr lang="en-US" b="1" dirty="0"/>
              <a:t>Pseudo-classes</a:t>
            </a:r>
            <a:r>
              <a:rPr lang="en-US" dirty="0"/>
              <a:t>: Style special states (:hover, :first-child, :last-child, etc.).</a:t>
            </a:r>
          </a:p>
          <a:p>
            <a:r>
              <a:rPr lang="en-US" dirty="0"/>
              <a:t>Combinators :- home work</a:t>
            </a:r>
          </a:p>
          <a:p>
            <a:pPr lvl="0"/>
            <a:endParaRPr lang="en-GB" b="1" dirty="0"/>
          </a:p>
          <a:p>
            <a:pPr lvl="0"/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11F76-AB8F-96A8-73A0-66055C8E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9/16/2025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48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7AF4-F7B1-4ED3-512D-2F26A099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E5C64D-0171-CCC0-0518-15AF79670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8577" y="1767840"/>
            <a:ext cx="9789784" cy="444756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8219B-1207-C01B-DB2A-028661F40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9/16/2025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87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23A5-5BC7-BE92-65E5-40D654F48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CSS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796A2-7222-EAD1-FC2E-3F36E6087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b="1" dirty="0"/>
              <a:t>  </a:t>
            </a:r>
            <a:r>
              <a:rPr lang="en-GB" b="1" dirty="0" err="1"/>
              <a:t>color</a:t>
            </a:r>
            <a:r>
              <a:rPr lang="en-GB" b="1" dirty="0"/>
              <a:t> → text </a:t>
            </a:r>
            <a:r>
              <a:rPr lang="en-GB" b="1" dirty="0" err="1"/>
              <a:t>color</a:t>
            </a:r>
            <a:endParaRPr lang="en-GB" dirty="0"/>
          </a:p>
          <a:p>
            <a:r>
              <a:rPr lang="en-GB" b="1" dirty="0"/>
              <a:t>  background-</a:t>
            </a:r>
            <a:r>
              <a:rPr lang="en-GB" b="1" dirty="0" err="1"/>
              <a:t>color</a:t>
            </a:r>
            <a:r>
              <a:rPr lang="en-GB" b="1" dirty="0"/>
              <a:t> → background </a:t>
            </a:r>
            <a:r>
              <a:rPr lang="en-GB" b="1" dirty="0" err="1"/>
              <a:t>color</a:t>
            </a:r>
            <a:endParaRPr lang="en-GB" dirty="0"/>
          </a:p>
          <a:p>
            <a:r>
              <a:rPr lang="en-GB" b="1" dirty="0"/>
              <a:t>  font-size → size of text (</a:t>
            </a:r>
            <a:r>
              <a:rPr lang="en-GB" b="1" dirty="0" err="1"/>
              <a:t>px</a:t>
            </a:r>
            <a:r>
              <a:rPr lang="en-GB" b="1" dirty="0"/>
              <a:t>, </a:t>
            </a:r>
            <a:r>
              <a:rPr lang="en-GB" b="1" dirty="0" err="1"/>
              <a:t>em</a:t>
            </a:r>
            <a:r>
              <a:rPr lang="en-GB" b="1" dirty="0"/>
              <a:t>, rem, %)</a:t>
            </a:r>
            <a:endParaRPr lang="en-GB" dirty="0"/>
          </a:p>
          <a:p>
            <a:r>
              <a:rPr lang="en-GB" b="1" dirty="0"/>
              <a:t>  font-family → typeface (Arial, Verdana, sans-serif)</a:t>
            </a:r>
            <a:endParaRPr lang="en-GB" dirty="0"/>
          </a:p>
          <a:p>
            <a:r>
              <a:rPr lang="en-GB" b="1" dirty="0"/>
              <a:t>  line-height → space between lines of text</a:t>
            </a:r>
            <a:endParaRPr lang="en-GB" dirty="0"/>
          </a:p>
          <a:p>
            <a:r>
              <a:rPr lang="en-GB" b="1" dirty="0"/>
              <a:t>  text-align → left, right, </a:t>
            </a:r>
            <a:r>
              <a:rPr lang="en-GB" b="1" dirty="0" err="1"/>
              <a:t>center</a:t>
            </a:r>
            <a:r>
              <a:rPr lang="en-GB" b="1" dirty="0"/>
              <a:t>, justify</a:t>
            </a:r>
            <a:endParaRPr lang="en-GB" dirty="0"/>
          </a:p>
          <a:p>
            <a:r>
              <a:rPr lang="en-GB" b="1" dirty="0"/>
              <a:t>  text-decoration → underline, overline, none</a:t>
            </a:r>
            <a:endParaRPr lang="en-GB" dirty="0"/>
          </a:p>
          <a:p>
            <a:r>
              <a:rPr lang="en-GB" b="1" dirty="0"/>
              <a:t>text-transform → uppercase, lowercase, capitalize</a:t>
            </a:r>
          </a:p>
          <a:p>
            <a:r>
              <a:rPr lang="en-GB" i="1" dirty="0">
                <a:solidFill>
                  <a:srgbClr val="0070C0"/>
                </a:solidFill>
              </a:rPr>
              <a:t>https://developer.mozilla.org/en-US/docs/Web/CSS/Properties</a:t>
            </a:r>
          </a:p>
          <a:p>
            <a:r>
              <a:rPr lang="en-GB" dirty="0"/>
              <a:t>Try to take internet help </a:t>
            </a:r>
            <a:r>
              <a:rPr lang="en-GB" dirty="0" err="1"/>
              <a:t>mdn</a:t>
            </a:r>
            <a:r>
              <a:rPr lang="en-GB" dirty="0"/>
              <a:t> documentation or w3schools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374EF-213A-B9FE-97B7-3B8AF62F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AF379E8-AC6C-43B9-9222-BDF0AF9336F0}" type="datetime1">
              <a:rPr lang="en-US" smtClean="0"/>
              <a:t>9/16/2025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018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3797</TotalTime>
  <Words>793</Words>
  <Application>Microsoft Office PowerPoint</Application>
  <PresentationFormat>Widescreen</PresentationFormat>
  <Paragraphs>133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Arial Unicode MS</vt:lpstr>
      <vt:lpstr>Calibri</vt:lpstr>
      <vt:lpstr>Calibri Light</vt:lpstr>
      <vt:lpstr>Office Theme</vt:lpstr>
      <vt:lpstr>Introduction to CSS</vt:lpstr>
      <vt:lpstr>What is CSS?</vt:lpstr>
      <vt:lpstr>Types of CSS</vt:lpstr>
      <vt:lpstr>CSS Priority (Order of Precedence)</vt:lpstr>
      <vt:lpstr>How_browsers_load_websites</vt:lpstr>
      <vt:lpstr>DOM Tree</vt:lpstr>
      <vt:lpstr>CSS Selectors, Priority of Selectors</vt:lpstr>
      <vt:lpstr>Specificity</vt:lpstr>
      <vt:lpstr>CSS Properties</vt:lpstr>
      <vt:lpstr>CSS Box Model</vt:lpstr>
      <vt:lpstr>Box</vt:lpstr>
      <vt:lpstr>PowerPoint Presentation</vt:lpstr>
      <vt:lpstr>Colors and Linear Gradient and opacity</vt:lpstr>
      <vt:lpstr>Overflow, Background, Object Fit </vt:lpstr>
      <vt:lpstr>Box-shadow and box-radius and important</vt:lpstr>
      <vt:lpstr>Explore yourself</vt:lpstr>
      <vt:lpstr>positions</vt:lpstr>
      <vt:lpstr>CSS Units – px vs %</vt:lpstr>
      <vt:lpstr>flexbox</vt:lpstr>
      <vt:lpstr>Medium clone</vt:lpstr>
      <vt:lpstr>responsivness</vt:lpstr>
      <vt:lpstr>Animations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tripathi</dc:creator>
  <cp:lastModifiedBy>Vikas Patel</cp:lastModifiedBy>
  <cp:revision>7</cp:revision>
  <dcterms:created xsi:type="dcterms:W3CDTF">2025-09-05T19:53:08Z</dcterms:created>
  <dcterms:modified xsi:type="dcterms:W3CDTF">2025-09-16T20:41:53Z</dcterms:modified>
</cp:coreProperties>
</file>