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16" r:id="rId3"/>
    <p:sldId id="257" r:id="rId4"/>
    <p:sldId id="258" r:id="rId5"/>
    <p:sldId id="259" r:id="rId6"/>
    <p:sldId id="260" r:id="rId7"/>
    <p:sldId id="313" r:id="rId8"/>
    <p:sldId id="312" r:id="rId9"/>
    <p:sldId id="261" r:id="rId10"/>
    <p:sldId id="314" r:id="rId11"/>
    <p:sldId id="315" r:id="rId12"/>
    <p:sldId id="263" r:id="rId13"/>
    <p:sldId id="264" r:id="rId14"/>
    <p:sldId id="265" r:id="rId15"/>
    <p:sldId id="266" r:id="rId16"/>
    <p:sldId id="267" r:id="rId17"/>
    <p:sldId id="320" r:id="rId18"/>
    <p:sldId id="317" r:id="rId19"/>
    <p:sldId id="318" r:id="rId20"/>
    <p:sldId id="319" r:id="rId21"/>
    <p:sldId id="268" r:id="rId22"/>
    <p:sldId id="324" r:id="rId23"/>
    <p:sldId id="321" r:id="rId24"/>
    <p:sldId id="322" r:id="rId25"/>
    <p:sldId id="323" r:id="rId26"/>
    <p:sldId id="269" r:id="rId27"/>
    <p:sldId id="270" r:id="rId28"/>
    <p:sldId id="271" r:id="rId29"/>
    <p:sldId id="327" r:id="rId30"/>
    <p:sldId id="325" r:id="rId31"/>
    <p:sldId id="326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328" r:id="rId44"/>
    <p:sldId id="329" r:id="rId45"/>
    <p:sldId id="330" r:id="rId46"/>
    <p:sldId id="331" r:id="rId47"/>
    <p:sldId id="332" r:id="rId48"/>
    <p:sldId id="283" r:id="rId49"/>
    <p:sldId id="284" r:id="rId50"/>
    <p:sldId id="333" r:id="rId51"/>
    <p:sldId id="334" r:id="rId52"/>
    <p:sldId id="335" r:id="rId53"/>
    <p:sldId id="336" r:id="rId54"/>
    <p:sldId id="285" r:id="rId55"/>
    <p:sldId id="337" r:id="rId56"/>
    <p:sldId id="338" r:id="rId57"/>
    <p:sldId id="339" r:id="rId58"/>
    <p:sldId id="340" r:id="rId59"/>
    <p:sldId id="341" r:id="rId60"/>
    <p:sldId id="342" r:id="rId61"/>
    <p:sldId id="286" r:id="rId62"/>
    <p:sldId id="343" r:id="rId63"/>
    <p:sldId id="287" r:id="rId64"/>
    <p:sldId id="344" r:id="rId65"/>
    <p:sldId id="288" r:id="rId66"/>
    <p:sldId id="293" r:id="rId67"/>
    <p:sldId id="306" r:id="rId68"/>
    <p:sldId id="307" r:id="rId69"/>
    <p:sldId id="311" r:id="rId7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2"/>
    <p:restoredTop sz="97248"/>
  </p:normalViewPr>
  <p:slideViewPr>
    <p:cSldViewPr>
      <p:cViewPr varScale="1">
        <p:scale>
          <a:sx n="129" d="100"/>
          <a:sy n="129" d="100"/>
        </p:scale>
        <p:origin x="26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7BC75-2EA9-468A-816F-E83490660D79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B64B7-7F9F-47C3-B4C8-0663049D9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/>
              <a:t>: Making</a:t>
            </a:r>
            <a:r>
              <a:rPr lang="en-US" baseline="0"/>
              <a:t> Tea.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B64B7-7F9F-47C3-B4C8-0663049D9B8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EE584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ckerblocks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294329"/>
            <a:ext cx="3151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0" dirty="0">
                <a:solidFill>
                  <a:srgbClr val="BC5C45"/>
                </a:solidFill>
                <a:latin typeface="Verdana"/>
                <a:cs typeface="Verdana"/>
              </a:rPr>
              <a:t>FUNDAMENTALS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395978"/>
            <a:ext cx="306641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75" dirty="0">
                <a:solidFill>
                  <a:srgbClr val="424242"/>
                </a:solidFill>
                <a:latin typeface="Verdana"/>
                <a:cs typeface="Verdana"/>
              </a:rPr>
              <a:t>Basics </a:t>
            </a:r>
            <a:r>
              <a:rPr sz="1800" spc="5" dirty="0">
                <a:solidFill>
                  <a:srgbClr val="424242"/>
                </a:solidFill>
                <a:latin typeface="Verdana"/>
                <a:cs typeface="Verdana"/>
              </a:rPr>
              <a:t>of </a:t>
            </a:r>
            <a:r>
              <a:rPr sz="1800" spc="-25" dirty="0">
                <a:solidFill>
                  <a:srgbClr val="424242"/>
                </a:solidFill>
                <a:latin typeface="Verdana"/>
                <a:cs typeface="Verdana"/>
              </a:rPr>
              <a:t>Problem</a:t>
            </a:r>
            <a:r>
              <a:rPr sz="1800" spc="-41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24242"/>
                </a:solidFill>
                <a:latin typeface="Verdana"/>
                <a:cs typeface="Verdana"/>
              </a:rPr>
              <a:t>Solving</a:t>
            </a:r>
            <a:endParaRPr sz="1800">
              <a:latin typeface="Verdana"/>
              <a:cs typeface="Verdana"/>
            </a:endParaRPr>
          </a:p>
          <a:p>
            <a:pPr marL="286385" indent="-286385">
              <a:lnSpc>
                <a:spcPct val="100000"/>
              </a:lnSpc>
              <a:spcBef>
                <a:spcPts val="43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60" dirty="0">
                <a:solidFill>
                  <a:srgbClr val="424242"/>
                </a:solidFill>
                <a:latin typeface="Verdana"/>
                <a:cs typeface="Verdana"/>
              </a:rPr>
              <a:t>Flowcharts,</a:t>
            </a:r>
            <a:r>
              <a:rPr sz="1800" spc="-12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24242"/>
                </a:solidFill>
                <a:latin typeface="Verdana"/>
                <a:cs typeface="Verdana"/>
              </a:rPr>
              <a:t>PseudoCode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1</a:t>
            </a:r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5650357" y="588152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94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BC5C45"/>
                </a:solidFill>
              </a:rPr>
              <a:t>It’s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1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machine!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908175"/>
            <a:ext cx="674814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Computers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machine,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30" dirty="0">
                <a:latin typeface="Verdana"/>
                <a:cs typeface="Verdana"/>
              </a:rPr>
              <a:t>at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most </a:t>
            </a:r>
            <a:r>
              <a:rPr sz="2400" spc="30" dirty="0">
                <a:latin typeface="Verdana"/>
                <a:cs typeface="Verdana"/>
              </a:rPr>
              <a:t>basic </a:t>
            </a:r>
            <a:r>
              <a:rPr sz="2400" spc="-65" dirty="0">
                <a:latin typeface="Verdana"/>
                <a:cs typeface="Verdana"/>
              </a:rPr>
              <a:t>level, </a:t>
            </a:r>
            <a:r>
              <a:rPr sz="2400" spc="-50" dirty="0">
                <a:latin typeface="Verdana"/>
                <a:cs typeface="Verdana"/>
              </a:rPr>
              <a:t>they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20" dirty="0">
                <a:latin typeface="Verdana"/>
                <a:cs typeface="Verdana"/>
              </a:rPr>
              <a:t>collection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70" dirty="0">
                <a:latin typeface="Verdana"/>
                <a:cs typeface="Verdana"/>
              </a:rPr>
              <a:t>switches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where </a:t>
            </a:r>
            <a:r>
              <a:rPr sz="2400" b="1" spc="-365" dirty="0">
                <a:solidFill>
                  <a:srgbClr val="BC5C45"/>
                </a:solidFill>
                <a:latin typeface="Verdana"/>
                <a:cs typeface="Verdana"/>
              </a:rPr>
              <a:t>1 </a:t>
            </a:r>
            <a:r>
              <a:rPr sz="2400" spc="-95" dirty="0">
                <a:latin typeface="Verdana"/>
                <a:cs typeface="Verdana"/>
              </a:rPr>
              <a:t>represents </a:t>
            </a:r>
            <a:r>
              <a:rPr sz="2400" spc="50" dirty="0">
                <a:latin typeface="Verdana"/>
                <a:cs typeface="Verdana"/>
              </a:rPr>
              <a:t>“</a:t>
            </a:r>
            <a:r>
              <a:rPr sz="2400" spc="50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”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0  </a:t>
            </a:r>
            <a:r>
              <a:rPr sz="2400" spc="-95" dirty="0">
                <a:latin typeface="Verdana"/>
                <a:cs typeface="Verdana"/>
              </a:rPr>
              <a:t>represents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“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off</a:t>
            </a:r>
            <a:r>
              <a:rPr sz="2400" spc="-20" dirty="0">
                <a:latin typeface="Verdana"/>
                <a:cs typeface="Verdana"/>
              </a:rPr>
              <a:t>”.</a:t>
            </a:r>
            <a:endParaRPr sz="2400" dirty="0">
              <a:latin typeface="Verdana"/>
              <a:cs typeface="Verdana"/>
            </a:endParaRPr>
          </a:p>
          <a:p>
            <a:pPr marL="287020" marR="111633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Everything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does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  </a:t>
            </a:r>
            <a:r>
              <a:rPr sz="2400" spc="-5" dirty="0">
                <a:latin typeface="Verdana"/>
                <a:cs typeface="Verdana"/>
              </a:rPr>
              <a:t>implemented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this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most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  </a:t>
            </a:r>
            <a:r>
              <a:rPr sz="2400" spc="-40" dirty="0">
                <a:latin typeface="Verdana"/>
                <a:cs typeface="Verdana"/>
              </a:rPr>
              <a:t>numbering </a:t>
            </a:r>
            <a:r>
              <a:rPr sz="2400" spc="-170" dirty="0">
                <a:latin typeface="Verdana"/>
                <a:cs typeface="Verdana"/>
              </a:rPr>
              <a:t>systems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360" dirty="0"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BC5C45"/>
                </a:solidFill>
                <a:latin typeface="Verdana"/>
                <a:cs typeface="Verdana"/>
              </a:rPr>
              <a:t>binary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94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BC5C45"/>
                </a:solidFill>
              </a:rPr>
              <a:t>It’s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1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machine!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908175"/>
            <a:ext cx="674814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Computers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machine,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30" dirty="0">
                <a:latin typeface="Verdana"/>
                <a:cs typeface="Verdana"/>
              </a:rPr>
              <a:t>at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most </a:t>
            </a:r>
            <a:r>
              <a:rPr sz="2400" spc="30" dirty="0">
                <a:latin typeface="Verdana"/>
                <a:cs typeface="Verdana"/>
              </a:rPr>
              <a:t>basic </a:t>
            </a:r>
            <a:r>
              <a:rPr sz="2400" spc="-65" dirty="0">
                <a:latin typeface="Verdana"/>
                <a:cs typeface="Verdana"/>
              </a:rPr>
              <a:t>level, </a:t>
            </a:r>
            <a:r>
              <a:rPr sz="2400" spc="-50" dirty="0">
                <a:latin typeface="Verdana"/>
                <a:cs typeface="Verdana"/>
              </a:rPr>
              <a:t>they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20" dirty="0">
                <a:latin typeface="Verdana"/>
                <a:cs typeface="Verdana"/>
              </a:rPr>
              <a:t>collection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70" dirty="0">
                <a:latin typeface="Verdana"/>
                <a:cs typeface="Verdana"/>
              </a:rPr>
              <a:t>switches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where </a:t>
            </a:r>
            <a:r>
              <a:rPr sz="2400" b="1" spc="-365" dirty="0">
                <a:solidFill>
                  <a:srgbClr val="BC5C45"/>
                </a:solidFill>
                <a:latin typeface="Verdana"/>
                <a:cs typeface="Verdana"/>
              </a:rPr>
              <a:t>1 </a:t>
            </a:r>
            <a:r>
              <a:rPr sz="2400" spc="-95" dirty="0">
                <a:latin typeface="Verdana"/>
                <a:cs typeface="Verdana"/>
              </a:rPr>
              <a:t>represents </a:t>
            </a:r>
            <a:r>
              <a:rPr sz="2400" spc="50" dirty="0">
                <a:latin typeface="Verdana"/>
                <a:cs typeface="Verdana"/>
              </a:rPr>
              <a:t>“</a:t>
            </a:r>
            <a:r>
              <a:rPr sz="2400" spc="50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”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0  </a:t>
            </a:r>
            <a:r>
              <a:rPr sz="2400" spc="-95" dirty="0">
                <a:latin typeface="Verdana"/>
                <a:cs typeface="Verdana"/>
              </a:rPr>
              <a:t>represents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“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off</a:t>
            </a:r>
            <a:r>
              <a:rPr sz="2400" spc="-20" dirty="0">
                <a:latin typeface="Verdana"/>
                <a:cs typeface="Verdana"/>
              </a:rPr>
              <a:t>”.</a:t>
            </a:r>
            <a:endParaRPr sz="2400" dirty="0">
              <a:latin typeface="Verdana"/>
              <a:cs typeface="Verdana"/>
            </a:endParaRPr>
          </a:p>
          <a:p>
            <a:pPr marL="287020" marR="111633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Everything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does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  </a:t>
            </a:r>
            <a:r>
              <a:rPr sz="2400" spc="-5" dirty="0">
                <a:latin typeface="Verdana"/>
                <a:cs typeface="Verdana"/>
              </a:rPr>
              <a:t>implemented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this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most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  </a:t>
            </a:r>
            <a:r>
              <a:rPr sz="2400" spc="-40" dirty="0">
                <a:latin typeface="Verdana"/>
                <a:cs typeface="Verdana"/>
              </a:rPr>
              <a:t>numbering </a:t>
            </a:r>
            <a:r>
              <a:rPr sz="2400" spc="-170" dirty="0">
                <a:latin typeface="Verdana"/>
                <a:cs typeface="Verdana"/>
              </a:rPr>
              <a:t>systems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360" dirty="0"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BC5C45"/>
                </a:solidFill>
                <a:latin typeface="Verdana"/>
                <a:cs typeface="Verdana"/>
              </a:rPr>
              <a:t>binary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9847" y="1594103"/>
            <a:ext cx="7133844" cy="4085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9600" y="2535174"/>
            <a:ext cx="72310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3200" spc="-415" dirty="0">
                <a:solidFill>
                  <a:srgbClr val="BC5C45"/>
                </a:solidFill>
              </a:rPr>
              <a:t>    </a:t>
            </a:r>
            <a:r>
              <a:rPr sz="3200" spc="-415" dirty="0">
                <a:solidFill>
                  <a:srgbClr val="BC5C45"/>
                </a:solidFill>
              </a:rPr>
              <a:t>Its </a:t>
            </a:r>
            <a:r>
              <a:rPr sz="3200" spc="-80" dirty="0">
                <a:solidFill>
                  <a:srgbClr val="BC5C45"/>
                </a:solidFill>
              </a:rPr>
              <a:t>nearly </a:t>
            </a:r>
            <a:r>
              <a:rPr sz="3200" spc="-105" dirty="0">
                <a:solidFill>
                  <a:srgbClr val="BC5C45"/>
                </a:solidFill>
              </a:rPr>
              <a:t>impossible </a:t>
            </a:r>
            <a:r>
              <a:rPr sz="3200" spc="-10" dirty="0">
                <a:solidFill>
                  <a:srgbClr val="BC5C45"/>
                </a:solidFill>
              </a:rPr>
              <a:t>to </a:t>
            </a:r>
            <a:r>
              <a:rPr sz="3200" spc="-125" dirty="0">
                <a:solidFill>
                  <a:srgbClr val="BC5C45"/>
                </a:solidFill>
              </a:rPr>
              <a:t>write</a:t>
            </a:r>
            <a:r>
              <a:rPr sz="3200" spc="-650" dirty="0">
                <a:solidFill>
                  <a:srgbClr val="BC5C45"/>
                </a:solidFill>
              </a:rPr>
              <a:t> </a:t>
            </a:r>
            <a:r>
              <a:rPr sz="3200" spc="-160" dirty="0">
                <a:solidFill>
                  <a:srgbClr val="BC5C45"/>
                </a:solidFill>
              </a:rPr>
              <a:t>in  </a:t>
            </a:r>
            <a:r>
              <a:rPr lang="en-US" sz="3200" spc="-160" dirty="0">
                <a:solidFill>
                  <a:srgbClr val="BC5C45"/>
                </a:solidFill>
              </a:rPr>
              <a:t>  			</a:t>
            </a:r>
            <a:r>
              <a:rPr sz="3200" spc="-190" dirty="0">
                <a:solidFill>
                  <a:srgbClr val="BC5C45"/>
                </a:solidFill>
              </a:rPr>
              <a:t>Binary!</a:t>
            </a:r>
            <a:endParaRPr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7099" rIns="0" bIns="0" rtlCol="0">
            <a:spAutoFit/>
          </a:bodyPr>
          <a:lstStyle/>
          <a:p>
            <a:pPr marL="121285" marR="508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10" dirty="0">
                <a:solidFill>
                  <a:srgbClr val="BC5C45"/>
                </a:solidFill>
              </a:rPr>
              <a:t>we </a:t>
            </a:r>
            <a:r>
              <a:rPr sz="3200" spc="-110" dirty="0">
                <a:solidFill>
                  <a:srgbClr val="BC5C45"/>
                </a:solidFill>
              </a:rPr>
              <a:t>use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830" dirty="0">
                <a:solidFill>
                  <a:srgbClr val="BC5C45"/>
                </a:solidFill>
              </a:rPr>
              <a:t> </a:t>
            </a:r>
            <a:r>
              <a:rPr sz="3200" spc="75" dirty="0">
                <a:solidFill>
                  <a:srgbClr val="BC5C45"/>
                </a:solidFill>
              </a:rPr>
              <a:t>language  </a:t>
            </a:r>
            <a:r>
              <a:rPr sz="3200" spc="-114" dirty="0">
                <a:solidFill>
                  <a:srgbClr val="BC5C45"/>
                </a:solidFill>
              </a:rPr>
              <a:t>with </a:t>
            </a:r>
            <a:r>
              <a:rPr sz="3200" spc="-75" dirty="0">
                <a:solidFill>
                  <a:srgbClr val="BC5C45"/>
                </a:solidFill>
              </a:rPr>
              <a:t>Flowcharts </a:t>
            </a:r>
            <a:r>
              <a:rPr sz="3200" spc="95" dirty="0">
                <a:solidFill>
                  <a:srgbClr val="BC5C45"/>
                </a:solidFill>
              </a:rPr>
              <a:t>&amp; </a:t>
            </a:r>
            <a:r>
              <a:rPr sz="3200" spc="-120" dirty="0">
                <a:solidFill>
                  <a:srgbClr val="BC5C45"/>
                </a:solidFill>
              </a:rPr>
              <a:t>Algorithms </a:t>
            </a:r>
            <a:r>
              <a:rPr sz="3200" spc="-125" dirty="0">
                <a:solidFill>
                  <a:srgbClr val="BC5C45"/>
                </a:solidFill>
              </a:rPr>
              <a:t>for 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90" dirty="0">
                <a:solidFill>
                  <a:srgbClr val="BC5C45"/>
                </a:solidFill>
              </a:rPr>
              <a:t> </a:t>
            </a:r>
            <a:r>
              <a:rPr sz="3200" spc="-40" dirty="0">
                <a:solidFill>
                  <a:srgbClr val="BC5C45"/>
                </a:solidFill>
              </a:rPr>
              <a:t>Problem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2416" y="1940051"/>
            <a:ext cx="7188708" cy="33939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</a:t>
            </a:r>
            <a:r>
              <a:rPr lang="en-US" sz="2400" spc="-310" dirty="0">
                <a:latin typeface="Verdana"/>
                <a:cs typeface="Verdana"/>
              </a:rPr>
              <a:t>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linguistic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framework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Verdana"/>
                <a:cs typeface="Verdana"/>
              </a:rPr>
              <a:t>describing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computations.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linguistic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framework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Verdana"/>
                <a:cs typeface="Verdana"/>
              </a:rPr>
              <a:t>describing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computations.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30" dirty="0">
                <a:latin typeface="Verdana"/>
                <a:cs typeface="Verdana"/>
              </a:rPr>
              <a:t>A </a:t>
            </a:r>
            <a:r>
              <a:rPr sz="2400" spc="-30" dirty="0">
                <a:latin typeface="Verdana"/>
                <a:cs typeface="Verdana"/>
              </a:rPr>
              <a:t>programming </a:t>
            </a:r>
            <a:r>
              <a:rPr sz="2400" spc="55" dirty="0">
                <a:latin typeface="Verdana"/>
                <a:cs typeface="Verdana"/>
              </a:rPr>
              <a:t>language </a:t>
            </a:r>
            <a:r>
              <a:rPr sz="2400" spc="-50" dirty="0">
                <a:latin typeface="Verdana"/>
                <a:cs typeface="Verdana"/>
              </a:rPr>
              <a:t>also </a:t>
            </a:r>
            <a:r>
              <a:rPr sz="2400" spc="-60" dirty="0">
                <a:latin typeface="Verdana"/>
                <a:cs typeface="Verdana"/>
              </a:rPr>
              <a:t>has </a:t>
            </a:r>
            <a:r>
              <a:rPr lang="en-US" sz="2400" spc="-580" dirty="0">
                <a:latin typeface="Verdana"/>
                <a:cs typeface="Verdana"/>
              </a:rPr>
              <a:t>w o r d s</a:t>
            </a:r>
            <a:r>
              <a:rPr sz="2400" spc="-580" dirty="0">
                <a:latin typeface="Verdana"/>
                <a:cs typeface="Verdana"/>
              </a:rPr>
              <a:t>,  </a:t>
            </a:r>
            <a:r>
              <a:rPr sz="2400" spc="-114" dirty="0">
                <a:latin typeface="Verdana"/>
                <a:cs typeface="Verdana"/>
              </a:rPr>
              <a:t>symbols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50" dirty="0">
                <a:latin typeface="Verdana"/>
                <a:cs typeface="Verdana"/>
              </a:rPr>
              <a:t>rules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grammar.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42015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35" dirty="0">
                <a:solidFill>
                  <a:srgbClr val="BC5C45"/>
                </a:solidFill>
              </a:rPr>
              <a:t>BT-1 Hour Glass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962445" cy="156453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You have two hourglasses: a 7 minute one      and a 11 minute one. Using just two hourglass, </a:t>
            </a:r>
            <a:r>
              <a:rPr lang="en-US" sz="2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accurately measure time 15 minutes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49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-40" dirty="0">
                <a:solidFill>
                  <a:srgbClr val="BC5C45"/>
                </a:solidFill>
              </a:rPr>
              <a:t>programming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80" dirty="0">
                <a:solidFill>
                  <a:srgbClr val="BC5C45"/>
                </a:solidFill>
              </a:rPr>
              <a:t>language?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8525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731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programming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rules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telling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  </a:t>
            </a:r>
            <a:r>
              <a:rPr sz="2400" spc="5" dirty="0">
                <a:latin typeface="Verdana"/>
                <a:cs typeface="Verdana"/>
              </a:rPr>
              <a:t>what </a:t>
            </a:r>
            <a:r>
              <a:rPr sz="2400" spc="-30" dirty="0">
                <a:latin typeface="Verdana"/>
                <a:cs typeface="Verdana"/>
              </a:rPr>
              <a:t>operations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54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perform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provides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linguistic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framework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sz="2400" spc="-20" dirty="0">
                <a:latin typeface="Verdana"/>
                <a:cs typeface="Verdana"/>
              </a:rPr>
              <a:t>describing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computations.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30" dirty="0">
                <a:latin typeface="Verdana"/>
                <a:cs typeface="Verdana"/>
              </a:rPr>
              <a:t>A </a:t>
            </a:r>
            <a:r>
              <a:rPr sz="2400" spc="-30" dirty="0">
                <a:latin typeface="Verdana"/>
                <a:cs typeface="Verdana"/>
              </a:rPr>
              <a:t>programming </a:t>
            </a:r>
            <a:r>
              <a:rPr sz="2400" spc="55" dirty="0">
                <a:latin typeface="Verdana"/>
                <a:cs typeface="Verdana"/>
              </a:rPr>
              <a:t>language </a:t>
            </a:r>
            <a:r>
              <a:rPr sz="2400" spc="-50" dirty="0">
                <a:latin typeface="Verdana"/>
                <a:cs typeface="Verdana"/>
              </a:rPr>
              <a:t>also </a:t>
            </a:r>
            <a:r>
              <a:rPr sz="2400" spc="-60" dirty="0">
                <a:latin typeface="Verdana"/>
                <a:cs typeface="Verdana"/>
              </a:rPr>
              <a:t>has </a:t>
            </a:r>
            <a:r>
              <a:rPr sz="2400" spc="-580" dirty="0">
                <a:latin typeface="Verdana"/>
                <a:cs typeface="Verdana"/>
              </a:rPr>
              <a:t>w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o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r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d</a:t>
            </a:r>
            <a:r>
              <a:rPr lang="en-US" sz="2400" spc="-580" dirty="0">
                <a:latin typeface="Verdana"/>
                <a:cs typeface="Verdana"/>
              </a:rPr>
              <a:t> </a:t>
            </a:r>
            <a:r>
              <a:rPr sz="2400" spc="-580" dirty="0">
                <a:latin typeface="Verdana"/>
                <a:cs typeface="Verdana"/>
              </a:rPr>
              <a:t>s,  </a:t>
            </a:r>
            <a:r>
              <a:rPr sz="2400" spc="-114" dirty="0">
                <a:latin typeface="Verdana"/>
                <a:cs typeface="Verdana"/>
              </a:rPr>
              <a:t>symbols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50" dirty="0">
                <a:latin typeface="Verdana"/>
                <a:cs typeface="Verdana"/>
              </a:rPr>
              <a:t>rules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grammar.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Verdana"/>
                <a:cs typeface="Verdana"/>
              </a:rPr>
              <a:t>The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grammatical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rules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are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called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BC5C45"/>
                </a:solidFill>
                <a:latin typeface="Verdana"/>
                <a:cs typeface="Verdana"/>
              </a:rPr>
              <a:t>syntax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3055" y="2625851"/>
            <a:ext cx="4589526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3055" y="2625851"/>
            <a:ext cx="4589526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21536" y="3695700"/>
            <a:ext cx="6052566" cy="9837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32433" y="739266"/>
            <a:ext cx="5455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BC5C45"/>
                </a:solidFill>
                <a:latin typeface="Verdana"/>
                <a:cs typeface="Verdana"/>
              </a:rPr>
              <a:t>High/Low </a:t>
            </a:r>
            <a:r>
              <a:rPr sz="3200" spc="-65" dirty="0">
                <a:solidFill>
                  <a:srgbClr val="BC5C45"/>
                </a:solidFill>
                <a:latin typeface="Verdana"/>
                <a:cs typeface="Verdana"/>
              </a:rPr>
              <a:t>Level</a:t>
            </a:r>
            <a:r>
              <a:rPr sz="3200" spc="-45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BC5C45"/>
                </a:solidFill>
                <a:latin typeface="Verdana"/>
                <a:cs typeface="Verdana"/>
              </a:rPr>
              <a:t>Languages!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1607807"/>
            <a:ext cx="3217925" cy="9319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258" y="1895094"/>
            <a:ext cx="212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C++/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Java/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3055" y="2625851"/>
            <a:ext cx="4589526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42538" y="2939541"/>
            <a:ext cx="2216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Assembly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21536" y="3695700"/>
            <a:ext cx="6052566" cy="9837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90569" y="4009390"/>
            <a:ext cx="1717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88491" y="4765547"/>
            <a:ext cx="7518654" cy="9837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22319" y="5079238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EE5846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EE5846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EE5846"/>
                </a:solidFill>
                <a:latin typeface="Verdana"/>
                <a:cs typeface="Verdana"/>
              </a:rPr>
              <a:t>M</a:t>
            </a:r>
            <a:r>
              <a:rPr sz="1800" spc="-45" dirty="0">
                <a:solidFill>
                  <a:srgbClr val="EE5846"/>
                </a:solidFill>
                <a:latin typeface="Verdana"/>
                <a:cs typeface="Verdana"/>
              </a:rPr>
              <a:t>/</a:t>
            </a:r>
            <a:r>
              <a:rPr sz="1800" spc="-80" dirty="0">
                <a:solidFill>
                  <a:srgbClr val="EE5846"/>
                </a:solidFill>
                <a:latin typeface="Verdana"/>
                <a:cs typeface="Verdana"/>
              </a:rPr>
              <a:t>MIP</a:t>
            </a:r>
            <a:r>
              <a:rPr sz="1800" spc="-270" dirty="0">
                <a:solidFill>
                  <a:srgbClr val="EE5846"/>
                </a:solidFill>
                <a:latin typeface="Verdana"/>
                <a:cs typeface="Verdana"/>
              </a:rPr>
              <a:t>S/</a:t>
            </a:r>
            <a:r>
              <a:rPr sz="1800" spc="-190" dirty="0">
                <a:solidFill>
                  <a:srgbClr val="EE5846"/>
                </a:solidFill>
                <a:latin typeface="Verdana"/>
                <a:cs typeface="Verdana"/>
              </a:rPr>
              <a:t>I</a:t>
            </a:r>
            <a:r>
              <a:rPr sz="1800" spc="-40" dirty="0">
                <a:solidFill>
                  <a:srgbClr val="EE5846"/>
                </a:solidFill>
                <a:latin typeface="Verdana"/>
                <a:cs typeface="Verdana"/>
              </a:rPr>
              <a:t>BM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617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BC5C45"/>
                </a:solidFill>
              </a:rPr>
              <a:t>How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180" dirty="0">
                <a:solidFill>
                  <a:srgbClr val="BC5C45"/>
                </a:solidFill>
              </a:rPr>
              <a:t>do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130" dirty="0">
                <a:solidFill>
                  <a:srgbClr val="BC5C45"/>
                </a:solidFill>
              </a:rPr>
              <a:t>work</a:t>
            </a:r>
            <a:r>
              <a:rPr sz="3200" spc="-229" dirty="0">
                <a:solidFill>
                  <a:srgbClr val="BC5C45"/>
                </a:solidFill>
              </a:rPr>
              <a:t>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High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30" dirty="0">
                <a:solidFill>
                  <a:srgbClr val="BC5C45"/>
                </a:solidFill>
              </a:rPr>
              <a:t>Level?</a:t>
            </a:r>
            <a:endParaRPr sz="3200"/>
          </a:p>
        </p:txBody>
      </p:sp>
      <p:sp>
        <p:nvSpPr>
          <p:cNvPr id="22" name="object 22"/>
          <p:cNvSpPr/>
          <p:nvPr/>
        </p:nvSpPr>
        <p:spPr>
          <a:xfrm>
            <a:off x="992124" y="2801111"/>
            <a:ext cx="1965198" cy="16436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6746" y="3445002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800" spc="-38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800" spc="-38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j;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33744" y="2801111"/>
            <a:ext cx="1968246" cy="1643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77076" y="3033140"/>
            <a:ext cx="1484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000000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00001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00010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00110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00000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100000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8648" y="3544951"/>
            <a:ext cx="690880" cy="106680"/>
          </a:xfrm>
          <a:custGeom>
            <a:avLst/>
            <a:gdLst/>
            <a:ahLst/>
            <a:cxnLst/>
            <a:rect l="l" t="t" r="r" b="b"/>
            <a:pathLst>
              <a:path w="690879" h="106679">
                <a:moveTo>
                  <a:pt x="660257" y="53212"/>
                </a:moveTo>
                <a:lnTo>
                  <a:pt x="591692" y="93218"/>
                </a:lnTo>
                <a:lnTo>
                  <a:pt x="590550" y="97917"/>
                </a:lnTo>
                <a:lnTo>
                  <a:pt x="592581" y="101473"/>
                </a:lnTo>
                <a:lnTo>
                  <a:pt x="594740" y="105156"/>
                </a:lnTo>
                <a:lnTo>
                  <a:pt x="599439" y="106425"/>
                </a:lnTo>
                <a:lnTo>
                  <a:pt x="602996" y="104267"/>
                </a:lnTo>
                <a:lnTo>
                  <a:pt x="677438" y="60833"/>
                </a:lnTo>
                <a:lnTo>
                  <a:pt x="675386" y="60833"/>
                </a:lnTo>
                <a:lnTo>
                  <a:pt x="675386" y="59816"/>
                </a:lnTo>
                <a:lnTo>
                  <a:pt x="671576" y="59816"/>
                </a:lnTo>
                <a:lnTo>
                  <a:pt x="660257" y="53212"/>
                </a:lnTo>
                <a:close/>
              </a:path>
              <a:path w="690879" h="106679">
                <a:moveTo>
                  <a:pt x="64719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647197" y="60833"/>
                </a:lnTo>
                <a:lnTo>
                  <a:pt x="660257" y="53212"/>
                </a:lnTo>
                <a:lnTo>
                  <a:pt x="647197" y="45593"/>
                </a:lnTo>
                <a:close/>
              </a:path>
              <a:path w="690879" h="106679">
                <a:moveTo>
                  <a:pt x="677438" y="45593"/>
                </a:moveTo>
                <a:lnTo>
                  <a:pt x="675386" y="45593"/>
                </a:lnTo>
                <a:lnTo>
                  <a:pt x="675386" y="60833"/>
                </a:lnTo>
                <a:lnTo>
                  <a:pt x="677438" y="60833"/>
                </a:lnTo>
                <a:lnTo>
                  <a:pt x="690499" y="53212"/>
                </a:lnTo>
                <a:lnTo>
                  <a:pt x="677438" y="45593"/>
                </a:lnTo>
                <a:close/>
              </a:path>
              <a:path w="690879" h="106679">
                <a:moveTo>
                  <a:pt x="671576" y="46609"/>
                </a:moveTo>
                <a:lnTo>
                  <a:pt x="660257" y="53212"/>
                </a:lnTo>
                <a:lnTo>
                  <a:pt x="671576" y="59816"/>
                </a:lnTo>
                <a:lnTo>
                  <a:pt x="671576" y="46609"/>
                </a:lnTo>
                <a:close/>
              </a:path>
              <a:path w="690879" h="106679">
                <a:moveTo>
                  <a:pt x="675386" y="46609"/>
                </a:moveTo>
                <a:lnTo>
                  <a:pt x="671576" y="46609"/>
                </a:lnTo>
                <a:lnTo>
                  <a:pt x="671576" y="59816"/>
                </a:lnTo>
                <a:lnTo>
                  <a:pt x="675386" y="59816"/>
                </a:lnTo>
                <a:lnTo>
                  <a:pt x="675386" y="46609"/>
                </a:lnTo>
                <a:close/>
              </a:path>
              <a:path w="690879" h="106679">
                <a:moveTo>
                  <a:pt x="599439" y="0"/>
                </a:moveTo>
                <a:lnTo>
                  <a:pt x="594740" y="1270"/>
                </a:lnTo>
                <a:lnTo>
                  <a:pt x="592581" y="4952"/>
                </a:lnTo>
                <a:lnTo>
                  <a:pt x="590550" y="8509"/>
                </a:lnTo>
                <a:lnTo>
                  <a:pt x="591692" y="13208"/>
                </a:lnTo>
                <a:lnTo>
                  <a:pt x="660257" y="53212"/>
                </a:lnTo>
                <a:lnTo>
                  <a:pt x="671576" y="46609"/>
                </a:lnTo>
                <a:lnTo>
                  <a:pt x="675386" y="46609"/>
                </a:lnTo>
                <a:lnTo>
                  <a:pt x="675386" y="45593"/>
                </a:lnTo>
                <a:lnTo>
                  <a:pt x="677438" y="45593"/>
                </a:lnTo>
                <a:lnTo>
                  <a:pt x="602996" y="2159"/>
                </a:lnTo>
                <a:lnTo>
                  <a:pt x="599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05855" y="3544951"/>
            <a:ext cx="690880" cy="106680"/>
          </a:xfrm>
          <a:custGeom>
            <a:avLst/>
            <a:gdLst/>
            <a:ahLst/>
            <a:cxnLst/>
            <a:rect l="l" t="t" r="r" b="b"/>
            <a:pathLst>
              <a:path w="690879" h="106679">
                <a:moveTo>
                  <a:pt x="660257" y="53212"/>
                </a:moveTo>
                <a:lnTo>
                  <a:pt x="591693" y="93218"/>
                </a:lnTo>
                <a:lnTo>
                  <a:pt x="590550" y="97917"/>
                </a:lnTo>
                <a:lnTo>
                  <a:pt x="592582" y="101473"/>
                </a:lnTo>
                <a:lnTo>
                  <a:pt x="594741" y="105156"/>
                </a:lnTo>
                <a:lnTo>
                  <a:pt x="599440" y="106425"/>
                </a:lnTo>
                <a:lnTo>
                  <a:pt x="602996" y="104267"/>
                </a:lnTo>
                <a:lnTo>
                  <a:pt x="677438" y="60833"/>
                </a:lnTo>
                <a:lnTo>
                  <a:pt x="675386" y="60833"/>
                </a:lnTo>
                <a:lnTo>
                  <a:pt x="675386" y="59816"/>
                </a:lnTo>
                <a:lnTo>
                  <a:pt x="671576" y="59816"/>
                </a:lnTo>
                <a:lnTo>
                  <a:pt x="660257" y="53212"/>
                </a:lnTo>
                <a:close/>
              </a:path>
              <a:path w="690879" h="106679">
                <a:moveTo>
                  <a:pt x="64719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647197" y="60833"/>
                </a:lnTo>
                <a:lnTo>
                  <a:pt x="660257" y="53212"/>
                </a:lnTo>
                <a:lnTo>
                  <a:pt x="647197" y="45593"/>
                </a:lnTo>
                <a:close/>
              </a:path>
              <a:path w="690879" h="106679">
                <a:moveTo>
                  <a:pt x="677438" y="45593"/>
                </a:moveTo>
                <a:lnTo>
                  <a:pt x="675386" y="45593"/>
                </a:lnTo>
                <a:lnTo>
                  <a:pt x="675386" y="60833"/>
                </a:lnTo>
                <a:lnTo>
                  <a:pt x="677438" y="60833"/>
                </a:lnTo>
                <a:lnTo>
                  <a:pt x="690499" y="53212"/>
                </a:lnTo>
                <a:lnTo>
                  <a:pt x="677438" y="45593"/>
                </a:lnTo>
                <a:close/>
              </a:path>
              <a:path w="690879" h="106679">
                <a:moveTo>
                  <a:pt x="671576" y="46609"/>
                </a:moveTo>
                <a:lnTo>
                  <a:pt x="660257" y="53212"/>
                </a:lnTo>
                <a:lnTo>
                  <a:pt x="671576" y="59816"/>
                </a:lnTo>
                <a:lnTo>
                  <a:pt x="671576" y="46609"/>
                </a:lnTo>
                <a:close/>
              </a:path>
              <a:path w="690879" h="106679">
                <a:moveTo>
                  <a:pt x="675386" y="46609"/>
                </a:moveTo>
                <a:lnTo>
                  <a:pt x="671576" y="46609"/>
                </a:lnTo>
                <a:lnTo>
                  <a:pt x="671576" y="59816"/>
                </a:lnTo>
                <a:lnTo>
                  <a:pt x="675386" y="59816"/>
                </a:lnTo>
                <a:lnTo>
                  <a:pt x="675386" y="46609"/>
                </a:lnTo>
                <a:close/>
              </a:path>
              <a:path w="690879" h="106679">
                <a:moveTo>
                  <a:pt x="599440" y="0"/>
                </a:moveTo>
                <a:lnTo>
                  <a:pt x="594741" y="1270"/>
                </a:lnTo>
                <a:lnTo>
                  <a:pt x="592582" y="4952"/>
                </a:lnTo>
                <a:lnTo>
                  <a:pt x="590550" y="8509"/>
                </a:lnTo>
                <a:lnTo>
                  <a:pt x="591693" y="13208"/>
                </a:lnTo>
                <a:lnTo>
                  <a:pt x="660257" y="53212"/>
                </a:lnTo>
                <a:lnTo>
                  <a:pt x="671576" y="46609"/>
                </a:lnTo>
                <a:lnTo>
                  <a:pt x="675386" y="46609"/>
                </a:lnTo>
                <a:lnTo>
                  <a:pt x="675386" y="45593"/>
                </a:lnTo>
                <a:lnTo>
                  <a:pt x="677438" y="45593"/>
                </a:lnTo>
                <a:lnTo>
                  <a:pt x="602996" y="2159"/>
                </a:lnTo>
                <a:lnTo>
                  <a:pt x="599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9584" y="2057400"/>
            <a:ext cx="2274569" cy="32133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072890" y="2429636"/>
            <a:ext cx="119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Magic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Box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96867" y="2894063"/>
            <a:ext cx="1540002" cy="877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45660" y="3153917"/>
            <a:ext cx="1043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Compiler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96867" y="4110215"/>
            <a:ext cx="1540002" cy="877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43780" y="4370578"/>
            <a:ext cx="64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2433" y="4618482"/>
            <a:ext cx="135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Verdana"/>
                <a:cs typeface="Verdana"/>
              </a:rPr>
              <a:t>In </a:t>
            </a:r>
            <a:r>
              <a:rPr sz="1800" spc="-50" dirty="0">
                <a:latin typeface="Verdana"/>
                <a:cs typeface="Verdana"/>
              </a:rPr>
              <a:t>High</a:t>
            </a:r>
            <a:r>
              <a:rPr sz="1800" spc="-1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level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70803" y="4618482"/>
            <a:ext cx="197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Verdana"/>
                <a:cs typeface="Verdana"/>
              </a:rPr>
              <a:t>In </a:t>
            </a:r>
            <a:r>
              <a:rPr sz="1800" spc="55" dirty="0">
                <a:latin typeface="Verdana"/>
                <a:cs typeface="Verdana"/>
              </a:rPr>
              <a:t>Machine</a:t>
            </a:r>
            <a:r>
              <a:rPr sz="1800" spc="-195" dirty="0">
                <a:latin typeface="Verdana"/>
                <a:cs typeface="Verdana"/>
              </a:rPr>
              <a:t> </a:t>
            </a:r>
            <a:r>
              <a:rPr sz="1800" spc="125" dirty="0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895600"/>
            <a:ext cx="6322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>
                <a:solidFill>
                  <a:srgbClr val="BC5C45"/>
                </a:solidFill>
              </a:rPr>
              <a:t>Before</a:t>
            </a:r>
            <a:r>
              <a:rPr sz="3200" spc="-275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write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-25" dirty="0">
                <a:solidFill>
                  <a:srgbClr val="BC5C45"/>
                </a:solidFill>
              </a:rPr>
              <a:t>program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for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3352800"/>
            <a:ext cx="6162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solidFill>
                  <a:srgbClr val="BC5C45"/>
                </a:solidFill>
                <a:latin typeface="Verdana"/>
                <a:cs typeface="Verdana"/>
              </a:rPr>
              <a:t>solution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10" dirty="0">
                <a:solidFill>
                  <a:srgbClr val="BC5C45"/>
                </a:solidFill>
                <a:latin typeface="Verdana"/>
                <a:cs typeface="Verdana"/>
              </a:rPr>
              <a:t>we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120" dirty="0">
                <a:solidFill>
                  <a:srgbClr val="BC5C45"/>
                </a:solidFill>
                <a:latin typeface="Verdana"/>
                <a:cs typeface="Verdana"/>
              </a:rPr>
              <a:t>need</a:t>
            </a:r>
            <a:r>
              <a:rPr sz="3200" spc="-2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95" dirty="0">
                <a:solidFill>
                  <a:srgbClr val="BC5C45"/>
                </a:solidFill>
                <a:latin typeface="Verdana"/>
                <a:cs typeface="Verdana"/>
              </a:rPr>
              <a:t>an</a:t>
            </a:r>
            <a:r>
              <a:rPr sz="3200" spc="-2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b="1" spc="-310" dirty="0">
                <a:solidFill>
                  <a:srgbClr val="BC5C45"/>
                </a:solidFill>
                <a:latin typeface="Verdana"/>
                <a:cs typeface="Verdana"/>
              </a:rPr>
              <a:t>Algorithm.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8929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self-contained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BC5C45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  </a:t>
            </a:r>
            <a:r>
              <a:rPr sz="2400" spc="-114" dirty="0">
                <a:latin typeface="Verdana"/>
                <a:cs typeface="Verdana"/>
              </a:rPr>
              <a:t>set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operations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performed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solve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2721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Course</a:t>
            </a:r>
            <a:r>
              <a:rPr sz="3200" spc="-30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Structure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352845" cy="261097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Basics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Problem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Solving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>
                <a:latin typeface="Verdana"/>
                <a:cs typeface="Verdana"/>
              </a:rPr>
              <a:t>Programming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Fundamentals</a:t>
            </a:r>
            <a:endParaRPr lang="en-US" sz="2400" spc="-4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45" dirty="0">
                <a:latin typeface="Verdana"/>
                <a:cs typeface="Verdana"/>
              </a:rPr>
              <a:t>Data</a:t>
            </a:r>
            <a:r>
              <a:rPr lang="en-IN" sz="2400" spc="-540" dirty="0">
                <a:latin typeface="Verdana"/>
                <a:cs typeface="Verdana"/>
              </a:rPr>
              <a:t> </a:t>
            </a:r>
            <a:r>
              <a:rPr lang="en-IN" sz="2400" spc="-140" dirty="0">
                <a:latin typeface="Verdana"/>
                <a:cs typeface="Verdana"/>
              </a:rPr>
              <a:t>Structures: Arrays/2DArrays/Character-Arrays/Strings</a:t>
            </a:r>
          </a:p>
          <a:p>
            <a:pPr marL="12700">
              <a:spcBef>
                <a:spcPts val="575"/>
              </a:spcBef>
            </a:pPr>
            <a:r>
              <a:rPr lang="en-IN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lang="en-IN" sz="2400" dirty="0">
                <a:latin typeface="Verdana"/>
                <a:cs typeface="Verdana"/>
              </a:rPr>
              <a:t>Recursion</a:t>
            </a:r>
            <a:endParaRPr lang="en-IN" spc="-14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89292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self-contained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BC5C45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  </a:t>
            </a:r>
            <a:r>
              <a:rPr sz="2400" spc="-114" dirty="0">
                <a:latin typeface="Verdana"/>
                <a:cs typeface="Verdana"/>
              </a:rPr>
              <a:t>set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operations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performed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solve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 dirty="0">
              <a:latin typeface="Verdana"/>
              <a:cs typeface="Verdana"/>
            </a:endParaRPr>
          </a:p>
          <a:p>
            <a:pPr marL="287020" marR="4502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5" dirty="0">
                <a:latin typeface="Verdana"/>
                <a:cs typeface="Verdana"/>
              </a:rPr>
              <a:t>Its </a:t>
            </a:r>
            <a:r>
              <a:rPr sz="2400" spc="70" dirty="0">
                <a:latin typeface="Verdana"/>
                <a:cs typeface="Verdana"/>
              </a:rPr>
              <a:t>an </a:t>
            </a:r>
            <a:r>
              <a:rPr sz="2400" spc="15" dirty="0">
                <a:latin typeface="Verdana"/>
                <a:cs typeface="Verdana"/>
              </a:rPr>
              <a:t>effective </a:t>
            </a:r>
            <a:r>
              <a:rPr sz="2400" spc="20" dirty="0">
                <a:latin typeface="Verdana"/>
                <a:cs typeface="Verdana"/>
              </a:rPr>
              <a:t>method </a:t>
            </a:r>
            <a:r>
              <a:rPr sz="2400" spc="-30" dirty="0">
                <a:latin typeface="Verdana"/>
                <a:cs typeface="Verdana"/>
              </a:rPr>
              <a:t>that </a:t>
            </a:r>
            <a:r>
              <a:rPr sz="2400" spc="150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 </a:t>
            </a:r>
            <a:r>
              <a:rPr sz="2400" spc="-60" dirty="0">
                <a:latin typeface="Verdana"/>
                <a:cs typeface="Verdana"/>
              </a:rPr>
              <a:t>expressed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within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BC5C45"/>
                </a:solidFill>
                <a:latin typeface="Verdana"/>
                <a:cs typeface="Verdana"/>
              </a:rPr>
              <a:t>finite</a:t>
            </a:r>
            <a:r>
              <a:rPr sz="2400" spc="-2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amount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BC5C45"/>
                </a:solidFill>
                <a:latin typeface="Verdana"/>
                <a:cs typeface="Verdana"/>
              </a:rPr>
              <a:t>space 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65" dirty="0">
                <a:solidFill>
                  <a:srgbClr val="BC5C45"/>
                </a:solidFill>
                <a:latin typeface="Verdana"/>
                <a:cs typeface="Verdana"/>
              </a:rPr>
              <a:t>time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25" dirty="0">
                <a:latin typeface="Verdana"/>
                <a:cs typeface="Verdana"/>
              </a:rPr>
              <a:t>well-defined </a:t>
            </a:r>
            <a:r>
              <a:rPr sz="2400" spc="-60" dirty="0">
                <a:latin typeface="Verdana"/>
                <a:cs typeface="Verdana"/>
              </a:rPr>
              <a:t>formal 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solving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26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solidFill>
                  <a:srgbClr val="BC5C45"/>
                </a:solidFill>
              </a:rPr>
              <a:t>So </a:t>
            </a:r>
            <a:r>
              <a:rPr sz="3200" spc="15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90" dirty="0">
                <a:solidFill>
                  <a:srgbClr val="BC5C45"/>
                </a:solidFill>
              </a:rPr>
              <a:t>an</a:t>
            </a:r>
            <a:r>
              <a:rPr sz="3200" spc="-445" dirty="0">
                <a:solidFill>
                  <a:srgbClr val="BC5C45"/>
                </a:solidFill>
              </a:rPr>
              <a:t> </a:t>
            </a:r>
            <a:r>
              <a:rPr sz="3200" spc="-55" dirty="0">
                <a:solidFill>
                  <a:srgbClr val="BC5C45"/>
                </a:solidFill>
              </a:rPr>
              <a:t>algorithm?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892925" cy="3465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self-contained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BC5C45"/>
                </a:solidFill>
                <a:latin typeface="Verdana"/>
                <a:cs typeface="Verdana"/>
              </a:rPr>
              <a:t>by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BC5C45"/>
                </a:solidFill>
                <a:latin typeface="Verdana"/>
                <a:cs typeface="Verdana"/>
              </a:rPr>
              <a:t>step  </a:t>
            </a:r>
            <a:r>
              <a:rPr sz="2400" spc="-114" dirty="0">
                <a:latin typeface="Verdana"/>
                <a:cs typeface="Verdana"/>
              </a:rPr>
              <a:t>set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operations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performed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  </a:t>
            </a:r>
            <a:r>
              <a:rPr sz="2400" spc="-70" dirty="0">
                <a:latin typeface="Verdana"/>
                <a:cs typeface="Verdana"/>
              </a:rPr>
              <a:t>solve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4502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5" dirty="0">
                <a:latin typeface="Verdana"/>
                <a:cs typeface="Verdana"/>
              </a:rPr>
              <a:t>Its </a:t>
            </a:r>
            <a:r>
              <a:rPr sz="2400" spc="70" dirty="0">
                <a:latin typeface="Verdana"/>
                <a:cs typeface="Verdana"/>
              </a:rPr>
              <a:t>an </a:t>
            </a:r>
            <a:r>
              <a:rPr sz="2400" spc="15" dirty="0">
                <a:latin typeface="Verdana"/>
                <a:cs typeface="Verdana"/>
              </a:rPr>
              <a:t>effective </a:t>
            </a:r>
            <a:r>
              <a:rPr sz="2400" spc="20" dirty="0">
                <a:latin typeface="Verdana"/>
                <a:cs typeface="Verdana"/>
              </a:rPr>
              <a:t>method </a:t>
            </a:r>
            <a:r>
              <a:rPr sz="2400" spc="-30" dirty="0">
                <a:latin typeface="Verdana"/>
                <a:cs typeface="Verdana"/>
              </a:rPr>
              <a:t>that </a:t>
            </a:r>
            <a:r>
              <a:rPr sz="2400" spc="150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 </a:t>
            </a:r>
            <a:r>
              <a:rPr sz="2400" spc="-60" dirty="0">
                <a:latin typeface="Verdana"/>
                <a:cs typeface="Verdana"/>
              </a:rPr>
              <a:t>expressed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within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BC5C45"/>
                </a:solidFill>
                <a:latin typeface="Verdana"/>
                <a:cs typeface="Verdana"/>
              </a:rPr>
              <a:t>finite</a:t>
            </a:r>
            <a:r>
              <a:rPr sz="2400" spc="-2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amount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BC5C45"/>
                </a:solidFill>
                <a:latin typeface="Verdana"/>
                <a:cs typeface="Verdana"/>
              </a:rPr>
              <a:t>space 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65" dirty="0">
                <a:solidFill>
                  <a:srgbClr val="BC5C45"/>
                </a:solidFill>
                <a:latin typeface="Verdana"/>
                <a:cs typeface="Verdana"/>
              </a:rPr>
              <a:t>time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25" dirty="0">
                <a:latin typeface="Verdana"/>
                <a:cs typeface="Verdana"/>
              </a:rPr>
              <a:t>well-defined </a:t>
            </a:r>
            <a:r>
              <a:rPr sz="2400" spc="-60" dirty="0">
                <a:latin typeface="Verdana"/>
                <a:cs typeface="Verdana"/>
              </a:rPr>
              <a:t>formal  </a:t>
            </a:r>
            <a:r>
              <a:rPr sz="2400" spc="55" dirty="0">
                <a:latin typeface="Verdana"/>
                <a:cs typeface="Verdana"/>
              </a:rPr>
              <a:t>language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solving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4248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Another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describe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algorithm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is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a  </a:t>
            </a:r>
            <a:r>
              <a:rPr sz="2400" spc="45" dirty="0">
                <a:latin typeface="Verdana"/>
                <a:cs typeface="Verdana"/>
              </a:rPr>
              <a:t>sequence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unambiguous</a:t>
            </a:r>
            <a:r>
              <a:rPr sz="2400" spc="-6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instructions.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25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75" dirty="0">
                <a:solidFill>
                  <a:srgbClr val="BC5C45"/>
                </a:solidFill>
              </a:rPr>
              <a:t>Expressing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Algorithms?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454659" marR="24765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0" dirty="0"/>
              <a:t>Algorithms</a:t>
            </a:r>
            <a:r>
              <a:rPr sz="2400" spc="-215" dirty="0"/>
              <a:t> </a:t>
            </a:r>
            <a:r>
              <a:rPr sz="2400" spc="150" dirty="0"/>
              <a:t>can</a:t>
            </a:r>
            <a:r>
              <a:rPr sz="2400" spc="-200" dirty="0"/>
              <a:t> </a:t>
            </a:r>
            <a:r>
              <a:rPr sz="2400" spc="135" dirty="0"/>
              <a:t>be</a:t>
            </a:r>
            <a:r>
              <a:rPr sz="2400" spc="-190" dirty="0"/>
              <a:t> </a:t>
            </a:r>
            <a:r>
              <a:rPr sz="2400" spc="-60" dirty="0"/>
              <a:t>expressed</a:t>
            </a:r>
            <a:r>
              <a:rPr sz="2400" spc="-170" dirty="0"/>
              <a:t> </a:t>
            </a:r>
            <a:r>
              <a:rPr sz="2400" spc="-110" dirty="0"/>
              <a:t>in</a:t>
            </a:r>
            <a:r>
              <a:rPr sz="2400" spc="-210" dirty="0"/>
              <a:t> </a:t>
            </a:r>
            <a:r>
              <a:rPr sz="2400" spc="-20" dirty="0"/>
              <a:t>many</a:t>
            </a:r>
            <a:r>
              <a:rPr sz="2400" spc="-200" dirty="0"/>
              <a:t> </a:t>
            </a:r>
            <a:r>
              <a:rPr sz="2400" spc="-75" dirty="0"/>
              <a:t>kind</a:t>
            </a:r>
            <a:r>
              <a:rPr sz="2400" spc="-200" dirty="0"/>
              <a:t> </a:t>
            </a:r>
            <a:r>
              <a:rPr sz="2400" spc="-505" dirty="0"/>
              <a:t>of  </a:t>
            </a:r>
            <a:r>
              <a:rPr sz="2400" spc="-65" dirty="0"/>
              <a:t>notations, </a:t>
            </a:r>
            <a:r>
              <a:rPr sz="2400" spc="-15" dirty="0"/>
              <a:t>including </a:t>
            </a:r>
            <a:r>
              <a:rPr sz="2400" spc="-50" dirty="0">
                <a:solidFill>
                  <a:srgbClr val="BC5C45"/>
                </a:solidFill>
              </a:rPr>
              <a:t>natural </a:t>
            </a:r>
            <a:r>
              <a:rPr sz="2400" spc="-5" dirty="0">
                <a:solidFill>
                  <a:srgbClr val="BC5C45"/>
                </a:solidFill>
              </a:rPr>
              <a:t>languages</a:t>
            </a:r>
            <a:r>
              <a:rPr sz="2400" spc="-5" dirty="0"/>
              <a:t>,  </a:t>
            </a:r>
            <a:r>
              <a:rPr sz="2400" spc="55" dirty="0">
                <a:solidFill>
                  <a:srgbClr val="BC5C45"/>
                </a:solidFill>
              </a:rPr>
              <a:t>pseudocode</a:t>
            </a:r>
            <a:r>
              <a:rPr sz="2400" spc="55" dirty="0"/>
              <a:t>, </a:t>
            </a:r>
            <a:r>
              <a:rPr sz="2400" spc="-60" dirty="0">
                <a:solidFill>
                  <a:srgbClr val="BC5C45"/>
                </a:solidFill>
              </a:rPr>
              <a:t>flowcharts</a:t>
            </a:r>
            <a:r>
              <a:rPr sz="2400" spc="-60" dirty="0"/>
              <a:t>,</a:t>
            </a:r>
            <a:r>
              <a:rPr sz="2400" spc="-409" dirty="0"/>
              <a:t> </a:t>
            </a:r>
            <a:r>
              <a:rPr sz="2400" spc="20" dirty="0"/>
              <a:t>etc.</a:t>
            </a:r>
            <a:endParaRPr sz="2400">
              <a:latin typeface="Arial"/>
              <a:cs typeface="Arial"/>
            </a:endParaRPr>
          </a:p>
          <a:p>
            <a:pPr marL="454659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/>
              <a:t>Natural </a:t>
            </a:r>
            <a:r>
              <a:rPr sz="2400" spc="55" dirty="0"/>
              <a:t>Language </a:t>
            </a:r>
            <a:r>
              <a:rPr sz="2400" spc="-114" dirty="0"/>
              <a:t>expressions </a:t>
            </a:r>
            <a:r>
              <a:rPr sz="2400" spc="10" dirty="0"/>
              <a:t>of </a:t>
            </a:r>
            <a:r>
              <a:rPr sz="2400" spc="-85" dirty="0"/>
              <a:t>algorithms  </a:t>
            </a:r>
            <a:r>
              <a:rPr sz="2400" spc="20" dirty="0"/>
              <a:t>tend</a:t>
            </a:r>
            <a:r>
              <a:rPr sz="2400" spc="-185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130" dirty="0"/>
              <a:t>be</a:t>
            </a:r>
            <a:r>
              <a:rPr sz="2400" spc="-180" dirty="0"/>
              <a:t> </a:t>
            </a:r>
            <a:r>
              <a:rPr sz="2400" spc="-25" dirty="0"/>
              <a:t>verbose</a:t>
            </a:r>
            <a:r>
              <a:rPr sz="2400" spc="-200" dirty="0"/>
              <a:t> </a:t>
            </a:r>
            <a:r>
              <a:rPr sz="2400" spc="90" dirty="0"/>
              <a:t>and</a:t>
            </a:r>
            <a:r>
              <a:rPr sz="2400" spc="-185" dirty="0"/>
              <a:t> </a:t>
            </a:r>
            <a:r>
              <a:rPr sz="2400" spc="-35" dirty="0"/>
              <a:t>ambiguous,</a:t>
            </a:r>
            <a:r>
              <a:rPr sz="2400" spc="-210" dirty="0"/>
              <a:t> </a:t>
            </a:r>
            <a:r>
              <a:rPr sz="2400" spc="90" dirty="0"/>
              <a:t>and</a:t>
            </a:r>
            <a:r>
              <a:rPr sz="2400" spc="-180" dirty="0"/>
              <a:t> </a:t>
            </a:r>
            <a:r>
              <a:rPr sz="2400" dirty="0"/>
              <a:t>are  </a:t>
            </a:r>
            <a:r>
              <a:rPr sz="2400" spc="-100" dirty="0"/>
              <a:t>rarely </a:t>
            </a:r>
            <a:r>
              <a:rPr sz="2400" spc="-30" dirty="0"/>
              <a:t>used </a:t>
            </a:r>
            <a:r>
              <a:rPr sz="2400" spc="-95" dirty="0"/>
              <a:t>for </a:t>
            </a:r>
            <a:r>
              <a:rPr sz="2400" spc="15" dirty="0"/>
              <a:t>complex </a:t>
            </a:r>
            <a:r>
              <a:rPr sz="2400" spc="-95" dirty="0"/>
              <a:t>or </a:t>
            </a:r>
            <a:r>
              <a:rPr sz="2400" spc="35" dirty="0"/>
              <a:t>technical  </a:t>
            </a:r>
            <a:r>
              <a:rPr sz="2400" spc="-95" dirty="0"/>
              <a:t>algorithms.</a:t>
            </a:r>
            <a:endParaRPr sz="2400">
              <a:latin typeface="Arial"/>
              <a:cs typeface="Arial"/>
            </a:endParaRPr>
          </a:p>
          <a:p>
            <a:pPr marL="454659" marR="20891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/>
              <a:t>Programming </a:t>
            </a:r>
            <a:r>
              <a:rPr sz="2400" spc="15" dirty="0"/>
              <a:t>languages </a:t>
            </a:r>
            <a:r>
              <a:rPr sz="2400" spc="5" dirty="0"/>
              <a:t>are </a:t>
            </a:r>
            <a:r>
              <a:rPr sz="2400" spc="-114" dirty="0"/>
              <a:t>primarily  </a:t>
            </a:r>
            <a:r>
              <a:rPr sz="2400" spc="15" dirty="0"/>
              <a:t>intended</a:t>
            </a:r>
            <a:r>
              <a:rPr sz="2400" spc="-185" dirty="0"/>
              <a:t> </a:t>
            </a:r>
            <a:r>
              <a:rPr sz="2400" spc="-95" dirty="0"/>
              <a:t>for</a:t>
            </a:r>
            <a:r>
              <a:rPr sz="2400" spc="-170" dirty="0"/>
              <a:t> </a:t>
            </a:r>
            <a:r>
              <a:rPr sz="2400" spc="-95" dirty="0"/>
              <a:t>expressing</a:t>
            </a:r>
            <a:r>
              <a:rPr sz="2400" spc="-195" dirty="0"/>
              <a:t> </a:t>
            </a:r>
            <a:r>
              <a:rPr sz="2400" spc="-85" dirty="0"/>
              <a:t>algorithms</a:t>
            </a:r>
            <a:r>
              <a:rPr sz="2400" spc="-195" dirty="0"/>
              <a:t> </a:t>
            </a:r>
            <a:r>
              <a:rPr sz="2400" spc="-110" dirty="0"/>
              <a:t>in</a:t>
            </a:r>
            <a:r>
              <a:rPr sz="2400" spc="-210" dirty="0"/>
              <a:t> </a:t>
            </a:r>
            <a:r>
              <a:rPr sz="2400" spc="195" dirty="0"/>
              <a:t>a</a:t>
            </a:r>
            <a:r>
              <a:rPr sz="2400" spc="-170" dirty="0"/>
              <a:t> </a:t>
            </a:r>
            <a:r>
              <a:rPr sz="2400" spc="-95" dirty="0"/>
              <a:t>form  </a:t>
            </a:r>
            <a:r>
              <a:rPr sz="2400" spc="-30" dirty="0"/>
              <a:t>that</a:t>
            </a:r>
            <a:r>
              <a:rPr sz="2400" spc="-200" dirty="0"/>
              <a:t> </a:t>
            </a:r>
            <a:r>
              <a:rPr sz="2400" spc="145" dirty="0"/>
              <a:t>can</a:t>
            </a:r>
            <a:r>
              <a:rPr sz="2400" spc="-185" dirty="0"/>
              <a:t> </a:t>
            </a:r>
            <a:r>
              <a:rPr sz="2400" spc="130" dirty="0"/>
              <a:t>be</a:t>
            </a:r>
            <a:r>
              <a:rPr sz="2400" spc="-175" dirty="0"/>
              <a:t> </a:t>
            </a:r>
            <a:r>
              <a:rPr sz="2400" spc="45" dirty="0"/>
              <a:t>executed</a:t>
            </a:r>
            <a:r>
              <a:rPr sz="2400" spc="-185" dirty="0"/>
              <a:t> </a:t>
            </a:r>
            <a:r>
              <a:rPr sz="2400" spc="-5" dirty="0"/>
              <a:t>by</a:t>
            </a:r>
            <a:r>
              <a:rPr sz="2400" spc="-185" dirty="0"/>
              <a:t> </a:t>
            </a:r>
            <a:r>
              <a:rPr sz="2400" spc="195" dirty="0"/>
              <a:t>a</a:t>
            </a:r>
            <a:r>
              <a:rPr sz="2400" spc="-175" dirty="0"/>
              <a:t> </a:t>
            </a:r>
            <a:r>
              <a:rPr sz="2400" spc="-15" dirty="0"/>
              <a:t>computer.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9507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>
                <a:solidFill>
                  <a:srgbClr val="BC5C45"/>
                </a:solidFill>
              </a:rPr>
              <a:t>Two </a:t>
            </a:r>
            <a:r>
              <a:rPr sz="3200" spc="35" dirty="0">
                <a:solidFill>
                  <a:srgbClr val="BC5C45"/>
                </a:solidFill>
              </a:rPr>
              <a:t>basic</a:t>
            </a:r>
            <a:r>
              <a:rPr sz="3200" spc="-850" dirty="0">
                <a:solidFill>
                  <a:srgbClr val="BC5C45"/>
                </a:solidFill>
              </a:rPr>
              <a:t> </a:t>
            </a:r>
            <a:r>
              <a:rPr sz="3200" dirty="0">
                <a:solidFill>
                  <a:srgbClr val="BC5C45"/>
                </a:solidFill>
              </a:rPr>
              <a:t>aspects </a:t>
            </a:r>
            <a:r>
              <a:rPr sz="3200" spc="15" dirty="0">
                <a:solidFill>
                  <a:srgbClr val="BC5C45"/>
                </a:solidFill>
              </a:rPr>
              <a:t>of </a:t>
            </a:r>
            <a:r>
              <a:rPr sz="3200" spc="-45" dirty="0">
                <a:solidFill>
                  <a:srgbClr val="BC5C45"/>
                </a:solidFill>
              </a:rPr>
              <a:t>programming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1920875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5" dirty="0">
                <a:latin typeface="Verdana"/>
                <a:cs typeface="Verdana"/>
              </a:rPr>
              <a:t>Data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70" dirty="0">
                <a:latin typeface="Verdana"/>
                <a:cs typeface="Verdana"/>
              </a:rPr>
              <a:t>Instructions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14400"/>
            <a:ext cx="6324600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3200" spc="-225" dirty="0">
                <a:solidFill>
                  <a:srgbClr val="BC5C45"/>
                </a:solidFill>
              </a:rPr>
            </a:br>
            <a:br>
              <a:rPr lang="en-US" sz="3200" spc="-225" dirty="0">
                <a:solidFill>
                  <a:srgbClr val="BC5C45"/>
                </a:solidFill>
              </a:rPr>
            </a:br>
            <a:br>
              <a:rPr lang="en-US" sz="3200" spc="-225" dirty="0">
                <a:solidFill>
                  <a:srgbClr val="BC5C45"/>
                </a:solidFill>
              </a:rPr>
            </a:br>
            <a:r>
              <a:rPr sz="3200" spc="-225" dirty="0">
                <a:solidFill>
                  <a:srgbClr val="BC5C45"/>
                </a:solidFill>
              </a:rPr>
              <a:t>To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40" dirty="0">
                <a:solidFill>
                  <a:srgbClr val="BC5C45"/>
                </a:solidFill>
              </a:rPr>
              <a:t>understand</a:t>
            </a:r>
            <a:r>
              <a:rPr sz="3200" spc="-265" dirty="0">
                <a:solidFill>
                  <a:srgbClr val="BC5C45"/>
                </a:solidFill>
              </a:rPr>
              <a:t> </a:t>
            </a:r>
            <a:r>
              <a:rPr sz="3200" spc="135" dirty="0">
                <a:solidFill>
                  <a:srgbClr val="BC5C45"/>
                </a:solidFill>
              </a:rPr>
              <a:t>data</a:t>
            </a:r>
            <a:r>
              <a:rPr sz="3200" spc="-254" dirty="0">
                <a:solidFill>
                  <a:srgbClr val="BC5C45"/>
                </a:solidFill>
              </a:rPr>
              <a:t> </a:t>
            </a:r>
            <a:r>
              <a:rPr sz="3200" spc="105" dirty="0">
                <a:solidFill>
                  <a:srgbClr val="BC5C45"/>
                </a:solidFill>
              </a:rPr>
              <a:t>we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120" dirty="0">
                <a:solidFill>
                  <a:srgbClr val="BC5C45"/>
                </a:solidFill>
              </a:rPr>
              <a:t>need</a:t>
            </a:r>
            <a:r>
              <a:rPr sz="3200" spc="-275" dirty="0">
                <a:solidFill>
                  <a:srgbClr val="BC5C45"/>
                </a:solidFill>
              </a:rPr>
              <a:t> </a:t>
            </a:r>
            <a:r>
              <a:rPr sz="3200" spc="-10" dirty="0">
                <a:solidFill>
                  <a:srgbClr val="BC5C45"/>
                </a:solidFill>
              </a:rPr>
              <a:t>to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1295400"/>
            <a:ext cx="6716167" cy="2080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spc="-40" dirty="0">
              <a:solidFill>
                <a:srgbClr val="BC5C4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40" dirty="0">
                <a:solidFill>
                  <a:srgbClr val="BC5C45"/>
                </a:solidFill>
                <a:latin typeface="Verdana"/>
                <a:cs typeface="Verdana"/>
              </a:rPr>
              <a:t>     </a:t>
            </a:r>
            <a:r>
              <a:rPr sz="3200" spc="-40" dirty="0">
                <a:solidFill>
                  <a:srgbClr val="BC5C45"/>
                </a:solidFill>
                <a:latin typeface="Verdana"/>
                <a:cs typeface="Verdana"/>
              </a:rPr>
              <a:t>understand</a:t>
            </a:r>
            <a:r>
              <a:rPr sz="3200" spc="-3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b="1" spc="-254" dirty="0">
                <a:solidFill>
                  <a:srgbClr val="BC5C45"/>
                </a:solidFill>
                <a:latin typeface="Verdana"/>
                <a:cs typeface="Verdana"/>
              </a:rPr>
              <a:t>Variables</a:t>
            </a:r>
            <a:r>
              <a:rPr sz="3200" spc="-254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0373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10" dirty="0">
                <a:solidFill>
                  <a:srgbClr val="BC5C45"/>
                </a:solidFill>
              </a:rPr>
              <a:t>are</a:t>
            </a:r>
            <a:r>
              <a:rPr sz="3200" spc="-520" dirty="0">
                <a:solidFill>
                  <a:srgbClr val="BC5C45"/>
                </a:solidFill>
              </a:rPr>
              <a:t> </a:t>
            </a:r>
            <a:r>
              <a:rPr sz="3200" spc="-25" dirty="0">
                <a:solidFill>
                  <a:srgbClr val="BC5C45"/>
                </a:solidFill>
              </a:rPr>
              <a:t>Variables?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639559" cy="309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96215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5" dirty="0">
                <a:latin typeface="Verdana"/>
                <a:cs typeface="Verdana"/>
              </a:rPr>
              <a:t>Variables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10" dirty="0">
                <a:latin typeface="Verdana"/>
                <a:cs typeface="Verdana"/>
              </a:rPr>
              <a:t>computer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dirty="0">
                <a:latin typeface="Verdana"/>
                <a:cs typeface="Verdana"/>
              </a:rPr>
              <a:t>are  </a:t>
            </a:r>
            <a:r>
              <a:rPr sz="2400" spc="10" dirty="0">
                <a:latin typeface="Verdana"/>
                <a:cs typeface="Verdana"/>
              </a:rPr>
              <a:t>analogous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BC5C45"/>
                </a:solidFill>
                <a:latin typeface="Verdana"/>
                <a:cs typeface="Verdana"/>
              </a:rPr>
              <a:t>Buckets</a:t>
            </a:r>
            <a:r>
              <a:rPr sz="2400" spc="-18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BC5C45"/>
                </a:solidFill>
                <a:latin typeface="Verdana"/>
                <a:cs typeface="Verdana"/>
              </a:rPr>
              <a:t>Envelopes</a:t>
            </a:r>
            <a:r>
              <a:rPr sz="24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where  </a:t>
            </a:r>
            <a:r>
              <a:rPr sz="2400" spc="-60" dirty="0">
                <a:latin typeface="Verdana"/>
                <a:cs typeface="Verdana"/>
              </a:rPr>
              <a:t>information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</a:t>
            </a:r>
            <a:r>
              <a:rPr sz="2400" dirty="0">
                <a:latin typeface="Verdana"/>
                <a:cs typeface="Verdana"/>
              </a:rPr>
              <a:t>maintained </a:t>
            </a:r>
            <a:r>
              <a:rPr sz="2400" spc="90" dirty="0">
                <a:latin typeface="Verdana"/>
                <a:cs typeface="Verdana"/>
              </a:rPr>
              <a:t>and  </a:t>
            </a:r>
            <a:r>
              <a:rPr sz="2400" dirty="0">
                <a:latin typeface="Verdana"/>
                <a:cs typeface="Verdana"/>
              </a:rPr>
              <a:t>referenced.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outside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bucket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name.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5" dirty="0">
                <a:latin typeface="Verdana"/>
                <a:cs typeface="Verdana"/>
              </a:rPr>
              <a:t>When </a:t>
            </a:r>
            <a:r>
              <a:rPr sz="2400" spc="-95" dirty="0">
                <a:latin typeface="Verdana"/>
                <a:cs typeface="Verdana"/>
              </a:rPr>
              <a:t>referring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bucket, </a:t>
            </a:r>
            <a:r>
              <a:rPr sz="2400" spc="75" dirty="0">
                <a:latin typeface="Verdana"/>
                <a:cs typeface="Verdana"/>
              </a:rPr>
              <a:t>we </a:t>
            </a:r>
            <a:r>
              <a:rPr sz="2400" spc="-85" dirty="0">
                <a:latin typeface="Verdana"/>
                <a:cs typeface="Verdana"/>
              </a:rPr>
              <a:t>use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45" dirty="0">
                <a:latin typeface="Verdana"/>
                <a:cs typeface="Verdana"/>
              </a:rPr>
              <a:t>name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bucket,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data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stored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 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bucket.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384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BC5C45"/>
                </a:solidFill>
              </a:rPr>
              <a:t>Variable</a:t>
            </a:r>
            <a:r>
              <a:rPr sz="3200" spc="-305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Actions!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737486"/>
            <a:ext cx="6917055" cy="39820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marR="47625" indent="-274955">
              <a:lnSpc>
                <a:spcPts val="2110"/>
              </a:lnSpc>
              <a:spcBef>
                <a:spcPts val="605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45" dirty="0">
                <a:solidFill>
                  <a:srgbClr val="BC5C45"/>
                </a:solidFill>
                <a:latin typeface="Verdana"/>
                <a:cs typeface="Verdana"/>
              </a:rPr>
              <a:t>Create </a:t>
            </a:r>
            <a:r>
              <a:rPr sz="2200" spc="55" dirty="0">
                <a:latin typeface="Verdana"/>
                <a:cs typeface="Verdana"/>
              </a:rPr>
              <a:t>one </a:t>
            </a:r>
            <a:r>
              <a:rPr sz="2200" spc="-110" dirty="0">
                <a:latin typeface="Verdana"/>
                <a:cs typeface="Verdana"/>
              </a:rPr>
              <a:t>(with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45" dirty="0">
                <a:latin typeface="Verdana"/>
                <a:cs typeface="Verdana"/>
              </a:rPr>
              <a:t>nice </a:t>
            </a:r>
            <a:r>
              <a:rPr sz="2200" spc="-40" dirty="0">
                <a:latin typeface="Verdana"/>
                <a:cs typeface="Verdana"/>
              </a:rPr>
              <a:t>name). </a:t>
            </a:r>
            <a:r>
              <a:rPr sz="2200" spc="120" dirty="0">
                <a:latin typeface="Verdana"/>
                <a:cs typeface="Verdana"/>
              </a:rPr>
              <a:t>A </a:t>
            </a:r>
            <a:r>
              <a:rPr sz="2200" spc="-15" dirty="0">
                <a:latin typeface="Verdana"/>
                <a:cs typeface="Verdana"/>
              </a:rPr>
              <a:t>variable  </a:t>
            </a:r>
            <a:r>
              <a:rPr sz="2200" spc="-60" dirty="0">
                <a:latin typeface="Verdana"/>
                <a:cs typeface="Verdana"/>
              </a:rPr>
              <a:t>should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14" dirty="0">
                <a:latin typeface="Verdana"/>
                <a:cs typeface="Verdana"/>
              </a:rPr>
              <a:t>be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55" dirty="0">
                <a:latin typeface="Verdana"/>
                <a:cs typeface="Verdana"/>
              </a:rPr>
              <a:t>named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to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represent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all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possible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values  </a:t>
            </a:r>
            <a:r>
              <a:rPr sz="2200" spc="-30" dirty="0">
                <a:latin typeface="Verdana"/>
                <a:cs typeface="Verdana"/>
              </a:rPr>
              <a:t>that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60" dirty="0">
                <a:latin typeface="Verdana"/>
                <a:cs typeface="Verdana"/>
              </a:rPr>
              <a:t>might </a:t>
            </a:r>
            <a:r>
              <a:rPr sz="2200" spc="-5" dirty="0">
                <a:latin typeface="Verdana"/>
                <a:cs typeface="Verdana"/>
              </a:rPr>
              <a:t>contain. </a:t>
            </a:r>
            <a:r>
              <a:rPr sz="2200" spc="-75" dirty="0">
                <a:latin typeface="Verdana"/>
                <a:cs typeface="Verdana"/>
              </a:rPr>
              <a:t>Some </a:t>
            </a:r>
            <a:r>
              <a:rPr sz="2200" spc="-35" dirty="0">
                <a:latin typeface="Verdana"/>
                <a:cs typeface="Verdana"/>
              </a:rPr>
              <a:t>examples </a:t>
            </a:r>
            <a:r>
              <a:rPr sz="2200" spc="-100" dirty="0">
                <a:latin typeface="Verdana"/>
                <a:cs typeface="Verdana"/>
              </a:rPr>
              <a:t>are:  </a:t>
            </a:r>
            <a:r>
              <a:rPr sz="2200" spc="-75" dirty="0">
                <a:latin typeface="Verdana"/>
                <a:cs typeface="Verdana"/>
              </a:rPr>
              <a:t>midterm_score, </a:t>
            </a:r>
            <a:r>
              <a:rPr sz="2200" spc="-90" dirty="0">
                <a:latin typeface="Verdana"/>
                <a:cs typeface="Verdana"/>
              </a:rPr>
              <a:t>midterm_scores, </a:t>
            </a:r>
            <a:r>
              <a:rPr sz="2200" spc="-45" dirty="0">
                <a:latin typeface="Verdana"/>
                <a:cs typeface="Verdana"/>
              </a:rPr>
              <a:t>data_points,  </a:t>
            </a:r>
            <a:r>
              <a:rPr sz="2200" spc="-40" dirty="0">
                <a:latin typeface="Verdana"/>
                <a:cs typeface="Verdana"/>
              </a:rPr>
              <a:t>course_name,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20" dirty="0">
                <a:latin typeface="Verdana"/>
                <a:cs typeface="Verdana"/>
              </a:rPr>
              <a:t>etc.</a:t>
            </a:r>
            <a:endParaRPr sz="2200">
              <a:latin typeface="Verdana"/>
              <a:cs typeface="Verdana"/>
            </a:endParaRPr>
          </a:p>
          <a:p>
            <a:pPr marL="287020" marR="5080" indent="-274955">
              <a:lnSpc>
                <a:spcPct val="80000"/>
              </a:lnSpc>
              <a:spcBef>
                <a:spcPts val="56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75" dirty="0">
                <a:solidFill>
                  <a:srgbClr val="BC5C45"/>
                </a:solidFill>
                <a:latin typeface="Verdana"/>
                <a:cs typeface="Verdana"/>
              </a:rPr>
              <a:t>Put </a:t>
            </a:r>
            <a:r>
              <a:rPr sz="2200" spc="-45" dirty="0">
                <a:latin typeface="Verdana"/>
                <a:cs typeface="Verdana"/>
              </a:rPr>
              <a:t>some </a:t>
            </a:r>
            <a:r>
              <a:rPr sz="2200" spc="-55" dirty="0">
                <a:latin typeface="Verdana"/>
                <a:cs typeface="Verdana"/>
              </a:rPr>
              <a:t>information into </a:t>
            </a:r>
            <a:r>
              <a:rPr sz="2200" spc="-140" dirty="0">
                <a:latin typeface="Verdana"/>
                <a:cs typeface="Verdana"/>
              </a:rPr>
              <a:t>it </a:t>
            </a:r>
            <a:r>
              <a:rPr sz="2200" spc="-75" dirty="0">
                <a:latin typeface="Verdana"/>
                <a:cs typeface="Verdana"/>
              </a:rPr>
              <a:t>(destroying  </a:t>
            </a:r>
            <a:r>
              <a:rPr sz="2200" spc="-60" dirty="0">
                <a:latin typeface="Verdana"/>
                <a:cs typeface="Verdana"/>
              </a:rPr>
              <a:t>whatever </a:t>
            </a:r>
            <a:r>
              <a:rPr sz="2200" spc="-35" dirty="0">
                <a:latin typeface="Verdana"/>
                <a:cs typeface="Verdana"/>
              </a:rPr>
              <a:t>was </a:t>
            </a:r>
            <a:r>
              <a:rPr sz="2200" spc="-45" dirty="0">
                <a:latin typeface="Verdana"/>
                <a:cs typeface="Verdana"/>
              </a:rPr>
              <a:t>there before).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-145" dirty="0">
                <a:latin typeface="Verdana"/>
                <a:cs typeface="Verdana"/>
              </a:rPr>
              <a:t>"put"  </a:t>
            </a:r>
            <a:r>
              <a:rPr sz="2200" spc="-55" dirty="0">
                <a:latin typeface="Verdana"/>
                <a:cs typeface="Verdana"/>
              </a:rPr>
              <a:t>information into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-15" dirty="0">
                <a:latin typeface="Verdana"/>
                <a:cs typeface="Verdana"/>
              </a:rPr>
              <a:t>variable </a:t>
            </a:r>
            <a:r>
              <a:rPr sz="2200" spc="-95" dirty="0">
                <a:latin typeface="Verdana"/>
                <a:cs typeface="Verdana"/>
              </a:rPr>
              <a:t>using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70" dirty="0">
                <a:latin typeface="Verdana"/>
                <a:cs typeface="Verdana"/>
              </a:rPr>
              <a:t>assignment  </a:t>
            </a:r>
            <a:r>
              <a:rPr sz="2200" spc="-30" dirty="0">
                <a:latin typeface="Verdana"/>
                <a:cs typeface="Verdana"/>
              </a:rPr>
              <a:t>operator, </a:t>
            </a:r>
            <a:r>
              <a:rPr sz="2200" spc="-80" dirty="0">
                <a:latin typeface="Verdana"/>
                <a:cs typeface="Verdana"/>
              </a:rPr>
              <a:t>e.g., </a:t>
            </a:r>
            <a:r>
              <a:rPr sz="2200" spc="-70" dirty="0">
                <a:latin typeface="Verdana"/>
                <a:cs typeface="Verdana"/>
              </a:rPr>
              <a:t>midterm_score </a:t>
            </a:r>
            <a:r>
              <a:rPr sz="2200" spc="-470" dirty="0">
                <a:latin typeface="Verdana"/>
                <a:cs typeface="Verdana"/>
              </a:rPr>
              <a:t>=</a:t>
            </a:r>
            <a:r>
              <a:rPr sz="2200" spc="-515" dirty="0">
                <a:latin typeface="Verdana"/>
                <a:cs typeface="Verdana"/>
              </a:rPr>
              <a:t> </a:t>
            </a:r>
            <a:r>
              <a:rPr sz="2200" spc="-260" dirty="0">
                <a:latin typeface="Verdana"/>
                <a:cs typeface="Verdana"/>
              </a:rPr>
              <a:t>93;</a:t>
            </a:r>
            <a:endParaRPr sz="2200">
              <a:latin typeface="Verdana"/>
              <a:cs typeface="Verdana"/>
            </a:endParaRPr>
          </a:p>
          <a:p>
            <a:pPr marL="287020" marR="26034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BC5C45"/>
                </a:solidFill>
                <a:latin typeface="Verdana"/>
                <a:cs typeface="Verdana"/>
              </a:rPr>
              <a:t>Get</a:t>
            </a:r>
            <a:r>
              <a:rPr sz="2200" spc="-16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95" dirty="0">
                <a:latin typeface="Verdana"/>
                <a:cs typeface="Verdana"/>
              </a:rPr>
              <a:t>copy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information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out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it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(leaving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85" dirty="0">
                <a:latin typeface="Verdana"/>
                <a:cs typeface="Verdana"/>
              </a:rPr>
              <a:t>a  </a:t>
            </a:r>
            <a:r>
              <a:rPr sz="2200" spc="95" dirty="0">
                <a:latin typeface="Verdana"/>
                <a:cs typeface="Verdana"/>
              </a:rPr>
              <a:t>copy </a:t>
            </a:r>
            <a:r>
              <a:rPr sz="2200" spc="-105" dirty="0">
                <a:latin typeface="Verdana"/>
                <a:cs typeface="Verdana"/>
              </a:rPr>
              <a:t>inside).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-114" dirty="0">
                <a:latin typeface="Verdana"/>
                <a:cs typeface="Verdana"/>
              </a:rPr>
              <a:t>"get"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55" dirty="0">
                <a:latin typeface="Verdana"/>
                <a:cs typeface="Verdana"/>
              </a:rPr>
              <a:t>information </a:t>
            </a:r>
            <a:r>
              <a:rPr sz="2200" spc="-30" dirty="0">
                <a:latin typeface="Verdana"/>
                <a:cs typeface="Verdana"/>
              </a:rPr>
              <a:t>out </a:t>
            </a:r>
            <a:r>
              <a:rPr sz="2200" spc="-5" dirty="0">
                <a:latin typeface="Verdana"/>
                <a:cs typeface="Verdana"/>
              </a:rPr>
              <a:t>by  </a:t>
            </a:r>
            <a:r>
              <a:rPr sz="2200" spc="-114" dirty="0">
                <a:latin typeface="Verdana"/>
                <a:cs typeface="Verdana"/>
              </a:rPr>
              <a:t>simply </a:t>
            </a:r>
            <a:r>
              <a:rPr sz="2200" spc="-95" dirty="0">
                <a:latin typeface="Verdana"/>
                <a:cs typeface="Verdana"/>
              </a:rPr>
              <a:t>writing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40" dirty="0">
                <a:latin typeface="Verdana"/>
                <a:cs typeface="Verdana"/>
              </a:rPr>
              <a:t>name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35" dirty="0">
                <a:latin typeface="Verdana"/>
                <a:cs typeface="Verdana"/>
              </a:rPr>
              <a:t>variable, </a:t>
            </a:r>
            <a:r>
              <a:rPr sz="2200" spc="-20" dirty="0">
                <a:latin typeface="Verdana"/>
                <a:cs typeface="Verdana"/>
              </a:rPr>
              <a:t>the  </a:t>
            </a:r>
            <a:r>
              <a:rPr sz="2200" spc="10" dirty="0">
                <a:latin typeface="Verdana"/>
                <a:cs typeface="Verdana"/>
              </a:rPr>
              <a:t>computer does </a:t>
            </a:r>
            <a:r>
              <a:rPr sz="2200" spc="-20" dirty="0">
                <a:latin typeface="Verdana"/>
                <a:cs typeface="Verdana"/>
              </a:rPr>
              <a:t>the </a:t>
            </a:r>
            <a:r>
              <a:rPr sz="2200" spc="-145" dirty="0">
                <a:latin typeface="Verdana"/>
                <a:cs typeface="Verdana"/>
              </a:rPr>
              <a:t>rest </a:t>
            </a:r>
            <a:r>
              <a:rPr sz="2200" spc="-90" dirty="0">
                <a:latin typeface="Verdana"/>
                <a:cs typeface="Verdana"/>
              </a:rPr>
              <a:t>for </a:t>
            </a:r>
            <a:r>
              <a:rPr sz="2200" spc="-185" dirty="0">
                <a:latin typeface="Verdana"/>
                <a:cs typeface="Verdana"/>
              </a:rPr>
              <a:t>us, </a:t>
            </a:r>
            <a:r>
              <a:rPr sz="2200" spc="-80" dirty="0">
                <a:latin typeface="Verdana"/>
                <a:cs typeface="Verdana"/>
              </a:rPr>
              <a:t>e.g., </a:t>
            </a:r>
            <a:r>
              <a:rPr sz="2200" spc="45" dirty="0">
                <a:latin typeface="Verdana"/>
                <a:cs typeface="Verdana"/>
              </a:rPr>
              <a:t>average </a:t>
            </a:r>
            <a:r>
              <a:rPr sz="2200" spc="-470" dirty="0">
                <a:latin typeface="Verdana"/>
                <a:cs typeface="Verdana"/>
              </a:rPr>
              <a:t>=  </a:t>
            </a:r>
            <a:r>
              <a:rPr sz="2200" spc="-60" dirty="0">
                <a:latin typeface="Verdana"/>
                <a:cs typeface="Verdana"/>
              </a:rPr>
              <a:t>(grade_1 </a:t>
            </a:r>
            <a:r>
              <a:rPr sz="2200" spc="-470" dirty="0">
                <a:latin typeface="Verdana"/>
                <a:cs typeface="Verdana"/>
              </a:rPr>
              <a:t>+ </a:t>
            </a:r>
            <a:r>
              <a:rPr sz="2200" spc="-55" dirty="0">
                <a:latin typeface="Verdana"/>
                <a:cs typeface="Verdana"/>
              </a:rPr>
              <a:t>grade_2) </a:t>
            </a:r>
            <a:r>
              <a:rPr sz="2200" spc="-40" dirty="0">
                <a:latin typeface="Verdana"/>
                <a:cs typeface="Verdana"/>
              </a:rPr>
              <a:t>/</a:t>
            </a:r>
            <a:r>
              <a:rPr sz="2200" spc="-295" dirty="0">
                <a:latin typeface="Verdana"/>
                <a:cs typeface="Verdana"/>
              </a:rPr>
              <a:t> </a:t>
            </a:r>
            <a:r>
              <a:rPr sz="2200" spc="-195" dirty="0">
                <a:latin typeface="Verdana"/>
                <a:cs typeface="Verdana"/>
              </a:rPr>
              <a:t>2.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217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0" dirty="0">
                <a:solidFill>
                  <a:srgbClr val="BC5C45"/>
                </a:solidFill>
              </a:rPr>
              <a:t>Now </a:t>
            </a:r>
            <a:r>
              <a:rPr sz="3200" spc="-170" dirty="0">
                <a:solidFill>
                  <a:srgbClr val="BC5C45"/>
                </a:solidFill>
              </a:rPr>
              <a:t>lets </a:t>
            </a:r>
            <a:r>
              <a:rPr sz="3200" spc="-114" dirty="0">
                <a:solidFill>
                  <a:srgbClr val="BC5C45"/>
                </a:solidFill>
              </a:rPr>
              <a:t>talk </a:t>
            </a:r>
            <a:r>
              <a:rPr sz="3200" spc="65" dirty="0">
                <a:solidFill>
                  <a:srgbClr val="BC5C45"/>
                </a:solidFill>
              </a:rPr>
              <a:t>about</a:t>
            </a:r>
            <a:r>
              <a:rPr sz="3200" spc="-700" dirty="0">
                <a:solidFill>
                  <a:srgbClr val="BC5C45"/>
                </a:solidFill>
              </a:rPr>
              <a:t> </a:t>
            </a:r>
            <a:r>
              <a:rPr sz="3200" spc="-195" dirty="0">
                <a:solidFill>
                  <a:srgbClr val="BC5C45"/>
                </a:solidFill>
              </a:rPr>
              <a:t>Instructions!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62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10" dirty="0">
                <a:solidFill>
                  <a:srgbClr val="BC5C45"/>
                </a:solidFill>
              </a:rPr>
              <a:t>are</a:t>
            </a:r>
            <a:r>
              <a:rPr sz="3200" spc="-505" dirty="0">
                <a:solidFill>
                  <a:srgbClr val="BC5C45"/>
                </a:solidFill>
              </a:rPr>
              <a:t> </a:t>
            </a:r>
            <a:r>
              <a:rPr sz="3200" spc="-125" dirty="0">
                <a:solidFill>
                  <a:srgbClr val="BC5C45"/>
                </a:solidFill>
              </a:rPr>
              <a:t>instructions?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687820" cy="28067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5" dirty="0">
                <a:latin typeface="Verdana"/>
                <a:cs typeface="Verdana"/>
              </a:rPr>
              <a:t>Its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an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computer.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At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lowest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level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40" dirty="0">
                <a:latin typeface="Verdana"/>
                <a:cs typeface="Verdana"/>
              </a:rPr>
              <a:t>each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these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s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e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q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u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e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n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c</a:t>
            </a:r>
            <a:r>
              <a:rPr lang="en-US" sz="2400" spc="-445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e</a:t>
            </a:r>
            <a:r>
              <a:rPr sz="2400" spc="-380" dirty="0">
                <a:latin typeface="Verdana"/>
                <a:cs typeface="Verdana"/>
              </a:rPr>
              <a:t> </a:t>
            </a:r>
            <a:r>
              <a:rPr lang="en-US" sz="2400" spc="-3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60" dirty="0">
                <a:latin typeface="Verdana"/>
                <a:cs typeface="Verdana"/>
              </a:rPr>
              <a:t>0s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1s.</a:t>
            </a:r>
            <a:endParaRPr sz="2400" dirty="0">
              <a:latin typeface="Verdana"/>
              <a:cs typeface="Verdana"/>
            </a:endParaRPr>
          </a:p>
          <a:p>
            <a:pPr marL="287020" marR="340360" indent="-274955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70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assembly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language,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145" dirty="0">
                <a:latin typeface="Verdana"/>
                <a:cs typeface="Verdana"/>
              </a:rPr>
              <a:t>each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statement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490" dirty="0">
                <a:latin typeface="Verdana"/>
                <a:cs typeface="Verdana"/>
              </a:rPr>
              <a:t>is  </a:t>
            </a:r>
            <a:r>
              <a:rPr sz="2400" spc="60" dirty="0">
                <a:latin typeface="Verdana"/>
                <a:cs typeface="Verdana"/>
              </a:rPr>
              <a:t>one </a:t>
            </a:r>
            <a:r>
              <a:rPr sz="2400" spc="-90" dirty="0">
                <a:latin typeface="Verdana"/>
                <a:cs typeface="Verdana"/>
              </a:rPr>
              <a:t>instruction </a:t>
            </a:r>
            <a:r>
              <a:rPr sz="2400" spc="-25" dirty="0">
                <a:latin typeface="Verdana"/>
                <a:cs typeface="Verdana"/>
              </a:rPr>
              <a:t>but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-40" dirty="0">
                <a:latin typeface="Verdana"/>
                <a:cs typeface="Verdana"/>
              </a:rPr>
              <a:t>high level </a:t>
            </a:r>
            <a:r>
              <a:rPr sz="2400" spc="140" dirty="0">
                <a:latin typeface="Verdana"/>
                <a:cs typeface="Verdana"/>
              </a:rPr>
              <a:t>each  </a:t>
            </a:r>
            <a:r>
              <a:rPr sz="2400" spc="-50" dirty="0">
                <a:latin typeface="Verdana"/>
                <a:cs typeface="Verdana"/>
              </a:rPr>
              <a:t>statement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 </a:t>
            </a:r>
            <a:r>
              <a:rPr sz="2400" spc="-120" dirty="0">
                <a:latin typeface="Verdana"/>
                <a:cs typeface="Verdana"/>
              </a:rPr>
              <a:t>further </a:t>
            </a:r>
            <a:r>
              <a:rPr sz="2400" spc="-40" dirty="0">
                <a:latin typeface="Verdana"/>
                <a:cs typeface="Verdana"/>
              </a:rPr>
              <a:t>broken </a:t>
            </a:r>
            <a:r>
              <a:rPr sz="2400" spc="-60" dirty="0">
                <a:latin typeface="Verdana"/>
                <a:cs typeface="Verdana"/>
              </a:rPr>
              <a:t>into  </a:t>
            </a:r>
            <a:r>
              <a:rPr sz="2400" spc="-70" dirty="0">
                <a:latin typeface="Verdana"/>
                <a:cs typeface="Verdana"/>
              </a:rPr>
              <a:t>multiple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steps.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014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0" dirty="0">
                <a:solidFill>
                  <a:srgbClr val="BC5C45"/>
                </a:solidFill>
              </a:rPr>
              <a:t>Six </a:t>
            </a:r>
            <a:r>
              <a:rPr sz="3200" spc="35" dirty="0">
                <a:solidFill>
                  <a:srgbClr val="BC5C45"/>
                </a:solidFill>
              </a:rPr>
              <a:t>basic </a:t>
            </a:r>
            <a:r>
              <a:rPr sz="3200" spc="20" dirty="0">
                <a:solidFill>
                  <a:srgbClr val="BC5C45"/>
                </a:solidFill>
              </a:rPr>
              <a:t>computer</a:t>
            </a:r>
            <a:r>
              <a:rPr sz="3200" spc="-395" dirty="0">
                <a:solidFill>
                  <a:srgbClr val="BC5C45"/>
                </a:solidFill>
              </a:rPr>
              <a:t> </a:t>
            </a:r>
            <a:r>
              <a:rPr sz="3200" spc="-150" dirty="0">
                <a:solidFill>
                  <a:srgbClr val="BC5C45"/>
                </a:solidFill>
              </a:rPr>
              <a:t>instructions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514465" cy="305724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3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Verdana"/>
                <a:cs typeface="Verdana"/>
              </a:rPr>
              <a:t>Reading/Receiving </a:t>
            </a:r>
            <a:r>
              <a:rPr sz="2400" spc="-45" dirty="0">
                <a:latin typeface="Verdana"/>
                <a:cs typeface="Verdana"/>
              </a:rPr>
              <a:t>some </a:t>
            </a:r>
            <a:r>
              <a:rPr sz="2400" spc="-60" dirty="0">
                <a:latin typeface="Verdana"/>
                <a:cs typeface="Verdana"/>
              </a:rPr>
              <a:t>information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254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65" dirty="0">
                <a:latin typeface="Verdana"/>
                <a:cs typeface="Verdana"/>
              </a:rPr>
              <a:t>Outputting/Printing </a:t>
            </a:r>
            <a:r>
              <a:rPr sz="2400" spc="-45" dirty="0">
                <a:latin typeface="Verdana"/>
                <a:cs typeface="Verdana"/>
              </a:rPr>
              <a:t>some </a:t>
            </a:r>
            <a:r>
              <a:rPr sz="2400" spc="-60" dirty="0">
                <a:latin typeface="Verdana"/>
                <a:cs typeface="Verdana"/>
              </a:rPr>
              <a:t>information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28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Verdana"/>
                <a:cs typeface="Verdana"/>
              </a:rPr>
              <a:t>Performing </a:t>
            </a:r>
            <a:r>
              <a:rPr sz="2400" spc="-45" dirty="0">
                <a:latin typeface="Verdana"/>
                <a:cs typeface="Verdana"/>
              </a:rPr>
              <a:t>arithmetic </a:t>
            </a:r>
            <a:r>
              <a:rPr sz="2400" spc="5" dirty="0">
                <a:latin typeface="Verdana"/>
                <a:cs typeface="Verdana"/>
              </a:rPr>
              <a:t>operation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80" dirty="0">
                <a:latin typeface="Verdana"/>
                <a:cs typeface="Verdana"/>
              </a:rPr>
              <a:t>Assigning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15" dirty="0">
                <a:latin typeface="Verdana"/>
                <a:cs typeface="Verdana"/>
              </a:rPr>
              <a:t>variable </a:t>
            </a:r>
            <a:r>
              <a:rPr sz="2400" spc="-95" dirty="0">
                <a:latin typeface="Verdana"/>
                <a:cs typeface="Verdana"/>
              </a:rPr>
              <a:t>or  </a:t>
            </a:r>
            <a:r>
              <a:rPr lang="en-US" sz="2400" spc="-95" dirty="0">
                <a:latin typeface="Verdana"/>
                <a:cs typeface="Verdana"/>
              </a:rPr>
              <a:t>      </a:t>
            </a:r>
            <a:r>
              <a:rPr sz="2400" spc="-110" dirty="0">
                <a:latin typeface="Verdana"/>
                <a:cs typeface="Verdana"/>
              </a:rPr>
              <a:t>memory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location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5" dirty="0">
                <a:latin typeface="Verdana"/>
                <a:cs typeface="Verdana"/>
              </a:rPr>
              <a:t>Conditional</a:t>
            </a:r>
            <a:r>
              <a:rPr sz="2400" spc="-57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Execution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35" dirty="0">
                <a:latin typeface="Verdana"/>
                <a:cs typeface="Verdana"/>
              </a:rPr>
              <a:t>Repeat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group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actions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328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Course</a:t>
            </a:r>
            <a:r>
              <a:rPr sz="3200" spc="-290" dirty="0">
                <a:solidFill>
                  <a:srgbClr val="BC5C45"/>
                </a:solidFill>
              </a:rPr>
              <a:t> </a:t>
            </a:r>
            <a:r>
              <a:rPr sz="3200" spc="-100" dirty="0">
                <a:solidFill>
                  <a:srgbClr val="BC5C45"/>
                </a:solidFill>
              </a:rPr>
              <a:t>Administration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13536" y="1967230"/>
            <a:ext cx="5896864" cy="20871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IN"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lang="en-IN" sz="2400" spc="-70" dirty="0">
                <a:latin typeface="Verdana"/>
                <a:cs typeface="Verdana"/>
              </a:rPr>
              <a:t>Class Notes </a:t>
            </a:r>
            <a:r>
              <a:rPr lang="en-IN" sz="2400" spc="-330" dirty="0">
                <a:latin typeface="Verdana"/>
                <a:cs typeface="Verdana"/>
              </a:rPr>
              <a:t>– One Note</a:t>
            </a:r>
            <a:endParaRPr lang="en-IN"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70" dirty="0">
                <a:latin typeface="Verdana"/>
                <a:cs typeface="Verdana"/>
              </a:rPr>
              <a:t>Codes </a:t>
            </a:r>
            <a:r>
              <a:rPr sz="2400" spc="-80" dirty="0">
                <a:latin typeface="Verdana"/>
                <a:cs typeface="Verdana"/>
              </a:rPr>
              <a:t>Repository</a:t>
            </a:r>
            <a:r>
              <a:rPr sz="2400" spc="-615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10" dirty="0">
                <a:latin typeface="Verdana"/>
                <a:cs typeface="Verdana"/>
              </a:rPr>
              <a:t>Github</a:t>
            </a:r>
            <a:endParaRPr sz="2400" dirty="0">
              <a:latin typeface="Verdana"/>
              <a:cs typeface="Verdana"/>
            </a:endParaRPr>
          </a:p>
          <a:p>
            <a:pPr marL="287020" marR="105283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5" dirty="0">
                <a:latin typeface="Verdana"/>
                <a:cs typeface="Verdana"/>
              </a:rPr>
              <a:t>Regular </a:t>
            </a:r>
            <a:r>
              <a:rPr sz="2400" spc="-100" dirty="0">
                <a:latin typeface="Verdana"/>
                <a:cs typeface="Verdana"/>
              </a:rPr>
              <a:t>Assignments  </a:t>
            </a:r>
            <a:r>
              <a:rPr sz="2400" spc="-204" dirty="0">
                <a:latin typeface="Verdana"/>
                <a:cs typeface="Verdana"/>
              </a:rPr>
              <a:t>(</a:t>
            </a:r>
            <a:r>
              <a:rPr sz="2400" u="heavy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www</a:t>
            </a:r>
            <a:r>
              <a:rPr sz="2400" u="heavy" spc="-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.</a:t>
            </a:r>
            <a:r>
              <a:rPr sz="2400" u="heavy" spc="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hac</a:t>
            </a:r>
            <a:r>
              <a:rPr sz="240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k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er</a:t>
            </a:r>
            <a:r>
              <a:rPr sz="24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b</a:t>
            </a:r>
            <a:r>
              <a:rPr sz="2400" u="heavy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lo</a:t>
            </a:r>
            <a:r>
              <a:rPr sz="2400" u="heavy" spc="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c</a:t>
            </a:r>
            <a:r>
              <a:rPr sz="2400" u="heavy" spc="-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ks</a:t>
            </a:r>
            <a:r>
              <a:rPr sz="2400" u="heavy" spc="-20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.</a:t>
            </a:r>
            <a:r>
              <a:rPr sz="2400" u="heavy" spc="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co</a:t>
            </a:r>
            <a:r>
              <a:rPr sz="2400" u="heavy" spc="1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Verdana"/>
                <a:cs typeface="Verdana"/>
                <a:hlinkClick r:id="rId4"/>
              </a:rPr>
              <a:t>m</a:t>
            </a:r>
            <a:r>
              <a:rPr sz="2400" spc="-204" dirty="0">
                <a:latin typeface="Verdana"/>
                <a:cs typeface="Verdana"/>
              </a:rPr>
              <a:t>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Verdana"/>
                <a:cs typeface="Verdana"/>
              </a:rPr>
              <a:t>Laptops</a:t>
            </a:r>
            <a:r>
              <a:rPr lang="en-US" sz="2400" spc="-15" dirty="0">
                <a:latin typeface="Verdana"/>
                <a:cs typeface="Verdana"/>
              </a:rPr>
              <a:t> are mandatory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879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25" dirty="0">
                <a:solidFill>
                  <a:srgbClr val="BC5C45"/>
                </a:solidFill>
              </a:rPr>
              <a:t>for</a:t>
            </a:r>
            <a:r>
              <a:rPr sz="3200" spc="-375" dirty="0">
                <a:solidFill>
                  <a:srgbClr val="BC5C45"/>
                </a:solidFill>
              </a:rPr>
              <a:t> </a:t>
            </a:r>
            <a:r>
              <a:rPr sz="3200" spc="-95" dirty="0">
                <a:solidFill>
                  <a:srgbClr val="BC5C45"/>
                </a:solidFill>
              </a:rPr>
              <a:t>Flowcharts!</a:t>
            </a:r>
            <a:endParaRPr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0405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 </a:t>
            </a:r>
            <a:r>
              <a:rPr sz="3200" spc="-335" dirty="0">
                <a:solidFill>
                  <a:srgbClr val="BC5C45"/>
                </a:solidFill>
              </a:rPr>
              <a:t>is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425" dirty="0">
                <a:solidFill>
                  <a:srgbClr val="BC5C45"/>
                </a:solidFill>
              </a:rPr>
              <a:t> </a:t>
            </a:r>
            <a:r>
              <a:rPr sz="3200" dirty="0">
                <a:solidFill>
                  <a:srgbClr val="BC5C45"/>
                </a:solidFill>
              </a:rPr>
              <a:t>flowchart?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90689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Diagrammatic</a:t>
            </a:r>
            <a:r>
              <a:rPr sz="2400" spc="-229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BC5C45"/>
                </a:solidFill>
                <a:latin typeface="Verdana"/>
                <a:cs typeface="Verdana"/>
              </a:rPr>
              <a:t>representation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illustrating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problem.</a:t>
            </a:r>
            <a:endParaRPr sz="2400">
              <a:latin typeface="Verdana"/>
              <a:cs typeface="Verdana"/>
            </a:endParaRPr>
          </a:p>
          <a:p>
            <a:pPr marL="287020" marR="299085" indent="-274955" algn="just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0" dirty="0">
                <a:latin typeface="Verdana"/>
                <a:cs typeface="Verdana"/>
              </a:rPr>
              <a:t>Allows </a:t>
            </a:r>
            <a:r>
              <a:rPr sz="2400" spc="-30" dirty="0">
                <a:latin typeface="Verdana"/>
                <a:cs typeface="Verdana"/>
              </a:rPr>
              <a:t>you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15" dirty="0">
                <a:latin typeface="Verdana"/>
                <a:cs typeface="Verdana"/>
              </a:rPr>
              <a:t>break </a:t>
            </a:r>
            <a:r>
              <a:rPr sz="2400" spc="55" dirty="0">
                <a:latin typeface="Verdana"/>
                <a:cs typeface="Verdana"/>
              </a:rPr>
              <a:t>down </a:t>
            </a:r>
            <a:r>
              <a:rPr sz="2400" spc="-5" dirty="0">
                <a:solidFill>
                  <a:srgbClr val="BC5C45"/>
                </a:solidFill>
                <a:latin typeface="Verdana"/>
                <a:cs typeface="Verdana"/>
              </a:rPr>
              <a:t>any </a:t>
            </a:r>
            <a:r>
              <a:rPr sz="2400" spc="-40" dirty="0">
                <a:solidFill>
                  <a:srgbClr val="BC5C45"/>
                </a:solidFill>
                <a:latin typeface="Verdana"/>
                <a:cs typeface="Verdana"/>
              </a:rPr>
              <a:t>process  </a:t>
            </a:r>
            <a:r>
              <a:rPr sz="2400" spc="-125" dirty="0">
                <a:solidFill>
                  <a:srgbClr val="BC5C45"/>
                </a:solidFill>
                <a:latin typeface="Verdana"/>
                <a:cs typeface="Verdana"/>
              </a:rPr>
              <a:t>into </a:t>
            </a:r>
            <a:r>
              <a:rPr sz="2400" spc="-110" dirty="0">
                <a:solidFill>
                  <a:srgbClr val="BC5C45"/>
                </a:solidFill>
                <a:latin typeface="Verdana"/>
                <a:cs typeface="Verdana"/>
              </a:rPr>
              <a:t>smaller </a:t>
            </a:r>
            <a:r>
              <a:rPr sz="2400" spc="-105" dirty="0">
                <a:solidFill>
                  <a:srgbClr val="BC5C45"/>
                </a:solidFill>
                <a:latin typeface="Verdana"/>
                <a:cs typeface="Verdana"/>
              </a:rPr>
              <a:t>steps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50" dirty="0">
                <a:latin typeface="Verdana"/>
                <a:cs typeface="Verdana"/>
              </a:rPr>
              <a:t>display </a:t>
            </a:r>
            <a:r>
              <a:rPr sz="2400" spc="-35" dirty="0">
                <a:latin typeface="Verdana"/>
                <a:cs typeface="Verdana"/>
              </a:rPr>
              <a:t>them </a:t>
            </a:r>
            <a:r>
              <a:rPr sz="2400" spc="-110" dirty="0">
                <a:latin typeface="Verdana"/>
                <a:cs typeface="Verdana"/>
              </a:rPr>
              <a:t>in </a:t>
            </a:r>
            <a:r>
              <a:rPr sz="2400" spc="195" dirty="0">
                <a:latin typeface="Verdana"/>
                <a:cs typeface="Verdana"/>
              </a:rPr>
              <a:t>a  </a:t>
            </a:r>
            <a:r>
              <a:rPr sz="2400" spc="-120" dirty="0">
                <a:latin typeface="Verdana"/>
                <a:cs typeface="Verdana"/>
              </a:rPr>
              <a:t>visually </a:t>
            </a:r>
            <a:r>
              <a:rPr sz="2400" spc="-20" dirty="0">
                <a:latin typeface="Verdana"/>
                <a:cs typeface="Verdana"/>
              </a:rPr>
              <a:t>pleasing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way</a:t>
            </a:r>
            <a:endParaRPr sz="2400">
              <a:latin typeface="Verdana"/>
              <a:cs typeface="Verdana"/>
            </a:endParaRPr>
          </a:p>
          <a:p>
            <a:pPr marL="287020" marR="160655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10" dirty="0">
                <a:latin typeface="Verdana"/>
                <a:cs typeface="Verdana"/>
              </a:rPr>
              <a:t>It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shows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steps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BC5C45"/>
                </a:solidFill>
                <a:latin typeface="Verdana"/>
                <a:cs typeface="Verdana"/>
              </a:rPr>
              <a:t>boxes</a:t>
            </a:r>
            <a:r>
              <a:rPr sz="2400" spc="-17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various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40" dirty="0">
                <a:latin typeface="Verdana"/>
                <a:cs typeface="Verdana"/>
              </a:rPr>
              <a:t>kinds,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and  </a:t>
            </a:r>
            <a:r>
              <a:rPr sz="2400" spc="-105" dirty="0">
                <a:latin typeface="Verdana"/>
                <a:cs typeface="Verdana"/>
              </a:rPr>
              <a:t>their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order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connecting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them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BC5C45"/>
                </a:solidFill>
                <a:latin typeface="Verdana"/>
                <a:cs typeface="Verdana"/>
              </a:rPr>
              <a:t>arrows</a:t>
            </a:r>
            <a:r>
              <a:rPr sz="2400" spc="-12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10" dirty="0">
                <a:latin typeface="Verdana"/>
                <a:cs typeface="Verdana"/>
              </a:rPr>
              <a:t>It </a:t>
            </a:r>
            <a:r>
              <a:rPr sz="2400" spc="-60" dirty="0">
                <a:latin typeface="Verdana"/>
                <a:cs typeface="Verdana"/>
              </a:rPr>
              <a:t>helps </a:t>
            </a:r>
            <a:r>
              <a:rPr sz="2400" spc="-100" dirty="0">
                <a:latin typeface="Verdana"/>
                <a:cs typeface="Verdana"/>
              </a:rPr>
              <a:t>your </a:t>
            </a:r>
            <a:r>
              <a:rPr sz="2400" spc="80" dirty="0">
                <a:latin typeface="Verdana"/>
                <a:cs typeface="Verdana"/>
              </a:rPr>
              <a:t>audience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25" dirty="0">
                <a:latin typeface="Verdana"/>
                <a:cs typeface="Verdana"/>
              </a:rPr>
              <a:t>see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30" dirty="0">
                <a:solidFill>
                  <a:srgbClr val="BC5C45"/>
                </a:solidFill>
                <a:latin typeface="Verdana"/>
                <a:cs typeface="Verdana"/>
              </a:rPr>
              <a:t>logical </a:t>
            </a:r>
            <a:r>
              <a:rPr sz="2400" spc="-540" dirty="0">
                <a:solidFill>
                  <a:srgbClr val="BC5C45"/>
                </a:solidFill>
                <a:latin typeface="Verdana"/>
                <a:cs typeface="Verdana"/>
              </a:rPr>
              <a:t>flow  </a:t>
            </a:r>
            <a:r>
              <a:rPr sz="2400" spc="90" dirty="0">
                <a:solidFill>
                  <a:srgbClr val="BC5C45"/>
                </a:solidFill>
                <a:latin typeface="Verdana"/>
                <a:cs typeface="Verdana"/>
              </a:rPr>
              <a:t>and </a:t>
            </a:r>
            <a:r>
              <a:rPr sz="2400" spc="-70" dirty="0">
                <a:solidFill>
                  <a:srgbClr val="BC5C45"/>
                </a:solidFill>
                <a:latin typeface="Verdana"/>
                <a:cs typeface="Verdana"/>
              </a:rPr>
              <a:t>relationship </a:t>
            </a:r>
            <a:r>
              <a:rPr sz="2400" spc="45" dirty="0">
                <a:solidFill>
                  <a:srgbClr val="BC5C45"/>
                </a:solidFill>
                <a:latin typeface="Verdana"/>
                <a:cs typeface="Verdana"/>
              </a:rPr>
              <a:t>between</a:t>
            </a:r>
            <a:r>
              <a:rPr sz="2400" spc="-5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BC5C45"/>
                </a:solidFill>
                <a:latin typeface="Verdana"/>
                <a:cs typeface="Verdana"/>
              </a:rPr>
              <a:t>steps.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3823" y="3817696"/>
            <a:ext cx="967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45454"/>
                </a:solidFill>
                <a:latin typeface="Verdana"/>
                <a:cs typeface="Verdana"/>
              </a:rPr>
              <a:t>Decision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3396" y="3480803"/>
            <a:ext cx="1882902" cy="982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3823" y="3817696"/>
            <a:ext cx="967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45454"/>
                </a:solidFill>
                <a:latin typeface="Verdana"/>
                <a:cs typeface="Verdana"/>
              </a:rPr>
              <a:t>Decision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3396" y="3480803"/>
            <a:ext cx="1882902" cy="982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3823" y="4759579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rr</a:t>
            </a:r>
            <a:r>
              <a:rPr sz="1800" spc="-16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77339" y="4710684"/>
            <a:ext cx="106680" cy="409575"/>
          </a:xfrm>
          <a:custGeom>
            <a:avLst/>
            <a:gdLst/>
            <a:ahLst/>
            <a:cxnLst/>
            <a:rect l="l" t="t" r="r" b="b"/>
            <a:pathLst>
              <a:path w="106680" h="409575">
                <a:moveTo>
                  <a:pt x="8509" y="309626"/>
                </a:moveTo>
                <a:lnTo>
                  <a:pt x="4953" y="311785"/>
                </a:lnTo>
                <a:lnTo>
                  <a:pt x="1269" y="313817"/>
                </a:lnTo>
                <a:lnTo>
                  <a:pt x="0" y="318516"/>
                </a:lnTo>
                <a:lnTo>
                  <a:pt x="53212" y="409575"/>
                </a:lnTo>
                <a:lnTo>
                  <a:pt x="62043" y="394462"/>
                </a:lnTo>
                <a:lnTo>
                  <a:pt x="45593" y="394462"/>
                </a:lnTo>
                <a:lnTo>
                  <a:pt x="45593" y="366268"/>
                </a:lnTo>
                <a:lnTo>
                  <a:pt x="15367" y="314452"/>
                </a:lnTo>
                <a:lnTo>
                  <a:pt x="13208" y="310896"/>
                </a:lnTo>
                <a:lnTo>
                  <a:pt x="8509" y="309626"/>
                </a:lnTo>
                <a:close/>
              </a:path>
              <a:path w="106680" h="409575">
                <a:moveTo>
                  <a:pt x="45593" y="366268"/>
                </a:moveTo>
                <a:lnTo>
                  <a:pt x="45593" y="394462"/>
                </a:lnTo>
                <a:lnTo>
                  <a:pt x="60833" y="394462"/>
                </a:lnTo>
                <a:lnTo>
                  <a:pt x="60833" y="390652"/>
                </a:lnTo>
                <a:lnTo>
                  <a:pt x="46609" y="390652"/>
                </a:lnTo>
                <a:lnTo>
                  <a:pt x="53213" y="379332"/>
                </a:lnTo>
                <a:lnTo>
                  <a:pt x="45593" y="366268"/>
                </a:lnTo>
                <a:close/>
              </a:path>
              <a:path w="106680" h="409575">
                <a:moveTo>
                  <a:pt x="97917" y="309626"/>
                </a:moveTo>
                <a:lnTo>
                  <a:pt x="93218" y="310769"/>
                </a:lnTo>
                <a:lnTo>
                  <a:pt x="60836" y="366268"/>
                </a:lnTo>
                <a:lnTo>
                  <a:pt x="60833" y="394462"/>
                </a:lnTo>
                <a:lnTo>
                  <a:pt x="62043" y="394462"/>
                </a:lnTo>
                <a:lnTo>
                  <a:pt x="106425" y="318516"/>
                </a:lnTo>
                <a:lnTo>
                  <a:pt x="105156" y="313817"/>
                </a:lnTo>
                <a:lnTo>
                  <a:pt x="101473" y="311785"/>
                </a:lnTo>
                <a:lnTo>
                  <a:pt x="97917" y="309626"/>
                </a:lnTo>
                <a:close/>
              </a:path>
              <a:path w="106680" h="409575">
                <a:moveTo>
                  <a:pt x="53213" y="379332"/>
                </a:moveTo>
                <a:lnTo>
                  <a:pt x="46609" y="390652"/>
                </a:lnTo>
                <a:lnTo>
                  <a:pt x="59817" y="390652"/>
                </a:lnTo>
                <a:lnTo>
                  <a:pt x="53213" y="379332"/>
                </a:lnTo>
                <a:close/>
              </a:path>
              <a:path w="106680" h="409575">
                <a:moveTo>
                  <a:pt x="60833" y="366273"/>
                </a:moveTo>
                <a:lnTo>
                  <a:pt x="53213" y="379332"/>
                </a:lnTo>
                <a:lnTo>
                  <a:pt x="59817" y="390652"/>
                </a:lnTo>
                <a:lnTo>
                  <a:pt x="60833" y="390652"/>
                </a:lnTo>
                <a:lnTo>
                  <a:pt x="60833" y="366273"/>
                </a:lnTo>
                <a:close/>
              </a:path>
              <a:path w="106680" h="409575">
                <a:moveTo>
                  <a:pt x="60833" y="0"/>
                </a:moveTo>
                <a:lnTo>
                  <a:pt x="45593" y="0"/>
                </a:lnTo>
                <a:lnTo>
                  <a:pt x="45596" y="366273"/>
                </a:lnTo>
                <a:lnTo>
                  <a:pt x="53213" y="379332"/>
                </a:lnTo>
                <a:lnTo>
                  <a:pt x="60833" y="366273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9739" y="4709159"/>
            <a:ext cx="106680" cy="410845"/>
          </a:xfrm>
          <a:custGeom>
            <a:avLst/>
            <a:gdLst/>
            <a:ahLst/>
            <a:cxnLst/>
            <a:rect l="l" t="t" r="r" b="b"/>
            <a:pathLst>
              <a:path w="106680" h="410845">
                <a:moveTo>
                  <a:pt x="53212" y="30241"/>
                </a:moveTo>
                <a:lnTo>
                  <a:pt x="45593" y="43301"/>
                </a:lnTo>
                <a:lnTo>
                  <a:pt x="45593" y="410337"/>
                </a:lnTo>
                <a:lnTo>
                  <a:pt x="60833" y="410337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06680" h="410845">
                <a:moveTo>
                  <a:pt x="53212" y="0"/>
                </a:moveTo>
                <a:lnTo>
                  <a:pt x="2159" y="87502"/>
                </a:lnTo>
                <a:lnTo>
                  <a:pt x="0" y="91058"/>
                </a:lnTo>
                <a:lnTo>
                  <a:pt x="1269" y="95757"/>
                </a:lnTo>
                <a:lnTo>
                  <a:pt x="4953" y="97916"/>
                </a:lnTo>
                <a:lnTo>
                  <a:pt x="8509" y="99948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2"/>
                </a:lnTo>
                <a:lnTo>
                  <a:pt x="62030" y="15112"/>
                </a:lnTo>
                <a:lnTo>
                  <a:pt x="53212" y="0"/>
                </a:lnTo>
                <a:close/>
              </a:path>
              <a:path w="106680" h="410845">
                <a:moveTo>
                  <a:pt x="62030" y="15112"/>
                </a:moveTo>
                <a:lnTo>
                  <a:pt x="60833" y="15112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8"/>
                </a:lnTo>
                <a:lnTo>
                  <a:pt x="101473" y="97916"/>
                </a:lnTo>
                <a:lnTo>
                  <a:pt x="105156" y="95757"/>
                </a:lnTo>
                <a:lnTo>
                  <a:pt x="106425" y="91058"/>
                </a:lnTo>
                <a:lnTo>
                  <a:pt x="104267" y="87502"/>
                </a:lnTo>
                <a:lnTo>
                  <a:pt x="62030" y="15112"/>
                </a:lnTo>
                <a:close/>
              </a:path>
              <a:path w="106680" h="410845">
                <a:moveTo>
                  <a:pt x="60833" y="15112"/>
                </a:moveTo>
                <a:lnTo>
                  <a:pt x="45593" y="15112"/>
                </a:lnTo>
                <a:lnTo>
                  <a:pt x="45593" y="43301"/>
                </a:lnTo>
                <a:lnTo>
                  <a:pt x="53213" y="30241"/>
                </a:lnTo>
                <a:lnTo>
                  <a:pt x="46609" y="18922"/>
                </a:lnTo>
                <a:lnTo>
                  <a:pt x="60833" y="18922"/>
                </a:lnTo>
                <a:lnTo>
                  <a:pt x="60833" y="15112"/>
                </a:lnTo>
                <a:close/>
              </a:path>
              <a:path w="106680" h="410845">
                <a:moveTo>
                  <a:pt x="60833" y="18922"/>
                </a:moveTo>
                <a:lnTo>
                  <a:pt x="59817" y="18922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2"/>
                </a:lnTo>
                <a:close/>
              </a:path>
              <a:path w="106680" h="410845">
                <a:moveTo>
                  <a:pt x="59817" y="18922"/>
                </a:moveTo>
                <a:lnTo>
                  <a:pt x="46609" y="18922"/>
                </a:lnTo>
                <a:lnTo>
                  <a:pt x="53212" y="30241"/>
                </a:lnTo>
                <a:lnTo>
                  <a:pt x="59817" y="18922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58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BC5C45"/>
                </a:solidFill>
              </a:rPr>
              <a:t>Flowchart</a:t>
            </a:r>
            <a:r>
              <a:rPr sz="3200" spc="-300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components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5703823" y="1481454"/>
            <a:ext cx="2340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Initializer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3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545454"/>
                </a:solidFill>
                <a:latin typeface="Verdana"/>
                <a:cs typeface="Verdana"/>
              </a:rPr>
              <a:t>Terminator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05127" y="1411198"/>
            <a:ext cx="1599437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01773" y="1513713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03823" y="3817696"/>
            <a:ext cx="967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45454"/>
                </a:solidFill>
                <a:latin typeface="Verdana"/>
                <a:cs typeface="Verdana"/>
              </a:rPr>
              <a:t>Decision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63396" y="3480803"/>
            <a:ext cx="1882902" cy="982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26767" y="3637026"/>
            <a:ext cx="7588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  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greater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than N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823" y="2179701"/>
            <a:ext cx="160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45454"/>
                </a:solidFill>
                <a:latin typeface="Verdana"/>
                <a:cs typeface="Verdana"/>
              </a:rPr>
              <a:t>Input </a:t>
            </a:r>
            <a:r>
              <a:rPr sz="1800" spc="-35" dirty="0">
                <a:solidFill>
                  <a:srgbClr val="545454"/>
                </a:solidFill>
                <a:latin typeface="Verdana"/>
                <a:cs typeface="Verdana"/>
              </a:rPr>
              <a:t>/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55775" y="2103107"/>
            <a:ext cx="18981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8551" y="2212086"/>
            <a:ext cx="675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3823" y="2868929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545454"/>
                </a:solidFill>
                <a:latin typeface="Verdana"/>
                <a:cs typeface="Verdana"/>
              </a:rPr>
              <a:t>Proc</a:t>
            </a: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e</a:t>
            </a:r>
            <a:r>
              <a:rPr sz="1800" spc="-245" dirty="0">
                <a:solidFill>
                  <a:srgbClr val="545454"/>
                </a:solidFill>
                <a:latin typeface="Verdana"/>
                <a:cs typeface="Verdana"/>
              </a:rPr>
              <a:t>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2352" y="2807207"/>
            <a:ext cx="1824989" cy="432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07997" y="2901188"/>
            <a:ext cx="139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Sum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=0,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3823" y="4759579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545454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545454"/>
                </a:solidFill>
                <a:latin typeface="Verdana"/>
                <a:cs typeface="Verdana"/>
              </a:rPr>
              <a:t>rr</a:t>
            </a:r>
            <a:r>
              <a:rPr sz="1800" spc="-165" dirty="0">
                <a:solidFill>
                  <a:srgbClr val="545454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545454"/>
                </a:solidFill>
                <a:latin typeface="Verdana"/>
                <a:cs typeface="Verdana"/>
              </a:rPr>
              <a:t>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77339" y="4710684"/>
            <a:ext cx="106680" cy="409575"/>
          </a:xfrm>
          <a:custGeom>
            <a:avLst/>
            <a:gdLst/>
            <a:ahLst/>
            <a:cxnLst/>
            <a:rect l="l" t="t" r="r" b="b"/>
            <a:pathLst>
              <a:path w="106680" h="409575">
                <a:moveTo>
                  <a:pt x="8509" y="309626"/>
                </a:moveTo>
                <a:lnTo>
                  <a:pt x="4953" y="311785"/>
                </a:lnTo>
                <a:lnTo>
                  <a:pt x="1269" y="313817"/>
                </a:lnTo>
                <a:lnTo>
                  <a:pt x="0" y="318516"/>
                </a:lnTo>
                <a:lnTo>
                  <a:pt x="53212" y="409575"/>
                </a:lnTo>
                <a:lnTo>
                  <a:pt x="62043" y="394462"/>
                </a:lnTo>
                <a:lnTo>
                  <a:pt x="45593" y="394462"/>
                </a:lnTo>
                <a:lnTo>
                  <a:pt x="45593" y="366268"/>
                </a:lnTo>
                <a:lnTo>
                  <a:pt x="15367" y="314452"/>
                </a:lnTo>
                <a:lnTo>
                  <a:pt x="13208" y="310896"/>
                </a:lnTo>
                <a:lnTo>
                  <a:pt x="8509" y="309626"/>
                </a:lnTo>
                <a:close/>
              </a:path>
              <a:path w="106680" h="409575">
                <a:moveTo>
                  <a:pt x="45593" y="366268"/>
                </a:moveTo>
                <a:lnTo>
                  <a:pt x="45593" y="394462"/>
                </a:lnTo>
                <a:lnTo>
                  <a:pt x="60833" y="394462"/>
                </a:lnTo>
                <a:lnTo>
                  <a:pt x="60833" y="390652"/>
                </a:lnTo>
                <a:lnTo>
                  <a:pt x="46609" y="390652"/>
                </a:lnTo>
                <a:lnTo>
                  <a:pt x="53213" y="379332"/>
                </a:lnTo>
                <a:lnTo>
                  <a:pt x="45593" y="366268"/>
                </a:lnTo>
                <a:close/>
              </a:path>
              <a:path w="106680" h="409575">
                <a:moveTo>
                  <a:pt x="97917" y="309626"/>
                </a:moveTo>
                <a:lnTo>
                  <a:pt x="93218" y="310769"/>
                </a:lnTo>
                <a:lnTo>
                  <a:pt x="60836" y="366268"/>
                </a:lnTo>
                <a:lnTo>
                  <a:pt x="60833" y="394462"/>
                </a:lnTo>
                <a:lnTo>
                  <a:pt x="62043" y="394462"/>
                </a:lnTo>
                <a:lnTo>
                  <a:pt x="106425" y="318516"/>
                </a:lnTo>
                <a:lnTo>
                  <a:pt x="105156" y="313817"/>
                </a:lnTo>
                <a:lnTo>
                  <a:pt x="101473" y="311785"/>
                </a:lnTo>
                <a:lnTo>
                  <a:pt x="97917" y="309626"/>
                </a:lnTo>
                <a:close/>
              </a:path>
              <a:path w="106680" h="409575">
                <a:moveTo>
                  <a:pt x="53213" y="379332"/>
                </a:moveTo>
                <a:lnTo>
                  <a:pt x="46609" y="390652"/>
                </a:lnTo>
                <a:lnTo>
                  <a:pt x="59817" y="390652"/>
                </a:lnTo>
                <a:lnTo>
                  <a:pt x="53213" y="379332"/>
                </a:lnTo>
                <a:close/>
              </a:path>
              <a:path w="106680" h="409575">
                <a:moveTo>
                  <a:pt x="60833" y="366273"/>
                </a:moveTo>
                <a:lnTo>
                  <a:pt x="53213" y="379332"/>
                </a:lnTo>
                <a:lnTo>
                  <a:pt x="59817" y="390652"/>
                </a:lnTo>
                <a:lnTo>
                  <a:pt x="60833" y="390652"/>
                </a:lnTo>
                <a:lnTo>
                  <a:pt x="60833" y="366273"/>
                </a:lnTo>
                <a:close/>
              </a:path>
              <a:path w="106680" h="409575">
                <a:moveTo>
                  <a:pt x="60833" y="0"/>
                </a:moveTo>
                <a:lnTo>
                  <a:pt x="45593" y="0"/>
                </a:lnTo>
                <a:lnTo>
                  <a:pt x="45596" y="366273"/>
                </a:lnTo>
                <a:lnTo>
                  <a:pt x="53213" y="379332"/>
                </a:lnTo>
                <a:lnTo>
                  <a:pt x="60833" y="366273"/>
                </a:lnTo>
                <a:lnTo>
                  <a:pt x="60833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29739" y="4709159"/>
            <a:ext cx="106680" cy="410845"/>
          </a:xfrm>
          <a:custGeom>
            <a:avLst/>
            <a:gdLst/>
            <a:ahLst/>
            <a:cxnLst/>
            <a:rect l="l" t="t" r="r" b="b"/>
            <a:pathLst>
              <a:path w="106680" h="410845">
                <a:moveTo>
                  <a:pt x="53212" y="30241"/>
                </a:moveTo>
                <a:lnTo>
                  <a:pt x="45593" y="43301"/>
                </a:lnTo>
                <a:lnTo>
                  <a:pt x="45593" y="410337"/>
                </a:lnTo>
                <a:lnTo>
                  <a:pt x="60833" y="410337"/>
                </a:lnTo>
                <a:lnTo>
                  <a:pt x="60833" y="43301"/>
                </a:lnTo>
                <a:lnTo>
                  <a:pt x="53212" y="30241"/>
                </a:lnTo>
                <a:close/>
              </a:path>
              <a:path w="106680" h="410845">
                <a:moveTo>
                  <a:pt x="53212" y="0"/>
                </a:moveTo>
                <a:lnTo>
                  <a:pt x="2159" y="87502"/>
                </a:lnTo>
                <a:lnTo>
                  <a:pt x="0" y="91058"/>
                </a:lnTo>
                <a:lnTo>
                  <a:pt x="1269" y="95757"/>
                </a:lnTo>
                <a:lnTo>
                  <a:pt x="4953" y="97916"/>
                </a:lnTo>
                <a:lnTo>
                  <a:pt x="8509" y="99948"/>
                </a:lnTo>
                <a:lnTo>
                  <a:pt x="13208" y="98806"/>
                </a:lnTo>
                <a:lnTo>
                  <a:pt x="45593" y="43301"/>
                </a:lnTo>
                <a:lnTo>
                  <a:pt x="45593" y="15112"/>
                </a:lnTo>
                <a:lnTo>
                  <a:pt x="62030" y="15112"/>
                </a:lnTo>
                <a:lnTo>
                  <a:pt x="53212" y="0"/>
                </a:lnTo>
                <a:close/>
              </a:path>
              <a:path w="106680" h="410845">
                <a:moveTo>
                  <a:pt x="62030" y="15112"/>
                </a:moveTo>
                <a:lnTo>
                  <a:pt x="60833" y="15112"/>
                </a:lnTo>
                <a:lnTo>
                  <a:pt x="60833" y="43301"/>
                </a:lnTo>
                <a:lnTo>
                  <a:pt x="93218" y="98806"/>
                </a:lnTo>
                <a:lnTo>
                  <a:pt x="97917" y="99948"/>
                </a:lnTo>
                <a:lnTo>
                  <a:pt x="101473" y="97916"/>
                </a:lnTo>
                <a:lnTo>
                  <a:pt x="105156" y="95757"/>
                </a:lnTo>
                <a:lnTo>
                  <a:pt x="106425" y="91058"/>
                </a:lnTo>
                <a:lnTo>
                  <a:pt x="104267" y="87502"/>
                </a:lnTo>
                <a:lnTo>
                  <a:pt x="62030" y="15112"/>
                </a:lnTo>
                <a:close/>
              </a:path>
              <a:path w="106680" h="410845">
                <a:moveTo>
                  <a:pt x="60833" y="15112"/>
                </a:moveTo>
                <a:lnTo>
                  <a:pt x="45593" y="15112"/>
                </a:lnTo>
                <a:lnTo>
                  <a:pt x="45593" y="43301"/>
                </a:lnTo>
                <a:lnTo>
                  <a:pt x="53213" y="30241"/>
                </a:lnTo>
                <a:lnTo>
                  <a:pt x="46609" y="18922"/>
                </a:lnTo>
                <a:lnTo>
                  <a:pt x="60833" y="18922"/>
                </a:lnTo>
                <a:lnTo>
                  <a:pt x="60833" y="15112"/>
                </a:lnTo>
                <a:close/>
              </a:path>
              <a:path w="106680" h="410845">
                <a:moveTo>
                  <a:pt x="60833" y="18922"/>
                </a:moveTo>
                <a:lnTo>
                  <a:pt x="59817" y="18922"/>
                </a:lnTo>
                <a:lnTo>
                  <a:pt x="53212" y="30241"/>
                </a:lnTo>
                <a:lnTo>
                  <a:pt x="60833" y="43301"/>
                </a:lnTo>
                <a:lnTo>
                  <a:pt x="60833" y="18922"/>
                </a:lnTo>
                <a:close/>
              </a:path>
              <a:path w="106680" h="410845">
                <a:moveTo>
                  <a:pt x="59817" y="18922"/>
                </a:moveTo>
                <a:lnTo>
                  <a:pt x="46609" y="18922"/>
                </a:lnTo>
                <a:lnTo>
                  <a:pt x="53212" y="30241"/>
                </a:lnTo>
                <a:lnTo>
                  <a:pt x="59817" y="18922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03823" y="5467908"/>
            <a:ext cx="1228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545454"/>
                </a:solidFill>
                <a:latin typeface="Verdana"/>
                <a:cs typeface="Verdana"/>
              </a:rPr>
              <a:t>Connector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59864" y="5362943"/>
            <a:ext cx="489991" cy="5174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26742" y="5500217"/>
            <a:ext cx="157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250901"/>
            <a:ext cx="69030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0" dirty="0">
                <a:solidFill>
                  <a:srgbClr val="BC5C45"/>
                </a:solidFill>
              </a:rPr>
              <a:t>Lets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look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40" dirty="0">
                <a:solidFill>
                  <a:srgbClr val="BC5C45"/>
                </a:solidFill>
              </a:rPr>
              <a:t>at</a:t>
            </a:r>
            <a:r>
              <a:rPr sz="3200" spc="-240" dirty="0">
                <a:solidFill>
                  <a:srgbClr val="BC5C45"/>
                </a:solidFill>
              </a:rPr>
              <a:t> </a:t>
            </a:r>
            <a:r>
              <a:rPr sz="3200" spc="35" dirty="0">
                <a:solidFill>
                  <a:srgbClr val="BC5C45"/>
                </a:solidFill>
              </a:rPr>
              <a:t>few</a:t>
            </a:r>
            <a:r>
              <a:rPr sz="3200" spc="-265" dirty="0">
                <a:solidFill>
                  <a:srgbClr val="BC5C45"/>
                </a:solidFill>
              </a:rPr>
              <a:t> </a:t>
            </a:r>
            <a:r>
              <a:rPr sz="3200" spc="-60" dirty="0">
                <a:solidFill>
                  <a:srgbClr val="BC5C45"/>
                </a:solidFill>
              </a:rPr>
              <a:t>problems</a:t>
            </a:r>
            <a:r>
              <a:rPr sz="3200" spc="-26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and</a:t>
            </a:r>
            <a:r>
              <a:rPr sz="3200" spc="-260" dirty="0">
                <a:solidFill>
                  <a:srgbClr val="BC5C45"/>
                </a:solidFill>
              </a:rPr>
              <a:t> </a:t>
            </a:r>
            <a:r>
              <a:rPr sz="3200" spc="-145" dirty="0">
                <a:solidFill>
                  <a:srgbClr val="BC5C45"/>
                </a:solidFill>
              </a:rPr>
              <a:t>their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132433" y="739266"/>
            <a:ext cx="2168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45" dirty="0">
                <a:solidFill>
                  <a:srgbClr val="BC5C45"/>
                </a:solidFill>
                <a:latin typeface="Verdana"/>
                <a:cs typeface="Verdana"/>
              </a:rPr>
              <a:t>flow</a:t>
            </a:r>
            <a:r>
              <a:rPr sz="3200" spc="55" dirty="0">
                <a:solidFill>
                  <a:srgbClr val="BC5C45"/>
                </a:solidFill>
                <a:latin typeface="Verdana"/>
                <a:cs typeface="Verdana"/>
              </a:rPr>
              <a:t>c</a:t>
            </a:r>
            <a:r>
              <a:rPr sz="3200" spc="-190" dirty="0">
                <a:solidFill>
                  <a:srgbClr val="BC5C45"/>
                </a:solidFill>
                <a:latin typeface="Verdana"/>
                <a:cs typeface="Verdana"/>
              </a:rPr>
              <a:t>harts!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16902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endParaRPr sz="1400" dirty="0">
              <a:latin typeface="Verdana"/>
              <a:cs typeface="Verdana"/>
            </a:endParaRPr>
          </a:p>
        </p:txBody>
      </p:sp>
      <p:sp>
        <p:nvSpPr>
          <p:cNvPr id="32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524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BC5C45"/>
                </a:solidFill>
              </a:rPr>
              <a:t>What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25" dirty="0">
                <a:solidFill>
                  <a:srgbClr val="BC5C45"/>
                </a:solidFill>
              </a:rPr>
              <a:t>does</a:t>
            </a:r>
            <a:r>
              <a:rPr sz="3200" spc="-285" dirty="0">
                <a:solidFill>
                  <a:srgbClr val="BC5C45"/>
                </a:solidFill>
              </a:rPr>
              <a:t>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250" dirty="0">
                <a:solidFill>
                  <a:srgbClr val="BC5C45"/>
                </a:solidFill>
              </a:rPr>
              <a:t> </a:t>
            </a:r>
            <a:r>
              <a:rPr sz="3200" spc="20" dirty="0">
                <a:solidFill>
                  <a:srgbClr val="BC5C45"/>
                </a:solidFill>
              </a:rPr>
              <a:t>computer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160" dirty="0">
                <a:solidFill>
                  <a:srgbClr val="BC5C45"/>
                </a:solidFill>
              </a:rPr>
              <a:t>do?</a:t>
            </a:r>
            <a:endParaRPr sz="3200"/>
          </a:p>
        </p:txBody>
      </p:sp>
      <p:sp>
        <p:nvSpPr>
          <p:cNvPr id="22" name="object 22"/>
          <p:cNvSpPr/>
          <p:nvPr/>
        </p:nvSpPr>
        <p:spPr>
          <a:xfrm>
            <a:off x="3232404" y="2420111"/>
            <a:ext cx="2676906" cy="28293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90594" y="3656457"/>
            <a:ext cx="1162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12035" y="3756786"/>
            <a:ext cx="1482090" cy="106680"/>
          </a:xfrm>
          <a:custGeom>
            <a:avLst/>
            <a:gdLst/>
            <a:ahLst/>
            <a:cxnLst/>
            <a:rect l="l" t="t" r="r" b="b"/>
            <a:pathLst>
              <a:path w="1482089" h="106679">
                <a:moveTo>
                  <a:pt x="1451467" y="53212"/>
                </a:moveTo>
                <a:lnTo>
                  <a:pt x="1382902" y="93218"/>
                </a:lnTo>
                <a:lnTo>
                  <a:pt x="1381633" y="97917"/>
                </a:lnTo>
                <a:lnTo>
                  <a:pt x="1383791" y="101473"/>
                </a:lnTo>
                <a:lnTo>
                  <a:pt x="1385951" y="105156"/>
                </a:lnTo>
                <a:lnTo>
                  <a:pt x="1390522" y="106425"/>
                </a:lnTo>
                <a:lnTo>
                  <a:pt x="1468651" y="60832"/>
                </a:lnTo>
                <a:lnTo>
                  <a:pt x="1466596" y="60832"/>
                </a:lnTo>
                <a:lnTo>
                  <a:pt x="1466596" y="59817"/>
                </a:lnTo>
                <a:lnTo>
                  <a:pt x="1462786" y="59817"/>
                </a:lnTo>
                <a:lnTo>
                  <a:pt x="1451467" y="53212"/>
                </a:lnTo>
                <a:close/>
              </a:path>
              <a:path w="1482089" h="106679">
                <a:moveTo>
                  <a:pt x="1438407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1438407" y="60832"/>
                </a:lnTo>
                <a:lnTo>
                  <a:pt x="1451467" y="53212"/>
                </a:lnTo>
                <a:lnTo>
                  <a:pt x="1438407" y="45593"/>
                </a:lnTo>
                <a:close/>
              </a:path>
              <a:path w="1482089" h="106679">
                <a:moveTo>
                  <a:pt x="1468648" y="45593"/>
                </a:moveTo>
                <a:lnTo>
                  <a:pt x="1466596" y="45593"/>
                </a:lnTo>
                <a:lnTo>
                  <a:pt x="1466596" y="60832"/>
                </a:lnTo>
                <a:lnTo>
                  <a:pt x="1468651" y="60832"/>
                </a:lnTo>
                <a:lnTo>
                  <a:pt x="1481709" y="53212"/>
                </a:lnTo>
                <a:lnTo>
                  <a:pt x="1468648" y="45593"/>
                </a:lnTo>
                <a:close/>
              </a:path>
              <a:path w="1482089" h="106679">
                <a:moveTo>
                  <a:pt x="1462786" y="46608"/>
                </a:moveTo>
                <a:lnTo>
                  <a:pt x="1451467" y="53212"/>
                </a:lnTo>
                <a:lnTo>
                  <a:pt x="1462786" y="59817"/>
                </a:lnTo>
                <a:lnTo>
                  <a:pt x="1462786" y="46608"/>
                </a:lnTo>
                <a:close/>
              </a:path>
              <a:path w="1482089" h="106679">
                <a:moveTo>
                  <a:pt x="1466596" y="46608"/>
                </a:moveTo>
                <a:lnTo>
                  <a:pt x="1462786" y="46608"/>
                </a:lnTo>
                <a:lnTo>
                  <a:pt x="1462786" y="59817"/>
                </a:lnTo>
                <a:lnTo>
                  <a:pt x="1466596" y="59817"/>
                </a:lnTo>
                <a:lnTo>
                  <a:pt x="1466596" y="46608"/>
                </a:lnTo>
                <a:close/>
              </a:path>
              <a:path w="1482089" h="106679">
                <a:moveTo>
                  <a:pt x="1390522" y="0"/>
                </a:moveTo>
                <a:lnTo>
                  <a:pt x="1385951" y="1269"/>
                </a:lnTo>
                <a:lnTo>
                  <a:pt x="1383791" y="4952"/>
                </a:lnTo>
                <a:lnTo>
                  <a:pt x="1381633" y="8508"/>
                </a:lnTo>
                <a:lnTo>
                  <a:pt x="1382902" y="13207"/>
                </a:lnTo>
                <a:lnTo>
                  <a:pt x="1451467" y="53212"/>
                </a:lnTo>
                <a:lnTo>
                  <a:pt x="1462786" y="46608"/>
                </a:lnTo>
                <a:lnTo>
                  <a:pt x="1466596" y="46608"/>
                </a:lnTo>
                <a:lnTo>
                  <a:pt x="1466596" y="45593"/>
                </a:lnTo>
                <a:lnTo>
                  <a:pt x="1468648" y="45593"/>
                </a:lnTo>
                <a:lnTo>
                  <a:pt x="1390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0635" y="3756786"/>
            <a:ext cx="1482090" cy="106680"/>
          </a:xfrm>
          <a:custGeom>
            <a:avLst/>
            <a:gdLst/>
            <a:ahLst/>
            <a:cxnLst/>
            <a:rect l="l" t="t" r="r" b="b"/>
            <a:pathLst>
              <a:path w="1482090" h="106679">
                <a:moveTo>
                  <a:pt x="1451467" y="53212"/>
                </a:moveTo>
                <a:lnTo>
                  <a:pt x="1382903" y="93218"/>
                </a:lnTo>
                <a:lnTo>
                  <a:pt x="1381633" y="97917"/>
                </a:lnTo>
                <a:lnTo>
                  <a:pt x="1383791" y="101473"/>
                </a:lnTo>
                <a:lnTo>
                  <a:pt x="1385950" y="105156"/>
                </a:lnTo>
                <a:lnTo>
                  <a:pt x="1390522" y="106425"/>
                </a:lnTo>
                <a:lnTo>
                  <a:pt x="1468651" y="60832"/>
                </a:lnTo>
                <a:lnTo>
                  <a:pt x="1466595" y="60832"/>
                </a:lnTo>
                <a:lnTo>
                  <a:pt x="1466595" y="59817"/>
                </a:lnTo>
                <a:lnTo>
                  <a:pt x="1462786" y="59817"/>
                </a:lnTo>
                <a:lnTo>
                  <a:pt x="1451467" y="53212"/>
                </a:lnTo>
                <a:close/>
              </a:path>
              <a:path w="1482090" h="106679">
                <a:moveTo>
                  <a:pt x="1438407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1438407" y="60832"/>
                </a:lnTo>
                <a:lnTo>
                  <a:pt x="1451467" y="53212"/>
                </a:lnTo>
                <a:lnTo>
                  <a:pt x="1438407" y="45593"/>
                </a:lnTo>
                <a:close/>
              </a:path>
              <a:path w="1482090" h="106679">
                <a:moveTo>
                  <a:pt x="1468648" y="45593"/>
                </a:moveTo>
                <a:lnTo>
                  <a:pt x="1466595" y="45593"/>
                </a:lnTo>
                <a:lnTo>
                  <a:pt x="1466595" y="60832"/>
                </a:lnTo>
                <a:lnTo>
                  <a:pt x="1468651" y="60832"/>
                </a:lnTo>
                <a:lnTo>
                  <a:pt x="1481709" y="53212"/>
                </a:lnTo>
                <a:lnTo>
                  <a:pt x="1468648" y="45593"/>
                </a:lnTo>
                <a:close/>
              </a:path>
              <a:path w="1482090" h="106679">
                <a:moveTo>
                  <a:pt x="1462786" y="46608"/>
                </a:moveTo>
                <a:lnTo>
                  <a:pt x="1451467" y="53212"/>
                </a:lnTo>
                <a:lnTo>
                  <a:pt x="1462786" y="59817"/>
                </a:lnTo>
                <a:lnTo>
                  <a:pt x="1462786" y="46608"/>
                </a:lnTo>
                <a:close/>
              </a:path>
              <a:path w="1482090" h="106679">
                <a:moveTo>
                  <a:pt x="1466595" y="46608"/>
                </a:moveTo>
                <a:lnTo>
                  <a:pt x="1462786" y="46608"/>
                </a:lnTo>
                <a:lnTo>
                  <a:pt x="1462786" y="59817"/>
                </a:lnTo>
                <a:lnTo>
                  <a:pt x="1466595" y="59817"/>
                </a:lnTo>
                <a:lnTo>
                  <a:pt x="1466595" y="46608"/>
                </a:lnTo>
                <a:close/>
              </a:path>
              <a:path w="1482090" h="106679">
                <a:moveTo>
                  <a:pt x="1390522" y="0"/>
                </a:moveTo>
                <a:lnTo>
                  <a:pt x="1385950" y="1269"/>
                </a:lnTo>
                <a:lnTo>
                  <a:pt x="1383791" y="4952"/>
                </a:lnTo>
                <a:lnTo>
                  <a:pt x="1381633" y="8508"/>
                </a:lnTo>
                <a:lnTo>
                  <a:pt x="1382903" y="13207"/>
                </a:lnTo>
                <a:lnTo>
                  <a:pt x="1451467" y="53212"/>
                </a:lnTo>
                <a:lnTo>
                  <a:pt x="1462786" y="46608"/>
                </a:lnTo>
                <a:lnTo>
                  <a:pt x="1466595" y="46608"/>
                </a:lnTo>
                <a:lnTo>
                  <a:pt x="1466595" y="45593"/>
                </a:lnTo>
                <a:lnTo>
                  <a:pt x="1468648" y="45593"/>
                </a:lnTo>
                <a:lnTo>
                  <a:pt x="1390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73020" y="3407791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35" dirty="0">
                <a:solidFill>
                  <a:srgbClr val="EE5846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EE5846"/>
                </a:solidFill>
                <a:latin typeface="Verdana"/>
                <a:cs typeface="Verdana"/>
              </a:rPr>
              <a:t>n</a:t>
            </a:r>
            <a:r>
              <a:rPr sz="1800" spc="25" dirty="0">
                <a:solidFill>
                  <a:srgbClr val="EE5846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9383" y="3425774"/>
            <a:ext cx="810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solidFill>
                  <a:srgbClr val="EE5846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7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EE5846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EE5846"/>
                </a:solidFill>
                <a:latin typeface="Verdana"/>
                <a:cs typeface="Verdana"/>
              </a:rPr>
              <a:t>u</a:t>
            </a:r>
            <a:r>
              <a:rPr sz="1800" spc="-100" dirty="0">
                <a:solidFill>
                  <a:srgbClr val="EE5846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16902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endParaRPr sz="1400" spc="-15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242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(P*R*T)/100</a:t>
            </a: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5332" y="3595103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316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(P*R*T)/100</a:t>
            </a:r>
          </a:p>
          <a:p>
            <a:pPr marL="1791970" marR="4182745" algn="ctr">
              <a:lnSpc>
                <a:spcPct val="3364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lang="en-US" sz="1400" spc="-27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75332" y="3595103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39923" y="4318990"/>
            <a:ext cx="1757933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772275" cy="386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19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BC5C45"/>
                </a:solidFill>
                <a:latin typeface="Verdana"/>
                <a:cs typeface="Verdana"/>
              </a:rPr>
              <a:t>Principal,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BC5C45"/>
                </a:solidFill>
                <a:latin typeface="Verdana"/>
                <a:cs typeface="Verdana"/>
              </a:rPr>
              <a:t>Rate</a:t>
            </a:r>
            <a:r>
              <a:rPr sz="2800" spc="-19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BC5C45"/>
                </a:solidFill>
                <a:latin typeface="Verdana"/>
                <a:cs typeface="Verdana"/>
              </a:rPr>
              <a:t>Time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5" dirty="0">
                <a:solidFill>
                  <a:srgbClr val="BC5C45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6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540" dirty="0">
                <a:solidFill>
                  <a:srgbClr val="BC5C45"/>
                </a:solidFill>
                <a:latin typeface="Verdana"/>
                <a:cs typeface="Verdana"/>
              </a:rPr>
              <a:t>SI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 marL="1549400" marR="3937635" indent="137160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P,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R, </a:t>
            </a:r>
            <a:r>
              <a:rPr sz="1400" spc="-26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(P*R*T)/100</a:t>
            </a:r>
          </a:p>
          <a:p>
            <a:pPr marL="1791970" marR="4182745" algn="ctr">
              <a:lnSpc>
                <a:spcPct val="3364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SI 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7583" y="4032503"/>
            <a:ext cx="106680" cy="318770"/>
          </a:xfrm>
          <a:custGeom>
            <a:avLst/>
            <a:gdLst/>
            <a:ahLst/>
            <a:cxnLst/>
            <a:rect l="l" t="t" r="r" b="b"/>
            <a:pathLst>
              <a:path w="106679" h="318770">
                <a:moveTo>
                  <a:pt x="8508" y="218440"/>
                </a:moveTo>
                <a:lnTo>
                  <a:pt x="4952" y="220599"/>
                </a:lnTo>
                <a:lnTo>
                  <a:pt x="1269" y="222631"/>
                </a:lnTo>
                <a:lnTo>
                  <a:pt x="0" y="227330"/>
                </a:lnTo>
                <a:lnTo>
                  <a:pt x="53212" y="318516"/>
                </a:lnTo>
                <a:lnTo>
                  <a:pt x="62106" y="303276"/>
                </a:lnTo>
                <a:lnTo>
                  <a:pt x="45592" y="303276"/>
                </a:lnTo>
                <a:lnTo>
                  <a:pt x="45592" y="275081"/>
                </a:lnTo>
                <a:lnTo>
                  <a:pt x="15366" y="223266"/>
                </a:lnTo>
                <a:lnTo>
                  <a:pt x="13207" y="219710"/>
                </a:lnTo>
                <a:lnTo>
                  <a:pt x="8508" y="218440"/>
                </a:lnTo>
                <a:close/>
              </a:path>
              <a:path w="106679" h="318770">
                <a:moveTo>
                  <a:pt x="45592" y="275081"/>
                </a:moveTo>
                <a:lnTo>
                  <a:pt x="45592" y="303276"/>
                </a:lnTo>
                <a:lnTo>
                  <a:pt x="60832" y="303276"/>
                </a:lnTo>
                <a:lnTo>
                  <a:pt x="60832" y="299466"/>
                </a:lnTo>
                <a:lnTo>
                  <a:pt x="46608" y="299466"/>
                </a:lnTo>
                <a:lnTo>
                  <a:pt x="53212" y="288144"/>
                </a:lnTo>
                <a:lnTo>
                  <a:pt x="45592" y="275081"/>
                </a:lnTo>
                <a:close/>
              </a:path>
              <a:path w="106679" h="318770">
                <a:moveTo>
                  <a:pt x="97916" y="218440"/>
                </a:moveTo>
                <a:lnTo>
                  <a:pt x="93217" y="219710"/>
                </a:lnTo>
                <a:lnTo>
                  <a:pt x="91058" y="223266"/>
                </a:lnTo>
                <a:lnTo>
                  <a:pt x="60832" y="275081"/>
                </a:lnTo>
                <a:lnTo>
                  <a:pt x="60832" y="303276"/>
                </a:lnTo>
                <a:lnTo>
                  <a:pt x="62106" y="303276"/>
                </a:lnTo>
                <a:lnTo>
                  <a:pt x="106425" y="227330"/>
                </a:lnTo>
                <a:lnTo>
                  <a:pt x="105155" y="222631"/>
                </a:lnTo>
                <a:lnTo>
                  <a:pt x="101472" y="220599"/>
                </a:lnTo>
                <a:lnTo>
                  <a:pt x="97916" y="218440"/>
                </a:lnTo>
                <a:close/>
              </a:path>
              <a:path w="106679" h="318770">
                <a:moveTo>
                  <a:pt x="53212" y="288144"/>
                </a:moveTo>
                <a:lnTo>
                  <a:pt x="46608" y="299466"/>
                </a:lnTo>
                <a:lnTo>
                  <a:pt x="59816" y="299466"/>
                </a:lnTo>
                <a:lnTo>
                  <a:pt x="53212" y="288144"/>
                </a:lnTo>
                <a:close/>
              </a:path>
              <a:path w="106679" h="318770">
                <a:moveTo>
                  <a:pt x="60832" y="275081"/>
                </a:moveTo>
                <a:lnTo>
                  <a:pt x="53212" y="288144"/>
                </a:lnTo>
                <a:lnTo>
                  <a:pt x="59816" y="299466"/>
                </a:lnTo>
                <a:lnTo>
                  <a:pt x="60832" y="299466"/>
                </a:lnTo>
                <a:lnTo>
                  <a:pt x="60832" y="275081"/>
                </a:lnTo>
                <a:close/>
              </a:path>
              <a:path w="106679" h="318770">
                <a:moveTo>
                  <a:pt x="60832" y="0"/>
                </a:moveTo>
                <a:lnTo>
                  <a:pt x="45592" y="0"/>
                </a:lnTo>
                <a:lnTo>
                  <a:pt x="45592" y="275081"/>
                </a:lnTo>
                <a:lnTo>
                  <a:pt x="53212" y="288144"/>
                </a:lnTo>
                <a:lnTo>
                  <a:pt x="60832" y="275081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557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 dirty="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1800" y="2971800"/>
            <a:ext cx="628650" cy="14471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2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48000" y="2971800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endParaRPr sz="12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99790" y="4872608"/>
            <a:ext cx="238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48000" y="2971800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endParaRPr sz="12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7583" y="3755135"/>
            <a:ext cx="106425" cy="195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1739" y="394714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9138" y="2987167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7583" y="3755135"/>
            <a:ext cx="106425" cy="195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1739" y="394714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7071" y="4149826"/>
            <a:ext cx="2088642" cy="4625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45279" y="432981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2"/>
                </a:moveTo>
                <a:lnTo>
                  <a:pt x="735838" y="93218"/>
                </a:lnTo>
                <a:lnTo>
                  <a:pt x="734568" y="97916"/>
                </a:lnTo>
                <a:lnTo>
                  <a:pt x="736727" y="101472"/>
                </a:lnTo>
                <a:lnTo>
                  <a:pt x="738886" y="105156"/>
                </a:lnTo>
                <a:lnTo>
                  <a:pt x="743458" y="106425"/>
                </a:lnTo>
                <a:lnTo>
                  <a:pt x="821586" y="60832"/>
                </a:lnTo>
                <a:lnTo>
                  <a:pt x="819531" y="60832"/>
                </a:lnTo>
                <a:lnTo>
                  <a:pt x="819531" y="59816"/>
                </a:lnTo>
                <a:lnTo>
                  <a:pt x="815721" y="59816"/>
                </a:lnTo>
                <a:lnTo>
                  <a:pt x="804402" y="53212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791342" y="60832"/>
                </a:lnTo>
                <a:lnTo>
                  <a:pt x="804402" y="53212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2"/>
                </a:lnTo>
                <a:lnTo>
                  <a:pt x="821586" y="60832"/>
                </a:lnTo>
                <a:lnTo>
                  <a:pt x="834644" y="53212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8"/>
                </a:moveTo>
                <a:lnTo>
                  <a:pt x="804402" y="53212"/>
                </a:lnTo>
                <a:lnTo>
                  <a:pt x="815721" y="59816"/>
                </a:lnTo>
                <a:lnTo>
                  <a:pt x="815721" y="46608"/>
                </a:lnTo>
                <a:close/>
              </a:path>
              <a:path w="835025" h="106679">
                <a:moveTo>
                  <a:pt x="819531" y="46608"/>
                </a:moveTo>
                <a:lnTo>
                  <a:pt x="815721" y="46608"/>
                </a:lnTo>
                <a:lnTo>
                  <a:pt x="815721" y="59816"/>
                </a:lnTo>
                <a:lnTo>
                  <a:pt x="819531" y="59816"/>
                </a:lnTo>
                <a:lnTo>
                  <a:pt x="819531" y="46608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69"/>
                </a:lnTo>
                <a:lnTo>
                  <a:pt x="736727" y="4952"/>
                </a:lnTo>
                <a:lnTo>
                  <a:pt x="734568" y="8508"/>
                </a:lnTo>
                <a:lnTo>
                  <a:pt x="735838" y="13207"/>
                </a:lnTo>
                <a:lnTo>
                  <a:pt x="804402" y="53212"/>
                </a:lnTo>
                <a:lnTo>
                  <a:pt x="815721" y="46608"/>
                </a:lnTo>
                <a:lnTo>
                  <a:pt x="819531" y="46608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76471" y="4136517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9138" y="2987167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9322" y="4611623"/>
            <a:ext cx="106680" cy="570865"/>
          </a:xfrm>
          <a:custGeom>
            <a:avLst/>
            <a:gdLst/>
            <a:ahLst/>
            <a:cxnLst/>
            <a:rect l="l" t="t" r="r" b="b"/>
            <a:pathLst>
              <a:path w="106679" h="570864">
                <a:moveTo>
                  <a:pt x="8509" y="470534"/>
                </a:moveTo>
                <a:lnTo>
                  <a:pt x="4952" y="472694"/>
                </a:lnTo>
                <a:lnTo>
                  <a:pt x="1269" y="474725"/>
                </a:lnTo>
                <a:lnTo>
                  <a:pt x="0" y="479425"/>
                </a:lnTo>
                <a:lnTo>
                  <a:pt x="53212" y="570483"/>
                </a:lnTo>
                <a:lnTo>
                  <a:pt x="62043" y="555370"/>
                </a:lnTo>
                <a:lnTo>
                  <a:pt x="45592" y="555370"/>
                </a:lnTo>
                <a:lnTo>
                  <a:pt x="45592" y="527177"/>
                </a:lnTo>
                <a:lnTo>
                  <a:pt x="15366" y="475361"/>
                </a:lnTo>
                <a:lnTo>
                  <a:pt x="13207" y="471805"/>
                </a:lnTo>
                <a:lnTo>
                  <a:pt x="8509" y="470534"/>
                </a:lnTo>
                <a:close/>
              </a:path>
              <a:path w="106679" h="570864">
                <a:moveTo>
                  <a:pt x="45593" y="527177"/>
                </a:moveTo>
                <a:lnTo>
                  <a:pt x="45592" y="555370"/>
                </a:lnTo>
                <a:lnTo>
                  <a:pt x="60832" y="555370"/>
                </a:lnTo>
                <a:lnTo>
                  <a:pt x="60832" y="551561"/>
                </a:lnTo>
                <a:lnTo>
                  <a:pt x="46609" y="551561"/>
                </a:lnTo>
                <a:lnTo>
                  <a:pt x="53212" y="540239"/>
                </a:lnTo>
                <a:lnTo>
                  <a:pt x="45593" y="527177"/>
                </a:lnTo>
                <a:close/>
              </a:path>
              <a:path w="106679" h="570864">
                <a:moveTo>
                  <a:pt x="97916" y="470534"/>
                </a:moveTo>
                <a:lnTo>
                  <a:pt x="93217" y="471805"/>
                </a:lnTo>
                <a:lnTo>
                  <a:pt x="91059" y="475361"/>
                </a:lnTo>
                <a:lnTo>
                  <a:pt x="60832" y="527177"/>
                </a:lnTo>
                <a:lnTo>
                  <a:pt x="60832" y="555370"/>
                </a:lnTo>
                <a:lnTo>
                  <a:pt x="62043" y="555370"/>
                </a:lnTo>
                <a:lnTo>
                  <a:pt x="106425" y="479425"/>
                </a:lnTo>
                <a:lnTo>
                  <a:pt x="105155" y="474725"/>
                </a:lnTo>
                <a:lnTo>
                  <a:pt x="101473" y="472694"/>
                </a:lnTo>
                <a:lnTo>
                  <a:pt x="97916" y="470534"/>
                </a:lnTo>
                <a:close/>
              </a:path>
              <a:path w="106679" h="570864">
                <a:moveTo>
                  <a:pt x="53212" y="540239"/>
                </a:moveTo>
                <a:lnTo>
                  <a:pt x="46609" y="551561"/>
                </a:lnTo>
                <a:lnTo>
                  <a:pt x="59816" y="551561"/>
                </a:lnTo>
                <a:lnTo>
                  <a:pt x="53212" y="540239"/>
                </a:lnTo>
                <a:close/>
              </a:path>
              <a:path w="106679" h="570864">
                <a:moveTo>
                  <a:pt x="60832" y="527177"/>
                </a:moveTo>
                <a:lnTo>
                  <a:pt x="53212" y="540239"/>
                </a:lnTo>
                <a:lnTo>
                  <a:pt x="59816" y="551561"/>
                </a:lnTo>
                <a:lnTo>
                  <a:pt x="60832" y="551561"/>
                </a:lnTo>
                <a:lnTo>
                  <a:pt x="60832" y="527177"/>
                </a:lnTo>
                <a:close/>
              </a:path>
              <a:path w="106679" h="570864">
                <a:moveTo>
                  <a:pt x="60832" y="0"/>
                </a:moveTo>
                <a:lnTo>
                  <a:pt x="45592" y="0"/>
                </a:lnTo>
                <a:lnTo>
                  <a:pt x="45593" y="527177"/>
                </a:lnTo>
                <a:lnTo>
                  <a:pt x="53212" y="540239"/>
                </a:lnTo>
                <a:lnTo>
                  <a:pt x="60832" y="527177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709716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solidFill>
                  <a:srgbClr val="BC5C45"/>
                </a:solidFill>
              </a:rPr>
              <a:t>Tool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-65" dirty="0">
                <a:solidFill>
                  <a:srgbClr val="BC5C45"/>
                </a:solidFill>
              </a:rPr>
              <a:t>problems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790" dirty="0">
                <a:solidFill>
                  <a:srgbClr val="BC5C45"/>
                </a:solidFill>
              </a:rPr>
              <a:t> </a:t>
            </a:r>
            <a:r>
              <a:rPr lang="en-US" sz="3200" spc="-79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data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78751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communicate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create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solidFill>
                  <a:srgbClr val="BC5C45"/>
                </a:solidFill>
                <a:latin typeface="Verdana"/>
                <a:cs typeface="Verdana"/>
              </a:rPr>
              <a:t>Programs</a:t>
            </a:r>
            <a:r>
              <a:rPr sz="2400" spc="-9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32433" y="739266"/>
            <a:ext cx="5725160" cy="17456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BC5C45"/>
                </a:solidFill>
                <a:latin typeface="Verdana"/>
                <a:cs typeface="Verdana"/>
              </a:rPr>
              <a:t>Find </a:t>
            </a:r>
            <a:r>
              <a:rPr sz="3200" spc="-95" dirty="0">
                <a:solidFill>
                  <a:srgbClr val="BC5C45"/>
                </a:solidFill>
                <a:latin typeface="Verdana"/>
                <a:cs typeface="Verdana"/>
              </a:rPr>
              <a:t>largest </a:t>
            </a:r>
            <a:r>
              <a:rPr sz="3200" spc="15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3200" spc="-60" dirty="0">
                <a:solidFill>
                  <a:srgbClr val="BC5C45"/>
                </a:solidFill>
                <a:latin typeface="Verdana"/>
                <a:cs typeface="Verdana"/>
              </a:rPr>
              <a:t>three</a:t>
            </a:r>
            <a:r>
              <a:rPr sz="3200" spc="-86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10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endParaRPr sz="3200">
              <a:latin typeface="Verdana"/>
              <a:cs typeface="Verdana"/>
            </a:endParaRPr>
          </a:p>
          <a:p>
            <a:pPr marR="1338580" algn="ctr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R="1339850"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A,B,C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071" y="3090659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28564" y="3200526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3188" y="5177028"/>
            <a:ext cx="1757934" cy="450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37657" y="5281422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5279" y="327063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3"/>
                </a:moveTo>
                <a:lnTo>
                  <a:pt x="735838" y="93218"/>
                </a:lnTo>
                <a:lnTo>
                  <a:pt x="734568" y="97917"/>
                </a:lnTo>
                <a:lnTo>
                  <a:pt x="736727" y="101473"/>
                </a:lnTo>
                <a:lnTo>
                  <a:pt x="738886" y="105156"/>
                </a:lnTo>
                <a:lnTo>
                  <a:pt x="743458" y="106426"/>
                </a:lnTo>
                <a:lnTo>
                  <a:pt x="821586" y="60833"/>
                </a:lnTo>
                <a:lnTo>
                  <a:pt x="819531" y="60833"/>
                </a:lnTo>
                <a:lnTo>
                  <a:pt x="819531" y="59817"/>
                </a:lnTo>
                <a:lnTo>
                  <a:pt x="815721" y="59817"/>
                </a:lnTo>
                <a:lnTo>
                  <a:pt x="804402" y="53213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91342" y="60833"/>
                </a:lnTo>
                <a:lnTo>
                  <a:pt x="804402" y="53213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3"/>
                </a:lnTo>
                <a:lnTo>
                  <a:pt x="821586" y="60833"/>
                </a:lnTo>
                <a:lnTo>
                  <a:pt x="834644" y="53213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9"/>
                </a:moveTo>
                <a:lnTo>
                  <a:pt x="804402" y="53213"/>
                </a:lnTo>
                <a:lnTo>
                  <a:pt x="815721" y="59817"/>
                </a:lnTo>
                <a:lnTo>
                  <a:pt x="815721" y="46609"/>
                </a:lnTo>
                <a:close/>
              </a:path>
              <a:path w="835025" h="106679">
                <a:moveTo>
                  <a:pt x="819531" y="46609"/>
                </a:moveTo>
                <a:lnTo>
                  <a:pt x="815721" y="46609"/>
                </a:lnTo>
                <a:lnTo>
                  <a:pt x="815721" y="59817"/>
                </a:lnTo>
                <a:lnTo>
                  <a:pt x="819531" y="59817"/>
                </a:lnTo>
                <a:lnTo>
                  <a:pt x="819531" y="46609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70"/>
                </a:lnTo>
                <a:lnTo>
                  <a:pt x="736727" y="4953"/>
                </a:lnTo>
                <a:lnTo>
                  <a:pt x="734568" y="8509"/>
                </a:lnTo>
                <a:lnTo>
                  <a:pt x="735838" y="13208"/>
                </a:lnTo>
                <a:lnTo>
                  <a:pt x="804402" y="53213"/>
                </a:lnTo>
                <a:lnTo>
                  <a:pt x="815721" y="46609"/>
                </a:lnTo>
                <a:lnTo>
                  <a:pt x="819531" y="46609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7583" y="4814315"/>
            <a:ext cx="106680" cy="361315"/>
          </a:xfrm>
          <a:custGeom>
            <a:avLst/>
            <a:gdLst/>
            <a:ahLst/>
            <a:cxnLst/>
            <a:rect l="l" t="t" r="r" b="b"/>
            <a:pathLst>
              <a:path w="106679" h="361314">
                <a:moveTo>
                  <a:pt x="8508" y="261238"/>
                </a:moveTo>
                <a:lnTo>
                  <a:pt x="4952" y="263270"/>
                </a:lnTo>
                <a:lnTo>
                  <a:pt x="1269" y="265429"/>
                </a:lnTo>
                <a:lnTo>
                  <a:pt x="0" y="270128"/>
                </a:lnTo>
                <a:lnTo>
                  <a:pt x="2158" y="273684"/>
                </a:lnTo>
                <a:lnTo>
                  <a:pt x="53212" y="361187"/>
                </a:lnTo>
                <a:lnTo>
                  <a:pt x="62030" y="346074"/>
                </a:lnTo>
                <a:lnTo>
                  <a:pt x="45592" y="346074"/>
                </a:lnTo>
                <a:lnTo>
                  <a:pt x="45592" y="317886"/>
                </a:lnTo>
                <a:lnTo>
                  <a:pt x="13207" y="262381"/>
                </a:lnTo>
                <a:lnTo>
                  <a:pt x="8508" y="261238"/>
                </a:lnTo>
                <a:close/>
              </a:path>
              <a:path w="106679" h="361314">
                <a:moveTo>
                  <a:pt x="45592" y="317886"/>
                </a:moveTo>
                <a:lnTo>
                  <a:pt x="45592" y="346074"/>
                </a:lnTo>
                <a:lnTo>
                  <a:pt x="60832" y="346074"/>
                </a:lnTo>
                <a:lnTo>
                  <a:pt x="60832" y="342264"/>
                </a:lnTo>
                <a:lnTo>
                  <a:pt x="46608" y="342264"/>
                </a:lnTo>
                <a:lnTo>
                  <a:pt x="53212" y="330946"/>
                </a:lnTo>
                <a:lnTo>
                  <a:pt x="45592" y="317886"/>
                </a:lnTo>
                <a:close/>
              </a:path>
              <a:path w="106679" h="361314">
                <a:moveTo>
                  <a:pt x="97916" y="261238"/>
                </a:moveTo>
                <a:lnTo>
                  <a:pt x="93217" y="262381"/>
                </a:lnTo>
                <a:lnTo>
                  <a:pt x="60832" y="317886"/>
                </a:lnTo>
                <a:lnTo>
                  <a:pt x="60832" y="346074"/>
                </a:lnTo>
                <a:lnTo>
                  <a:pt x="62030" y="346074"/>
                </a:lnTo>
                <a:lnTo>
                  <a:pt x="104266" y="273684"/>
                </a:lnTo>
                <a:lnTo>
                  <a:pt x="106425" y="270128"/>
                </a:lnTo>
                <a:lnTo>
                  <a:pt x="105155" y="265429"/>
                </a:lnTo>
                <a:lnTo>
                  <a:pt x="101472" y="263270"/>
                </a:lnTo>
                <a:lnTo>
                  <a:pt x="97916" y="261238"/>
                </a:lnTo>
                <a:close/>
              </a:path>
              <a:path w="106679" h="361314">
                <a:moveTo>
                  <a:pt x="53212" y="330946"/>
                </a:moveTo>
                <a:lnTo>
                  <a:pt x="46608" y="342264"/>
                </a:lnTo>
                <a:lnTo>
                  <a:pt x="59816" y="342264"/>
                </a:lnTo>
                <a:lnTo>
                  <a:pt x="53212" y="330946"/>
                </a:lnTo>
                <a:close/>
              </a:path>
              <a:path w="106679" h="361314">
                <a:moveTo>
                  <a:pt x="60832" y="317886"/>
                </a:moveTo>
                <a:lnTo>
                  <a:pt x="53212" y="330946"/>
                </a:lnTo>
                <a:lnTo>
                  <a:pt x="59816" y="342264"/>
                </a:lnTo>
                <a:lnTo>
                  <a:pt x="60832" y="342264"/>
                </a:lnTo>
                <a:lnTo>
                  <a:pt x="60832" y="317886"/>
                </a:lnTo>
                <a:close/>
              </a:path>
              <a:path w="106679" h="361314">
                <a:moveTo>
                  <a:pt x="60832" y="0"/>
                </a:moveTo>
                <a:lnTo>
                  <a:pt x="45592" y="0"/>
                </a:lnTo>
                <a:lnTo>
                  <a:pt x="45592" y="317886"/>
                </a:lnTo>
                <a:lnTo>
                  <a:pt x="53212" y="330946"/>
                </a:lnTo>
                <a:lnTo>
                  <a:pt x="60832" y="317886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54423" y="5350890"/>
            <a:ext cx="783590" cy="106680"/>
          </a:xfrm>
          <a:custGeom>
            <a:avLst/>
            <a:gdLst/>
            <a:ahLst/>
            <a:cxnLst/>
            <a:rect l="l" t="t" r="r" b="b"/>
            <a:pathLst>
              <a:path w="783589" h="106679">
                <a:moveTo>
                  <a:pt x="752710" y="53213"/>
                </a:moveTo>
                <a:lnTo>
                  <a:pt x="687831" y="91059"/>
                </a:lnTo>
                <a:lnTo>
                  <a:pt x="684276" y="93218"/>
                </a:lnTo>
                <a:lnTo>
                  <a:pt x="683005" y="97917"/>
                </a:lnTo>
                <a:lnTo>
                  <a:pt x="685164" y="101473"/>
                </a:lnTo>
                <a:lnTo>
                  <a:pt x="687197" y="105156"/>
                </a:lnTo>
                <a:lnTo>
                  <a:pt x="691896" y="106426"/>
                </a:lnTo>
                <a:lnTo>
                  <a:pt x="770024" y="60833"/>
                </a:lnTo>
                <a:lnTo>
                  <a:pt x="767968" y="60833"/>
                </a:lnTo>
                <a:lnTo>
                  <a:pt x="767968" y="59817"/>
                </a:lnTo>
                <a:lnTo>
                  <a:pt x="764031" y="59817"/>
                </a:lnTo>
                <a:lnTo>
                  <a:pt x="752710" y="53213"/>
                </a:lnTo>
                <a:close/>
              </a:path>
              <a:path w="783589" h="106679">
                <a:moveTo>
                  <a:pt x="739647" y="45593"/>
                </a:moveTo>
                <a:lnTo>
                  <a:pt x="0" y="45593"/>
                </a:lnTo>
                <a:lnTo>
                  <a:pt x="0" y="60833"/>
                </a:lnTo>
                <a:lnTo>
                  <a:pt x="739647" y="60833"/>
                </a:lnTo>
                <a:lnTo>
                  <a:pt x="752710" y="53213"/>
                </a:lnTo>
                <a:lnTo>
                  <a:pt x="739647" y="45593"/>
                </a:lnTo>
                <a:close/>
              </a:path>
              <a:path w="783589" h="106679">
                <a:moveTo>
                  <a:pt x="770021" y="45593"/>
                </a:moveTo>
                <a:lnTo>
                  <a:pt x="767968" y="45593"/>
                </a:lnTo>
                <a:lnTo>
                  <a:pt x="767968" y="60833"/>
                </a:lnTo>
                <a:lnTo>
                  <a:pt x="770024" y="60833"/>
                </a:lnTo>
                <a:lnTo>
                  <a:pt x="783081" y="53213"/>
                </a:lnTo>
                <a:lnTo>
                  <a:pt x="770021" y="45593"/>
                </a:lnTo>
                <a:close/>
              </a:path>
              <a:path w="783589" h="106679">
                <a:moveTo>
                  <a:pt x="764031" y="46609"/>
                </a:moveTo>
                <a:lnTo>
                  <a:pt x="752710" y="53213"/>
                </a:lnTo>
                <a:lnTo>
                  <a:pt x="764031" y="59817"/>
                </a:lnTo>
                <a:lnTo>
                  <a:pt x="764031" y="46609"/>
                </a:lnTo>
                <a:close/>
              </a:path>
              <a:path w="783589" h="106679">
                <a:moveTo>
                  <a:pt x="767968" y="46609"/>
                </a:moveTo>
                <a:lnTo>
                  <a:pt x="764031" y="46609"/>
                </a:lnTo>
                <a:lnTo>
                  <a:pt x="764031" y="59817"/>
                </a:lnTo>
                <a:lnTo>
                  <a:pt x="767968" y="59817"/>
                </a:lnTo>
                <a:lnTo>
                  <a:pt x="767968" y="46609"/>
                </a:lnTo>
                <a:close/>
              </a:path>
              <a:path w="783589" h="106679">
                <a:moveTo>
                  <a:pt x="691896" y="0"/>
                </a:moveTo>
                <a:lnTo>
                  <a:pt x="687197" y="1270"/>
                </a:lnTo>
                <a:lnTo>
                  <a:pt x="685164" y="4953"/>
                </a:lnTo>
                <a:lnTo>
                  <a:pt x="683005" y="8509"/>
                </a:lnTo>
                <a:lnTo>
                  <a:pt x="684276" y="13208"/>
                </a:lnTo>
                <a:lnTo>
                  <a:pt x="687831" y="15367"/>
                </a:lnTo>
                <a:lnTo>
                  <a:pt x="752710" y="53213"/>
                </a:lnTo>
                <a:lnTo>
                  <a:pt x="764031" y="46609"/>
                </a:lnTo>
                <a:lnTo>
                  <a:pt x="767968" y="46609"/>
                </a:lnTo>
                <a:lnTo>
                  <a:pt x="767968" y="45593"/>
                </a:lnTo>
                <a:lnTo>
                  <a:pt x="770021" y="45593"/>
                </a:lnTo>
                <a:lnTo>
                  <a:pt x="691896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399790" y="4872608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24654" y="3077336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39" y="288796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67583" y="3755135"/>
            <a:ext cx="106425" cy="195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91739" y="3947147"/>
            <a:ext cx="1654302" cy="8679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7071" y="4149826"/>
            <a:ext cx="2088642" cy="4625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3803" y="4259707"/>
            <a:ext cx="539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45279" y="4329810"/>
            <a:ext cx="835025" cy="106680"/>
          </a:xfrm>
          <a:custGeom>
            <a:avLst/>
            <a:gdLst/>
            <a:ahLst/>
            <a:cxnLst/>
            <a:rect l="l" t="t" r="r" b="b"/>
            <a:pathLst>
              <a:path w="835025" h="106679">
                <a:moveTo>
                  <a:pt x="804402" y="53212"/>
                </a:moveTo>
                <a:lnTo>
                  <a:pt x="735838" y="93218"/>
                </a:lnTo>
                <a:lnTo>
                  <a:pt x="734568" y="97916"/>
                </a:lnTo>
                <a:lnTo>
                  <a:pt x="736727" y="101472"/>
                </a:lnTo>
                <a:lnTo>
                  <a:pt x="738886" y="105156"/>
                </a:lnTo>
                <a:lnTo>
                  <a:pt x="743458" y="106425"/>
                </a:lnTo>
                <a:lnTo>
                  <a:pt x="821586" y="60832"/>
                </a:lnTo>
                <a:lnTo>
                  <a:pt x="819531" y="60832"/>
                </a:lnTo>
                <a:lnTo>
                  <a:pt x="819531" y="59816"/>
                </a:lnTo>
                <a:lnTo>
                  <a:pt x="815721" y="59816"/>
                </a:lnTo>
                <a:lnTo>
                  <a:pt x="804402" y="53212"/>
                </a:lnTo>
                <a:close/>
              </a:path>
              <a:path w="835025" h="106679">
                <a:moveTo>
                  <a:pt x="791342" y="45593"/>
                </a:moveTo>
                <a:lnTo>
                  <a:pt x="0" y="45593"/>
                </a:lnTo>
                <a:lnTo>
                  <a:pt x="0" y="60832"/>
                </a:lnTo>
                <a:lnTo>
                  <a:pt x="791342" y="60832"/>
                </a:lnTo>
                <a:lnTo>
                  <a:pt x="804402" y="53212"/>
                </a:lnTo>
                <a:lnTo>
                  <a:pt x="791342" y="45593"/>
                </a:lnTo>
                <a:close/>
              </a:path>
              <a:path w="835025" h="106679">
                <a:moveTo>
                  <a:pt x="821583" y="45593"/>
                </a:moveTo>
                <a:lnTo>
                  <a:pt x="819531" y="45593"/>
                </a:lnTo>
                <a:lnTo>
                  <a:pt x="819531" y="60832"/>
                </a:lnTo>
                <a:lnTo>
                  <a:pt x="821586" y="60832"/>
                </a:lnTo>
                <a:lnTo>
                  <a:pt x="834644" y="53212"/>
                </a:lnTo>
                <a:lnTo>
                  <a:pt x="821583" y="45593"/>
                </a:lnTo>
                <a:close/>
              </a:path>
              <a:path w="835025" h="106679">
                <a:moveTo>
                  <a:pt x="815721" y="46608"/>
                </a:moveTo>
                <a:lnTo>
                  <a:pt x="804402" y="53212"/>
                </a:lnTo>
                <a:lnTo>
                  <a:pt x="815721" y="59816"/>
                </a:lnTo>
                <a:lnTo>
                  <a:pt x="815721" y="46608"/>
                </a:lnTo>
                <a:close/>
              </a:path>
              <a:path w="835025" h="106679">
                <a:moveTo>
                  <a:pt x="819531" y="46608"/>
                </a:moveTo>
                <a:lnTo>
                  <a:pt x="815721" y="46608"/>
                </a:lnTo>
                <a:lnTo>
                  <a:pt x="815721" y="59816"/>
                </a:lnTo>
                <a:lnTo>
                  <a:pt x="819531" y="59816"/>
                </a:lnTo>
                <a:lnTo>
                  <a:pt x="819531" y="46608"/>
                </a:lnTo>
                <a:close/>
              </a:path>
              <a:path w="835025" h="106679">
                <a:moveTo>
                  <a:pt x="743458" y="0"/>
                </a:moveTo>
                <a:lnTo>
                  <a:pt x="738886" y="1269"/>
                </a:lnTo>
                <a:lnTo>
                  <a:pt x="736727" y="4952"/>
                </a:lnTo>
                <a:lnTo>
                  <a:pt x="734568" y="8508"/>
                </a:lnTo>
                <a:lnTo>
                  <a:pt x="735838" y="13207"/>
                </a:lnTo>
                <a:lnTo>
                  <a:pt x="804402" y="53212"/>
                </a:lnTo>
                <a:lnTo>
                  <a:pt x="815721" y="46608"/>
                </a:lnTo>
                <a:lnTo>
                  <a:pt x="819531" y="46608"/>
                </a:lnTo>
                <a:lnTo>
                  <a:pt x="819531" y="45593"/>
                </a:lnTo>
                <a:lnTo>
                  <a:pt x="821583" y="45593"/>
                </a:lnTo>
                <a:lnTo>
                  <a:pt x="743458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76471" y="4136517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09138" y="2987167"/>
            <a:ext cx="628650" cy="172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marL="70485" marR="66675" algn="ctr">
              <a:lnSpc>
                <a:spcPct val="100000"/>
              </a:lnSpc>
            </a:pP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  <a:p>
            <a:pPr marL="403225">
              <a:lnSpc>
                <a:spcPct val="100000"/>
              </a:lnSpc>
              <a:spcBef>
                <a:spcPts val="76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4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75332" y="5170932"/>
            <a:ext cx="2088642" cy="4625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029457" y="5281422"/>
            <a:ext cx="5822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14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59322" y="4611623"/>
            <a:ext cx="106680" cy="570865"/>
          </a:xfrm>
          <a:custGeom>
            <a:avLst/>
            <a:gdLst/>
            <a:ahLst/>
            <a:cxnLst/>
            <a:rect l="l" t="t" r="r" b="b"/>
            <a:pathLst>
              <a:path w="106679" h="570864">
                <a:moveTo>
                  <a:pt x="8509" y="470534"/>
                </a:moveTo>
                <a:lnTo>
                  <a:pt x="4952" y="472694"/>
                </a:lnTo>
                <a:lnTo>
                  <a:pt x="1269" y="474725"/>
                </a:lnTo>
                <a:lnTo>
                  <a:pt x="0" y="479425"/>
                </a:lnTo>
                <a:lnTo>
                  <a:pt x="53212" y="570483"/>
                </a:lnTo>
                <a:lnTo>
                  <a:pt x="62043" y="555370"/>
                </a:lnTo>
                <a:lnTo>
                  <a:pt x="45592" y="555370"/>
                </a:lnTo>
                <a:lnTo>
                  <a:pt x="45592" y="527177"/>
                </a:lnTo>
                <a:lnTo>
                  <a:pt x="15366" y="475361"/>
                </a:lnTo>
                <a:lnTo>
                  <a:pt x="13207" y="471805"/>
                </a:lnTo>
                <a:lnTo>
                  <a:pt x="8509" y="470534"/>
                </a:lnTo>
                <a:close/>
              </a:path>
              <a:path w="106679" h="570864">
                <a:moveTo>
                  <a:pt x="45593" y="527177"/>
                </a:moveTo>
                <a:lnTo>
                  <a:pt x="45592" y="555370"/>
                </a:lnTo>
                <a:lnTo>
                  <a:pt x="60832" y="555370"/>
                </a:lnTo>
                <a:lnTo>
                  <a:pt x="60832" y="551561"/>
                </a:lnTo>
                <a:lnTo>
                  <a:pt x="46609" y="551561"/>
                </a:lnTo>
                <a:lnTo>
                  <a:pt x="53212" y="540239"/>
                </a:lnTo>
                <a:lnTo>
                  <a:pt x="45593" y="527177"/>
                </a:lnTo>
                <a:close/>
              </a:path>
              <a:path w="106679" h="570864">
                <a:moveTo>
                  <a:pt x="97916" y="470534"/>
                </a:moveTo>
                <a:lnTo>
                  <a:pt x="93217" y="471805"/>
                </a:lnTo>
                <a:lnTo>
                  <a:pt x="91059" y="475361"/>
                </a:lnTo>
                <a:lnTo>
                  <a:pt x="60832" y="527177"/>
                </a:lnTo>
                <a:lnTo>
                  <a:pt x="60832" y="555370"/>
                </a:lnTo>
                <a:lnTo>
                  <a:pt x="62043" y="555370"/>
                </a:lnTo>
                <a:lnTo>
                  <a:pt x="106425" y="479425"/>
                </a:lnTo>
                <a:lnTo>
                  <a:pt x="105155" y="474725"/>
                </a:lnTo>
                <a:lnTo>
                  <a:pt x="101473" y="472694"/>
                </a:lnTo>
                <a:lnTo>
                  <a:pt x="97916" y="470534"/>
                </a:lnTo>
                <a:close/>
              </a:path>
              <a:path w="106679" h="570864">
                <a:moveTo>
                  <a:pt x="53212" y="540239"/>
                </a:moveTo>
                <a:lnTo>
                  <a:pt x="46609" y="551561"/>
                </a:lnTo>
                <a:lnTo>
                  <a:pt x="59816" y="551561"/>
                </a:lnTo>
                <a:lnTo>
                  <a:pt x="53212" y="540239"/>
                </a:lnTo>
                <a:close/>
              </a:path>
              <a:path w="106679" h="570864">
                <a:moveTo>
                  <a:pt x="60832" y="527177"/>
                </a:moveTo>
                <a:lnTo>
                  <a:pt x="53212" y="540239"/>
                </a:lnTo>
                <a:lnTo>
                  <a:pt x="59816" y="551561"/>
                </a:lnTo>
                <a:lnTo>
                  <a:pt x="60832" y="551561"/>
                </a:lnTo>
                <a:lnTo>
                  <a:pt x="60832" y="527177"/>
                </a:lnTo>
                <a:close/>
              </a:path>
              <a:path w="106679" h="570864">
                <a:moveTo>
                  <a:pt x="60832" y="0"/>
                </a:moveTo>
                <a:lnTo>
                  <a:pt x="45592" y="0"/>
                </a:lnTo>
                <a:lnTo>
                  <a:pt x="45593" y="527177"/>
                </a:lnTo>
                <a:lnTo>
                  <a:pt x="53212" y="540239"/>
                </a:lnTo>
                <a:lnTo>
                  <a:pt x="60832" y="527177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46164" y="3316223"/>
            <a:ext cx="444500" cy="2141220"/>
          </a:xfrm>
          <a:custGeom>
            <a:avLst/>
            <a:gdLst/>
            <a:ahLst/>
            <a:cxnLst/>
            <a:rect l="l" t="t" r="r" b="b"/>
            <a:pathLst>
              <a:path w="444500" h="2141220">
                <a:moveTo>
                  <a:pt x="134111" y="2034794"/>
                </a:moveTo>
                <a:lnTo>
                  <a:pt x="42925" y="2087879"/>
                </a:lnTo>
                <a:lnTo>
                  <a:pt x="134111" y="2141092"/>
                </a:lnTo>
                <a:lnTo>
                  <a:pt x="138683" y="2139823"/>
                </a:lnTo>
                <a:lnTo>
                  <a:pt x="140842" y="2136266"/>
                </a:lnTo>
                <a:lnTo>
                  <a:pt x="143001" y="2132584"/>
                </a:lnTo>
                <a:lnTo>
                  <a:pt x="141731" y="2127885"/>
                </a:lnTo>
                <a:lnTo>
                  <a:pt x="138175" y="2125853"/>
                </a:lnTo>
                <a:lnTo>
                  <a:pt x="86142" y="2095500"/>
                </a:lnTo>
                <a:lnTo>
                  <a:pt x="58038" y="2095500"/>
                </a:lnTo>
                <a:lnTo>
                  <a:pt x="58038" y="2080260"/>
                </a:lnTo>
                <a:lnTo>
                  <a:pt x="86359" y="2080260"/>
                </a:lnTo>
                <a:lnTo>
                  <a:pt x="138175" y="2050034"/>
                </a:lnTo>
                <a:lnTo>
                  <a:pt x="141731" y="2048002"/>
                </a:lnTo>
                <a:lnTo>
                  <a:pt x="143001" y="2043302"/>
                </a:lnTo>
                <a:lnTo>
                  <a:pt x="140842" y="2039620"/>
                </a:lnTo>
                <a:lnTo>
                  <a:pt x="138683" y="2036064"/>
                </a:lnTo>
                <a:lnTo>
                  <a:pt x="134111" y="2034794"/>
                </a:lnTo>
                <a:close/>
              </a:path>
              <a:path w="444500" h="2141220">
                <a:moveTo>
                  <a:pt x="86359" y="2080260"/>
                </a:moveTo>
                <a:lnTo>
                  <a:pt x="58038" y="2080260"/>
                </a:lnTo>
                <a:lnTo>
                  <a:pt x="58038" y="2095500"/>
                </a:lnTo>
                <a:lnTo>
                  <a:pt x="86142" y="2095500"/>
                </a:lnTo>
                <a:lnTo>
                  <a:pt x="84400" y="2094484"/>
                </a:lnTo>
                <a:lnTo>
                  <a:pt x="61975" y="2094484"/>
                </a:lnTo>
                <a:lnTo>
                  <a:pt x="61975" y="2081402"/>
                </a:lnTo>
                <a:lnTo>
                  <a:pt x="84400" y="2081402"/>
                </a:lnTo>
                <a:lnTo>
                  <a:pt x="86359" y="2080260"/>
                </a:lnTo>
                <a:close/>
              </a:path>
              <a:path w="444500" h="2141220">
                <a:moveTo>
                  <a:pt x="429259" y="2080260"/>
                </a:moveTo>
                <a:lnTo>
                  <a:pt x="86359" y="2080260"/>
                </a:lnTo>
                <a:lnTo>
                  <a:pt x="73188" y="2087943"/>
                </a:lnTo>
                <a:lnTo>
                  <a:pt x="86142" y="2095500"/>
                </a:lnTo>
                <a:lnTo>
                  <a:pt x="441070" y="2095500"/>
                </a:lnTo>
                <a:lnTo>
                  <a:pt x="444500" y="2092198"/>
                </a:lnTo>
                <a:lnTo>
                  <a:pt x="444500" y="2087879"/>
                </a:lnTo>
                <a:lnTo>
                  <a:pt x="429259" y="2087879"/>
                </a:lnTo>
                <a:lnTo>
                  <a:pt x="429259" y="2080260"/>
                </a:lnTo>
                <a:close/>
              </a:path>
              <a:path w="444500" h="2141220">
                <a:moveTo>
                  <a:pt x="61975" y="2081402"/>
                </a:moveTo>
                <a:lnTo>
                  <a:pt x="61975" y="2094484"/>
                </a:lnTo>
                <a:lnTo>
                  <a:pt x="73188" y="2087943"/>
                </a:lnTo>
                <a:lnTo>
                  <a:pt x="61975" y="2081402"/>
                </a:lnTo>
                <a:close/>
              </a:path>
              <a:path w="444500" h="2141220">
                <a:moveTo>
                  <a:pt x="73188" y="2087943"/>
                </a:moveTo>
                <a:lnTo>
                  <a:pt x="61975" y="2094484"/>
                </a:lnTo>
                <a:lnTo>
                  <a:pt x="84400" y="2094484"/>
                </a:lnTo>
                <a:lnTo>
                  <a:pt x="73188" y="2087943"/>
                </a:lnTo>
                <a:close/>
              </a:path>
              <a:path w="444500" h="2141220">
                <a:moveTo>
                  <a:pt x="84400" y="2081402"/>
                </a:moveTo>
                <a:lnTo>
                  <a:pt x="61975" y="2081402"/>
                </a:lnTo>
                <a:lnTo>
                  <a:pt x="73188" y="2087943"/>
                </a:lnTo>
                <a:lnTo>
                  <a:pt x="84400" y="2081402"/>
                </a:lnTo>
                <a:close/>
              </a:path>
              <a:path w="444500" h="2141220">
                <a:moveTo>
                  <a:pt x="429259" y="7620"/>
                </a:moveTo>
                <a:lnTo>
                  <a:pt x="429259" y="2087879"/>
                </a:lnTo>
                <a:lnTo>
                  <a:pt x="436879" y="2080260"/>
                </a:lnTo>
                <a:lnTo>
                  <a:pt x="444500" y="2080260"/>
                </a:lnTo>
                <a:lnTo>
                  <a:pt x="444500" y="15239"/>
                </a:lnTo>
                <a:lnTo>
                  <a:pt x="436879" y="15239"/>
                </a:lnTo>
                <a:lnTo>
                  <a:pt x="429259" y="7620"/>
                </a:lnTo>
                <a:close/>
              </a:path>
              <a:path w="444500" h="2141220">
                <a:moveTo>
                  <a:pt x="444500" y="2080260"/>
                </a:moveTo>
                <a:lnTo>
                  <a:pt x="436879" y="2080260"/>
                </a:lnTo>
                <a:lnTo>
                  <a:pt x="429259" y="2087879"/>
                </a:lnTo>
                <a:lnTo>
                  <a:pt x="444500" y="2087879"/>
                </a:lnTo>
                <a:lnTo>
                  <a:pt x="444500" y="2080260"/>
                </a:lnTo>
                <a:close/>
              </a:path>
              <a:path w="444500" h="2141220">
                <a:moveTo>
                  <a:pt x="441070" y="0"/>
                </a:moveTo>
                <a:lnTo>
                  <a:pt x="0" y="0"/>
                </a:lnTo>
                <a:lnTo>
                  <a:pt x="0" y="15239"/>
                </a:lnTo>
                <a:lnTo>
                  <a:pt x="429259" y="15239"/>
                </a:lnTo>
                <a:lnTo>
                  <a:pt x="429259" y="7620"/>
                </a:lnTo>
                <a:lnTo>
                  <a:pt x="444500" y="7620"/>
                </a:lnTo>
                <a:lnTo>
                  <a:pt x="444500" y="3428"/>
                </a:lnTo>
                <a:lnTo>
                  <a:pt x="441070" y="0"/>
                </a:lnTo>
                <a:close/>
              </a:path>
              <a:path w="444500" h="2141220">
                <a:moveTo>
                  <a:pt x="444500" y="7620"/>
                </a:moveTo>
                <a:lnTo>
                  <a:pt x="429259" y="7620"/>
                </a:lnTo>
                <a:lnTo>
                  <a:pt x="436879" y="15239"/>
                </a:lnTo>
                <a:lnTo>
                  <a:pt x="444500" y="15239"/>
                </a:lnTo>
                <a:lnTo>
                  <a:pt x="444500" y="762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27985" y="3965194"/>
            <a:ext cx="783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2433" y="374345"/>
            <a:ext cx="6372225" cy="1371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BC5C45"/>
                </a:solidFill>
                <a:latin typeface="Verdana"/>
                <a:cs typeface="Verdana"/>
              </a:rPr>
              <a:t>d,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10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5" dirty="0">
                <a:solidFill>
                  <a:srgbClr val="BC5C45"/>
                </a:solidFill>
                <a:latin typeface="Verdana"/>
                <a:cs typeface="Verdana"/>
              </a:rPr>
              <a:t>form  </a:t>
            </a:r>
            <a:r>
              <a:rPr sz="2800" spc="-114" dirty="0">
                <a:solidFill>
                  <a:srgbClr val="BC5C45"/>
                </a:solidFill>
                <a:latin typeface="Verdana"/>
                <a:cs typeface="Verdana"/>
              </a:rPr>
              <a:t>a+d,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a+2d,</a:t>
            </a:r>
            <a:r>
              <a:rPr sz="2800" spc="-3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a+3d…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17921" y="4996129"/>
            <a:ext cx="1293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44773" y="4986985"/>
            <a:ext cx="352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23459" y="4321302"/>
            <a:ext cx="1081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56250" y="3689730"/>
            <a:ext cx="615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4476" y="3595115"/>
            <a:ext cx="2070353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27985" y="3965194"/>
            <a:ext cx="783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</a:t>
            </a:r>
            <a:r>
              <a:rPr sz="1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374345"/>
            <a:ext cx="6372225" cy="284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solidFill>
                  <a:srgbClr val="BC5C45"/>
                </a:solidFill>
                <a:latin typeface="Verdana"/>
                <a:cs typeface="Verdana"/>
              </a:rPr>
              <a:t>Read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BC5C45"/>
                </a:solidFill>
                <a:latin typeface="Verdana"/>
                <a:cs typeface="Verdana"/>
              </a:rPr>
              <a:t>a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BC5C45"/>
                </a:solidFill>
                <a:latin typeface="Verdana"/>
                <a:cs typeface="Verdana"/>
              </a:rPr>
              <a:t>&amp;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BC5C45"/>
                </a:solidFill>
                <a:latin typeface="Verdana"/>
                <a:cs typeface="Verdana"/>
              </a:rPr>
              <a:t>d,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10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of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05" dirty="0">
                <a:solidFill>
                  <a:srgbClr val="BC5C45"/>
                </a:solidFill>
                <a:latin typeface="Verdana"/>
                <a:cs typeface="Verdana"/>
              </a:rPr>
              <a:t>form  </a:t>
            </a:r>
            <a:r>
              <a:rPr sz="2800" spc="-114" dirty="0">
                <a:solidFill>
                  <a:srgbClr val="BC5C45"/>
                </a:solidFill>
                <a:latin typeface="Verdana"/>
                <a:cs typeface="Verdana"/>
              </a:rPr>
              <a:t>a+d,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a+2d,</a:t>
            </a:r>
            <a:r>
              <a:rPr sz="2800" spc="-3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BC5C45"/>
                </a:solidFill>
                <a:latin typeface="Verdana"/>
                <a:cs typeface="Verdana"/>
              </a:rPr>
              <a:t>a+3d…</a:t>
            </a:r>
            <a:endParaRPr sz="280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5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 marL="1758314" marR="3745865" algn="ctr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a,</a:t>
            </a:r>
            <a:r>
              <a:rPr sz="14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60035" y="4902695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17921" y="4996129"/>
            <a:ext cx="12934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1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39923" y="4884407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44773" y="4986985"/>
            <a:ext cx="352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67583" y="4564379"/>
            <a:ext cx="106680" cy="324485"/>
          </a:xfrm>
          <a:custGeom>
            <a:avLst/>
            <a:gdLst/>
            <a:ahLst/>
            <a:cxnLst/>
            <a:rect l="l" t="t" r="r" b="b"/>
            <a:pathLst>
              <a:path w="106679" h="324485">
                <a:moveTo>
                  <a:pt x="8508" y="224028"/>
                </a:moveTo>
                <a:lnTo>
                  <a:pt x="4952" y="226187"/>
                </a:lnTo>
                <a:lnTo>
                  <a:pt x="1269" y="228219"/>
                </a:lnTo>
                <a:lnTo>
                  <a:pt x="0" y="232918"/>
                </a:lnTo>
                <a:lnTo>
                  <a:pt x="53212" y="323977"/>
                </a:lnTo>
                <a:lnTo>
                  <a:pt x="62044" y="308864"/>
                </a:lnTo>
                <a:lnTo>
                  <a:pt x="45592" y="308864"/>
                </a:lnTo>
                <a:lnTo>
                  <a:pt x="45592" y="280669"/>
                </a:lnTo>
                <a:lnTo>
                  <a:pt x="15366" y="228854"/>
                </a:lnTo>
                <a:lnTo>
                  <a:pt x="13207" y="225298"/>
                </a:lnTo>
                <a:lnTo>
                  <a:pt x="8508" y="224028"/>
                </a:lnTo>
                <a:close/>
              </a:path>
              <a:path w="106679" h="324485">
                <a:moveTo>
                  <a:pt x="45592" y="280669"/>
                </a:moveTo>
                <a:lnTo>
                  <a:pt x="45592" y="308864"/>
                </a:lnTo>
                <a:lnTo>
                  <a:pt x="60832" y="308864"/>
                </a:lnTo>
                <a:lnTo>
                  <a:pt x="60832" y="305054"/>
                </a:lnTo>
                <a:lnTo>
                  <a:pt x="46608" y="305054"/>
                </a:lnTo>
                <a:lnTo>
                  <a:pt x="53212" y="293732"/>
                </a:lnTo>
                <a:lnTo>
                  <a:pt x="45592" y="280669"/>
                </a:lnTo>
                <a:close/>
              </a:path>
              <a:path w="106679" h="324485">
                <a:moveTo>
                  <a:pt x="97916" y="224028"/>
                </a:moveTo>
                <a:lnTo>
                  <a:pt x="93217" y="225298"/>
                </a:lnTo>
                <a:lnTo>
                  <a:pt x="91058" y="228854"/>
                </a:lnTo>
                <a:lnTo>
                  <a:pt x="60832" y="280669"/>
                </a:lnTo>
                <a:lnTo>
                  <a:pt x="60832" y="308864"/>
                </a:lnTo>
                <a:lnTo>
                  <a:pt x="62044" y="308864"/>
                </a:lnTo>
                <a:lnTo>
                  <a:pt x="106425" y="232918"/>
                </a:lnTo>
                <a:lnTo>
                  <a:pt x="105155" y="228219"/>
                </a:lnTo>
                <a:lnTo>
                  <a:pt x="101472" y="226187"/>
                </a:lnTo>
                <a:lnTo>
                  <a:pt x="97916" y="224028"/>
                </a:lnTo>
                <a:close/>
              </a:path>
              <a:path w="106679" h="324485">
                <a:moveTo>
                  <a:pt x="53212" y="293732"/>
                </a:moveTo>
                <a:lnTo>
                  <a:pt x="46608" y="305054"/>
                </a:lnTo>
                <a:lnTo>
                  <a:pt x="59816" y="305054"/>
                </a:lnTo>
                <a:lnTo>
                  <a:pt x="53212" y="293732"/>
                </a:lnTo>
                <a:close/>
              </a:path>
              <a:path w="106679" h="324485">
                <a:moveTo>
                  <a:pt x="60832" y="280669"/>
                </a:moveTo>
                <a:lnTo>
                  <a:pt x="53212" y="293732"/>
                </a:lnTo>
                <a:lnTo>
                  <a:pt x="59816" y="305054"/>
                </a:lnTo>
                <a:lnTo>
                  <a:pt x="60832" y="305054"/>
                </a:lnTo>
                <a:lnTo>
                  <a:pt x="60832" y="280669"/>
                </a:lnTo>
                <a:close/>
              </a:path>
              <a:path w="106679" h="324485">
                <a:moveTo>
                  <a:pt x="60832" y="0"/>
                </a:moveTo>
                <a:lnTo>
                  <a:pt x="45592" y="0"/>
                </a:lnTo>
                <a:lnTo>
                  <a:pt x="45592" y="280669"/>
                </a:lnTo>
                <a:lnTo>
                  <a:pt x="53212" y="293732"/>
                </a:lnTo>
                <a:lnTo>
                  <a:pt x="60832" y="28066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11139" y="4672584"/>
            <a:ext cx="106425" cy="233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54067" y="4081271"/>
            <a:ext cx="509905" cy="1092200"/>
          </a:xfrm>
          <a:custGeom>
            <a:avLst/>
            <a:gdLst/>
            <a:ahLst/>
            <a:cxnLst/>
            <a:rect l="l" t="t" r="r" b="b"/>
            <a:pathLst>
              <a:path w="509904" h="1092200">
                <a:moveTo>
                  <a:pt x="479642" y="1038669"/>
                </a:moveTo>
                <a:lnTo>
                  <a:pt x="414655" y="1076578"/>
                </a:lnTo>
                <a:lnTo>
                  <a:pt x="410972" y="1078610"/>
                </a:lnTo>
                <a:lnTo>
                  <a:pt x="409702" y="1083309"/>
                </a:lnTo>
                <a:lnTo>
                  <a:pt x="411861" y="1086992"/>
                </a:lnTo>
                <a:lnTo>
                  <a:pt x="414020" y="1090548"/>
                </a:lnTo>
                <a:lnTo>
                  <a:pt x="418719" y="1091819"/>
                </a:lnTo>
                <a:lnTo>
                  <a:pt x="422275" y="1089659"/>
                </a:lnTo>
                <a:lnTo>
                  <a:pt x="496685" y="1046352"/>
                </a:lnTo>
                <a:lnTo>
                  <a:pt x="494665" y="1046352"/>
                </a:lnTo>
                <a:lnTo>
                  <a:pt x="494665" y="1045209"/>
                </a:lnTo>
                <a:lnTo>
                  <a:pt x="490855" y="1045209"/>
                </a:lnTo>
                <a:lnTo>
                  <a:pt x="479642" y="1038669"/>
                </a:lnTo>
                <a:close/>
              </a:path>
              <a:path w="509904" h="1092200">
                <a:moveTo>
                  <a:pt x="247269" y="7619"/>
                </a:moveTo>
                <a:lnTo>
                  <a:pt x="247269" y="1042923"/>
                </a:lnTo>
                <a:lnTo>
                  <a:pt x="250698" y="1046352"/>
                </a:lnTo>
                <a:lnTo>
                  <a:pt x="466471" y="1046352"/>
                </a:lnTo>
                <a:lnTo>
                  <a:pt x="479533" y="1038732"/>
                </a:lnTo>
                <a:lnTo>
                  <a:pt x="262509" y="1038732"/>
                </a:lnTo>
                <a:lnTo>
                  <a:pt x="254889" y="1031113"/>
                </a:lnTo>
                <a:lnTo>
                  <a:pt x="262509" y="1031113"/>
                </a:lnTo>
                <a:lnTo>
                  <a:pt x="262509" y="15239"/>
                </a:lnTo>
                <a:lnTo>
                  <a:pt x="254889" y="15239"/>
                </a:lnTo>
                <a:lnTo>
                  <a:pt x="247269" y="7619"/>
                </a:lnTo>
                <a:close/>
              </a:path>
              <a:path w="509904" h="1092200">
                <a:moveTo>
                  <a:pt x="496717" y="1031113"/>
                </a:moveTo>
                <a:lnTo>
                  <a:pt x="494665" y="1031113"/>
                </a:lnTo>
                <a:lnTo>
                  <a:pt x="494665" y="1046352"/>
                </a:lnTo>
                <a:lnTo>
                  <a:pt x="496685" y="1046352"/>
                </a:lnTo>
                <a:lnTo>
                  <a:pt x="509778" y="1038732"/>
                </a:lnTo>
                <a:lnTo>
                  <a:pt x="496717" y="1031113"/>
                </a:lnTo>
                <a:close/>
              </a:path>
              <a:path w="509904" h="1092200">
                <a:moveTo>
                  <a:pt x="490855" y="1032128"/>
                </a:moveTo>
                <a:lnTo>
                  <a:pt x="479642" y="1038669"/>
                </a:lnTo>
                <a:lnTo>
                  <a:pt x="490855" y="1045209"/>
                </a:lnTo>
                <a:lnTo>
                  <a:pt x="490855" y="1032128"/>
                </a:lnTo>
                <a:close/>
              </a:path>
              <a:path w="509904" h="1092200">
                <a:moveTo>
                  <a:pt x="494665" y="1032128"/>
                </a:moveTo>
                <a:lnTo>
                  <a:pt x="490855" y="1032128"/>
                </a:lnTo>
                <a:lnTo>
                  <a:pt x="490855" y="1045209"/>
                </a:lnTo>
                <a:lnTo>
                  <a:pt x="494665" y="1045209"/>
                </a:lnTo>
                <a:lnTo>
                  <a:pt x="494665" y="1032128"/>
                </a:lnTo>
                <a:close/>
              </a:path>
              <a:path w="509904" h="1092200">
                <a:moveTo>
                  <a:pt x="262509" y="1031113"/>
                </a:moveTo>
                <a:lnTo>
                  <a:pt x="254889" y="1031113"/>
                </a:lnTo>
                <a:lnTo>
                  <a:pt x="262509" y="1038732"/>
                </a:lnTo>
                <a:lnTo>
                  <a:pt x="262509" y="1031113"/>
                </a:lnTo>
                <a:close/>
              </a:path>
              <a:path w="509904" h="1092200">
                <a:moveTo>
                  <a:pt x="466688" y="1031113"/>
                </a:moveTo>
                <a:lnTo>
                  <a:pt x="262509" y="1031113"/>
                </a:lnTo>
                <a:lnTo>
                  <a:pt x="262509" y="1038732"/>
                </a:lnTo>
                <a:lnTo>
                  <a:pt x="479533" y="1038732"/>
                </a:lnTo>
                <a:lnTo>
                  <a:pt x="466688" y="1031113"/>
                </a:lnTo>
                <a:close/>
              </a:path>
              <a:path w="509904" h="1092200">
                <a:moveTo>
                  <a:pt x="418719" y="985519"/>
                </a:moveTo>
                <a:lnTo>
                  <a:pt x="414020" y="986789"/>
                </a:lnTo>
                <a:lnTo>
                  <a:pt x="411861" y="990345"/>
                </a:lnTo>
                <a:lnTo>
                  <a:pt x="409702" y="994028"/>
                </a:lnTo>
                <a:lnTo>
                  <a:pt x="410972" y="998727"/>
                </a:lnTo>
                <a:lnTo>
                  <a:pt x="414655" y="1000759"/>
                </a:lnTo>
                <a:lnTo>
                  <a:pt x="479642" y="1038669"/>
                </a:lnTo>
                <a:lnTo>
                  <a:pt x="490855" y="1032128"/>
                </a:lnTo>
                <a:lnTo>
                  <a:pt x="494665" y="1032128"/>
                </a:lnTo>
                <a:lnTo>
                  <a:pt x="494665" y="1031113"/>
                </a:lnTo>
                <a:lnTo>
                  <a:pt x="496717" y="1031113"/>
                </a:lnTo>
                <a:lnTo>
                  <a:pt x="422275" y="987678"/>
                </a:lnTo>
                <a:lnTo>
                  <a:pt x="418719" y="985519"/>
                </a:lnTo>
                <a:close/>
              </a:path>
              <a:path w="509904" h="1092200">
                <a:moveTo>
                  <a:pt x="259080" y="0"/>
                </a:moveTo>
                <a:lnTo>
                  <a:pt x="0" y="0"/>
                </a:lnTo>
                <a:lnTo>
                  <a:pt x="0" y="15239"/>
                </a:lnTo>
                <a:lnTo>
                  <a:pt x="247269" y="15239"/>
                </a:lnTo>
                <a:lnTo>
                  <a:pt x="247269" y="7619"/>
                </a:lnTo>
                <a:lnTo>
                  <a:pt x="262509" y="7619"/>
                </a:lnTo>
                <a:lnTo>
                  <a:pt x="262509" y="3428"/>
                </a:lnTo>
                <a:lnTo>
                  <a:pt x="259080" y="0"/>
                </a:lnTo>
                <a:close/>
              </a:path>
              <a:path w="509904" h="1092200">
                <a:moveTo>
                  <a:pt x="262509" y="7619"/>
                </a:moveTo>
                <a:lnTo>
                  <a:pt x="247269" y="7619"/>
                </a:lnTo>
                <a:lnTo>
                  <a:pt x="254889" y="15239"/>
                </a:lnTo>
                <a:lnTo>
                  <a:pt x="262509" y="15239"/>
                </a:lnTo>
                <a:lnTo>
                  <a:pt x="262509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10128" y="3345307"/>
            <a:ext cx="2561590" cy="254000"/>
          </a:xfrm>
          <a:custGeom>
            <a:avLst/>
            <a:gdLst/>
            <a:ahLst/>
            <a:cxnLst/>
            <a:rect l="l" t="t" r="r" b="b"/>
            <a:pathLst>
              <a:path w="2561590" h="254000">
                <a:moveTo>
                  <a:pt x="2546096" y="53212"/>
                </a:moveTo>
                <a:lnTo>
                  <a:pt x="2546096" y="253872"/>
                </a:lnTo>
                <a:lnTo>
                  <a:pt x="2561336" y="253872"/>
                </a:lnTo>
                <a:lnTo>
                  <a:pt x="2561336" y="60832"/>
                </a:lnTo>
                <a:lnTo>
                  <a:pt x="2553716" y="60832"/>
                </a:lnTo>
                <a:lnTo>
                  <a:pt x="2546096" y="53212"/>
                </a:lnTo>
                <a:close/>
              </a:path>
              <a:path w="2561590" h="254000">
                <a:moveTo>
                  <a:pt x="91059" y="0"/>
                </a:moveTo>
                <a:lnTo>
                  <a:pt x="87502" y="2158"/>
                </a:lnTo>
                <a:lnTo>
                  <a:pt x="0" y="53212"/>
                </a:lnTo>
                <a:lnTo>
                  <a:pt x="87502" y="104266"/>
                </a:lnTo>
                <a:lnTo>
                  <a:pt x="91059" y="106425"/>
                </a:lnTo>
                <a:lnTo>
                  <a:pt x="95758" y="105155"/>
                </a:lnTo>
                <a:lnTo>
                  <a:pt x="97917" y="101472"/>
                </a:lnTo>
                <a:lnTo>
                  <a:pt x="99949" y="97916"/>
                </a:lnTo>
                <a:lnTo>
                  <a:pt x="98806" y="93217"/>
                </a:lnTo>
                <a:lnTo>
                  <a:pt x="43301" y="60832"/>
                </a:lnTo>
                <a:lnTo>
                  <a:pt x="15112" y="60832"/>
                </a:lnTo>
                <a:lnTo>
                  <a:pt x="15112" y="45592"/>
                </a:lnTo>
                <a:lnTo>
                  <a:pt x="43301" y="45592"/>
                </a:lnTo>
                <a:lnTo>
                  <a:pt x="98806" y="13207"/>
                </a:lnTo>
                <a:lnTo>
                  <a:pt x="99949" y="8508"/>
                </a:lnTo>
                <a:lnTo>
                  <a:pt x="97917" y="4952"/>
                </a:lnTo>
                <a:lnTo>
                  <a:pt x="95758" y="1269"/>
                </a:lnTo>
                <a:lnTo>
                  <a:pt x="91059" y="0"/>
                </a:lnTo>
                <a:close/>
              </a:path>
              <a:path w="2561590" h="254000">
                <a:moveTo>
                  <a:pt x="43301" y="45592"/>
                </a:moveTo>
                <a:lnTo>
                  <a:pt x="15112" y="45592"/>
                </a:lnTo>
                <a:lnTo>
                  <a:pt x="15112" y="60832"/>
                </a:lnTo>
                <a:lnTo>
                  <a:pt x="43301" y="60832"/>
                </a:lnTo>
                <a:lnTo>
                  <a:pt x="41560" y="59816"/>
                </a:lnTo>
                <a:lnTo>
                  <a:pt x="18923" y="59816"/>
                </a:lnTo>
                <a:lnTo>
                  <a:pt x="18923" y="46608"/>
                </a:lnTo>
                <a:lnTo>
                  <a:pt x="41560" y="46608"/>
                </a:lnTo>
                <a:lnTo>
                  <a:pt x="43301" y="45592"/>
                </a:lnTo>
                <a:close/>
              </a:path>
              <a:path w="2561590" h="254000">
                <a:moveTo>
                  <a:pt x="2557907" y="45592"/>
                </a:moveTo>
                <a:lnTo>
                  <a:pt x="43301" y="45592"/>
                </a:lnTo>
                <a:lnTo>
                  <a:pt x="30241" y="53212"/>
                </a:lnTo>
                <a:lnTo>
                  <a:pt x="43301" y="60832"/>
                </a:lnTo>
                <a:lnTo>
                  <a:pt x="2546096" y="60832"/>
                </a:lnTo>
                <a:lnTo>
                  <a:pt x="2546096" y="53212"/>
                </a:lnTo>
                <a:lnTo>
                  <a:pt x="2561336" y="53212"/>
                </a:lnTo>
                <a:lnTo>
                  <a:pt x="2561336" y="49021"/>
                </a:lnTo>
                <a:lnTo>
                  <a:pt x="2557907" y="45592"/>
                </a:lnTo>
                <a:close/>
              </a:path>
              <a:path w="2561590" h="254000">
                <a:moveTo>
                  <a:pt x="2561336" y="53212"/>
                </a:moveTo>
                <a:lnTo>
                  <a:pt x="2546096" y="53212"/>
                </a:lnTo>
                <a:lnTo>
                  <a:pt x="2553716" y="60832"/>
                </a:lnTo>
                <a:lnTo>
                  <a:pt x="2561336" y="60832"/>
                </a:lnTo>
                <a:lnTo>
                  <a:pt x="2561336" y="53212"/>
                </a:lnTo>
                <a:close/>
              </a:path>
              <a:path w="2561590" h="254000">
                <a:moveTo>
                  <a:pt x="18923" y="46608"/>
                </a:moveTo>
                <a:lnTo>
                  <a:pt x="18923" y="59816"/>
                </a:lnTo>
                <a:lnTo>
                  <a:pt x="30241" y="53212"/>
                </a:lnTo>
                <a:lnTo>
                  <a:pt x="18923" y="46608"/>
                </a:lnTo>
                <a:close/>
              </a:path>
              <a:path w="2561590" h="254000">
                <a:moveTo>
                  <a:pt x="30241" y="53212"/>
                </a:moveTo>
                <a:lnTo>
                  <a:pt x="18923" y="59816"/>
                </a:lnTo>
                <a:lnTo>
                  <a:pt x="41560" y="59816"/>
                </a:lnTo>
                <a:lnTo>
                  <a:pt x="30241" y="53212"/>
                </a:lnTo>
                <a:close/>
              </a:path>
              <a:path w="2561590" h="254000">
                <a:moveTo>
                  <a:pt x="41560" y="46608"/>
                </a:moveTo>
                <a:lnTo>
                  <a:pt x="18923" y="46608"/>
                </a:lnTo>
                <a:lnTo>
                  <a:pt x="30241" y="53212"/>
                </a:lnTo>
                <a:lnTo>
                  <a:pt x="41560" y="46608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297426" y="3826509"/>
            <a:ext cx="274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68802" y="4568190"/>
            <a:ext cx="23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18888" y="4212323"/>
            <a:ext cx="2088641" cy="4625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23459" y="4321302"/>
            <a:ext cx="10814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term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60035" y="3595090"/>
            <a:ext cx="2006345" cy="4320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556250" y="3689730"/>
            <a:ext cx="615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11139" y="4026408"/>
            <a:ext cx="106425" cy="1899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431915" cy="1335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BC5C45"/>
                </a:solidFill>
                <a:latin typeface="Verdana"/>
                <a:cs typeface="Verdana"/>
              </a:rPr>
              <a:t>Given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N,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BC5C45"/>
                </a:solidFill>
                <a:latin typeface="Verdana"/>
                <a:cs typeface="Verdana"/>
              </a:rPr>
              <a:t>all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10" dirty="0">
                <a:solidFill>
                  <a:srgbClr val="BC5C45"/>
                </a:solidFill>
                <a:latin typeface="Verdana"/>
                <a:cs typeface="Verdana"/>
              </a:rPr>
              <a:t>from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BC5C45"/>
                </a:solidFill>
                <a:latin typeface="Verdana"/>
                <a:cs typeface="Verdana"/>
              </a:rPr>
              <a:t>to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endParaRPr sz="2800" dirty="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700" dirty="0">
              <a:latin typeface="Times New Roman"/>
              <a:cs typeface="Times New Roman"/>
            </a:endParaRPr>
          </a:p>
          <a:p>
            <a:pPr marR="1273810" algn="r">
              <a:lnSpc>
                <a:spcPct val="100000"/>
              </a:lnSpc>
              <a:spcBef>
                <a:spcPts val="139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39923" y="1403591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84476" y="3595115"/>
            <a:ext cx="2070353" cy="983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75332" y="2135111"/>
            <a:ext cx="2088642" cy="4625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6479" y="2881871"/>
            <a:ext cx="2006345" cy="430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60035" y="3518890"/>
            <a:ext cx="2006345" cy="432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32433" y="801750"/>
            <a:ext cx="6431915" cy="30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BC5C45"/>
                </a:solidFill>
                <a:latin typeface="Verdana"/>
                <a:cs typeface="Verdana"/>
              </a:rPr>
              <a:t>Given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40" dirty="0">
                <a:solidFill>
                  <a:srgbClr val="BC5C45"/>
                </a:solidFill>
                <a:latin typeface="Verdana"/>
                <a:cs typeface="Verdana"/>
              </a:rPr>
              <a:t>N,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25" dirty="0">
                <a:solidFill>
                  <a:srgbClr val="BC5C45"/>
                </a:solidFill>
                <a:latin typeface="Verdana"/>
                <a:cs typeface="Verdana"/>
              </a:rPr>
              <a:t>print</a:t>
            </a:r>
            <a:r>
              <a:rPr sz="2800" spc="-2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BC5C45"/>
                </a:solidFill>
                <a:latin typeface="Verdana"/>
                <a:cs typeface="Verdana"/>
              </a:rPr>
              <a:t>all</a:t>
            </a:r>
            <a:r>
              <a:rPr sz="2800" spc="-20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95" dirty="0">
                <a:solidFill>
                  <a:srgbClr val="BC5C45"/>
                </a:solidFill>
                <a:latin typeface="Verdana"/>
                <a:cs typeface="Verdana"/>
              </a:rPr>
              <a:t>numbers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10" dirty="0">
                <a:solidFill>
                  <a:srgbClr val="BC5C45"/>
                </a:solidFill>
                <a:latin typeface="Verdana"/>
                <a:cs typeface="Verdana"/>
              </a:rPr>
              <a:t>from</a:t>
            </a:r>
            <a:r>
              <a:rPr sz="2800" spc="-21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BC5C45"/>
                </a:solidFill>
                <a:latin typeface="Verdana"/>
                <a:cs typeface="Verdana"/>
              </a:rPr>
              <a:t>1</a:t>
            </a:r>
            <a:r>
              <a:rPr sz="2800" spc="-2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BC5C45"/>
                </a:solidFill>
                <a:latin typeface="Verdana"/>
                <a:cs typeface="Verdana"/>
              </a:rPr>
              <a:t>to</a:t>
            </a:r>
            <a:r>
              <a:rPr sz="2800" spc="-20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BC5C45"/>
                </a:solidFill>
                <a:latin typeface="Verdana"/>
                <a:cs typeface="Verdana"/>
              </a:rPr>
              <a:t>N</a:t>
            </a:r>
            <a:endParaRPr sz="2800">
              <a:latin typeface="Verdana"/>
              <a:cs typeface="Verdana"/>
            </a:endParaRPr>
          </a:p>
          <a:p>
            <a:pPr marL="1997075">
              <a:lnSpc>
                <a:spcPct val="100000"/>
              </a:lnSpc>
              <a:spcBef>
                <a:spcPts val="2190"/>
              </a:spcBef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endParaRPr sz="1400">
              <a:latin typeface="Verdana"/>
              <a:cs typeface="Verdana"/>
            </a:endParaRPr>
          </a:p>
          <a:p>
            <a:pPr marL="1861820" marR="3908425" indent="-1905" algn="ctr">
              <a:lnSpc>
                <a:spcPct val="342100"/>
              </a:lnSpc>
              <a:spcBef>
                <a:spcPts val="7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Let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4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R="1273810" algn="r">
              <a:lnSpc>
                <a:spcPct val="100000"/>
              </a:lnSpc>
              <a:spcBef>
                <a:spcPts val="1390"/>
              </a:spcBef>
            </a:pPr>
            <a:r>
              <a:rPr sz="1400" spc="90" dirty="0">
                <a:solidFill>
                  <a:srgbClr val="FFFFFF"/>
                </a:solidFill>
                <a:latin typeface="Verdana"/>
                <a:cs typeface="Verdana"/>
              </a:rPr>
              <a:t>Add</a:t>
            </a: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1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39923" y="4884407"/>
            <a:ext cx="1757933" cy="448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583" y="1851660"/>
            <a:ext cx="106680" cy="316230"/>
          </a:xfrm>
          <a:custGeom>
            <a:avLst/>
            <a:gdLst/>
            <a:ahLst/>
            <a:cxnLst/>
            <a:rect l="l" t="t" r="r" b="b"/>
            <a:pathLst>
              <a:path w="106679" h="316230">
                <a:moveTo>
                  <a:pt x="8508" y="216280"/>
                </a:moveTo>
                <a:lnTo>
                  <a:pt x="4952" y="218312"/>
                </a:lnTo>
                <a:lnTo>
                  <a:pt x="1269" y="220472"/>
                </a:lnTo>
                <a:lnTo>
                  <a:pt x="0" y="225170"/>
                </a:lnTo>
                <a:lnTo>
                  <a:pt x="53212" y="316229"/>
                </a:lnTo>
                <a:lnTo>
                  <a:pt x="62043" y="301116"/>
                </a:lnTo>
                <a:lnTo>
                  <a:pt x="45592" y="301116"/>
                </a:lnTo>
                <a:lnTo>
                  <a:pt x="45592" y="272928"/>
                </a:lnTo>
                <a:lnTo>
                  <a:pt x="13207" y="217424"/>
                </a:lnTo>
                <a:lnTo>
                  <a:pt x="8508" y="216280"/>
                </a:lnTo>
                <a:close/>
              </a:path>
              <a:path w="106679" h="316230">
                <a:moveTo>
                  <a:pt x="45593" y="272928"/>
                </a:moveTo>
                <a:lnTo>
                  <a:pt x="45592" y="301116"/>
                </a:lnTo>
                <a:lnTo>
                  <a:pt x="60832" y="301116"/>
                </a:lnTo>
                <a:lnTo>
                  <a:pt x="60832" y="297306"/>
                </a:lnTo>
                <a:lnTo>
                  <a:pt x="46608" y="297306"/>
                </a:lnTo>
                <a:lnTo>
                  <a:pt x="53212" y="285988"/>
                </a:lnTo>
                <a:lnTo>
                  <a:pt x="45593" y="272928"/>
                </a:lnTo>
                <a:close/>
              </a:path>
              <a:path w="106679" h="316230">
                <a:moveTo>
                  <a:pt x="97916" y="216280"/>
                </a:moveTo>
                <a:lnTo>
                  <a:pt x="93217" y="217424"/>
                </a:lnTo>
                <a:lnTo>
                  <a:pt x="60832" y="272928"/>
                </a:lnTo>
                <a:lnTo>
                  <a:pt x="60832" y="301116"/>
                </a:lnTo>
                <a:lnTo>
                  <a:pt x="62043" y="301116"/>
                </a:lnTo>
                <a:lnTo>
                  <a:pt x="106425" y="225170"/>
                </a:lnTo>
                <a:lnTo>
                  <a:pt x="105155" y="220472"/>
                </a:lnTo>
                <a:lnTo>
                  <a:pt x="101472" y="218312"/>
                </a:lnTo>
                <a:lnTo>
                  <a:pt x="97916" y="216280"/>
                </a:lnTo>
                <a:close/>
              </a:path>
              <a:path w="106679" h="316230">
                <a:moveTo>
                  <a:pt x="53212" y="285988"/>
                </a:moveTo>
                <a:lnTo>
                  <a:pt x="46608" y="297306"/>
                </a:lnTo>
                <a:lnTo>
                  <a:pt x="59816" y="297306"/>
                </a:lnTo>
                <a:lnTo>
                  <a:pt x="53212" y="285988"/>
                </a:lnTo>
                <a:close/>
              </a:path>
              <a:path w="106679" h="316230">
                <a:moveTo>
                  <a:pt x="60832" y="272928"/>
                </a:moveTo>
                <a:lnTo>
                  <a:pt x="53212" y="285988"/>
                </a:lnTo>
                <a:lnTo>
                  <a:pt x="59816" y="297306"/>
                </a:lnTo>
                <a:lnTo>
                  <a:pt x="60832" y="297306"/>
                </a:lnTo>
                <a:lnTo>
                  <a:pt x="60832" y="272928"/>
                </a:lnTo>
                <a:close/>
              </a:path>
              <a:path w="106679" h="316230">
                <a:moveTo>
                  <a:pt x="60832" y="0"/>
                </a:moveTo>
                <a:lnTo>
                  <a:pt x="45592" y="0"/>
                </a:lnTo>
                <a:lnTo>
                  <a:pt x="45593" y="272928"/>
                </a:lnTo>
                <a:lnTo>
                  <a:pt x="53212" y="285988"/>
                </a:lnTo>
                <a:lnTo>
                  <a:pt x="60832" y="272928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67583" y="2606039"/>
            <a:ext cx="106680" cy="285750"/>
          </a:xfrm>
          <a:custGeom>
            <a:avLst/>
            <a:gdLst/>
            <a:ahLst/>
            <a:cxnLst/>
            <a:rect l="l" t="t" r="r" b="b"/>
            <a:pathLst>
              <a:path w="106679" h="285750">
                <a:moveTo>
                  <a:pt x="8508" y="185547"/>
                </a:moveTo>
                <a:lnTo>
                  <a:pt x="4952" y="187579"/>
                </a:lnTo>
                <a:lnTo>
                  <a:pt x="1269" y="189737"/>
                </a:lnTo>
                <a:lnTo>
                  <a:pt x="0" y="194437"/>
                </a:lnTo>
                <a:lnTo>
                  <a:pt x="2158" y="197993"/>
                </a:lnTo>
                <a:lnTo>
                  <a:pt x="53212" y="285496"/>
                </a:lnTo>
                <a:lnTo>
                  <a:pt x="62030" y="270383"/>
                </a:lnTo>
                <a:lnTo>
                  <a:pt x="45592" y="270383"/>
                </a:lnTo>
                <a:lnTo>
                  <a:pt x="45592" y="242194"/>
                </a:lnTo>
                <a:lnTo>
                  <a:pt x="13207" y="186689"/>
                </a:lnTo>
                <a:lnTo>
                  <a:pt x="8508" y="185547"/>
                </a:lnTo>
                <a:close/>
              </a:path>
              <a:path w="106679" h="285750">
                <a:moveTo>
                  <a:pt x="45592" y="242194"/>
                </a:moveTo>
                <a:lnTo>
                  <a:pt x="45592" y="270383"/>
                </a:lnTo>
                <a:lnTo>
                  <a:pt x="60832" y="270383"/>
                </a:lnTo>
                <a:lnTo>
                  <a:pt x="60832" y="266573"/>
                </a:lnTo>
                <a:lnTo>
                  <a:pt x="46608" y="266573"/>
                </a:lnTo>
                <a:lnTo>
                  <a:pt x="53212" y="255254"/>
                </a:lnTo>
                <a:lnTo>
                  <a:pt x="45592" y="242194"/>
                </a:lnTo>
                <a:close/>
              </a:path>
              <a:path w="106679" h="285750">
                <a:moveTo>
                  <a:pt x="97916" y="185547"/>
                </a:moveTo>
                <a:lnTo>
                  <a:pt x="93217" y="186689"/>
                </a:lnTo>
                <a:lnTo>
                  <a:pt x="60832" y="242194"/>
                </a:lnTo>
                <a:lnTo>
                  <a:pt x="60832" y="270383"/>
                </a:lnTo>
                <a:lnTo>
                  <a:pt x="62030" y="270383"/>
                </a:lnTo>
                <a:lnTo>
                  <a:pt x="104266" y="197993"/>
                </a:lnTo>
                <a:lnTo>
                  <a:pt x="106425" y="194437"/>
                </a:lnTo>
                <a:lnTo>
                  <a:pt x="105155" y="189737"/>
                </a:lnTo>
                <a:lnTo>
                  <a:pt x="101472" y="187579"/>
                </a:lnTo>
                <a:lnTo>
                  <a:pt x="97916" y="185547"/>
                </a:lnTo>
                <a:close/>
              </a:path>
              <a:path w="106679" h="285750">
                <a:moveTo>
                  <a:pt x="53212" y="255254"/>
                </a:moveTo>
                <a:lnTo>
                  <a:pt x="46608" y="266573"/>
                </a:lnTo>
                <a:lnTo>
                  <a:pt x="59816" y="266573"/>
                </a:lnTo>
                <a:lnTo>
                  <a:pt x="53212" y="255254"/>
                </a:lnTo>
                <a:close/>
              </a:path>
              <a:path w="106679" h="285750">
                <a:moveTo>
                  <a:pt x="60832" y="242194"/>
                </a:moveTo>
                <a:lnTo>
                  <a:pt x="53212" y="255254"/>
                </a:lnTo>
                <a:lnTo>
                  <a:pt x="59816" y="266573"/>
                </a:lnTo>
                <a:lnTo>
                  <a:pt x="60832" y="266573"/>
                </a:lnTo>
                <a:lnTo>
                  <a:pt x="60832" y="242194"/>
                </a:lnTo>
                <a:close/>
              </a:path>
              <a:path w="106679" h="285750">
                <a:moveTo>
                  <a:pt x="60832" y="0"/>
                </a:moveTo>
                <a:lnTo>
                  <a:pt x="45592" y="0"/>
                </a:lnTo>
                <a:lnTo>
                  <a:pt x="45592" y="242194"/>
                </a:lnTo>
                <a:lnTo>
                  <a:pt x="53212" y="255254"/>
                </a:lnTo>
                <a:lnTo>
                  <a:pt x="60832" y="242194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67583" y="3310128"/>
            <a:ext cx="106680" cy="289560"/>
          </a:xfrm>
          <a:custGeom>
            <a:avLst/>
            <a:gdLst/>
            <a:ahLst/>
            <a:cxnLst/>
            <a:rect l="l" t="t" r="r" b="b"/>
            <a:pathLst>
              <a:path w="106679" h="289560">
                <a:moveTo>
                  <a:pt x="8508" y="189357"/>
                </a:moveTo>
                <a:lnTo>
                  <a:pt x="4952" y="191516"/>
                </a:lnTo>
                <a:lnTo>
                  <a:pt x="1269" y="193675"/>
                </a:lnTo>
                <a:lnTo>
                  <a:pt x="0" y="198247"/>
                </a:lnTo>
                <a:lnTo>
                  <a:pt x="53212" y="289433"/>
                </a:lnTo>
                <a:lnTo>
                  <a:pt x="62032" y="274320"/>
                </a:lnTo>
                <a:lnTo>
                  <a:pt x="45592" y="274320"/>
                </a:lnTo>
                <a:lnTo>
                  <a:pt x="45592" y="245999"/>
                </a:lnTo>
                <a:lnTo>
                  <a:pt x="15366" y="194183"/>
                </a:lnTo>
                <a:lnTo>
                  <a:pt x="13207" y="190626"/>
                </a:lnTo>
                <a:lnTo>
                  <a:pt x="8508" y="189357"/>
                </a:lnTo>
                <a:close/>
              </a:path>
              <a:path w="106679" h="289560">
                <a:moveTo>
                  <a:pt x="45592" y="245999"/>
                </a:moveTo>
                <a:lnTo>
                  <a:pt x="45592" y="274320"/>
                </a:lnTo>
                <a:lnTo>
                  <a:pt x="60832" y="274320"/>
                </a:lnTo>
                <a:lnTo>
                  <a:pt x="60832" y="270383"/>
                </a:lnTo>
                <a:lnTo>
                  <a:pt x="46608" y="270383"/>
                </a:lnTo>
                <a:lnTo>
                  <a:pt x="53212" y="259061"/>
                </a:lnTo>
                <a:lnTo>
                  <a:pt x="45592" y="245999"/>
                </a:lnTo>
                <a:close/>
              </a:path>
              <a:path w="106679" h="289560">
                <a:moveTo>
                  <a:pt x="97916" y="189357"/>
                </a:moveTo>
                <a:lnTo>
                  <a:pt x="93217" y="190626"/>
                </a:lnTo>
                <a:lnTo>
                  <a:pt x="91058" y="194183"/>
                </a:lnTo>
                <a:lnTo>
                  <a:pt x="60832" y="245999"/>
                </a:lnTo>
                <a:lnTo>
                  <a:pt x="60832" y="274320"/>
                </a:lnTo>
                <a:lnTo>
                  <a:pt x="62032" y="274320"/>
                </a:lnTo>
                <a:lnTo>
                  <a:pt x="106425" y="198247"/>
                </a:lnTo>
                <a:lnTo>
                  <a:pt x="105155" y="193675"/>
                </a:lnTo>
                <a:lnTo>
                  <a:pt x="101472" y="191516"/>
                </a:lnTo>
                <a:lnTo>
                  <a:pt x="97916" y="189357"/>
                </a:lnTo>
                <a:close/>
              </a:path>
              <a:path w="106679" h="289560">
                <a:moveTo>
                  <a:pt x="53212" y="259061"/>
                </a:moveTo>
                <a:lnTo>
                  <a:pt x="46608" y="270383"/>
                </a:lnTo>
                <a:lnTo>
                  <a:pt x="59816" y="270383"/>
                </a:lnTo>
                <a:lnTo>
                  <a:pt x="53212" y="259061"/>
                </a:lnTo>
                <a:close/>
              </a:path>
              <a:path w="106679" h="289560">
                <a:moveTo>
                  <a:pt x="60832" y="245999"/>
                </a:moveTo>
                <a:lnTo>
                  <a:pt x="53212" y="259061"/>
                </a:lnTo>
                <a:lnTo>
                  <a:pt x="59816" y="270383"/>
                </a:lnTo>
                <a:lnTo>
                  <a:pt x="60832" y="270383"/>
                </a:lnTo>
                <a:lnTo>
                  <a:pt x="60832" y="245999"/>
                </a:lnTo>
                <a:close/>
              </a:path>
              <a:path w="106679" h="289560">
                <a:moveTo>
                  <a:pt x="60832" y="0"/>
                </a:moveTo>
                <a:lnTo>
                  <a:pt x="45592" y="0"/>
                </a:lnTo>
                <a:lnTo>
                  <a:pt x="45592" y="245999"/>
                </a:lnTo>
                <a:lnTo>
                  <a:pt x="53212" y="259061"/>
                </a:lnTo>
                <a:lnTo>
                  <a:pt x="60832" y="24599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7583" y="4564379"/>
            <a:ext cx="106680" cy="324485"/>
          </a:xfrm>
          <a:custGeom>
            <a:avLst/>
            <a:gdLst/>
            <a:ahLst/>
            <a:cxnLst/>
            <a:rect l="l" t="t" r="r" b="b"/>
            <a:pathLst>
              <a:path w="106679" h="324485">
                <a:moveTo>
                  <a:pt x="8508" y="224028"/>
                </a:moveTo>
                <a:lnTo>
                  <a:pt x="4952" y="226187"/>
                </a:lnTo>
                <a:lnTo>
                  <a:pt x="1269" y="228219"/>
                </a:lnTo>
                <a:lnTo>
                  <a:pt x="0" y="232918"/>
                </a:lnTo>
                <a:lnTo>
                  <a:pt x="53212" y="323977"/>
                </a:lnTo>
                <a:lnTo>
                  <a:pt x="62044" y="308864"/>
                </a:lnTo>
                <a:lnTo>
                  <a:pt x="45592" y="308864"/>
                </a:lnTo>
                <a:lnTo>
                  <a:pt x="45592" y="280669"/>
                </a:lnTo>
                <a:lnTo>
                  <a:pt x="15366" y="228854"/>
                </a:lnTo>
                <a:lnTo>
                  <a:pt x="13207" y="225298"/>
                </a:lnTo>
                <a:lnTo>
                  <a:pt x="8508" y="224028"/>
                </a:lnTo>
                <a:close/>
              </a:path>
              <a:path w="106679" h="324485">
                <a:moveTo>
                  <a:pt x="45592" y="280669"/>
                </a:moveTo>
                <a:lnTo>
                  <a:pt x="45592" y="308864"/>
                </a:lnTo>
                <a:lnTo>
                  <a:pt x="60832" y="308864"/>
                </a:lnTo>
                <a:lnTo>
                  <a:pt x="60832" y="305054"/>
                </a:lnTo>
                <a:lnTo>
                  <a:pt x="46608" y="305054"/>
                </a:lnTo>
                <a:lnTo>
                  <a:pt x="53212" y="293732"/>
                </a:lnTo>
                <a:lnTo>
                  <a:pt x="45592" y="280669"/>
                </a:lnTo>
                <a:close/>
              </a:path>
              <a:path w="106679" h="324485">
                <a:moveTo>
                  <a:pt x="97916" y="224028"/>
                </a:moveTo>
                <a:lnTo>
                  <a:pt x="93217" y="225298"/>
                </a:lnTo>
                <a:lnTo>
                  <a:pt x="91058" y="228854"/>
                </a:lnTo>
                <a:lnTo>
                  <a:pt x="60832" y="280669"/>
                </a:lnTo>
                <a:lnTo>
                  <a:pt x="60832" y="308864"/>
                </a:lnTo>
                <a:lnTo>
                  <a:pt x="62044" y="308864"/>
                </a:lnTo>
                <a:lnTo>
                  <a:pt x="106425" y="232918"/>
                </a:lnTo>
                <a:lnTo>
                  <a:pt x="105155" y="228219"/>
                </a:lnTo>
                <a:lnTo>
                  <a:pt x="101472" y="226187"/>
                </a:lnTo>
                <a:lnTo>
                  <a:pt x="97916" y="224028"/>
                </a:lnTo>
                <a:close/>
              </a:path>
              <a:path w="106679" h="324485">
                <a:moveTo>
                  <a:pt x="53212" y="293732"/>
                </a:moveTo>
                <a:lnTo>
                  <a:pt x="46608" y="305054"/>
                </a:lnTo>
                <a:lnTo>
                  <a:pt x="59816" y="305054"/>
                </a:lnTo>
                <a:lnTo>
                  <a:pt x="53212" y="293732"/>
                </a:lnTo>
                <a:close/>
              </a:path>
              <a:path w="106679" h="324485">
                <a:moveTo>
                  <a:pt x="60832" y="280669"/>
                </a:moveTo>
                <a:lnTo>
                  <a:pt x="53212" y="293732"/>
                </a:lnTo>
                <a:lnTo>
                  <a:pt x="59816" y="305054"/>
                </a:lnTo>
                <a:lnTo>
                  <a:pt x="60832" y="305054"/>
                </a:lnTo>
                <a:lnTo>
                  <a:pt x="60832" y="280669"/>
                </a:lnTo>
                <a:close/>
              </a:path>
              <a:path w="106679" h="324485">
                <a:moveTo>
                  <a:pt x="60832" y="0"/>
                </a:moveTo>
                <a:lnTo>
                  <a:pt x="45592" y="0"/>
                </a:lnTo>
                <a:lnTo>
                  <a:pt x="45592" y="280669"/>
                </a:lnTo>
                <a:lnTo>
                  <a:pt x="53212" y="293732"/>
                </a:lnTo>
                <a:lnTo>
                  <a:pt x="60832" y="280669"/>
                </a:lnTo>
                <a:lnTo>
                  <a:pt x="60832" y="0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11139" y="3948684"/>
            <a:ext cx="106425" cy="233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54067" y="4081271"/>
            <a:ext cx="636905" cy="384175"/>
          </a:xfrm>
          <a:custGeom>
            <a:avLst/>
            <a:gdLst/>
            <a:ahLst/>
            <a:cxnLst/>
            <a:rect l="l" t="t" r="r" b="b"/>
            <a:pathLst>
              <a:path w="636904" h="384175">
                <a:moveTo>
                  <a:pt x="606388" y="330771"/>
                </a:moveTo>
                <a:lnTo>
                  <a:pt x="541401" y="368680"/>
                </a:lnTo>
                <a:lnTo>
                  <a:pt x="537718" y="370713"/>
                </a:lnTo>
                <a:lnTo>
                  <a:pt x="536448" y="375411"/>
                </a:lnTo>
                <a:lnTo>
                  <a:pt x="538607" y="379094"/>
                </a:lnTo>
                <a:lnTo>
                  <a:pt x="540766" y="382650"/>
                </a:lnTo>
                <a:lnTo>
                  <a:pt x="545338" y="383920"/>
                </a:lnTo>
                <a:lnTo>
                  <a:pt x="623466" y="338327"/>
                </a:lnTo>
                <a:lnTo>
                  <a:pt x="621411" y="338327"/>
                </a:lnTo>
                <a:lnTo>
                  <a:pt x="621411" y="337311"/>
                </a:lnTo>
                <a:lnTo>
                  <a:pt x="617601" y="337311"/>
                </a:lnTo>
                <a:lnTo>
                  <a:pt x="606388" y="330771"/>
                </a:lnTo>
                <a:close/>
              </a:path>
              <a:path w="636904" h="384175">
                <a:moveTo>
                  <a:pt x="310642" y="7619"/>
                </a:moveTo>
                <a:lnTo>
                  <a:pt x="310642" y="335025"/>
                </a:lnTo>
                <a:lnTo>
                  <a:pt x="314071" y="338327"/>
                </a:lnTo>
                <a:lnTo>
                  <a:pt x="593434" y="338327"/>
                </a:lnTo>
                <a:lnTo>
                  <a:pt x="606388" y="330771"/>
                </a:lnTo>
                <a:lnTo>
                  <a:pt x="325882" y="330707"/>
                </a:lnTo>
                <a:lnTo>
                  <a:pt x="318262" y="323088"/>
                </a:lnTo>
                <a:lnTo>
                  <a:pt x="325882" y="323088"/>
                </a:lnTo>
                <a:lnTo>
                  <a:pt x="325882" y="15239"/>
                </a:lnTo>
                <a:lnTo>
                  <a:pt x="318262" y="15239"/>
                </a:lnTo>
                <a:lnTo>
                  <a:pt x="310642" y="7619"/>
                </a:lnTo>
                <a:close/>
              </a:path>
              <a:path w="636904" h="384175">
                <a:moveTo>
                  <a:pt x="623431" y="323088"/>
                </a:moveTo>
                <a:lnTo>
                  <a:pt x="621411" y="323088"/>
                </a:lnTo>
                <a:lnTo>
                  <a:pt x="621411" y="338327"/>
                </a:lnTo>
                <a:lnTo>
                  <a:pt x="623466" y="338327"/>
                </a:lnTo>
                <a:lnTo>
                  <a:pt x="636524" y="330707"/>
                </a:lnTo>
                <a:lnTo>
                  <a:pt x="623431" y="323088"/>
                </a:lnTo>
                <a:close/>
              </a:path>
              <a:path w="636904" h="384175">
                <a:moveTo>
                  <a:pt x="617601" y="324230"/>
                </a:moveTo>
                <a:lnTo>
                  <a:pt x="606388" y="330771"/>
                </a:lnTo>
                <a:lnTo>
                  <a:pt x="617601" y="337311"/>
                </a:lnTo>
                <a:lnTo>
                  <a:pt x="617601" y="324230"/>
                </a:lnTo>
                <a:close/>
              </a:path>
              <a:path w="636904" h="384175">
                <a:moveTo>
                  <a:pt x="621411" y="324230"/>
                </a:moveTo>
                <a:lnTo>
                  <a:pt x="617601" y="324230"/>
                </a:lnTo>
                <a:lnTo>
                  <a:pt x="617601" y="337311"/>
                </a:lnTo>
                <a:lnTo>
                  <a:pt x="621411" y="337311"/>
                </a:lnTo>
                <a:lnTo>
                  <a:pt x="621411" y="324230"/>
                </a:lnTo>
                <a:close/>
              </a:path>
              <a:path w="636904" h="384175">
                <a:moveTo>
                  <a:pt x="545338" y="277621"/>
                </a:moveTo>
                <a:lnTo>
                  <a:pt x="540766" y="278891"/>
                </a:lnTo>
                <a:lnTo>
                  <a:pt x="538607" y="282447"/>
                </a:lnTo>
                <a:lnTo>
                  <a:pt x="536448" y="286130"/>
                </a:lnTo>
                <a:lnTo>
                  <a:pt x="537718" y="290829"/>
                </a:lnTo>
                <a:lnTo>
                  <a:pt x="541401" y="292861"/>
                </a:lnTo>
                <a:lnTo>
                  <a:pt x="606388" y="330771"/>
                </a:lnTo>
                <a:lnTo>
                  <a:pt x="617601" y="324230"/>
                </a:lnTo>
                <a:lnTo>
                  <a:pt x="621411" y="324230"/>
                </a:lnTo>
                <a:lnTo>
                  <a:pt x="621411" y="323088"/>
                </a:lnTo>
                <a:lnTo>
                  <a:pt x="623431" y="323088"/>
                </a:lnTo>
                <a:lnTo>
                  <a:pt x="545338" y="277621"/>
                </a:lnTo>
                <a:close/>
              </a:path>
              <a:path w="636904" h="384175">
                <a:moveTo>
                  <a:pt x="325882" y="323088"/>
                </a:moveTo>
                <a:lnTo>
                  <a:pt x="318262" y="323088"/>
                </a:lnTo>
                <a:lnTo>
                  <a:pt x="325882" y="330707"/>
                </a:lnTo>
                <a:lnTo>
                  <a:pt x="325882" y="323088"/>
                </a:lnTo>
                <a:close/>
              </a:path>
              <a:path w="636904" h="384175">
                <a:moveTo>
                  <a:pt x="593217" y="323088"/>
                </a:moveTo>
                <a:lnTo>
                  <a:pt x="325882" y="323088"/>
                </a:lnTo>
                <a:lnTo>
                  <a:pt x="325882" y="330707"/>
                </a:lnTo>
                <a:lnTo>
                  <a:pt x="606279" y="330707"/>
                </a:lnTo>
                <a:lnTo>
                  <a:pt x="593217" y="323088"/>
                </a:lnTo>
                <a:close/>
              </a:path>
              <a:path w="636904" h="384175">
                <a:moveTo>
                  <a:pt x="322453" y="0"/>
                </a:moveTo>
                <a:lnTo>
                  <a:pt x="0" y="0"/>
                </a:lnTo>
                <a:lnTo>
                  <a:pt x="0" y="15239"/>
                </a:lnTo>
                <a:lnTo>
                  <a:pt x="310642" y="15239"/>
                </a:lnTo>
                <a:lnTo>
                  <a:pt x="310642" y="7619"/>
                </a:lnTo>
                <a:lnTo>
                  <a:pt x="325882" y="7619"/>
                </a:lnTo>
                <a:lnTo>
                  <a:pt x="325882" y="3428"/>
                </a:lnTo>
                <a:lnTo>
                  <a:pt x="322453" y="0"/>
                </a:lnTo>
                <a:close/>
              </a:path>
              <a:path w="636904" h="384175">
                <a:moveTo>
                  <a:pt x="325882" y="7619"/>
                </a:moveTo>
                <a:lnTo>
                  <a:pt x="310642" y="7619"/>
                </a:lnTo>
                <a:lnTo>
                  <a:pt x="318262" y="15239"/>
                </a:lnTo>
                <a:lnTo>
                  <a:pt x="325882" y="15239"/>
                </a:lnTo>
                <a:lnTo>
                  <a:pt x="325882" y="7619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10128" y="3345307"/>
            <a:ext cx="2561590" cy="177800"/>
          </a:xfrm>
          <a:custGeom>
            <a:avLst/>
            <a:gdLst/>
            <a:ahLst/>
            <a:cxnLst/>
            <a:rect l="l" t="t" r="r" b="b"/>
            <a:pathLst>
              <a:path w="2561590" h="177800">
                <a:moveTo>
                  <a:pt x="2546096" y="53212"/>
                </a:moveTo>
                <a:lnTo>
                  <a:pt x="2546096" y="177672"/>
                </a:lnTo>
                <a:lnTo>
                  <a:pt x="2561336" y="177672"/>
                </a:lnTo>
                <a:lnTo>
                  <a:pt x="2561336" y="60832"/>
                </a:lnTo>
                <a:lnTo>
                  <a:pt x="2553716" y="60832"/>
                </a:lnTo>
                <a:lnTo>
                  <a:pt x="2546096" y="53212"/>
                </a:lnTo>
                <a:close/>
              </a:path>
              <a:path w="2561590" h="177800">
                <a:moveTo>
                  <a:pt x="91059" y="0"/>
                </a:moveTo>
                <a:lnTo>
                  <a:pt x="87502" y="2158"/>
                </a:lnTo>
                <a:lnTo>
                  <a:pt x="0" y="53212"/>
                </a:lnTo>
                <a:lnTo>
                  <a:pt x="87502" y="104266"/>
                </a:lnTo>
                <a:lnTo>
                  <a:pt x="91059" y="106425"/>
                </a:lnTo>
                <a:lnTo>
                  <a:pt x="95758" y="105155"/>
                </a:lnTo>
                <a:lnTo>
                  <a:pt x="97917" y="101472"/>
                </a:lnTo>
                <a:lnTo>
                  <a:pt x="99949" y="97916"/>
                </a:lnTo>
                <a:lnTo>
                  <a:pt x="98806" y="93217"/>
                </a:lnTo>
                <a:lnTo>
                  <a:pt x="43301" y="60832"/>
                </a:lnTo>
                <a:lnTo>
                  <a:pt x="15112" y="60832"/>
                </a:lnTo>
                <a:lnTo>
                  <a:pt x="15112" y="45592"/>
                </a:lnTo>
                <a:lnTo>
                  <a:pt x="43301" y="45592"/>
                </a:lnTo>
                <a:lnTo>
                  <a:pt x="98806" y="13207"/>
                </a:lnTo>
                <a:lnTo>
                  <a:pt x="99949" y="8508"/>
                </a:lnTo>
                <a:lnTo>
                  <a:pt x="97917" y="4952"/>
                </a:lnTo>
                <a:lnTo>
                  <a:pt x="95758" y="1269"/>
                </a:lnTo>
                <a:lnTo>
                  <a:pt x="91059" y="0"/>
                </a:lnTo>
                <a:close/>
              </a:path>
              <a:path w="2561590" h="177800">
                <a:moveTo>
                  <a:pt x="43301" y="45592"/>
                </a:moveTo>
                <a:lnTo>
                  <a:pt x="15112" y="45592"/>
                </a:lnTo>
                <a:lnTo>
                  <a:pt x="15112" y="60832"/>
                </a:lnTo>
                <a:lnTo>
                  <a:pt x="43301" y="60832"/>
                </a:lnTo>
                <a:lnTo>
                  <a:pt x="41560" y="59816"/>
                </a:lnTo>
                <a:lnTo>
                  <a:pt x="18923" y="59816"/>
                </a:lnTo>
                <a:lnTo>
                  <a:pt x="18923" y="46608"/>
                </a:lnTo>
                <a:lnTo>
                  <a:pt x="41560" y="46608"/>
                </a:lnTo>
                <a:lnTo>
                  <a:pt x="43301" y="45592"/>
                </a:lnTo>
                <a:close/>
              </a:path>
              <a:path w="2561590" h="177800">
                <a:moveTo>
                  <a:pt x="2557907" y="45592"/>
                </a:moveTo>
                <a:lnTo>
                  <a:pt x="43301" y="45592"/>
                </a:lnTo>
                <a:lnTo>
                  <a:pt x="30241" y="53212"/>
                </a:lnTo>
                <a:lnTo>
                  <a:pt x="43301" y="60832"/>
                </a:lnTo>
                <a:lnTo>
                  <a:pt x="2546096" y="60832"/>
                </a:lnTo>
                <a:lnTo>
                  <a:pt x="2546096" y="53212"/>
                </a:lnTo>
                <a:lnTo>
                  <a:pt x="2561336" y="53212"/>
                </a:lnTo>
                <a:lnTo>
                  <a:pt x="2561336" y="49021"/>
                </a:lnTo>
                <a:lnTo>
                  <a:pt x="2557907" y="45592"/>
                </a:lnTo>
                <a:close/>
              </a:path>
              <a:path w="2561590" h="177800">
                <a:moveTo>
                  <a:pt x="2561336" y="53212"/>
                </a:moveTo>
                <a:lnTo>
                  <a:pt x="2546096" y="53212"/>
                </a:lnTo>
                <a:lnTo>
                  <a:pt x="2553716" y="60832"/>
                </a:lnTo>
                <a:lnTo>
                  <a:pt x="2561336" y="60832"/>
                </a:lnTo>
                <a:lnTo>
                  <a:pt x="2561336" y="53212"/>
                </a:lnTo>
                <a:close/>
              </a:path>
              <a:path w="2561590" h="177800">
                <a:moveTo>
                  <a:pt x="18923" y="46608"/>
                </a:moveTo>
                <a:lnTo>
                  <a:pt x="18923" y="59816"/>
                </a:lnTo>
                <a:lnTo>
                  <a:pt x="30241" y="53212"/>
                </a:lnTo>
                <a:lnTo>
                  <a:pt x="18923" y="46608"/>
                </a:lnTo>
                <a:close/>
              </a:path>
              <a:path w="2561590" h="177800">
                <a:moveTo>
                  <a:pt x="30241" y="53212"/>
                </a:moveTo>
                <a:lnTo>
                  <a:pt x="18923" y="59816"/>
                </a:lnTo>
                <a:lnTo>
                  <a:pt x="41560" y="59816"/>
                </a:lnTo>
                <a:lnTo>
                  <a:pt x="30241" y="53212"/>
                </a:lnTo>
                <a:close/>
              </a:path>
              <a:path w="2561590" h="177800">
                <a:moveTo>
                  <a:pt x="41560" y="46608"/>
                </a:moveTo>
                <a:lnTo>
                  <a:pt x="18923" y="46608"/>
                </a:lnTo>
                <a:lnTo>
                  <a:pt x="30241" y="53212"/>
                </a:lnTo>
                <a:lnTo>
                  <a:pt x="41560" y="46608"/>
                </a:lnTo>
                <a:close/>
              </a:path>
            </a:pathLst>
          </a:custGeom>
          <a:solidFill>
            <a:srgbClr val="5454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77740" y="4178795"/>
            <a:ext cx="2088641" cy="4625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85313" y="3785996"/>
            <a:ext cx="3300095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510" algn="ctr">
              <a:lnSpc>
                <a:spcPts val="1425"/>
              </a:lnSpc>
              <a:spcBef>
                <a:spcPts val="100"/>
              </a:spcBef>
            </a:pPr>
            <a:r>
              <a:rPr sz="1200" spc="-45" dirty="0">
                <a:solidFill>
                  <a:srgbClr val="545454"/>
                </a:solidFill>
                <a:latin typeface="Verdana"/>
                <a:cs typeface="Verdana"/>
              </a:rPr>
              <a:t>Yes</a:t>
            </a:r>
            <a:endParaRPr sz="1200">
              <a:latin typeface="Verdana"/>
              <a:cs typeface="Verdana"/>
            </a:endParaRPr>
          </a:p>
          <a:p>
            <a:pPr marR="2420620" algn="ctr">
              <a:lnSpc>
                <a:spcPts val="1664"/>
              </a:lnSpc>
            </a:pP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 </a:t>
            </a:r>
            <a:r>
              <a:rPr sz="1400" spc="-295" dirty="0">
                <a:solidFill>
                  <a:srgbClr val="FFFFFF"/>
                </a:solidFill>
                <a:latin typeface="Verdana"/>
                <a:cs typeface="Verdana"/>
              </a:rPr>
              <a:t>&lt;=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?</a:t>
            </a:r>
            <a:endParaRPr sz="1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86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Output</a:t>
            </a:r>
            <a:r>
              <a:rPr sz="1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400">
              <a:latin typeface="Verdana"/>
              <a:cs typeface="Verdana"/>
            </a:endParaRPr>
          </a:p>
          <a:p>
            <a:pPr marL="495934">
              <a:lnSpc>
                <a:spcPct val="100000"/>
              </a:lnSpc>
              <a:spcBef>
                <a:spcPts val="520"/>
              </a:spcBef>
            </a:pPr>
            <a:r>
              <a:rPr sz="1200" spc="20" dirty="0">
                <a:solidFill>
                  <a:srgbClr val="545454"/>
                </a:solidFill>
                <a:latin typeface="Verdana"/>
                <a:cs typeface="Verdana"/>
              </a:rPr>
              <a:t>No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R="2419985" algn="ctr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solidFill>
                  <a:srgbClr val="BC5C45"/>
                </a:solidFill>
              </a:rPr>
              <a:t>Time </a:t>
            </a:r>
            <a:r>
              <a:rPr sz="3200" spc="-15" dirty="0">
                <a:solidFill>
                  <a:srgbClr val="BC5C45"/>
                </a:solidFill>
              </a:rPr>
              <a:t>to</a:t>
            </a:r>
            <a:r>
              <a:rPr sz="3200" spc="-365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try?</a:t>
            </a:r>
            <a:endParaRPr sz="320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851650" cy="127214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0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lang="en-US" sz="2400" spc="-55" dirty="0">
                <a:latin typeface="Verdana"/>
                <a:cs typeface="Verdana"/>
              </a:rPr>
              <a:t>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0" dirty="0">
                <a:latin typeface="Verdana"/>
                <a:cs typeface="Verdana"/>
              </a:rPr>
              <a:t>and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their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average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find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sum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even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from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20" dirty="0">
                <a:latin typeface="Verdana"/>
                <a:cs typeface="Verdana"/>
              </a:rPr>
              <a:t>to  </a:t>
            </a:r>
            <a:r>
              <a:rPr sz="2400" spc="-20" dirty="0">
                <a:latin typeface="Verdana"/>
                <a:cs typeface="Verdana"/>
              </a:rPr>
              <a:t>N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42" y="22860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95" dirty="0">
                <a:solidFill>
                  <a:srgbClr val="BC5C45"/>
                </a:solidFill>
              </a:rPr>
              <a:t>Homework?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509384" cy="211057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3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0" dirty="0">
                <a:latin typeface="Verdana"/>
                <a:cs typeface="Verdana"/>
              </a:rPr>
              <a:t>Given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0" dirty="0">
                <a:latin typeface="Verdana"/>
                <a:cs typeface="Verdana"/>
              </a:rPr>
              <a:t>list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N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40" dirty="0">
                <a:latin typeface="Verdana"/>
                <a:cs typeface="Verdana"/>
              </a:rPr>
              <a:t>find </a:t>
            </a:r>
            <a:r>
              <a:rPr sz="2400" spc="-5" dirty="0">
                <a:latin typeface="Verdana"/>
                <a:cs typeface="Verdana"/>
              </a:rPr>
              <a:t>mean,  </a:t>
            </a:r>
            <a:r>
              <a:rPr sz="2400" spc="-80" dirty="0">
                <a:latin typeface="Verdana"/>
                <a:cs typeface="Verdana"/>
              </a:rPr>
              <a:t>maximum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minimum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value.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would 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first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list.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  <a:spcBef>
                <a:spcPts val="28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Given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check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it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member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45" dirty="0">
                <a:latin typeface="Verdana"/>
                <a:cs typeface="Verdana"/>
              </a:rPr>
              <a:t>of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ts val="2735"/>
              </a:lnSpc>
            </a:pPr>
            <a:r>
              <a:rPr sz="2400" spc="40" dirty="0">
                <a:latin typeface="Verdana"/>
                <a:cs typeface="Verdana"/>
              </a:rPr>
              <a:t>Fibonacci </a:t>
            </a:r>
            <a:r>
              <a:rPr sz="2400" spc="45" dirty="0">
                <a:latin typeface="Verdana"/>
                <a:cs typeface="Verdana"/>
              </a:rPr>
              <a:t>sequence </a:t>
            </a:r>
            <a:r>
              <a:rPr sz="2400" spc="-95">
                <a:latin typeface="Verdana"/>
                <a:cs typeface="Verdana"/>
              </a:rPr>
              <a:t>or</a:t>
            </a:r>
            <a:r>
              <a:rPr sz="2400" spc="-645">
                <a:latin typeface="Verdana"/>
                <a:cs typeface="Verdana"/>
              </a:rPr>
              <a:t> </a:t>
            </a:r>
            <a:r>
              <a:rPr sz="2400" spc="-25">
                <a:latin typeface="Verdana"/>
                <a:cs typeface="Verdana"/>
              </a:rPr>
              <a:t>not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4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84" dirty="0">
                <a:solidFill>
                  <a:srgbClr val="BC5C45"/>
                </a:solidFill>
              </a:rPr>
              <a:t>BT </a:t>
            </a:r>
            <a:r>
              <a:rPr sz="3200" spc="-434" dirty="0">
                <a:solidFill>
                  <a:srgbClr val="BC5C45"/>
                </a:solidFill>
              </a:rPr>
              <a:t>– </a:t>
            </a:r>
            <a:r>
              <a:rPr sz="3200" spc="-415" dirty="0">
                <a:solidFill>
                  <a:srgbClr val="BC5C45"/>
                </a:solidFill>
              </a:rPr>
              <a:t>2: </a:t>
            </a:r>
            <a:r>
              <a:rPr sz="3200" spc="10" dirty="0">
                <a:solidFill>
                  <a:srgbClr val="BC5C45"/>
                </a:solidFill>
              </a:rPr>
              <a:t>Apples </a:t>
            </a:r>
            <a:r>
              <a:rPr sz="3200" spc="125" dirty="0">
                <a:solidFill>
                  <a:srgbClr val="BC5C45"/>
                </a:solidFill>
              </a:rPr>
              <a:t>and</a:t>
            </a:r>
            <a:r>
              <a:rPr sz="3200" spc="-610" dirty="0">
                <a:solidFill>
                  <a:srgbClr val="BC5C45"/>
                </a:solidFill>
              </a:rPr>
              <a:t> </a:t>
            </a:r>
            <a:r>
              <a:rPr sz="3200" spc="-10" dirty="0">
                <a:solidFill>
                  <a:srgbClr val="BC5C45"/>
                </a:solidFill>
              </a:rPr>
              <a:t>Oranges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180340" marR="5080">
              <a:lnSpc>
                <a:spcPct val="100000"/>
              </a:lnSpc>
              <a:spcBef>
                <a:spcPts val="100"/>
              </a:spcBef>
            </a:pPr>
            <a:r>
              <a:rPr sz="2400" spc="-114" dirty="0"/>
              <a:t>There </a:t>
            </a:r>
            <a:r>
              <a:rPr sz="2400" spc="5" dirty="0"/>
              <a:t>are </a:t>
            </a:r>
            <a:r>
              <a:rPr sz="2400" spc="-45" dirty="0"/>
              <a:t>three </a:t>
            </a:r>
            <a:r>
              <a:rPr sz="2400" spc="25" dirty="0"/>
              <a:t>closed </a:t>
            </a:r>
            <a:r>
              <a:rPr sz="2400" spc="95" dirty="0"/>
              <a:t>and </a:t>
            </a:r>
            <a:r>
              <a:rPr sz="2400" spc="105" dirty="0"/>
              <a:t>opaque  </a:t>
            </a:r>
            <a:r>
              <a:rPr sz="2400" spc="70" dirty="0"/>
              <a:t>cardboard </a:t>
            </a:r>
            <a:r>
              <a:rPr sz="2400" spc="-75" dirty="0"/>
              <a:t>boxes. </a:t>
            </a:r>
            <a:r>
              <a:rPr sz="2400" spc="85" dirty="0"/>
              <a:t>One </a:t>
            </a:r>
            <a:r>
              <a:rPr sz="2400" spc="-245" dirty="0"/>
              <a:t>is </a:t>
            </a:r>
            <a:r>
              <a:rPr sz="2400" spc="50" dirty="0"/>
              <a:t>labeled </a:t>
            </a:r>
            <a:r>
              <a:rPr sz="2400" spc="-200" dirty="0"/>
              <a:t>"APPLES",  </a:t>
            </a:r>
            <a:r>
              <a:rPr sz="2400" spc="-20" dirty="0"/>
              <a:t>another </a:t>
            </a:r>
            <a:r>
              <a:rPr sz="2400" spc="-240" dirty="0"/>
              <a:t>is </a:t>
            </a:r>
            <a:r>
              <a:rPr sz="2400" spc="50" dirty="0"/>
              <a:t>labeled </a:t>
            </a:r>
            <a:r>
              <a:rPr sz="2400" spc="-135" dirty="0"/>
              <a:t>"ORANGES", </a:t>
            </a:r>
            <a:r>
              <a:rPr sz="2400" spc="90" dirty="0"/>
              <a:t>and </a:t>
            </a:r>
            <a:r>
              <a:rPr sz="2400" spc="-20" dirty="0"/>
              <a:t>the </a:t>
            </a:r>
            <a:r>
              <a:rPr sz="2400" spc="-114" dirty="0"/>
              <a:t>last </a:t>
            </a:r>
            <a:r>
              <a:rPr sz="2400" spc="-245" dirty="0"/>
              <a:t>is  </a:t>
            </a:r>
            <a:r>
              <a:rPr sz="2400" spc="50" dirty="0"/>
              <a:t>labeled </a:t>
            </a:r>
            <a:r>
              <a:rPr sz="2400" spc="-175" dirty="0"/>
              <a:t>"APPLES </a:t>
            </a:r>
            <a:r>
              <a:rPr sz="2400" spc="15" dirty="0"/>
              <a:t>AND </a:t>
            </a:r>
            <a:r>
              <a:rPr sz="2400" spc="-110" dirty="0"/>
              <a:t>ORANGES". </a:t>
            </a:r>
            <a:r>
              <a:rPr sz="2400" dirty="0"/>
              <a:t>You </a:t>
            </a:r>
            <a:r>
              <a:rPr sz="2400" spc="-35" dirty="0"/>
              <a:t>know  </a:t>
            </a:r>
            <a:r>
              <a:rPr sz="2400" spc="-30" dirty="0"/>
              <a:t>that</a:t>
            </a:r>
            <a:r>
              <a:rPr sz="2400" spc="-204" dirty="0"/>
              <a:t> </a:t>
            </a:r>
            <a:r>
              <a:rPr sz="2400" spc="-20" dirty="0"/>
              <a:t>the</a:t>
            </a:r>
            <a:r>
              <a:rPr sz="2400" spc="-190" dirty="0"/>
              <a:t> </a:t>
            </a:r>
            <a:r>
              <a:rPr sz="2400" spc="-40" dirty="0"/>
              <a:t>labels</a:t>
            </a:r>
            <a:r>
              <a:rPr sz="2400" spc="-185" dirty="0"/>
              <a:t> </a:t>
            </a:r>
            <a:r>
              <a:rPr sz="2400" spc="5" dirty="0"/>
              <a:t>are</a:t>
            </a:r>
            <a:r>
              <a:rPr sz="2400" spc="-190" dirty="0"/>
              <a:t> </a:t>
            </a:r>
            <a:r>
              <a:rPr sz="2400" spc="-85" dirty="0"/>
              <a:t>currently</a:t>
            </a:r>
            <a:r>
              <a:rPr sz="2400" spc="-180" dirty="0"/>
              <a:t> </a:t>
            </a:r>
            <a:r>
              <a:rPr sz="2400" spc="-55" dirty="0"/>
              <a:t>misarranged,</a:t>
            </a:r>
            <a:r>
              <a:rPr sz="2400" spc="-220" dirty="0"/>
              <a:t> </a:t>
            </a:r>
            <a:r>
              <a:rPr sz="2400" spc="-40" dirty="0"/>
              <a:t>such  </a:t>
            </a:r>
            <a:r>
              <a:rPr sz="2400" spc="-30" dirty="0"/>
              <a:t>that</a:t>
            </a:r>
            <a:r>
              <a:rPr sz="2400" spc="-195" dirty="0"/>
              <a:t> </a:t>
            </a:r>
            <a:r>
              <a:rPr sz="2400" spc="25" dirty="0"/>
              <a:t>no</a:t>
            </a:r>
            <a:r>
              <a:rPr sz="2400" spc="-180" dirty="0"/>
              <a:t> </a:t>
            </a:r>
            <a:r>
              <a:rPr sz="2400" spc="-10" dirty="0"/>
              <a:t>box</a:t>
            </a:r>
            <a:r>
              <a:rPr sz="2400" spc="-175" dirty="0"/>
              <a:t> </a:t>
            </a:r>
            <a:r>
              <a:rPr sz="2400" spc="-240" dirty="0"/>
              <a:t>is</a:t>
            </a:r>
            <a:r>
              <a:rPr sz="2400" spc="-200" dirty="0"/>
              <a:t> </a:t>
            </a:r>
            <a:r>
              <a:rPr sz="2400" spc="-25" dirty="0"/>
              <a:t>correctly</a:t>
            </a:r>
            <a:r>
              <a:rPr sz="2400" spc="-180" dirty="0"/>
              <a:t> </a:t>
            </a:r>
            <a:r>
              <a:rPr sz="2400" spc="15" dirty="0"/>
              <a:t>labeled.</a:t>
            </a:r>
            <a:r>
              <a:rPr sz="2400" spc="-185" dirty="0"/>
              <a:t> </a:t>
            </a:r>
            <a:r>
              <a:rPr sz="2400" dirty="0"/>
              <a:t>You</a:t>
            </a:r>
            <a:r>
              <a:rPr sz="2400" spc="-185" dirty="0"/>
              <a:t> </a:t>
            </a:r>
            <a:r>
              <a:rPr sz="2400" spc="5" dirty="0"/>
              <a:t>would</a:t>
            </a:r>
            <a:r>
              <a:rPr sz="2400" spc="-175" dirty="0"/>
              <a:t> </a:t>
            </a:r>
            <a:r>
              <a:rPr sz="2400" spc="-110" dirty="0"/>
              <a:t>like  </a:t>
            </a:r>
            <a:r>
              <a:rPr sz="2400" spc="-10" dirty="0"/>
              <a:t>to </a:t>
            </a:r>
            <a:r>
              <a:rPr sz="2400" spc="-25" dirty="0"/>
              <a:t>correctly rearrange </a:t>
            </a:r>
            <a:r>
              <a:rPr sz="2400" spc="-50" dirty="0"/>
              <a:t>these </a:t>
            </a:r>
            <a:r>
              <a:rPr sz="2400" spc="-65" dirty="0"/>
              <a:t>labels. </a:t>
            </a:r>
            <a:r>
              <a:rPr sz="2400" spc="-180" dirty="0"/>
              <a:t>To  </a:t>
            </a:r>
            <a:r>
              <a:rPr sz="2400" spc="20" dirty="0"/>
              <a:t>accomplish </a:t>
            </a:r>
            <a:r>
              <a:rPr sz="2400" spc="-175" dirty="0"/>
              <a:t>this, </a:t>
            </a:r>
            <a:r>
              <a:rPr sz="2400" spc="-30" dirty="0"/>
              <a:t>you </a:t>
            </a:r>
            <a:r>
              <a:rPr sz="2400" spc="-5" dirty="0"/>
              <a:t>may </a:t>
            </a:r>
            <a:r>
              <a:rPr sz="2400" spc="15" dirty="0"/>
              <a:t>draw </a:t>
            </a:r>
            <a:r>
              <a:rPr sz="2400" spc="-65" dirty="0"/>
              <a:t>only </a:t>
            </a:r>
            <a:r>
              <a:rPr sz="2400" spc="60" dirty="0"/>
              <a:t>one </a:t>
            </a:r>
            <a:r>
              <a:rPr sz="2400" spc="-150" dirty="0"/>
              <a:t>fruit  </a:t>
            </a:r>
            <a:r>
              <a:rPr sz="2400" spc="-95" dirty="0"/>
              <a:t>from </a:t>
            </a:r>
            <a:r>
              <a:rPr sz="2400" spc="60" dirty="0"/>
              <a:t>one </a:t>
            </a:r>
            <a:r>
              <a:rPr sz="2400" spc="10" dirty="0"/>
              <a:t>of </a:t>
            </a:r>
            <a:r>
              <a:rPr sz="2400" spc="-20" dirty="0"/>
              <a:t>the </a:t>
            </a:r>
            <a:r>
              <a:rPr sz="2400" spc="-75" dirty="0"/>
              <a:t>boxes. </a:t>
            </a:r>
            <a:r>
              <a:rPr sz="2400" b="1" spc="-245" dirty="0">
                <a:latin typeface="Verdana"/>
                <a:cs typeface="Verdana"/>
              </a:rPr>
              <a:t>Which </a:t>
            </a:r>
            <a:r>
              <a:rPr sz="2400" b="1" spc="-160" dirty="0">
                <a:latin typeface="Verdana"/>
                <a:cs typeface="Verdana"/>
              </a:rPr>
              <a:t>box </a:t>
            </a:r>
            <a:r>
              <a:rPr sz="2400" b="1" spc="-105" dirty="0">
                <a:latin typeface="Verdana"/>
                <a:cs typeface="Verdana"/>
              </a:rPr>
              <a:t>do </a:t>
            </a:r>
            <a:r>
              <a:rPr sz="2400" b="1" spc="-190" dirty="0">
                <a:latin typeface="Verdana"/>
                <a:cs typeface="Verdana"/>
              </a:rPr>
              <a:t>you  </a:t>
            </a:r>
            <a:r>
              <a:rPr sz="2400" b="1" spc="-150" dirty="0">
                <a:latin typeface="Verdana"/>
                <a:cs typeface="Verdana"/>
              </a:rPr>
              <a:t>choose, </a:t>
            </a:r>
            <a:r>
              <a:rPr sz="2400" b="1" spc="-135" dirty="0">
                <a:latin typeface="Verdana"/>
                <a:cs typeface="Verdana"/>
              </a:rPr>
              <a:t>and </a:t>
            </a:r>
            <a:r>
              <a:rPr sz="2400" b="1" spc="-275" dirty="0">
                <a:latin typeface="Verdana"/>
                <a:cs typeface="Verdana"/>
              </a:rPr>
              <a:t>how </a:t>
            </a:r>
            <a:r>
              <a:rPr sz="2400" b="1" spc="-105" dirty="0">
                <a:latin typeface="Verdana"/>
                <a:cs typeface="Verdana"/>
              </a:rPr>
              <a:t>do </a:t>
            </a:r>
            <a:r>
              <a:rPr sz="2400" b="1" spc="-190" dirty="0">
                <a:latin typeface="Verdana"/>
                <a:cs typeface="Verdana"/>
              </a:rPr>
              <a:t>you </a:t>
            </a:r>
            <a:r>
              <a:rPr sz="2400" b="1" spc="-245" dirty="0">
                <a:latin typeface="Verdana"/>
                <a:cs typeface="Verdana"/>
              </a:rPr>
              <a:t>then </a:t>
            </a:r>
            <a:r>
              <a:rPr sz="2400" b="1" spc="-110" dirty="0">
                <a:latin typeface="Verdana"/>
                <a:cs typeface="Verdana"/>
              </a:rPr>
              <a:t>proceed </a:t>
            </a:r>
            <a:r>
              <a:rPr sz="2400" b="1" spc="-245" dirty="0">
                <a:latin typeface="Verdana"/>
                <a:cs typeface="Verdana"/>
              </a:rPr>
              <a:t>to  </a:t>
            </a:r>
            <a:r>
              <a:rPr sz="2400" b="1" spc="-200" dirty="0">
                <a:latin typeface="Verdana"/>
                <a:cs typeface="Verdana"/>
              </a:rPr>
              <a:t>rearrange </a:t>
            </a:r>
            <a:r>
              <a:rPr sz="2400" b="1" spc="-235" dirty="0">
                <a:latin typeface="Verdana"/>
                <a:cs typeface="Verdana"/>
              </a:rPr>
              <a:t>the</a:t>
            </a:r>
            <a:r>
              <a:rPr sz="2400" b="1" spc="-105" dirty="0">
                <a:latin typeface="Verdana"/>
                <a:cs typeface="Verdana"/>
              </a:rPr>
              <a:t> </a:t>
            </a:r>
            <a:r>
              <a:rPr sz="2400" b="1" spc="-175" dirty="0">
                <a:latin typeface="Verdana"/>
                <a:cs typeface="Verdana"/>
              </a:rPr>
              <a:t>labels?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41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0970" algn="l"/>
              </a:tabLst>
            </a:pPr>
            <a:r>
              <a:rPr sz="3200" spc="-484" dirty="0">
                <a:solidFill>
                  <a:srgbClr val="BC5C45"/>
                </a:solidFill>
              </a:rPr>
              <a:t>BT</a:t>
            </a:r>
            <a:r>
              <a:rPr sz="3200" spc="-235" dirty="0">
                <a:solidFill>
                  <a:srgbClr val="BC5C45"/>
                </a:solidFill>
              </a:rPr>
              <a:t> </a:t>
            </a:r>
            <a:r>
              <a:rPr sz="3200" spc="-434" dirty="0">
                <a:solidFill>
                  <a:srgbClr val="BC5C45"/>
                </a:solidFill>
              </a:rPr>
              <a:t>–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415" dirty="0">
                <a:solidFill>
                  <a:srgbClr val="BC5C45"/>
                </a:solidFill>
              </a:rPr>
              <a:t>3:	</a:t>
            </a:r>
            <a:r>
              <a:rPr sz="3200" spc="60" dirty="0">
                <a:solidFill>
                  <a:srgbClr val="BC5C45"/>
                </a:solidFill>
              </a:rPr>
              <a:t>Average</a:t>
            </a:r>
            <a:r>
              <a:rPr sz="3200" spc="-320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Salary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180340" marR="5080">
              <a:lnSpc>
                <a:spcPct val="100000"/>
              </a:lnSpc>
              <a:spcBef>
                <a:spcPts val="100"/>
              </a:spcBef>
            </a:pPr>
            <a:r>
              <a:rPr sz="2400" spc="-114" dirty="0"/>
              <a:t>Three </a:t>
            </a:r>
            <a:r>
              <a:rPr sz="2400" spc="-55" dirty="0"/>
              <a:t>coworkers </a:t>
            </a:r>
            <a:r>
              <a:rPr sz="2400" spc="5" dirty="0"/>
              <a:t>would </a:t>
            </a:r>
            <a:r>
              <a:rPr sz="2400" spc="-110" dirty="0"/>
              <a:t>like </a:t>
            </a:r>
            <a:r>
              <a:rPr sz="2400" spc="-10" dirty="0"/>
              <a:t>to </a:t>
            </a:r>
            <a:r>
              <a:rPr sz="2400" spc="-35" dirty="0"/>
              <a:t>know </a:t>
            </a:r>
            <a:r>
              <a:rPr sz="2400" spc="-105" dirty="0"/>
              <a:t>their  </a:t>
            </a:r>
            <a:r>
              <a:rPr sz="2400" spc="55" dirty="0"/>
              <a:t>average </a:t>
            </a:r>
            <a:r>
              <a:rPr sz="2400" spc="-110" dirty="0"/>
              <a:t>salary. </a:t>
            </a:r>
            <a:r>
              <a:rPr sz="2400" spc="-45" dirty="0"/>
              <a:t>However, </a:t>
            </a:r>
            <a:r>
              <a:rPr sz="2400" spc="-50" dirty="0"/>
              <a:t>they </a:t>
            </a:r>
            <a:r>
              <a:rPr sz="2400" spc="5" dirty="0"/>
              <a:t>are </a:t>
            </a:r>
            <a:r>
              <a:rPr sz="2400" spc="-150" dirty="0"/>
              <a:t>self-  </a:t>
            </a:r>
            <a:r>
              <a:rPr sz="2400" spc="-10" dirty="0"/>
              <a:t>conscious</a:t>
            </a:r>
            <a:r>
              <a:rPr sz="2400" spc="-195" dirty="0"/>
              <a:t> </a:t>
            </a:r>
            <a:r>
              <a:rPr sz="2400" spc="90" dirty="0"/>
              <a:t>and</a:t>
            </a:r>
            <a:r>
              <a:rPr sz="2400" spc="-185" dirty="0"/>
              <a:t> </a:t>
            </a:r>
            <a:r>
              <a:rPr sz="2400" spc="-25" dirty="0"/>
              <a:t>don't</a:t>
            </a:r>
            <a:r>
              <a:rPr sz="2400" spc="-180" dirty="0"/>
              <a:t> </a:t>
            </a:r>
            <a:r>
              <a:rPr sz="2400" spc="5" dirty="0"/>
              <a:t>want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85" dirty="0"/>
              <a:t> </a:t>
            </a:r>
            <a:r>
              <a:rPr sz="2400" spc="-90" dirty="0"/>
              <a:t>tell</a:t>
            </a:r>
            <a:r>
              <a:rPr sz="2400" spc="-204" dirty="0"/>
              <a:t> </a:t>
            </a:r>
            <a:r>
              <a:rPr sz="2400" spc="140" dirty="0"/>
              <a:t>each</a:t>
            </a:r>
            <a:r>
              <a:rPr sz="2400" spc="-185" dirty="0"/>
              <a:t> </a:t>
            </a:r>
            <a:r>
              <a:rPr sz="2400" spc="-50" dirty="0"/>
              <a:t>other  </a:t>
            </a:r>
            <a:r>
              <a:rPr sz="2400" spc="-105" dirty="0"/>
              <a:t>their </a:t>
            </a:r>
            <a:r>
              <a:rPr sz="2400" spc="30" dirty="0"/>
              <a:t>own </a:t>
            </a:r>
            <a:r>
              <a:rPr sz="2400" spc="-110" dirty="0"/>
              <a:t>salaries, </a:t>
            </a:r>
            <a:r>
              <a:rPr sz="2400" spc="-95" dirty="0"/>
              <a:t>for </a:t>
            </a:r>
            <a:r>
              <a:rPr sz="2400" spc="-20" dirty="0"/>
              <a:t>fear </a:t>
            </a:r>
            <a:r>
              <a:rPr sz="2400" spc="5" dirty="0"/>
              <a:t>of </a:t>
            </a:r>
            <a:r>
              <a:rPr sz="2400" spc="-70" dirty="0"/>
              <a:t>either </a:t>
            </a:r>
            <a:r>
              <a:rPr sz="2400" spc="30" dirty="0"/>
              <a:t>being  </a:t>
            </a:r>
            <a:r>
              <a:rPr sz="2400" spc="-20" dirty="0"/>
              <a:t>ridiculed</a:t>
            </a:r>
            <a:r>
              <a:rPr sz="2400" spc="-210" dirty="0"/>
              <a:t> </a:t>
            </a:r>
            <a:r>
              <a:rPr sz="2400" spc="-95" dirty="0"/>
              <a:t>or</a:t>
            </a:r>
            <a:r>
              <a:rPr sz="2400" spc="-180" dirty="0"/>
              <a:t> </a:t>
            </a:r>
            <a:r>
              <a:rPr sz="2400" spc="-20" dirty="0"/>
              <a:t>getting</a:t>
            </a:r>
            <a:r>
              <a:rPr sz="2400" spc="-185" dirty="0"/>
              <a:t> </a:t>
            </a:r>
            <a:r>
              <a:rPr sz="2400" spc="-110" dirty="0"/>
              <a:t>their</a:t>
            </a:r>
            <a:r>
              <a:rPr sz="2400" spc="-210" dirty="0"/>
              <a:t> </a:t>
            </a:r>
            <a:r>
              <a:rPr sz="2400" spc="-85" dirty="0"/>
              <a:t>houses</a:t>
            </a:r>
            <a:r>
              <a:rPr sz="2400" spc="-180" dirty="0"/>
              <a:t> </a:t>
            </a:r>
            <a:r>
              <a:rPr sz="2400" spc="20" dirty="0"/>
              <a:t>robbed</a:t>
            </a:r>
            <a:r>
              <a:rPr sz="2400" b="1" spc="20" dirty="0">
                <a:latin typeface="Verdana"/>
                <a:cs typeface="Verdana"/>
              </a:rPr>
              <a:t>.</a:t>
            </a:r>
            <a:r>
              <a:rPr sz="2400" b="1" spc="-110" dirty="0">
                <a:latin typeface="Verdana"/>
                <a:cs typeface="Verdana"/>
              </a:rPr>
              <a:t> </a:t>
            </a:r>
            <a:r>
              <a:rPr sz="2400" b="1" spc="-315" dirty="0">
                <a:latin typeface="Verdana"/>
                <a:cs typeface="Verdana"/>
              </a:rPr>
              <a:t>How  </a:t>
            </a:r>
            <a:r>
              <a:rPr sz="2400" b="1" spc="-60" dirty="0">
                <a:latin typeface="Verdana"/>
                <a:cs typeface="Verdana"/>
              </a:rPr>
              <a:t>can </a:t>
            </a:r>
            <a:r>
              <a:rPr sz="2400" b="1" spc="-220" dirty="0">
                <a:latin typeface="Verdana"/>
                <a:cs typeface="Verdana"/>
              </a:rPr>
              <a:t>they </a:t>
            </a:r>
            <a:r>
              <a:rPr sz="2400" b="1" spc="-240" dirty="0">
                <a:latin typeface="Verdana"/>
                <a:cs typeface="Verdana"/>
              </a:rPr>
              <a:t>find </a:t>
            </a:r>
            <a:r>
              <a:rPr sz="2400" b="1" spc="-275" dirty="0">
                <a:latin typeface="Verdana"/>
                <a:cs typeface="Verdana"/>
              </a:rPr>
              <a:t>their </a:t>
            </a:r>
            <a:r>
              <a:rPr sz="2400" b="1" spc="-135" dirty="0">
                <a:latin typeface="Verdana"/>
                <a:cs typeface="Verdana"/>
              </a:rPr>
              <a:t>average </a:t>
            </a:r>
            <a:r>
              <a:rPr sz="2400" b="1" spc="-210" dirty="0">
                <a:latin typeface="Verdana"/>
                <a:cs typeface="Verdana"/>
              </a:rPr>
              <a:t>salary, </a:t>
            </a:r>
            <a:r>
              <a:rPr sz="2400" b="1" spc="-300" dirty="0">
                <a:latin typeface="Verdana"/>
                <a:cs typeface="Verdana"/>
              </a:rPr>
              <a:t>without  </a:t>
            </a:r>
            <a:r>
              <a:rPr sz="2400" b="1" spc="-200" dirty="0">
                <a:latin typeface="Verdana"/>
                <a:cs typeface="Verdana"/>
              </a:rPr>
              <a:t>disclosing </a:t>
            </a:r>
            <a:r>
              <a:rPr sz="2400" b="1" spc="-275" dirty="0">
                <a:latin typeface="Verdana"/>
                <a:cs typeface="Verdana"/>
              </a:rPr>
              <a:t>their own</a:t>
            </a:r>
            <a:r>
              <a:rPr sz="2400" b="1" spc="20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salaries?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25619" y="3294329"/>
            <a:ext cx="2152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</a:t>
            </a:r>
            <a:r>
              <a:rPr sz="3200" spc="-32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You!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709716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solidFill>
                  <a:srgbClr val="BC5C45"/>
                </a:solidFill>
              </a:rPr>
              <a:t>Tool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-65" dirty="0">
                <a:solidFill>
                  <a:srgbClr val="BC5C45"/>
                </a:solidFill>
              </a:rPr>
              <a:t>problems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790" dirty="0">
                <a:solidFill>
                  <a:srgbClr val="BC5C45"/>
                </a:solidFill>
              </a:rPr>
              <a:t> </a:t>
            </a:r>
            <a:r>
              <a:rPr lang="en-US" sz="3200" spc="-79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data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787515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communicate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create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solidFill>
                  <a:srgbClr val="BC5C45"/>
                </a:solidFill>
                <a:latin typeface="Verdana"/>
                <a:cs typeface="Verdana"/>
              </a:rPr>
              <a:t>Programs</a:t>
            </a:r>
            <a:r>
              <a:rPr sz="2400" spc="-90" dirty="0">
                <a:latin typeface="Verdana"/>
                <a:cs typeface="Verdana"/>
              </a:rPr>
              <a:t>.</a:t>
            </a: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  <a:tabLst>
                <a:tab pos="80708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70" dirty="0">
                <a:latin typeface="Verdana"/>
                <a:cs typeface="Verdana"/>
              </a:rPr>
              <a:t>So	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-245" dirty="0">
                <a:latin typeface="Verdana"/>
                <a:cs typeface="Verdana"/>
              </a:rPr>
              <a:t>is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45" dirty="0">
                <a:solidFill>
                  <a:srgbClr val="BC5C45"/>
                </a:solidFill>
                <a:latin typeface="Verdana"/>
                <a:cs typeface="Verdana"/>
              </a:rPr>
              <a:t>sequence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2400" spc="-110" dirty="0">
                <a:solidFill>
                  <a:srgbClr val="BC5C45"/>
                </a:solidFill>
                <a:latin typeface="Verdana"/>
                <a:cs typeface="Verdana"/>
              </a:rPr>
              <a:t>instructions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tells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how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perform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task.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7097167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solidFill>
                  <a:srgbClr val="BC5C45"/>
                </a:solidFill>
              </a:rPr>
              <a:t>Tool </a:t>
            </a:r>
            <a:r>
              <a:rPr sz="3200" spc="-125" dirty="0">
                <a:solidFill>
                  <a:srgbClr val="BC5C45"/>
                </a:solidFill>
              </a:rPr>
              <a:t>for </a:t>
            </a:r>
            <a:r>
              <a:rPr sz="3200" spc="-114" dirty="0">
                <a:solidFill>
                  <a:srgbClr val="BC5C45"/>
                </a:solidFill>
              </a:rPr>
              <a:t>solving </a:t>
            </a:r>
            <a:r>
              <a:rPr sz="3200" spc="-65" dirty="0">
                <a:solidFill>
                  <a:srgbClr val="BC5C45"/>
                </a:solidFill>
              </a:rPr>
              <a:t>problems </a:t>
            </a:r>
            <a:r>
              <a:rPr sz="3200" spc="-114" dirty="0">
                <a:solidFill>
                  <a:srgbClr val="BC5C45"/>
                </a:solidFill>
              </a:rPr>
              <a:t>with</a:t>
            </a:r>
            <a:r>
              <a:rPr sz="3200" spc="-790" dirty="0">
                <a:solidFill>
                  <a:srgbClr val="BC5C45"/>
                </a:solidFill>
              </a:rPr>
              <a:t> </a:t>
            </a:r>
            <a:r>
              <a:rPr lang="en-US" sz="3200" spc="-790" dirty="0">
                <a:solidFill>
                  <a:srgbClr val="BC5C45"/>
                </a:solidFill>
              </a:rPr>
              <a:t> </a:t>
            </a:r>
            <a:r>
              <a:rPr sz="3200" spc="130" dirty="0">
                <a:solidFill>
                  <a:srgbClr val="BC5C45"/>
                </a:solidFill>
              </a:rPr>
              <a:t>data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78751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80" dirty="0">
                <a:latin typeface="Verdana"/>
                <a:cs typeface="Verdana"/>
              </a:rPr>
              <a:t>To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communicate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solution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create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solidFill>
                  <a:srgbClr val="BC5C45"/>
                </a:solidFill>
                <a:latin typeface="Verdana"/>
                <a:cs typeface="Verdana"/>
              </a:rPr>
              <a:t>Programs</a:t>
            </a:r>
            <a:r>
              <a:rPr sz="2400" spc="-9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  <a:tabLst>
                <a:tab pos="80708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70" dirty="0">
                <a:latin typeface="Verdana"/>
                <a:cs typeface="Verdana"/>
              </a:rPr>
              <a:t>So	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-245" dirty="0">
                <a:latin typeface="Verdana"/>
                <a:cs typeface="Verdana"/>
              </a:rPr>
              <a:t>is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45" dirty="0">
                <a:solidFill>
                  <a:srgbClr val="BC5C45"/>
                </a:solidFill>
                <a:latin typeface="Verdana"/>
                <a:cs typeface="Verdana"/>
              </a:rPr>
              <a:t>sequence </a:t>
            </a:r>
            <a:r>
              <a:rPr sz="2400" spc="10" dirty="0">
                <a:solidFill>
                  <a:srgbClr val="BC5C45"/>
                </a:solidFill>
                <a:latin typeface="Verdana"/>
                <a:cs typeface="Verdana"/>
              </a:rPr>
              <a:t>of </a:t>
            </a:r>
            <a:r>
              <a:rPr sz="2400" spc="-110" dirty="0">
                <a:solidFill>
                  <a:srgbClr val="BC5C45"/>
                </a:solidFill>
                <a:latin typeface="Verdana"/>
                <a:cs typeface="Verdana"/>
              </a:rPr>
              <a:t>instructions  </a:t>
            </a:r>
            <a:r>
              <a:rPr sz="2400" spc="-30" dirty="0">
                <a:latin typeface="Verdana"/>
                <a:cs typeface="Verdana"/>
              </a:rPr>
              <a:t>that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tells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how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perform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task.</a:t>
            </a:r>
            <a:endParaRPr sz="2400" dirty="0">
              <a:latin typeface="Verdana"/>
              <a:cs typeface="Verdana"/>
            </a:endParaRPr>
          </a:p>
          <a:p>
            <a:pPr marL="287020" marR="20066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When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computer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follows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instructions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455" dirty="0">
                <a:latin typeface="Verdana"/>
                <a:cs typeface="Verdana"/>
              </a:rPr>
              <a:t>we  </a:t>
            </a:r>
            <a:r>
              <a:rPr sz="2400" spc="-85" dirty="0">
                <a:latin typeface="Verdana"/>
                <a:cs typeface="Verdana"/>
              </a:rPr>
              <a:t>say </a:t>
            </a:r>
            <a:r>
              <a:rPr sz="2400" spc="-150" dirty="0">
                <a:latin typeface="Verdana"/>
                <a:cs typeface="Verdana"/>
              </a:rPr>
              <a:t>it </a:t>
            </a:r>
            <a:r>
              <a:rPr sz="2400" spc="-15" dirty="0">
                <a:solidFill>
                  <a:srgbClr val="BC5C45"/>
                </a:solidFill>
                <a:latin typeface="Verdana"/>
                <a:cs typeface="Verdana"/>
              </a:rPr>
              <a:t>executes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49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program.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94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BC5C45"/>
                </a:solidFill>
              </a:rPr>
              <a:t>It’s </a:t>
            </a:r>
            <a:r>
              <a:rPr sz="3200" spc="265" dirty="0">
                <a:solidFill>
                  <a:srgbClr val="BC5C45"/>
                </a:solidFill>
              </a:rPr>
              <a:t>a</a:t>
            </a:r>
            <a:r>
              <a:rPr sz="3200" spc="-310" dirty="0">
                <a:solidFill>
                  <a:srgbClr val="BC5C45"/>
                </a:solidFill>
              </a:rPr>
              <a:t> </a:t>
            </a:r>
            <a:r>
              <a:rPr sz="3200" spc="5" dirty="0">
                <a:solidFill>
                  <a:srgbClr val="BC5C45"/>
                </a:solidFill>
              </a:rPr>
              <a:t>machine!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908175"/>
            <a:ext cx="674814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Computers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machine,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30" dirty="0">
                <a:latin typeface="Verdana"/>
                <a:cs typeface="Verdana"/>
              </a:rPr>
              <a:t>at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most </a:t>
            </a:r>
            <a:r>
              <a:rPr sz="2400" spc="30" dirty="0">
                <a:latin typeface="Verdana"/>
                <a:cs typeface="Verdana"/>
              </a:rPr>
              <a:t>basic </a:t>
            </a:r>
            <a:r>
              <a:rPr sz="2400" spc="-65" dirty="0">
                <a:latin typeface="Verdana"/>
                <a:cs typeface="Verdana"/>
              </a:rPr>
              <a:t>level, </a:t>
            </a:r>
            <a:r>
              <a:rPr sz="2400" spc="-50" dirty="0">
                <a:latin typeface="Verdana"/>
                <a:cs typeface="Verdana"/>
              </a:rPr>
              <a:t>they </a:t>
            </a:r>
            <a:r>
              <a:rPr sz="2400" spc="5" dirty="0">
                <a:latin typeface="Verdana"/>
                <a:cs typeface="Verdana"/>
              </a:rPr>
              <a:t>are </a:t>
            </a:r>
            <a:r>
              <a:rPr sz="2400" spc="20" dirty="0">
                <a:latin typeface="Verdana"/>
                <a:cs typeface="Verdana"/>
              </a:rPr>
              <a:t>collection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70" dirty="0">
                <a:latin typeface="Verdana"/>
                <a:cs typeface="Verdana"/>
              </a:rPr>
              <a:t>switches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where </a:t>
            </a:r>
            <a:r>
              <a:rPr sz="2400" b="1" spc="-365" dirty="0">
                <a:solidFill>
                  <a:srgbClr val="BC5C45"/>
                </a:solidFill>
                <a:latin typeface="Verdana"/>
                <a:cs typeface="Verdana"/>
              </a:rPr>
              <a:t>1 </a:t>
            </a:r>
            <a:r>
              <a:rPr sz="2400" spc="-95" dirty="0">
                <a:latin typeface="Verdana"/>
                <a:cs typeface="Verdana"/>
              </a:rPr>
              <a:t>represents </a:t>
            </a:r>
            <a:r>
              <a:rPr sz="2400" spc="50" dirty="0">
                <a:latin typeface="Verdana"/>
                <a:cs typeface="Verdana"/>
              </a:rPr>
              <a:t>“</a:t>
            </a:r>
            <a:r>
              <a:rPr sz="2400" spc="50" dirty="0">
                <a:solidFill>
                  <a:srgbClr val="BC5C45"/>
                </a:solidFill>
                <a:latin typeface="Verdana"/>
                <a:cs typeface="Verdana"/>
              </a:rPr>
              <a:t>on</a:t>
            </a:r>
            <a:r>
              <a:rPr sz="2400" spc="50" dirty="0">
                <a:latin typeface="Verdana"/>
                <a:cs typeface="Verdana"/>
              </a:rPr>
              <a:t>” 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195" dirty="0">
                <a:solidFill>
                  <a:srgbClr val="BC5C45"/>
                </a:solidFill>
                <a:latin typeface="Verdana"/>
                <a:cs typeface="Verdana"/>
              </a:rPr>
              <a:t>0  </a:t>
            </a:r>
            <a:r>
              <a:rPr sz="2400" spc="-95" dirty="0">
                <a:latin typeface="Verdana"/>
                <a:cs typeface="Verdana"/>
              </a:rPr>
              <a:t>represents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“</a:t>
            </a:r>
            <a:r>
              <a:rPr sz="2400" spc="-20" dirty="0">
                <a:solidFill>
                  <a:srgbClr val="BC5C45"/>
                </a:solidFill>
                <a:latin typeface="Verdana"/>
                <a:cs typeface="Verdana"/>
              </a:rPr>
              <a:t>off</a:t>
            </a:r>
            <a:r>
              <a:rPr sz="2400" spc="-20" dirty="0">
                <a:latin typeface="Verdana"/>
                <a:cs typeface="Verdana"/>
              </a:rPr>
              <a:t>”.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2178</Words>
  <Application>Microsoft Macintosh PowerPoint</Application>
  <PresentationFormat>On-screen Show (4:3)</PresentationFormat>
  <Paragraphs>362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Times New Roman</vt:lpstr>
      <vt:lpstr>Verdana</vt:lpstr>
      <vt:lpstr>Office Theme</vt:lpstr>
      <vt:lpstr>Lecture-1</vt:lpstr>
      <vt:lpstr>BT-1 Hour Glass</vt:lpstr>
      <vt:lpstr>Course Structure</vt:lpstr>
      <vt:lpstr>Course Administration</vt:lpstr>
      <vt:lpstr>What does a computer do?</vt:lpstr>
      <vt:lpstr>Tool for solving problems with  data</vt:lpstr>
      <vt:lpstr>Tool for solving problems with  data</vt:lpstr>
      <vt:lpstr>Tool for solving problems with  data</vt:lpstr>
      <vt:lpstr>It’s a machine!</vt:lpstr>
      <vt:lpstr>It’s a machine!</vt:lpstr>
      <vt:lpstr>It’s a machine!</vt:lpstr>
      <vt:lpstr>PowerPoint Presentation</vt:lpstr>
      <vt:lpstr>    Its nearly impossible to write in       Binary!</vt:lpstr>
      <vt:lpstr>PowerPoint Presentation</vt:lpstr>
      <vt:lpstr>PowerPoint Presentation</vt:lpstr>
      <vt:lpstr>What is programming language?</vt:lpstr>
      <vt:lpstr>What is programming language?</vt:lpstr>
      <vt:lpstr>What is programming language?</vt:lpstr>
      <vt:lpstr>What is programming language?</vt:lpstr>
      <vt:lpstr>What is programming language?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work with High Level?</vt:lpstr>
      <vt:lpstr>Before we write a program for a</vt:lpstr>
      <vt:lpstr>So what is an algorithm?</vt:lpstr>
      <vt:lpstr>So what is an algorithm?</vt:lpstr>
      <vt:lpstr>So what is an algorithm?</vt:lpstr>
      <vt:lpstr>So what is an algorithm?</vt:lpstr>
      <vt:lpstr>Expressing Algorithms?</vt:lpstr>
      <vt:lpstr>Two basic aspects of programming</vt:lpstr>
      <vt:lpstr>   To understand data we need to</vt:lpstr>
      <vt:lpstr>What are Variables?</vt:lpstr>
      <vt:lpstr>Variable Actions!</vt:lpstr>
      <vt:lpstr>Now lets talk about Instructions!</vt:lpstr>
      <vt:lpstr>What are instructions?</vt:lpstr>
      <vt:lpstr>Six basic computer instructions</vt:lpstr>
      <vt:lpstr>Time for Flowcharts!</vt:lpstr>
      <vt:lpstr>What is a flowchart?</vt:lpstr>
      <vt:lpstr>Flowchart components</vt:lpstr>
      <vt:lpstr>Flowchart components</vt:lpstr>
      <vt:lpstr>Flowchart components</vt:lpstr>
      <vt:lpstr>Flowchart components</vt:lpstr>
      <vt:lpstr>Flowchart components</vt:lpstr>
      <vt:lpstr>Flowchart components</vt:lpstr>
      <vt:lpstr>Lets look at few problems and their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to try?</vt:lpstr>
      <vt:lpstr>Homework?</vt:lpstr>
      <vt:lpstr>BT – 2: Apples and Oranges</vt:lpstr>
      <vt:lpstr>BT – 3: Average Salary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27</cp:revision>
  <dcterms:created xsi:type="dcterms:W3CDTF">2018-06-11T11:27:57Z</dcterms:created>
  <dcterms:modified xsi:type="dcterms:W3CDTF">2025-04-07T11:05:24Z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</Properties>
</file>