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0" r:id="rId3"/>
    <p:sldId id="306" r:id="rId4"/>
    <p:sldId id="307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93" r:id="rId13"/>
    <p:sldId id="299" r:id="rId14"/>
    <p:sldId id="274" r:id="rId15"/>
    <p:sldId id="310" r:id="rId16"/>
    <p:sldId id="311" r:id="rId17"/>
    <p:sldId id="275" r:id="rId18"/>
    <p:sldId id="308" r:id="rId19"/>
    <p:sldId id="276" r:id="rId20"/>
    <p:sldId id="309" r:id="rId21"/>
    <p:sldId id="277" r:id="rId22"/>
    <p:sldId id="286" r:id="rId23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90"/>
    <p:restoredTop sz="95082"/>
  </p:normalViewPr>
  <p:slideViewPr>
    <p:cSldViewPr>
      <p:cViewPr varScale="1">
        <p:scale>
          <a:sx n="155" d="100"/>
          <a:sy n="155" d="100"/>
        </p:scale>
        <p:origin x="1048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355852" y="2712212"/>
            <a:ext cx="6432295" cy="1001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BC5C45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99159" y="1432001"/>
            <a:ext cx="7145680" cy="40138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4/7/25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28600" y="0"/>
            <a:ext cx="195580" cy="6858000"/>
          </a:xfrm>
          <a:custGeom>
            <a:avLst/>
            <a:gdLst/>
            <a:ahLst/>
            <a:cxnLst/>
            <a:rect l="l" t="t" r="r" b="b"/>
            <a:pathLst>
              <a:path w="195579" h="6858000">
                <a:moveTo>
                  <a:pt x="0" y="6858000"/>
                </a:moveTo>
                <a:lnTo>
                  <a:pt x="195072" y="6858000"/>
                </a:lnTo>
                <a:lnTo>
                  <a:pt x="195072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14272" y="0"/>
            <a:ext cx="1481455" cy="601980"/>
          </a:xfrm>
          <a:custGeom>
            <a:avLst/>
            <a:gdLst/>
            <a:ahLst/>
            <a:cxnLst/>
            <a:rect l="l" t="t" r="r" b="b"/>
            <a:pathLst>
              <a:path w="1481455" h="601980">
                <a:moveTo>
                  <a:pt x="0" y="601980"/>
                </a:moveTo>
                <a:lnTo>
                  <a:pt x="1481328" y="601980"/>
                </a:lnTo>
                <a:lnTo>
                  <a:pt x="1481328" y="0"/>
                </a:lnTo>
                <a:lnTo>
                  <a:pt x="0" y="0"/>
                </a:lnTo>
                <a:lnTo>
                  <a:pt x="0" y="60198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14272" y="6249923"/>
            <a:ext cx="1481455" cy="608330"/>
          </a:xfrm>
          <a:custGeom>
            <a:avLst/>
            <a:gdLst/>
            <a:ahLst/>
            <a:cxnLst/>
            <a:rect l="l" t="t" r="r" b="b"/>
            <a:pathLst>
              <a:path w="1481455" h="608329">
                <a:moveTo>
                  <a:pt x="0" y="608075"/>
                </a:moveTo>
                <a:lnTo>
                  <a:pt x="1481328" y="608075"/>
                </a:lnTo>
                <a:lnTo>
                  <a:pt x="1481328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23672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52272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629400" y="6249923"/>
            <a:ext cx="1524000" cy="608330"/>
          </a:xfrm>
          <a:custGeom>
            <a:avLst/>
            <a:gdLst/>
            <a:ahLst/>
            <a:cxnLst/>
            <a:rect l="l" t="t" r="r" b="b"/>
            <a:pathLst>
              <a:path w="1524000" h="608329">
                <a:moveTo>
                  <a:pt x="0" y="608075"/>
                </a:moveTo>
                <a:lnTo>
                  <a:pt x="1524000" y="608075"/>
                </a:lnTo>
                <a:lnTo>
                  <a:pt x="1524000" y="0"/>
                </a:lnTo>
                <a:lnTo>
                  <a:pt x="0" y="0"/>
                </a:lnTo>
                <a:lnTo>
                  <a:pt x="0" y="608075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-6350" y="0"/>
            <a:ext cx="9156700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  <a:lnTo>
                  <a:pt x="0" y="0"/>
                </a:lnTo>
                <a:lnTo>
                  <a:pt x="0" y="6249924"/>
                </a:lnTo>
                <a:close/>
              </a:path>
            </a:pathLst>
          </a:custGeom>
          <a:solidFill>
            <a:srgbClr val="F5F5F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4561332" y="0"/>
            <a:ext cx="3679190" cy="6250305"/>
          </a:xfrm>
          <a:custGeom>
            <a:avLst/>
            <a:gdLst/>
            <a:ahLst/>
            <a:cxnLst/>
            <a:rect l="l" t="t" r="r" b="b"/>
            <a:pathLst>
              <a:path w="3679190" h="6250305">
                <a:moveTo>
                  <a:pt x="0" y="6249924"/>
                </a:moveTo>
                <a:lnTo>
                  <a:pt x="3678936" y="6249924"/>
                </a:lnTo>
                <a:lnTo>
                  <a:pt x="3678936" y="0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61332" y="0"/>
            <a:ext cx="0" cy="6250305"/>
          </a:xfrm>
          <a:custGeom>
            <a:avLst/>
            <a:gdLst/>
            <a:ahLst/>
            <a:cxnLst/>
            <a:rect l="l" t="t" r="r" b="b"/>
            <a:pathLst>
              <a:path h="6250305">
                <a:moveTo>
                  <a:pt x="0" y="0"/>
                </a:moveTo>
                <a:lnTo>
                  <a:pt x="0" y="6249924"/>
                </a:lnTo>
              </a:path>
            </a:pathLst>
          </a:custGeom>
          <a:ln w="15240">
            <a:solidFill>
              <a:srgbClr val="7A7A7A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649723" y="0"/>
            <a:ext cx="3505200" cy="2292350"/>
          </a:xfrm>
          <a:custGeom>
            <a:avLst/>
            <a:gdLst/>
            <a:ahLst/>
            <a:cxnLst/>
            <a:rect l="l" t="t" r="r" b="b"/>
            <a:pathLst>
              <a:path w="3505200" h="2292350">
                <a:moveTo>
                  <a:pt x="0" y="2292096"/>
                </a:moveTo>
                <a:lnTo>
                  <a:pt x="3505200" y="2292096"/>
                </a:lnTo>
                <a:lnTo>
                  <a:pt x="3505200" y="0"/>
                </a:lnTo>
                <a:lnTo>
                  <a:pt x="0" y="0"/>
                </a:lnTo>
                <a:lnTo>
                  <a:pt x="0" y="2292096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905255" y="601980"/>
            <a:ext cx="3563620" cy="5648325"/>
          </a:xfrm>
          <a:custGeom>
            <a:avLst/>
            <a:gdLst/>
            <a:ahLst/>
            <a:cxnLst/>
            <a:rect l="l" t="t" r="r" b="b"/>
            <a:pathLst>
              <a:path w="3563620" h="5648325">
                <a:moveTo>
                  <a:pt x="0" y="5647944"/>
                </a:moveTo>
                <a:lnTo>
                  <a:pt x="3563112" y="5647944"/>
                </a:lnTo>
                <a:lnTo>
                  <a:pt x="3563112" y="0"/>
                </a:lnTo>
                <a:lnTo>
                  <a:pt x="0" y="0"/>
                </a:lnTo>
                <a:lnTo>
                  <a:pt x="0" y="5647944"/>
                </a:lnTo>
                <a:close/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649723" y="6097523"/>
            <a:ext cx="3505200" cy="132715"/>
          </a:xfrm>
          <a:custGeom>
            <a:avLst/>
            <a:gdLst/>
            <a:ahLst/>
            <a:cxnLst/>
            <a:rect l="l" t="t" r="r" b="b"/>
            <a:pathLst>
              <a:path w="3505200" h="132714">
                <a:moveTo>
                  <a:pt x="0" y="132587"/>
                </a:moveTo>
                <a:lnTo>
                  <a:pt x="3505200" y="132587"/>
                </a:lnTo>
                <a:lnTo>
                  <a:pt x="3505200" y="0"/>
                </a:lnTo>
                <a:lnTo>
                  <a:pt x="0" y="0"/>
                </a:lnTo>
                <a:lnTo>
                  <a:pt x="0" y="132587"/>
                </a:lnTo>
                <a:close/>
              </a:path>
            </a:pathLst>
          </a:custGeom>
          <a:solidFill>
            <a:srgbClr val="C0504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051560" y="740663"/>
            <a:ext cx="3302508" cy="53842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881371" y="615695"/>
            <a:ext cx="2759964" cy="114909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4812919" y="3350717"/>
            <a:ext cx="281686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130" dirty="0">
                <a:solidFill>
                  <a:srgbClr val="BC5C45"/>
                </a:solidFill>
                <a:latin typeface="Verdana"/>
                <a:cs typeface="Verdana"/>
              </a:rPr>
              <a:t>FUNDAMENTALS </a:t>
            </a:r>
            <a:r>
              <a:rPr sz="2500" spc="-310" dirty="0">
                <a:solidFill>
                  <a:srgbClr val="BC5C45"/>
                </a:solidFill>
                <a:latin typeface="Verdana"/>
                <a:cs typeface="Verdana"/>
              </a:rPr>
              <a:t>-</a:t>
            </a:r>
            <a:r>
              <a:rPr sz="2500" spc="-270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2500" spc="-490" dirty="0">
                <a:solidFill>
                  <a:srgbClr val="BC5C45"/>
                </a:solidFill>
                <a:latin typeface="Verdana"/>
                <a:cs typeface="Verdana"/>
              </a:rPr>
              <a:t>I</a:t>
            </a:r>
            <a:endParaRPr sz="250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4825619" y="4450842"/>
            <a:ext cx="265176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6385" marR="5080" indent="-286385">
              <a:lnSpc>
                <a:spcPct val="100000"/>
              </a:lnSpc>
              <a:spcBef>
                <a:spcPts val="100"/>
              </a:spcBef>
              <a:buClr>
                <a:srgbClr val="BC5C45"/>
              </a:buClr>
              <a:buSzPct val="75000"/>
              <a:buFont typeface="Arial"/>
              <a:buChar char="•"/>
              <a:tabLst>
                <a:tab pos="286385" algn="l"/>
                <a:tab pos="287020" algn="l"/>
              </a:tabLst>
            </a:pPr>
            <a:r>
              <a:rPr sz="1800" spc="-35" dirty="0">
                <a:solidFill>
                  <a:srgbClr val="424242"/>
                </a:solidFill>
                <a:latin typeface="Verdana"/>
                <a:cs typeface="Verdana"/>
              </a:rPr>
              <a:t>Programming  </a:t>
            </a:r>
            <a:r>
              <a:rPr sz="1800" spc="-30" dirty="0">
                <a:solidFill>
                  <a:srgbClr val="424242"/>
                </a:solidFill>
                <a:latin typeface="Verdana"/>
                <a:cs typeface="Verdana"/>
              </a:rPr>
              <a:t>Fundamentals </a:t>
            </a:r>
            <a:r>
              <a:rPr sz="1800" spc="-80" dirty="0">
                <a:solidFill>
                  <a:srgbClr val="424242"/>
                </a:solidFill>
                <a:latin typeface="Verdana"/>
                <a:cs typeface="Verdana"/>
              </a:rPr>
              <a:t>in</a:t>
            </a:r>
            <a:r>
              <a:rPr sz="1800" spc="-300" dirty="0">
                <a:solidFill>
                  <a:srgbClr val="424242"/>
                </a:solidFill>
                <a:latin typeface="Verdana"/>
                <a:cs typeface="Verdana"/>
              </a:rPr>
              <a:t> </a:t>
            </a:r>
            <a:r>
              <a:rPr sz="1800" spc="-185" dirty="0">
                <a:solidFill>
                  <a:srgbClr val="424242"/>
                </a:solidFill>
                <a:latin typeface="Verdana"/>
                <a:cs typeface="Verdana"/>
              </a:rPr>
              <a:t>C++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4878070" y="2738373"/>
            <a:ext cx="140970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70" dirty="0">
                <a:solidFill>
                  <a:srgbClr val="C0504D"/>
                </a:solidFill>
              </a:rPr>
              <a:t>Le</a:t>
            </a:r>
            <a:r>
              <a:rPr sz="2400" spc="50" dirty="0">
                <a:solidFill>
                  <a:srgbClr val="C0504D"/>
                </a:solidFill>
              </a:rPr>
              <a:t>c</a:t>
            </a:r>
            <a:r>
              <a:rPr sz="2400" spc="-75" dirty="0">
                <a:solidFill>
                  <a:srgbClr val="C0504D"/>
                </a:solidFill>
              </a:rPr>
              <a:t>t</a:t>
            </a:r>
            <a:r>
              <a:rPr sz="2400" spc="-114" dirty="0">
                <a:solidFill>
                  <a:srgbClr val="C0504D"/>
                </a:solidFill>
              </a:rPr>
              <a:t>u</a:t>
            </a:r>
            <a:r>
              <a:rPr sz="2400" spc="-90" dirty="0">
                <a:solidFill>
                  <a:srgbClr val="C0504D"/>
                </a:solidFill>
              </a:rPr>
              <a:t>re</a:t>
            </a:r>
            <a:r>
              <a:rPr sz="2400" spc="-300" dirty="0">
                <a:solidFill>
                  <a:srgbClr val="C0504D"/>
                </a:solidFill>
              </a:rPr>
              <a:t>-</a:t>
            </a:r>
            <a:r>
              <a:rPr sz="2400" spc="-200" dirty="0">
                <a:solidFill>
                  <a:srgbClr val="C0504D"/>
                </a:solidFill>
              </a:rPr>
              <a:t>2</a:t>
            </a:r>
            <a:endParaRPr sz="2400"/>
          </a:p>
        </p:txBody>
      </p:sp>
      <p:sp>
        <p:nvSpPr>
          <p:cNvPr id="22" name="object 22"/>
          <p:cNvSpPr txBox="1"/>
          <p:nvPr/>
        </p:nvSpPr>
        <p:spPr>
          <a:xfrm>
            <a:off x="6553200" y="5748020"/>
            <a:ext cx="138366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lang="en-US" sz="1400">
                <a:latin typeface="Verdana"/>
                <a:cs typeface="Verdana"/>
              </a:rPr>
              <a:t>Kartik Mathur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5859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55" dirty="0"/>
              <a:t>Primitive </a:t>
            </a:r>
            <a:r>
              <a:rPr spc="65" dirty="0"/>
              <a:t>Data</a:t>
            </a:r>
            <a:r>
              <a:rPr spc="-385" dirty="0"/>
              <a:t> </a:t>
            </a:r>
            <a:r>
              <a:rPr spc="-170" dirty="0"/>
              <a:t>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835023"/>
            <a:ext cx="4829810" cy="222059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dirty="0">
                <a:latin typeface="Verdana"/>
                <a:cs typeface="Verdana"/>
              </a:rPr>
              <a:t>Boolean</a:t>
            </a:r>
            <a:r>
              <a:rPr sz="2400" spc="-415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40" dirty="0">
                <a:latin typeface="Verdana"/>
                <a:cs typeface="Verdana"/>
              </a:rPr>
              <a:t>bool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35" dirty="0">
                <a:latin typeface="Verdana"/>
                <a:cs typeface="Verdana"/>
              </a:rPr>
              <a:t>Character</a:t>
            </a:r>
            <a:r>
              <a:rPr sz="2400" spc="-430" dirty="0">
                <a:latin typeface="Verdana"/>
                <a:cs typeface="Verdana"/>
              </a:rPr>
              <a:t>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35" dirty="0">
                <a:latin typeface="Verdana"/>
                <a:cs typeface="Verdana"/>
              </a:rPr>
              <a:t>char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85" dirty="0">
                <a:latin typeface="Verdana"/>
                <a:cs typeface="Verdana"/>
              </a:rPr>
              <a:t>Integer </a:t>
            </a:r>
            <a:r>
              <a:rPr sz="2400" spc="-325" dirty="0">
                <a:latin typeface="Verdana"/>
                <a:cs typeface="Verdana"/>
              </a:rPr>
              <a:t>–</a:t>
            </a:r>
            <a:r>
              <a:rPr sz="2400" spc="-6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int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40" dirty="0">
                <a:latin typeface="Verdana"/>
                <a:cs typeface="Verdana"/>
              </a:rPr>
              <a:t>Floating </a:t>
            </a:r>
            <a:r>
              <a:rPr sz="2400" spc="-55" dirty="0">
                <a:latin typeface="Verdana"/>
                <a:cs typeface="Verdana"/>
              </a:rPr>
              <a:t>Point</a:t>
            </a:r>
            <a:r>
              <a:rPr sz="2400" spc="-570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20" dirty="0">
                <a:latin typeface="Verdana"/>
                <a:cs typeface="Verdana"/>
              </a:rPr>
              <a:t>float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Double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Floating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55" dirty="0">
                <a:latin typeface="Verdana"/>
                <a:cs typeface="Verdana"/>
              </a:rPr>
              <a:t>Point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30" dirty="0">
                <a:latin typeface="Verdana"/>
                <a:cs typeface="Verdana"/>
              </a:rPr>
              <a:t>–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80" dirty="0">
                <a:latin typeface="Verdana"/>
                <a:cs typeface="Verdana"/>
              </a:rPr>
              <a:t>double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67030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90969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 </a:t>
            </a:r>
            <a:r>
              <a:rPr dirty="0"/>
              <a:t>type</a:t>
            </a:r>
            <a:r>
              <a:rPr spc="-600" dirty="0"/>
              <a:t> </a:t>
            </a:r>
            <a:r>
              <a:rPr spc="-114" dirty="0"/>
              <a:t>modifiers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379210" cy="25365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80" dirty="0">
                <a:latin typeface="Verdana"/>
                <a:cs typeface="Verdana"/>
              </a:rPr>
              <a:t>Several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30" dirty="0">
                <a:latin typeface="Verdana"/>
                <a:cs typeface="Verdana"/>
              </a:rPr>
              <a:t>basic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types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50" dirty="0">
                <a:latin typeface="Verdana"/>
                <a:cs typeface="Verdana"/>
              </a:rPr>
              <a:t>can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135" dirty="0">
                <a:latin typeface="Verdana"/>
                <a:cs typeface="Verdana"/>
              </a:rPr>
              <a:t>be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modified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one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more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these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modifiers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signed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Verdana"/>
                <a:cs typeface="Verdana"/>
              </a:rPr>
              <a:t>unsigned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6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45" dirty="0">
                <a:latin typeface="Verdana"/>
                <a:cs typeface="Verdana"/>
              </a:rPr>
              <a:t>short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-7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5" dirty="0">
                <a:latin typeface="Verdana"/>
                <a:cs typeface="Verdana"/>
              </a:rPr>
              <a:t>long</a:t>
            </a:r>
            <a:endParaRPr lang="en-US" sz="2400" spc="-5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85038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45" dirty="0"/>
              <a:t>Variables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01521"/>
            <a:ext cx="6929120" cy="422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375"/>
              </a:lnSpc>
              <a:spcBef>
                <a:spcPts val="95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229" dirty="0">
                <a:latin typeface="Verdana"/>
                <a:cs typeface="Verdana"/>
              </a:rPr>
              <a:t>C++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-105" dirty="0">
                <a:latin typeface="Verdana"/>
                <a:cs typeface="Verdana"/>
              </a:rPr>
              <a:t>strongly </a:t>
            </a:r>
            <a:r>
              <a:rPr sz="2200" spc="20" dirty="0">
                <a:latin typeface="Verdana"/>
                <a:cs typeface="Verdana"/>
              </a:rPr>
              <a:t>typed language,</a:t>
            </a:r>
            <a:r>
              <a:rPr sz="2200" spc="-525" dirty="0">
                <a:latin typeface="Verdana"/>
                <a:cs typeface="Verdana"/>
              </a:rPr>
              <a:t> </a:t>
            </a:r>
            <a:r>
              <a:rPr sz="2200" spc="-100" dirty="0">
                <a:latin typeface="Verdana"/>
                <a:cs typeface="Verdana"/>
              </a:rPr>
              <a:t>so </a:t>
            </a:r>
            <a:r>
              <a:rPr sz="2200" spc="-50" dirty="0">
                <a:latin typeface="Verdana"/>
                <a:cs typeface="Verdana"/>
              </a:rPr>
              <a:t>every</a:t>
            </a:r>
            <a:endParaRPr sz="2200" dirty="0">
              <a:latin typeface="Verdana"/>
              <a:cs typeface="Verdana"/>
            </a:endParaRPr>
          </a:p>
          <a:p>
            <a:pPr marL="287020">
              <a:lnSpc>
                <a:spcPts val="2375"/>
              </a:lnSpc>
            </a:pPr>
            <a:r>
              <a:rPr sz="2200" spc="-15" dirty="0">
                <a:latin typeface="Verdana"/>
                <a:cs typeface="Verdana"/>
              </a:rPr>
              <a:t>variable</a:t>
            </a:r>
            <a:r>
              <a:rPr sz="2200" spc="-200" dirty="0">
                <a:latin typeface="Verdana"/>
                <a:cs typeface="Verdana"/>
              </a:rPr>
              <a:t> </a:t>
            </a:r>
            <a:r>
              <a:rPr sz="2200" spc="-140" dirty="0">
                <a:latin typeface="Verdana"/>
                <a:cs typeface="Verdana"/>
              </a:rPr>
              <a:t>must</a:t>
            </a:r>
            <a:r>
              <a:rPr sz="2200" spc="-155" dirty="0">
                <a:latin typeface="Verdana"/>
                <a:cs typeface="Verdana"/>
              </a:rPr>
              <a:t> </a:t>
            </a:r>
            <a:r>
              <a:rPr sz="2200" spc="114" dirty="0">
                <a:latin typeface="Verdana"/>
                <a:cs typeface="Verdana"/>
              </a:rPr>
              <a:t>be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25" dirty="0">
                <a:latin typeface="Verdana"/>
                <a:cs typeface="Verdana"/>
              </a:rPr>
              <a:t>defined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10" dirty="0">
                <a:latin typeface="Verdana"/>
                <a:cs typeface="Verdana"/>
              </a:rPr>
              <a:t>before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using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155" dirty="0">
                <a:latin typeface="Verdana"/>
                <a:cs typeface="Verdana"/>
              </a:rPr>
              <a:t>it.</a:t>
            </a:r>
            <a:endParaRPr sz="2200" dirty="0">
              <a:latin typeface="Verdana"/>
              <a:cs typeface="Verdana"/>
            </a:endParaRPr>
          </a:p>
          <a:p>
            <a:pPr marL="287020" marR="760730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6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variablelist;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//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type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(eg.</a:t>
            </a:r>
            <a:r>
              <a:rPr sz="2200" spc="-130" dirty="0">
                <a:latin typeface="Verdana"/>
                <a:cs typeface="Verdana"/>
              </a:rPr>
              <a:t> </a:t>
            </a:r>
            <a:r>
              <a:rPr sz="2200" spc="-229" dirty="0">
                <a:latin typeface="Verdana"/>
                <a:cs typeface="Verdana"/>
              </a:rPr>
              <a:t>int),  </a:t>
            </a:r>
            <a:r>
              <a:rPr sz="2200" dirty="0">
                <a:latin typeface="Verdana"/>
                <a:cs typeface="Verdana"/>
              </a:rPr>
              <a:t>varName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25" dirty="0">
                <a:latin typeface="Verdana"/>
                <a:cs typeface="Verdana"/>
              </a:rPr>
              <a:t>is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40" dirty="0">
                <a:latin typeface="Verdana"/>
                <a:cs typeface="Verdana"/>
              </a:rPr>
              <a:t>name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5" dirty="0">
                <a:latin typeface="Verdana"/>
                <a:cs typeface="Verdana"/>
              </a:rPr>
              <a:t>of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80" dirty="0">
                <a:latin typeface="Verdana"/>
                <a:cs typeface="Verdana"/>
              </a:rPr>
              <a:t> </a:t>
            </a:r>
            <a:r>
              <a:rPr sz="2200" spc="-15" dirty="0">
                <a:latin typeface="Verdana"/>
                <a:cs typeface="Verdana"/>
              </a:rPr>
              <a:t>variable</a:t>
            </a:r>
            <a:endParaRPr sz="22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650" spc="21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200" spc="-95" dirty="0">
                <a:latin typeface="Verdana"/>
                <a:cs typeface="Verdana"/>
              </a:rPr>
              <a:t>e.g:</a:t>
            </a:r>
            <a:endParaRPr sz="22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spcBef>
                <a:spcPts val="10"/>
              </a:spcBef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000" spc="-105" dirty="0">
                <a:latin typeface="Verdana"/>
                <a:cs typeface="Verdana"/>
              </a:rPr>
              <a:t>int</a:t>
            </a:r>
            <a:r>
              <a:rPr sz="2000" spc="-170" dirty="0">
                <a:latin typeface="Verdana"/>
                <a:cs typeface="Verdana"/>
              </a:rPr>
              <a:t> </a:t>
            </a:r>
            <a:r>
              <a:rPr sz="2000" spc="-185" dirty="0">
                <a:latin typeface="Verdana"/>
                <a:cs typeface="Verdana"/>
              </a:rPr>
              <a:t>sum;</a:t>
            </a:r>
            <a:endParaRPr sz="2000" dirty="0">
              <a:latin typeface="Verdana"/>
              <a:cs typeface="Verdana"/>
            </a:endParaRPr>
          </a:p>
          <a:p>
            <a:pPr marL="584200" indent="-274320">
              <a:lnSpc>
                <a:spcPct val="100000"/>
              </a:lnSpc>
              <a:buClr>
                <a:srgbClr val="BC5C45"/>
              </a:buClr>
              <a:buSzPct val="75000"/>
              <a:buAutoNum type="romanLcPeriod"/>
              <a:tabLst>
                <a:tab pos="584200" algn="l"/>
                <a:tab pos="584835" algn="l"/>
              </a:tabLst>
            </a:pPr>
            <a:r>
              <a:rPr sz="2000" spc="30" dirty="0">
                <a:latin typeface="Verdana"/>
                <a:cs typeface="Verdana"/>
              </a:rPr>
              <a:t>char</a:t>
            </a:r>
            <a:r>
              <a:rPr sz="2000" spc="-160" dirty="0">
                <a:latin typeface="Verdana"/>
                <a:cs typeface="Verdana"/>
              </a:rPr>
              <a:t> </a:t>
            </a:r>
            <a:r>
              <a:rPr sz="2000" spc="-50" dirty="0">
                <a:latin typeface="Verdana"/>
                <a:cs typeface="Verdana"/>
              </a:rPr>
              <a:t>ch;</a:t>
            </a:r>
            <a:endParaRPr sz="2000" dirty="0">
              <a:latin typeface="Verdana"/>
              <a:cs typeface="Verdana"/>
            </a:endParaRPr>
          </a:p>
          <a:p>
            <a:pPr marL="584200" indent="-274320">
              <a:lnSpc>
                <a:spcPts val="2395"/>
              </a:lnSpc>
              <a:buClr>
                <a:srgbClr val="BC5C45"/>
              </a:buClr>
              <a:buSzPct val="75000"/>
              <a:buAutoNum type="romanLcPeriod"/>
              <a:tabLst>
                <a:tab pos="584835" algn="l"/>
              </a:tabLst>
            </a:pPr>
            <a:r>
              <a:rPr sz="2000" spc="-15" dirty="0">
                <a:latin typeface="Verdana"/>
                <a:cs typeface="Verdana"/>
              </a:rPr>
              <a:t>float </a:t>
            </a:r>
            <a:r>
              <a:rPr sz="2000" spc="-5" dirty="0">
                <a:latin typeface="Verdana"/>
                <a:cs typeface="Verdana"/>
              </a:rPr>
              <a:t>a,</a:t>
            </a:r>
            <a:r>
              <a:rPr sz="2000" spc="-330" dirty="0">
                <a:latin typeface="Verdana"/>
                <a:cs typeface="Verdana"/>
              </a:rPr>
              <a:t> </a:t>
            </a:r>
            <a:r>
              <a:rPr sz="2000" spc="-125" dirty="0">
                <a:latin typeface="Verdana"/>
                <a:cs typeface="Verdana"/>
              </a:rPr>
              <a:t>b;</a:t>
            </a:r>
            <a:endParaRPr sz="2000" dirty="0">
              <a:latin typeface="Verdana"/>
              <a:cs typeface="Verdana"/>
            </a:endParaRPr>
          </a:p>
          <a:p>
            <a:pPr marL="287020" marR="219710" indent="-274955">
              <a:lnSpc>
                <a:spcPct val="80100"/>
              </a:lnSpc>
              <a:spcBef>
                <a:spcPts val="52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-35" dirty="0">
                <a:latin typeface="Verdana"/>
                <a:cs typeface="Verdana"/>
              </a:rPr>
              <a:t>Variables </a:t>
            </a:r>
            <a:r>
              <a:rPr sz="2200" spc="5" dirty="0">
                <a:latin typeface="Verdana"/>
                <a:cs typeface="Verdana"/>
              </a:rPr>
              <a:t>when </a:t>
            </a:r>
            <a:r>
              <a:rPr sz="2200" spc="-200" dirty="0">
                <a:latin typeface="Verdana"/>
                <a:cs typeface="Verdana"/>
              </a:rPr>
              <a:t>just </a:t>
            </a:r>
            <a:r>
              <a:rPr sz="2200" spc="55" dirty="0">
                <a:latin typeface="Verdana"/>
                <a:cs typeface="Verdana"/>
              </a:rPr>
              <a:t>declared </a:t>
            </a:r>
            <a:r>
              <a:rPr sz="2200" spc="40" dirty="0">
                <a:latin typeface="Verdana"/>
                <a:cs typeface="Verdana"/>
              </a:rPr>
              <a:t>have </a:t>
            </a:r>
            <a:r>
              <a:rPr sz="2200" spc="75" dirty="0">
                <a:latin typeface="Verdana"/>
                <a:cs typeface="Verdana"/>
              </a:rPr>
              <a:t>garbage 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114" dirty="0">
                <a:latin typeface="Verdana"/>
                <a:cs typeface="Verdana"/>
              </a:rPr>
              <a:t>until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spc="-45" dirty="0">
                <a:latin typeface="Verdana"/>
                <a:cs typeface="Verdana"/>
              </a:rPr>
              <a:t>they</a:t>
            </a:r>
            <a:r>
              <a:rPr sz="2200" spc="-1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are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35" dirty="0">
                <a:latin typeface="Verdana"/>
                <a:cs typeface="Verdana"/>
              </a:rPr>
              <a:t>assigned</a:t>
            </a:r>
            <a:r>
              <a:rPr sz="2200" spc="-185" dirty="0">
                <a:latin typeface="Verdana"/>
                <a:cs typeface="Verdana"/>
              </a:rPr>
              <a:t> </a:t>
            </a:r>
            <a:r>
              <a:rPr sz="2200" spc="175" dirty="0">
                <a:latin typeface="Verdana"/>
                <a:cs typeface="Verdana"/>
              </a:rPr>
              <a:t>a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5" dirty="0">
                <a:latin typeface="Verdana"/>
                <a:cs typeface="Verdana"/>
              </a:rPr>
              <a:t>value</a:t>
            </a:r>
            <a:r>
              <a:rPr sz="2200" spc="-170" dirty="0">
                <a:latin typeface="Verdana"/>
                <a:cs typeface="Verdana"/>
              </a:rPr>
              <a:t> </a:t>
            </a:r>
            <a:r>
              <a:rPr sz="2200" spc="-95" dirty="0">
                <a:latin typeface="Verdana"/>
                <a:cs typeface="Verdana"/>
              </a:rPr>
              <a:t>for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20" dirty="0">
                <a:latin typeface="Verdana"/>
                <a:cs typeface="Verdana"/>
              </a:rPr>
              <a:t>the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first  </a:t>
            </a:r>
            <a:r>
              <a:rPr sz="2200" spc="-60" dirty="0">
                <a:latin typeface="Verdana"/>
                <a:cs typeface="Verdana"/>
              </a:rPr>
              <a:t>time</a:t>
            </a:r>
            <a:endParaRPr sz="2200" dirty="0">
              <a:latin typeface="Verdana"/>
              <a:cs typeface="Verdana"/>
            </a:endParaRPr>
          </a:p>
          <a:p>
            <a:pPr marL="287020" marR="5080" indent="-274955">
              <a:lnSpc>
                <a:spcPct val="80000"/>
              </a:lnSpc>
              <a:spcBef>
                <a:spcPts val="530"/>
              </a:spcBef>
            </a:pPr>
            <a:r>
              <a:rPr sz="1650" spc="33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200" spc="5" dirty="0">
                <a:latin typeface="Verdana"/>
                <a:cs typeface="Verdana"/>
              </a:rPr>
              <a:t>We </a:t>
            </a:r>
            <a:r>
              <a:rPr sz="2200" spc="130" dirty="0">
                <a:latin typeface="Verdana"/>
                <a:cs typeface="Verdana"/>
              </a:rPr>
              <a:t>can </a:t>
            </a:r>
            <a:r>
              <a:rPr sz="2200" spc="-90" dirty="0">
                <a:latin typeface="Verdana"/>
                <a:cs typeface="Verdana"/>
              </a:rPr>
              <a:t>assign </a:t>
            </a:r>
            <a:r>
              <a:rPr sz="2200" spc="175" dirty="0">
                <a:latin typeface="Verdana"/>
                <a:cs typeface="Verdana"/>
              </a:rPr>
              <a:t>a </a:t>
            </a:r>
            <a:r>
              <a:rPr sz="2200" spc="10" dirty="0">
                <a:latin typeface="Verdana"/>
                <a:cs typeface="Verdana"/>
              </a:rPr>
              <a:t>specific </a:t>
            </a:r>
            <a:r>
              <a:rPr sz="2200" spc="-5" dirty="0">
                <a:latin typeface="Verdana"/>
                <a:cs typeface="Verdana"/>
              </a:rPr>
              <a:t>value </a:t>
            </a:r>
            <a:r>
              <a:rPr sz="2200" spc="-90" dirty="0">
                <a:latin typeface="Verdana"/>
                <a:cs typeface="Verdana"/>
              </a:rPr>
              <a:t>from </a:t>
            </a:r>
            <a:r>
              <a:rPr sz="2200" spc="-20" dirty="0">
                <a:latin typeface="Verdana"/>
                <a:cs typeface="Verdana"/>
              </a:rPr>
              <a:t>the  </a:t>
            </a:r>
            <a:r>
              <a:rPr sz="2200" spc="-70" dirty="0">
                <a:latin typeface="Verdana"/>
                <a:cs typeface="Verdana"/>
              </a:rPr>
              <a:t>moment </a:t>
            </a:r>
            <a:r>
              <a:rPr sz="2200" spc="-15" dirty="0">
                <a:latin typeface="Verdana"/>
                <a:cs typeface="Verdana"/>
              </a:rPr>
              <a:t>variable </a:t>
            </a:r>
            <a:r>
              <a:rPr sz="2200" spc="-225" dirty="0">
                <a:latin typeface="Verdana"/>
                <a:cs typeface="Verdana"/>
              </a:rPr>
              <a:t>is </a:t>
            </a:r>
            <a:r>
              <a:rPr sz="2200" spc="30" dirty="0">
                <a:latin typeface="Verdana"/>
                <a:cs typeface="Verdana"/>
              </a:rPr>
              <a:t>declared, </a:t>
            </a:r>
            <a:r>
              <a:rPr sz="2200" spc="60" dirty="0">
                <a:latin typeface="Verdana"/>
                <a:cs typeface="Verdana"/>
              </a:rPr>
              <a:t>called </a:t>
            </a:r>
            <a:r>
              <a:rPr sz="2200" spc="-60" dirty="0">
                <a:latin typeface="Verdana"/>
                <a:cs typeface="Verdana"/>
              </a:rPr>
              <a:t>as  </a:t>
            </a:r>
            <a:r>
              <a:rPr sz="2200" spc="-80" dirty="0">
                <a:latin typeface="Verdana"/>
                <a:cs typeface="Verdana"/>
              </a:rPr>
              <a:t>initialization </a:t>
            </a:r>
            <a:r>
              <a:rPr sz="2200" spc="5" dirty="0">
                <a:latin typeface="Verdana"/>
                <a:cs typeface="Verdana"/>
              </a:rPr>
              <a:t>of </a:t>
            </a:r>
            <a:r>
              <a:rPr sz="2200" spc="-45" dirty="0">
                <a:latin typeface="Verdana"/>
                <a:cs typeface="Verdana"/>
              </a:rPr>
              <a:t>variable.[float </a:t>
            </a:r>
            <a:r>
              <a:rPr sz="2200" spc="125" dirty="0">
                <a:latin typeface="Verdana"/>
                <a:cs typeface="Verdana"/>
              </a:rPr>
              <a:t>b</a:t>
            </a:r>
            <a:r>
              <a:rPr sz="2200" spc="-420" dirty="0">
                <a:latin typeface="Verdana"/>
                <a:cs typeface="Verdana"/>
              </a:rPr>
              <a:t> </a:t>
            </a:r>
            <a:r>
              <a:rPr sz="2200" spc="-470" dirty="0">
                <a:latin typeface="Verdana"/>
                <a:cs typeface="Verdana"/>
              </a:rPr>
              <a:t>= </a:t>
            </a:r>
            <a:r>
              <a:rPr sz="2200" spc="-245" dirty="0">
                <a:latin typeface="Verdana"/>
                <a:cs typeface="Verdana"/>
              </a:rPr>
              <a:t>0.0;]</a:t>
            </a:r>
            <a:endParaRPr sz="22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0693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Basic </a:t>
            </a:r>
            <a:r>
              <a:rPr spc="-45" dirty="0"/>
              <a:t>Operators </a:t>
            </a:r>
            <a:r>
              <a:rPr spc="-160" dirty="0"/>
              <a:t>in </a:t>
            </a:r>
            <a:r>
              <a:rPr spc="265" dirty="0"/>
              <a:t>a</a:t>
            </a:r>
            <a:r>
              <a:rPr spc="-705" dirty="0"/>
              <a:t> </a:t>
            </a:r>
            <a:r>
              <a:rPr spc="-175" dirty="0"/>
              <a:t>Expression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68"/>
            <a:ext cx="6210300" cy="4306570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90"/>
              </a:spcBef>
              <a:tabLst>
                <a:tab pos="130365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4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05" dirty="0">
                <a:latin typeface="Verdana"/>
                <a:cs typeface="Verdana"/>
              </a:rPr>
              <a:t>Unary	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355" dirty="0">
                <a:latin typeface="Verdana"/>
                <a:cs typeface="Verdana"/>
              </a:rPr>
              <a:t>+, </a:t>
            </a:r>
            <a:r>
              <a:rPr sz="2400" spc="-295" dirty="0">
                <a:latin typeface="Verdana"/>
                <a:cs typeface="Verdana"/>
              </a:rPr>
              <a:t>-</a:t>
            </a:r>
            <a:r>
              <a:rPr sz="2400" spc="3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50" dirty="0">
                <a:latin typeface="Verdana"/>
                <a:cs typeface="Verdana"/>
              </a:rPr>
              <a:t>Arithmetic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355" dirty="0">
                <a:latin typeface="Verdana"/>
                <a:cs typeface="Verdana"/>
              </a:rPr>
              <a:t>+, </a:t>
            </a:r>
            <a:r>
              <a:rPr sz="2400" spc="-254" dirty="0">
                <a:latin typeface="Verdana"/>
                <a:cs typeface="Verdana"/>
              </a:rPr>
              <a:t>-, </a:t>
            </a:r>
            <a:r>
              <a:rPr sz="2400" spc="-125" dirty="0">
                <a:latin typeface="Verdana"/>
                <a:cs typeface="Verdana"/>
              </a:rPr>
              <a:t>/, </a:t>
            </a:r>
            <a:r>
              <a:rPr sz="2400" spc="-365" dirty="0">
                <a:latin typeface="Verdana"/>
                <a:cs typeface="Verdana"/>
              </a:rPr>
              <a:t>*, </a:t>
            </a:r>
            <a:r>
              <a:rPr sz="2400" spc="-725" dirty="0">
                <a:latin typeface="Verdana"/>
                <a:cs typeface="Verdana"/>
              </a:rPr>
              <a:t>%</a:t>
            </a:r>
            <a:r>
              <a:rPr sz="2400" spc="-63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  <a:tabLst>
                <a:tab pos="1698625" algn="l"/>
                <a:tab pos="2282190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4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85" dirty="0">
                <a:latin typeface="Verdana"/>
                <a:cs typeface="Verdana"/>
              </a:rPr>
              <a:t>Brackets	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10" dirty="0">
                <a:latin typeface="Verdana"/>
                <a:cs typeface="Verdana"/>
              </a:rPr>
              <a:t>()	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Assignment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509" dirty="0">
                <a:latin typeface="Verdana"/>
                <a:cs typeface="Verdana"/>
              </a:rPr>
              <a:t>=</a:t>
            </a:r>
            <a:r>
              <a:rPr sz="2400" spc="-61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30" dirty="0">
                <a:latin typeface="Verdana"/>
                <a:cs typeface="Verdana"/>
              </a:rPr>
              <a:t>Relational </a:t>
            </a:r>
            <a:r>
              <a:rPr sz="2400" spc="-250" dirty="0">
                <a:latin typeface="Verdana"/>
                <a:cs typeface="Verdana"/>
              </a:rPr>
              <a:t>[ </a:t>
            </a:r>
            <a:r>
              <a:rPr sz="2400" spc="-409" dirty="0">
                <a:latin typeface="Verdana"/>
                <a:cs typeface="Verdana"/>
              </a:rPr>
              <a:t>==, </a:t>
            </a:r>
            <a:r>
              <a:rPr sz="2400" spc="-330" dirty="0">
                <a:latin typeface="Verdana"/>
                <a:cs typeface="Verdana"/>
              </a:rPr>
              <a:t>!=, </a:t>
            </a:r>
            <a:r>
              <a:rPr sz="2400" spc="-360" dirty="0">
                <a:latin typeface="Verdana"/>
                <a:cs typeface="Verdana"/>
              </a:rPr>
              <a:t>&gt;, &lt;, </a:t>
            </a:r>
            <a:r>
              <a:rPr sz="2400" spc="-409" dirty="0">
                <a:latin typeface="Verdana"/>
                <a:cs typeface="Verdana"/>
              </a:rPr>
              <a:t>&gt;=,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425" dirty="0">
                <a:latin typeface="Verdana"/>
                <a:cs typeface="Verdana"/>
              </a:rPr>
              <a:t>&lt;=]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Operators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[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&amp;&amp;,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275" dirty="0">
                <a:latin typeface="Verdana"/>
                <a:cs typeface="Verdana"/>
              </a:rPr>
              <a:t>||,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!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0" dirty="0">
                <a:latin typeface="Verdana"/>
                <a:cs typeface="Verdana"/>
              </a:rPr>
              <a:t>]</a:t>
            </a:r>
            <a:endParaRPr sz="24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 marR="362585">
              <a:lnSpc>
                <a:spcPts val="2590"/>
              </a:lnSpc>
            </a:pPr>
            <a:r>
              <a:rPr sz="2400" spc="-240" dirty="0">
                <a:latin typeface="Verdana"/>
                <a:cs typeface="Verdana"/>
              </a:rPr>
              <a:t>PS </a:t>
            </a:r>
            <a:r>
              <a:rPr sz="2400" spc="-295" dirty="0">
                <a:latin typeface="Verdana"/>
                <a:cs typeface="Verdana"/>
              </a:rPr>
              <a:t>- </a:t>
            </a:r>
            <a:r>
              <a:rPr sz="2400" spc="-315" dirty="0">
                <a:latin typeface="Verdana"/>
                <a:cs typeface="Verdana"/>
              </a:rPr>
              <a:t>1: </a:t>
            </a:r>
            <a:r>
              <a:rPr sz="2400" spc="-30" dirty="0">
                <a:latin typeface="Verdana"/>
                <a:cs typeface="Verdana"/>
              </a:rPr>
              <a:t>Relational </a:t>
            </a:r>
            <a:r>
              <a:rPr sz="2400" spc="-35" dirty="0">
                <a:latin typeface="Verdana"/>
                <a:cs typeface="Verdana"/>
              </a:rPr>
              <a:t>Operators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Logical  </a:t>
            </a:r>
            <a:r>
              <a:rPr sz="2400" spc="-35" dirty="0">
                <a:latin typeface="Verdana"/>
                <a:cs typeface="Verdana"/>
              </a:rPr>
              <a:t>Operators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always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Evaluate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0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0" dirty="0">
                <a:latin typeface="Verdana"/>
                <a:cs typeface="Verdana"/>
              </a:rPr>
              <a:t>1</a:t>
            </a:r>
            <a:endParaRPr sz="2400">
              <a:latin typeface="Verdana"/>
              <a:cs typeface="Verdana"/>
            </a:endParaRPr>
          </a:p>
          <a:p>
            <a:pPr marL="12700" marR="5080">
              <a:lnSpc>
                <a:spcPts val="2590"/>
              </a:lnSpc>
              <a:spcBef>
                <a:spcPts val="580"/>
              </a:spcBef>
            </a:pPr>
            <a:r>
              <a:rPr sz="2400" spc="-240" dirty="0">
                <a:latin typeface="Verdana"/>
                <a:cs typeface="Verdana"/>
              </a:rPr>
              <a:t>PS </a:t>
            </a:r>
            <a:r>
              <a:rPr sz="2400" spc="-330" dirty="0">
                <a:latin typeface="Verdana"/>
                <a:cs typeface="Verdana"/>
              </a:rPr>
              <a:t>– </a:t>
            </a:r>
            <a:r>
              <a:rPr sz="2400" spc="-315" dirty="0">
                <a:latin typeface="Verdana"/>
                <a:cs typeface="Verdana"/>
              </a:rPr>
              <a:t>2: </a:t>
            </a:r>
            <a:r>
              <a:rPr sz="2400" spc="-135" dirty="0">
                <a:latin typeface="Verdana"/>
                <a:cs typeface="Verdana"/>
              </a:rPr>
              <a:t>For </a:t>
            </a:r>
            <a:r>
              <a:rPr sz="2400" spc="25" dirty="0">
                <a:latin typeface="Verdana"/>
                <a:cs typeface="Verdana"/>
              </a:rPr>
              <a:t>logical </a:t>
            </a:r>
            <a:r>
              <a:rPr sz="2400" spc="-10" dirty="0">
                <a:latin typeface="Verdana"/>
                <a:cs typeface="Verdana"/>
              </a:rPr>
              <a:t>evaluation </a:t>
            </a:r>
            <a:r>
              <a:rPr sz="2400" spc="-5" dirty="0">
                <a:latin typeface="Verdana"/>
                <a:cs typeface="Verdana"/>
              </a:rPr>
              <a:t>any</a:t>
            </a:r>
            <a:r>
              <a:rPr sz="2400" spc="-34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non-zero  </a:t>
            </a:r>
            <a:r>
              <a:rPr sz="2400" dirty="0">
                <a:latin typeface="Verdana"/>
                <a:cs typeface="Verdana"/>
              </a:rPr>
              <a:t>value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425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true.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406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75" dirty="0"/>
              <a:t>If</a:t>
            </a:r>
            <a:r>
              <a:rPr spc="-320" dirty="0"/>
              <a:t> </a:t>
            </a:r>
            <a:r>
              <a:rPr spc="-70" dirty="0"/>
              <a:t>Block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18589"/>
            <a:ext cx="4138929" cy="40049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70" dirty="0">
                <a:latin typeface="Verdana"/>
                <a:cs typeface="Verdana"/>
              </a:rPr>
              <a:t>Single</a:t>
            </a:r>
            <a:r>
              <a:rPr sz="1700" spc="-165" dirty="0">
                <a:latin typeface="Verdana"/>
                <a:cs typeface="Verdana"/>
              </a:rPr>
              <a:t> </a:t>
            </a:r>
            <a:r>
              <a:rPr sz="1700" spc="-185" dirty="0">
                <a:latin typeface="Verdana"/>
                <a:cs typeface="Verdana"/>
              </a:rPr>
              <a:t>If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70" dirty="0">
                <a:latin typeface="Verdana"/>
                <a:cs typeface="Verdana"/>
              </a:rPr>
              <a:t>if </a:t>
            </a:r>
            <a:r>
              <a:rPr sz="1400" spc="-10" dirty="0">
                <a:latin typeface="Verdana"/>
                <a:cs typeface="Verdana"/>
              </a:rPr>
              <a:t>(a </a:t>
            </a:r>
            <a:r>
              <a:rPr sz="1400" spc="-295" dirty="0">
                <a:latin typeface="Verdana"/>
                <a:cs typeface="Verdana"/>
              </a:rPr>
              <a:t>&gt; </a:t>
            </a:r>
            <a:r>
              <a:rPr sz="1400" spc="-120" dirty="0">
                <a:latin typeface="Verdana"/>
                <a:cs typeface="Verdana"/>
              </a:rPr>
              <a:t>10)</a:t>
            </a:r>
            <a:r>
              <a:rPr sz="1400" spc="-295" dirty="0">
                <a:latin typeface="Verdana"/>
                <a:cs typeface="Verdana"/>
              </a:rPr>
              <a:t> </a:t>
            </a:r>
            <a:r>
              <a:rPr sz="1400" spc="-395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185" dirty="0">
                <a:latin typeface="Verdana"/>
                <a:cs typeface="Verdana"/>
              </a:rPr>
              <a:t>If</a:t>
            </a:r>
            <a:r>
              <a:rPr sz="1700" spc="-155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Else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155" dirty="0">
                <a:latin typeface="Verdana"/>
                <a:cs typeface="Verdana"/>
              </a:rPr>
              <a:t>If </a:t>
            </a:r>
            <a:r>
              <a:rPr sz="1400" spc="-114" dirty="0">
                <a:latin typeface="Verdana"/>
                <a:cs typeface="Verdana"/>
              </a:rPr>
              <a:t>(a&gt;10)</a:t>
            </a:r>
            <a:r>
              <a:rPr sz="1400" spc="-9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  <a:spcBef>
                <a:spcPts val="5"/>
              </a:spcBef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75" dirty="0">
                <a:latin typeface="Verdana"/>
                <a:cs typeface="Verdana"/>
              </a:rPr>
              <a:t> </a:t>
            </a:r>
            <a:r>
              <a:rPr sz="1400" spc="-55" dirty="0">
                <a:latin typeface="Verdana"/>
                <a:cs typeface="Verdana"/>
              </a:rPr>
              <a:t>“World.”;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tabLst>
                <a:tab pos="286385" algn="l"/>
              </a:tabLst>
            </a:pPr>
            <a:r>
              <a:rPr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sz="1700" spc="-185" dirty="0">
                <a:latin typeface="Verdana"/>
                <a:cs typeface="Verdana"/>
              </a:rPr>
              <a:t>If </a:t>
            </a:r>
            <a:r>
              <a:rPr sz="1700" spc="-160" dirty="0">
                <a:latin typeface="Verdana"/>
                <a:cs typeface="Verdana"/>
              </a:rPr>
              <a:t>.. </a:t>
            </a:r>
            <a:r>
              <a:rPr sz="1700" spc="-105" dirty="0">
                <a:latin typeface="Verdana"/>
                <a:cs typeface="Verdana"/>
              </a:rPr>
              <a:t>Else </a:t>
            </a:r>
            <a:r>
              <a:rPr sz="1700" spc="-185" dirty="0">
                <a:latin typeface="Verdana"/>
                <a:cs typeface="Verdana"/>
              </a:rPr>
              <a:t>If </a:t>
            </a:r>
            <a:r>
              <a:rPr sz="1700" spc="-160" dirty="0">
                <a:latin typeface="Verdana"/>
                <a:cs typeface="Verdana"/>
              </a:rPr>
              <a:t>..</a:t>
            </a:r>
            <a:r>
              <a:rPr sz="1700" spc="-55" dirty="0">
                <a:latin typeface="Verdana"/>
                <a:cs typeface="Verdana"/>
              </a:rPr>
              <a:t> </a:t>
            </a:r>
            <a:r>
              <a:rPr sz="1700" spc="-105" dirty="0">
                <a:latin typeface="Verdana"/>
                <a:cs typeface="Verdana"/>
              </a:rPr>
              <a:t>Else</a:t>
            </a:r>
            <a:endParaRPr sz="17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155" dirty="0">
                <a:latin typeface="Verdana"/>
                <a:cs typeface="Verdana"/>
              </a:rPr>
              <a:t>If </a:t>
            </a:r>
            <a:r>
              <a:rPr sz="1400" spc="-110" dirty="0">
                <a:latin typeface="Verdana"/>
                <a:cs typeface="Verdana"/>
              </a:rPr>
              <a:t>(a&gt;10 </a:t>
            </a:r>
            <a:r>
              <a:rPr sz="1400" spc="45" dirty="0">
                <a:latin typeface="Verdana"/>
                <a:cs typeface="Verdana"/>
              </a:rPr>
              <a:t>&amp;&amp;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204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&lt;20)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280" dirty="0">
                <a:latin typeface="Verdana"/>
                <a:cs typeface="Verdana"/>
              </a:rPr>
              <a:t> </a:t>
            </a:r>
            <a:r>
              <a:rPr sz="1400" spc="-50" dirty="0">
                <a:latin typeface="Verdana"/>
                <a:cs typeface="Verdana"/>
              </a:rPr>
              <a:t>“Hello!”;</a:t>
            </a:r>
            <a:endParaRPr sz="1400">
              <a:latin typeface="Verdana"/>
              <a:cs typeface="Verdana"/>
            </a:endParaRPr>
          </a:p>
          <a:p>
            <a:pPr marL="858519" marR="1310640" indent="-27432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if</a:t>
            </a:r>
            <a:r>
              <a:rPr sz="1400" spc="-135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(a</a:t>
            </a:r>
            <a:r>
              <a:rPr sz="1400" spc="-105" dirty="0">
                <a:latin typeface="Verdana"/>
                <a:cs typeface="Verdana"/>
              </a:rPr>
              <a:t> </a:t>
            </a:r>
            <a:r>
              <a:rPr sz="1400" spc="-175" dirty="0">
                <a:latin typeface="Verdana"/>
                <a:cs typeface="Verdana"/>
              </a:rPr>
              <a:t>&gt;20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&amp;&amp;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114" dirty="0">
                <a:latin typeface="Verdana"/>
                <a:cs typeface="Verdana"/>
              </a:rPr>
              <a:t>a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-160" dirty="0">
                <a:latin typeface="Verdana"/>
                <a:cs typeface="Verdana"/>
              </a:rPr>
              <a:t>&lt;30)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  </a:t>
            </a:r>
            <a:r>
              <a:rPr sz="1400" spc="35" dirty="0">
                <a:latin typeface="Verdana"/>
                <a:cs typeface="Verdana"/>
              </a:rPr>
              <a:t>cout </a:t>
            </a:r>
            <a:r>
              <a:rPr sz="1400" spc="-295" dirty="0">
                <a:latin typeface="Verdana"/>
                <a:cs typeface="Verdana"/>
              </a:rPr>
              <a:t>&lt;&lt; </a:t>
            </a:r>
            <a:r>
              <a:rPr sz="1400" spc="-15" dirty="0">
                <a:latin typeface="Verdana"/>
                <a:cs typeface="Verdana"/>
              </a:rPr>
              <a:t>“Hello</a:t>
            </a:r>
            <a:r>
              <a:rPr sz="1400" spc="-37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World!”;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 </a:t>
            </a:r>
            <a:r>
              <a:rPr sz="1400" spc="-35" dirty="0">
                <a:latin typeface="Verdana"/>
                <a:cs typeface="Verdana"/>
              </a:rPr>
              <a:t>else</a:t>
            </a:r>
            <a:r>
              <a:rPr sz="1400" spc="-130" dirty="0">
                <a:latin typeface="Verdana"/>
                <a:cs typeface="Verdana"/>
              </a:rPr>
              <a:t> </a:t>
            </a:r>
            <a:r>
              <a:rPr sz="1400" spc="-400" dirty="0">
                <a:latin typeface="Verdana"/>
                <a:cs typeface="Verdana"/>
              </a:rPr>
              <a:t>{</a:t>
            </a:r>
            <a:endParaRPr sz="1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</a:pPr>
            <a:r>
              <a:rPr sz="1400" spc="35" dirty="0">
                <a:latin typeface="Verdana"/>
                <a:cs typeface="Verdana"/>
              </a:rPr>
              <a:t>cout</a:t>
            </a:r>
            <a:r>
              <a:rPr sz="1400" spc="-140" dirty="0">
                <a:latin typeface="Verdana"/>
                <a:cs typeface="Verdana"/>
              </a:rPr>
              <a:t> </a:t>
            </a:r>
            <a:r>
              <a:rPr sz="1400" spc="-295" dirty="0">
                <a:latin typeface="Verdana"/>
                <a:cs typeface="Verdana"/>
              </a:rPr>
              <a:t>&lt;&lt;</a:t>
            </a:r>
            <a:r>
              <a:rPr sz="1400" spc="-114" dirty="0">
                <a:latin typeface="Verdana"/>
                <a:cs typeface="Verdana"/>
              </a:rPr>
              <a:t> </a:t>
            </a:r>
            <a:r>
              <a:rPr sz="1400" spc="30" dirty="0">
                <a:latin typeface="Verdana"/>
                <a:cs typeface="Verdana"/>
              </a:rPr>
              <a:t>“Welcome</a:t>
            </a:r>
            <a:r>
              <a:rPr sz="1400" spc="-160" dirty="0">
                <a:latin typeface="Verdana"/>
                <a:cs typeface="Verdana"/>
              </a:rPr>
              <a:t> </a:t>
            </a:r>
            <a:r>
              <a:rPr sz="1400" spc="-10" dirty="0">
                <a:latin typeface="Verdana"/>
                <a:cs typeface="Verdana"/>
              </a:rPr>
              <a:t>to</a:t>
            </a:r>
            <a:r>
              <a:rPr sz="1400" spc="-110" dirty="0">
                <a:latin typeface="Verdana"/>
                <a:cs typeface="Verdana"/>
              </a:rPr>
              <a:t> </a:t>
            </a:r>
            <a:r>
              <a:rPr sz="1400" spc="45" dirty="0">
                <a:latin typeface="Verdana"/>
                <a:cs typeface="Verdana"/>
              </a:rPr>
              <a:t>Coding</a:t>
            </a:r>
            <a:r>
              <a:rPr sz="1400" spc="-165" dirty="0">
                <a:latin typeface="Verdana"/>
                <a:cs typeface="Verdana"/>
              </a:rPr>
              <a:t> </a:t>
            </a:r>
            <a:r>
              <a:rPr sz="1400" spc="-70" dirty="0">
                <a:latin typeface="Verdana"/>
                <a:cs typeface="Verdana"/>
              </a:rPr>
              <a:t>Blocks”;</a:t>
            </a:r>
            <a:endParaRPr sz="1400">
              <a:latin typeface="Verdana"/>
              <a:cs typeface="Verdana"/>
            </a:endParaRPr>
          </a:p>
          <a:p>
            <a:pPr marL="584200">
              <a:lnSpc>
                <a:spcPct val="100000"/>
              </a:lnSpc>
            </a:pPr>
            <a:r>
              <a:rPr sz="1400" spc="-400" dirty="0">
                <a:latin typeface="Verdana"/>
                <a:cs typeface="Verdana"/>
              </a:rPr>
              <a:t>}</a:t>
            </a:r>
            <a:endParaRPr sz="1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53B8F-07D9-D13F-E1CE-C200B5F09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1911B10-40D0-04AE-43C5-C2755FE8C70D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31B4103D-DE4C-93D8-1D36-0BAAA5858647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2D889A84-6F5F-D97D-0938-46BC92D39A87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2506E34-57CA-8268-8D6C-C7039A1AB291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A43CA61-0EEC-B2BD-7CCC-D199061DCD68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00D67BE-071B-0FE7-282B-1A391060E84B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44E9681B-508B-7AD2-739F-5FFAF5A1C916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0617D7D4-F121-2760-054B-C1D261421E19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9C91BA4E-F978-59AC-3BAE-6D061D551225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83A3237-A4CE-3541-5600-D53C71DD398F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3975B62-5A3E-E791-8B0B-4441CBF69FF5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0EFCE76C-FC61-CDC4-BE89-5DE8DB780DC1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353F8E16-A545-2C4C-3E55-57DCA41D0D7E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816520E6-FF5B-F823-5015-390D357FE078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94517A37-A76E-D0CB-C9B3-48E65E7E1FAB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ED4C3218-9D93-B3D9-2708-4BCAF86AA555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D489C27F-CC13-341F-2392-46BD02DB3970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D69CD6B-DCEB-D036-4B1B-90EE4DAF30BE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FDA3FAE6-F0B7-7AD3-6673-DE6EA66822E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34395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75" dirty="0"/>
              <a:t>Lottery system</a:t>
            </a:r>
            <a:endParaRPr spc="-70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57CC8413-EABF-707C-B54D-48C5327B5A0F}"/>
              </a:ext>
            </a:extLst>
          </p:cNvPr>
          <p:cNvSpPr txBox="1"/>
          <p:nvPr/>
        </p:nvSpPr>
        <p:spPr>
          <a:xfrm>
            <a:off x="1190955" y="1418589"/>
            <a:ext cx="4138929" cy="2750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286385" algn="l"/>
              </a:tabLst>
            </a:pPr>
            <a:r>
              <a:rPr lang="en-IN" sz="1300" spc="235" dirty="0">
                <a:solidFill>
                  <a:srgbClr val="BC5C45"/>
                </a:solidFill>
                <a:latin typeface="Arial"/>
                <a:cs typeface="Arial"/>
              </a:rPr>
              <a:t>	</a:t>
            </a:r>
            <a:r>
              <a:rPr lang="en-IN" sz="1700" spc="-70" dirty="0">
                <a:solidFill>
                  <a:srgbClr val="BC5C45"/>
                </a:solidFill>
                <a:latin typeface="Verdana"/>
                <a:cs typeface="Verdana"/>
              </a:rPr>
              <a:t>Person will win as per following range.</a:t>
            </a:r>
            <a:endParaRPr lang="en-IN" sz="1400" dirty="0">
              <a:latin typeface="Verdana"/>
              <a:cs typeface="Verdana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E7A1EEA6-921E-409A-29B7-B97AEE5B1057}"/>
              </a:ext>
            </a:extLst>
          </p:cNvPr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39794F-EB8F-11BD-F957-26D479105F24}"/>
              </a:ext>
            </a:extLst>
          </p:cNvPr>
          <p:cNvSpPr txBox="1"/>
          <p:nvPr/>
        </p:nvSpPr>
        <p:spPr>
          <a:xfrm>
            <a:off x="1490472" y="1905000"/>
            <a:ext cx="5900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For, n&gt;30 and n&lt;50, person will win a “Bike”</a:t>
            </a:r>
          </a:p>
          <a:p>
            <a:r>
              <a:rPr lang="en-US" dirty="0"/>
              <a:t>For, n&gt;100 and n&lt;150, person will win a “Kurkure”</a:t>
            </a:r>
          </a:p>
          <a:p>
            <a:r>
              <a:rPr lang="en-US" dirty="0"/>
              <a:t>For, n&gt;200 and n&lt;400, person will win a “Macbook”</a:t>
            </a:r>
          </a:p>
          <a:p>
            <a:r>
              <a:rPr lang="en-US" dirty="0"/>
              <a:t>For, n&gt;400 and n&lt;500, person will win a “Car”</a:t>
            </a:r>
          </a:p>
          <a:p>
            <a:r>
              <a:rPr lang="en-US" dirty="0"/>
              <a:t>For all other values of n, print “Happy Birthday”</a:t>
            </a:r>
          </a:p>
        </p:txBody>
      </p:sp>
    </p:spTree>
    <p:extLst>
      <p:ext uri="{BB962C8B-B14F-4D97-AF65-F5344CB8AC3E}">
        <p14:creationId xmlns:p14="http://schemas.microsoft.com/office/powerpoint/2010/main" val="28105711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A3EFA-6FC7-C65A-73C3-372F2DF52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DEC887C-3DCD-0744-E597-B00B02A35206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EFCA4C9-4016-6889-50B4-BBD4128E3D5D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BD1A833C-43F4-2CF7-A37D-3716E1C23865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1B1E50B-BF8C-1D48-962F-20186F959F64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040C0FFE-1E14-FD42-6A68-AFF925C0056E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65480A91-36E9-269A-B407-51D11763546B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38A2163C-B051-58F6-FA3C-496C58C0D733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19161370-C15D-4956-342D-5840D70188EB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F157E63D-AA00-956C-69EE-DFB61A6A5275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C55B557-AA33-7272-C2E5-AA32FA80668E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5295B633-11C1-0D1B-469C-AF3BE0F9B95F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5631BB39-55E5-53AE-A980-CEBF6818F39F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83A7A458-BFEE-D55F-E5FE-33F111371B39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2AFBCAB1-8DF9-EE7B-B094-5FB682D92E7F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E968F3FC-B4F3-9F9C-4E31-ABC5C376AA17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C36DAD42-DA5A-8F4A-41DC-DF3B72CFE047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B3CC19A4-2794-F098-EA02-CD90E985F8AB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155F162F-0713-F5B0-56BC-3624D4BF5061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50C75B2B-4507-3D4D-EB20-29955AFF42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698" y="261684"/>
            <a:ext cx="3439567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375" dirty="0"/>
              <a:t>Lottery system</a:t>
            </a:r>
            <a:endParaRPr spc="-70" dirty="0"/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FFF6BFE8-68D4-3DC2-3274-494091D28E06}"/>
              </a:ext>
            </a:extLst>
          </p:cNvPr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19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4A98F17-A751-E3FE-64B6-8D633C6366B0}"/>
              </a:ext>
            </a:extLst>
          </p:cNvPr>
          <p:cNvSpPr txBox="1"/>
          <p:nvPr/>
        </p:nvSpPr>
        <p:spPr>
          <a:xfrm>
            <a:off x="1756535" y="829195"/>
            <a:ext cx="5490971" cy="5678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the number is between 30 and 50 (inclusive):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Print "Bike"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it's between 30 and 40 → Print "Splendor"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Else → Print "Hero"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the number is between 100 and 110: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Print "</a:t>
            </a:r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KurKure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it's between 100 and 105 → Print "Normal Kurkure"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Else → Print "Red Kurkure"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the number is between 321 and 421: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Print "Mac"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it's between 321 and 389 → Print "M1 mac"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Else → Print "M2 mac"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the number is between 500 and 721: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Print "Car"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If it's between 500 and 600 → Print "Thar"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	Else → Print "Creta"</a:t>
            </a:r>
          </a:p>
          <a:p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For any other number, print "Happy Birthday!!"</a:t>
            </a:r>
          </a:p>
        </p:txBody>
      </p:sp>
    </p:spTree>
    <p:extLst>
      <p:ext uri="{BB962C8B-B14F-4D97-AF65-F5344CB8AC3E}">
        <p14:creationId xmlns:p14="http://schemas.microsoft.com/office/powerpoint/2010/main" val="3531028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961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5" dirty="0"/>
              <a:t>While</a:t>
            </a:r>
            <a:r>
              <a:rPr spc="-320" dirty="0"/>
              <a:t> </a:t>
            </a:r>
            <a:r>
              <a:rPr spc="40" dirty="0"/>
              <a:t>block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3699510" cy="134366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2400" spc="-80" dirty="0">
                <a:latin typeface="Verdana"/>
                <a:cs typeface="Verdana"/>
              </a:rPr>
              <a:t>while( </a:t>
            </a:r>
            <a:r>
              <a:rPr sz="2400" i="1" spc="5" dirty="0">
                <a:latin typeface="Verdana"/>
                <a:cs typeface="Verdana"/>
              </a:rPr>
              <a:t>condition </a:t>
            </a:r>
            <a:r>
              <a:rPr sz="2400" i="1" spc="-254" dirty="0">
                <a:latin typeface="Verdana"/>
                <a:cs typeface="Verdana"/>
              </a:rPr>
              <a:t>is </a:t>
            </a:r>
            <a:r>
              <a:rPr sz="2400" i="1" spc="-90" dirty="0">
                <a:latin typeface="Verdana"/>
                <a:cs typeface="Verdana"/>
              </a:rPr>
              <a:t>true </a:t>
            </a:r>
            <a:r>
              <a:rPr sz="2400" spc="-204" dirty="0">
                <a:latin typeface="Verdana"/>
                <a:cs typeface="Verdana"/>
              </a:rPr>
              <a:t>)</a:t>
            </a:r>
            <a:r>
              <a:rPr sz="2400" spc="-565" dirty="0">
                <a:latin typeface="Verdana"/>
                <a:cs typeface="Verdana"/>
              </a:rPr>
              <a:t> </a:t>
            </a:r>
            <a:r>
              <a:rPr sz="2400" spc="-680" dirty="0">
                <a:latin typeface="Verdana"/>
                <a:cs typeface="Verdana"/>
              </a:rPr>
              <a:t>{</a:t>
            </a:r>
            <a:endParaRPr sz="240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40" dirty="0">
                <a:latin typeface="Verdana"/>
                <a:cs typeface="Verdana"/>
              </a:rPr>
              <a:t>//do </a:t>
            </a:r>
            <a:r>
              <a:rPr sz="2400" spc="-45" dirty="0">
                <a:latin typeface="Verdana"/>
                <a:cs typeface="Verdana"/>
              </a:rPr>
              <a:t>some</a:t>
            </a:r>
            <a:r>
              <a:rPr sz="2400" spc="-400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stuff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20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87ECE-3AE4-38FE-30F9-601F8A9240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1142E6F-82A7-BCF7-5D0A-2BF5503242B6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D3B2ACF1-0439-81D9-D608-E963FDD84403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59569507-ED93-17F7-E8B0-3171D9DD515A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0A27763-0B78-D8D5-60A4-2C64E013B58D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BA220606-3378-9B62-3868-95BB9A85647F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6130151-0F71-C57D-68CE-86AC3A41FF97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92DE75AF-867C-50A1-BAFD-E4D5D9ED5C0F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EF20F977-44D9-8A44-DDD4-A5E6AE619B33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151EF24E-B6DA-4A80-374C-1971CA9EE6D7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CB2713F-D1B7-993A-C1DE-26062CDA1976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44F5488B-D1BD-D7DD-1BF8-8198084A88CE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AE107FF5-1DF1-517E-2E3F-D8D46B3B9DAA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49204DC-8217-BB8A-E6E7-8FE4E76C3235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29B645C-8DBD-14F8-B232-91D9DE5BFDFD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097246C-F4F3-B852-6DE3-80923F940E39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DBE0AAD-5615-41B3-6809-F1C8C878D9B3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EC8A3E81-138B-9C1E-0A27-B5D99A84274D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38A54F12-3F25-BB3C-A7CA-12405586C3DD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92EFA6C1-1FB6-9B3B-3085-209FD0D06A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50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85" dirty="0"/>
              <a:t>Lets </a:t>
            </a:r>
            <a:r>
              <a:rPr lang="en-US" spc="-5" dirty="0"/>
              <a:t>write code</a:t>
            </a:r>
            <a:r>
              <a:rPr spc="30" dirty="0"/>
              <a:t>!</a:t>
            </a: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102741BC-4FAF-43E2-E746-210BA80A2BD8}"/>
              </a:ext>
            </a:extLst>
          </p:cNvPr>
          <p:cNvSpPr txBox="1"/>
          <p:nvPr/>
        </p:nvSpPr>
        <p:spPr>
          <a:xfrm>
            <a:off x="1190954" y="1395031"/>
            <a:ext cx="7034071" cy="3775393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60" dirty="0">
                <a:latin typeface="Verdana"/>
                <a:cs typeface="Verdana"/>
              </a:rPr>
              <a:t>Read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35" dirty="0">
                <a:latin typeface="Verdana"/>
                <a:cs typeface="Verdana"/>
              </a:rPr>
              <a:t>P,R,T</a:t>
            </a:r>
            <a:r>
              <a:rPr sz="2400" spc="-13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60" dirty="0">
                <a:latin typeface="Verdana"/>
                <a:cs typeface="Verdana"/>
              </a:rPr>
              <a:t>calculate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465" dirty="0">
                <a:latin typeface="Verdana"/>
                <a:cs typeface="Verdana"/>
              </a:rPr>
              <a:t>SI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70" dirty="0">
                <a:latin typeface="Verdana"/>
                <a:cs typeface="Verdana"/>
              </a:rPr>
              <a:t>Find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largest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lang="en-US" sz="2400" spc="-20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numbers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85" dirty="0">
                <a:latin typeface="Verdana"/>
                <a:cs typeface="Verdana"/>
              </a:rPr>
              <a:t>Check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30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prime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program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lang="en-IN" sz="2400" spc="-30" dirty="0">
                <a:latin typeface="Verdana"/>
                <a:cs typeface="Verdana"/>
              </a:rPr>
              <a:t>p</a:t>
            </a:r>
            <a:r>
              <a:rPr sz="2400" spc="-30" dirty="0" err="1">
                <a:latin typeface="Verdana"/>
                <a:cs typeface="Verdana"/>
              </a:rPr>
              <a:t>attern</a:t>
            </a:r>
            <a:r>
              <a:rPr lang="en-US" sz="2400" spc="-30" dirty="0">
                <a:latin typeface="Verdana"/>
                <a:cs typeface="Verdana"/>
              </a:rPr>
              <a:t>, n = 4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lang="en-US" sz="2200" spc="-185" dirty="0">
                <a:latin typeface="Verdana"/>
                <a:cs typeface="Verdana"/>
              </a:rPr>
              <a:t>*</a:t>
            </a: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lang="en-US" sz="2200" spc="-185" dirty="0">
                <a:latin typeface="Verdana"/>
                <a:cs typeface="Verdana"/>
              </a:rPr>
              <a:t>* *</a:t>
            </a: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lang="en-US" sz="2200" dirty="0">
                <a:latin typeface="Verdana"/>
                <a:cs typeface="Verdana"/>
              </a:rPr>
              <a:t>* * *</a:t>
            </a: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lang="en-US" sz="2200" dirty="0">
                <a:latin typeface="Verdana"/>
                <a:cs typeface="Verdana"/>
              </a:rPr>
              <a:t>* * * *</a:t>
            </a:r>
            <a:endParaRPr sz="2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13536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50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85" dirty="0"/>
              <a:t>Homework?</a:t>
            </a:r>
            <a:endParaRPr spc="3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5815330" cy="3208571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program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lang="en-IN" sz="2400" spc="-30" dirty="0">
                <a:latin typeface="Verdana"/>
                <a:cs typeface="Verdana"/>
              </a:rPr>
              <a:t>P</a:t>
            </a:r>
            <a:r>
              <a:rPr sz="2400" spc="-30" dirty="0" err="1">
                <a:latin typeface="Verdana"/>
                <a:cs typeface="Verdana"/>
              </a:rPr>
              <a:t>attern</a:t>
            </a:r>
            <a:r>
              <a:rPr lang="en-US" sz="2400" spc="-30" dirty="0">
                <a:latin typeface="Verdana"/>
                <a:cs typeface="Verdana"/>
              </a:rPr>
              <a:t>, n = 5</a:t>
            </a: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lang="en-US" sz="2200" dirty="0">
                <a:latin typeface="Verdana"/>
                <a:cs typeface="Verdana"/>
              </a:rPr>
              <a:t>* * * * *</a:t>
            </a:r>
          </a:p>
          <a:p>
            <a:pPr marL="309880">
              <a:spcBef>
                <a:spcPts val="520"/>
              </a:spcBef>
            </a:pPr>
            <a:r>
              <a:rPr lang="en-US" sz="2200" dirty="0">
                <a:latin typeface="Verdana"/>
                <a:cs typeface="Verdana"/>
              </a:rPr>
              <a:t>* * * * *</a:t>
            </a:r>
          </a:p>
          <a:p>
            <a:pPr marL="309880">
              <a:spcBef>
                <a:spcPts val="520"/>
              </a:spcBef>
            </a:pPr>
            <a:r>
              <a:rPr lang="en-US" sz="2200" dirty="0">
                <a:latin typeface="Verdana"/>
                <a:cs typeface="Verdana"/>
              </a:rPr>
              <a:t>* * * * *</a:t>
            </a:r>
          </a:p>
          <a:p>
            <a:pPr marL="309880">
              <a:spcBef>
                <a:spcPts val="520"/>
              </a:spcBef>
            </a:pPr>
            <a:r>
              <a:rPr lang="en-US" sz="2200" dirty="0">
                <a:latin typeface="Verdana"/>
                <a:cs typeface="Verdana"/>
              </a:rPr>
              <a:t>* * * * *</a:t>
            </a:r>
          </a:p>
          <a:p>
            <a:pPr marL="309880">
              <a:spcBef>
                <a:spcPts val="520"/>
              </a:spcBef>
            </a:pPr>
            <a:r>
              <a:rPr lang="en-US" sz="2200" dirty="0">
                <a:latin typeface="Verdana"/>
                <a:cs typeface="Verdana"/>
              </a:rPr>
              <a:t>* * * * 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3942" y="22860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27520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spc="-195" dirty="0">
                <a:solidFill>
                  <a:srgbClr val="BC5C45"/>
                </a:solidFill>
              </a:rPr>
              <a:t>Homework?</a:t>
            </a:r>
            <a:endParaRPr sz="3200" dirty="0"/>
          </a:p>
        </p:txBody>
      </p:sp>
      <p:sp>
        <p:nvSpPr>
          <p:cNvPr id="21" name="object 21"/>
          <p:cNvSpPr txBox="1"/>
          <p:nvPr/>
        </p:nvSpPr>
        <p:spPr>
          <a:xfrm>
            <a:off x="1190955" y="1432001"/>
            <a:ext cx="6509384" cy="2110578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287020" marR="5080" indent="-274955">
              <a:lnSpc>
                <a:spcPct val="90000"/>
              </a:lnSpc>
              <a:spcBef>
                <a:spcPts val="39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10" dirty="0">
                <a:latin typeface="Verdana"/>
                <a:cs typeface="Verdana"/>
              </a:rPr>
              <a:t>Given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-200" dirty="0">
                <a:latin typeface="Verdana"/>
                <a:cs typeface="Verdana"/>
              </a:rPr>
              <a:t>list </a:t>
            </a:r>
            <a:r>
              <a:rPr sz="2400" spc="10" dirty="0">
                <a:latin typeface="Verdana"/>
                <a:cs typeface="Verdana"/>
              </a:rPr>
              <a:t>of </a:t>
            </a:r>
            <a:r>
              <a:rPr sz="2400" spc="-20" dirty="0">
                <a:latin typeface="Verdana"/>
                <a:cs typeface="Verdana"/>
              </a:rPr>
              <a:t>N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40" dirty="0">
                <a:latin typeface="Verdana"/>
                <a:cs typeface="Verdana"/>
              </a:rPr>
              <a:t>find </a:t>
            </a:r>
            <a:r>
              <a:rPr sz="2400" spc="-5" dirty="0">
                <a:latin typeface="Verdana"/>
                <a:cs typeface="Verdana"/>
              </a:rPr>
              <a:t>mean,  </a:t>
            </a:r>
            <a:r>
              <a:rPr sz="2400" spc="-80" dirty="0">
                <a:latin typeface="Verdana"/>
                <a:cs typeface="Verdana"/>
              </a:rPr>
              <a:t>maximum</a:t>
            </a:r>
            <a:r>
              <a:rPr sz="2400" spc="-23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minimum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value.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You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would  </a:t>
            </a:r>
            <a:r>
              <a:rPr sz="2400" spc="130" dirty="0">
                <a:latin typeface="Verdana"/>
                <a:cs typeface="Verdana"/>
              </a:rPr>
              <a:t>be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given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4" dirty="0">
                <a:latin typeface="Verdana"/>
                <a:cs typeface="Verdana"/>
              </a:rPr>
              <a:t>first</a:t>
            </a:r>
            <a:r>
              <a:rPr sz="2400" spc="-220" dirty="0">
                <a:latin typeface="Verdana"/>
                <a:cs typeface="Verdana"/>
              </a:rPr>
              <a:t> </a:t>
            </a:r>
            <a:r>
              <a:rPr sz="2400" spc="-114" dirty="0">
                <a:latin typeface="Verdana"/>
                <a:cs typeface="Verdana"/>
              </a:rPr>
              <a:t>N,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and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then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75" dirty="0">
                <a:latin typeface="Verdana"/>
                <a:cs typeface="Verdana"/>
              </a:rPr>
              <a:t>integers</a:t>
            </a:r>
            <a:r>
              <a:rPr sz="2400" spc="-204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  </a:t>
            </a:r>
            <a:r>
              <a:rPr sz="2400" spc="-204" dirty="0">
                <a:latin typeface="Verdana"/>
                <a:cs typeface="Verdana"/>
              </a:rPr>
              <a:t>list.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ts val="2735"/>
              </a:lnSpc>
              <a:spcBef>
                <a:spcPts val="28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0" dirty="0">
                <a:latin typeface="Verdana"/>
                <a:cs typeface="Verdana"/>
              </a:rPr>
              <a:t>Given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0" dirty="0">
                <a:latin typeface="Verdana"/>
                <a:cs typeface="Verdana"/>
              </a:rPr>
              <a:t>number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check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25" dirty="0">
                <a:latin typeface="Verdana"/>
                <a:cs typeface="Verdana"/>
              </a:rPr>
              <a:t>if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145" dirty="0">
                <a:latin typeface="Verdana"/>
                <a:cs typeface="Verdana"/>
              </a:rPr>
              <a:t>it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40" dirty="0">
                <a:latin typeface="Verdana"/>
                <a:cs typeface="Verdana"/>
              </a:rPr>
              <a:t>is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member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45" dirty="0">
                <a:latin typeface="Verdana"/>
                <a:cs typeface="Verdana"/>
              </a:rPr>
              <a:t>of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ts val="2735"/>
              </a:lnSpc>
            </a:pPr>
            <a:r>
              <a:rPr sz="2400" spc="40" dirty="0">
                <a:latin typeface="Verdana"/>
                <a:cs typeface="Verdana"/>
              </a:rPr>
              <a:t>Fibonacci </a:t>
            </a:r>
            <a:r>
              <a:rPr sz="2400" spc="45" dirty="0">
                <a:latin typeface="Verdana"/>
                <a:cs typeface="Verdana"/>
              </a:rPr>
              <a:t>sequence </a:t>
            </a:r>
            <a:r>
              <a:rPr sz="2400" spc="-95" dirty="0">
                <a:latin typeface="Verdana"/>
                <a:cs typeface="Verdana"/>
              </a:rPr>
              <a:t>or</a:t>
            </a:r>
            <a:r>
              <a:rPr sz="2400" spc="-6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not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EEDD4-54BE-C0AF-5C5D-25FC0BDC8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E972C26-6B23-C4AD-F5F6-0E86F22FF5CB}"/>
              </a:ext>
            </a:extLst>
          </p:cNvPr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A604394E-4930-0430-2E75-04560F96C0A5}"/>
              </a:ext>
            </a:extLst>
          </p:cNvPr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70A1971C-5850-024E-2045-B358427BB1A9}"/>
              </a:ext>
            </a:extLst>
          </p:cNvPr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533008E3-7E75-F8C1-C2FB-EA1B09027D73}"/>
              </a:ext>
            </a:extLst>
          </p:cNvPr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766E633-E2F3-D3AB-D83A-6CF238FB505F}"/>
              </a:ext>
            </a:extLst>
          </p:cNvPr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244D87C5-F1F7-88D0-010A-51672A0830F9}"/>
              </a:ext>
            </a:extLst>
          </p:cNvPr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D027A456-2AD7-1D0D-48B8-F1F12E7CAC57}"/>
              </a:ext>
            </a:extLst>
          </p:cNvPr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>
            <a:extLst>
              <a:ext uri="{FF2B5EF4-FFF2-40B4-BE49-F238E27FC236}">
                <a16:creationId xmlns:a16="http://schemas.microsoft.com/office/drawing/2014/main" id="{F71FFA4C-1C20-AABE-E222-5F88500CD8DF}"/>
              </a:ext>
            </a:extLst>
          </p:cNvPr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>
            <a:extLst>
              <a:ext uri="{FF2B5EF4-FFF2-40B4-BE49-F238E27FC236}">
                <a16:creationId xmlns:a16="http://schemas.microsoft.com/office/drawing/2014/main" id="{090C50AB-BBF2-CF8D-70AB-E002D233F679}"/>
              </a:ext>
            </a:extLst>
          </p:cNvPr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E116BE9C-99D0-8A31-6A66-4B305503BEBB}"/>
              </a:ext>
            </a:extLst>
          </p:cNvPr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795EFB80-F5C2-A569-50D5-DEBAB7C6C791}"/>
              </a:ext>
            </a:extLst>
          </p:cNvPr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BAD5CE58-832D-9970-50D3-7F82DF1C5DCC}"/>
              </a:ext>
            </a:extLst>
          </p:cNvPr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A46DE9A5-B9D1-CCFC-F40C-D5DF1FC204CE}"/>
              </a:ext>
            </a:extLst>
          </p:cNvPr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4DB04C75-B9C8-564C-8C95-A0554A119E9F}"/>
              </a:ext>
            </a:extLst>
          </p:cNvPr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C94E0929-A2E3-96FE-CE02-420E3B95A2ED}"/>
              </a:ext>
            </a:extLst>
          </p:cNvPr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DCE8048B-709F-87BF-FCB9-7D94619105DB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1BE640A6-D107-A422-C8F9-C0C1CE927180}"/>
              </a:ext>
            </a:extLst>
          </p:cNvPr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25A8EE51-0066-E787-FE3F-108B354D0283}"/>
              </a:ext>
            </a:extLst>
          </p:cNvPr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A1F16502-155D-010E-F5E2-B5A4998CA7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6550659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pc="-185" dirty="0"/>
              <a:t>Homework?</a:t>
            </a:r>
            <a:endParaRPr spc="30" dirty="0"/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E586EA0D-1A2A-CF56-CAFA-25704A72821E}"/>
              </a:ext>
            </a:extLst>
          </p:cNvPr>
          <p:cNvSpPr txBox="1"/>
          <p:nvPr/>
        </p:nvSpPr>
        <p:spPr>
          <a:xfrm>
            <a:off x="1190954" y="1395031"/>
            <a:ext cx="6618019" cy="2839239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Write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program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print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following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30" dirty="0">
                <a:latin typeface="Verdana"/>
                <a:cs typeface="Verdana"/>
              </a:rPr>
              <a:t>pattern</a:t>
            </a:r>
            <a:endParaRPr sz="24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20"/>
              </a:spcBef>
            </a:pPr>
            <a:r>
              <a:rPr sz="2200" spc="-185" dirty="0">
                <a:latin typeface="Verdana"/>
                <a:cs typeface="Verdana"/>
              </a:rPr>
              <a:t>1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2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3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4 5</a:t>
            </a:r>
            <a:r>
              <a:rPr sz="2200" spc="-140" dirty="0">
                <a:latin typeface="Verdana"/>
                <a:cs typeface="Verdana"/>
              </a:rPr>
              <a:t> </a:t>
            </a:r>
            <a:r>
              <a:rPr sz="2200" spc="-185" dirty="0">
                <a:latin typeface="Verdana"/>
                <a:cs typeface="Verdana"/>
              </a:rPr>
              <a:t>6</a:t>
            </a:r>
            <a:endParaRPr sz="220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sz="2200" spc="-185" dirty="0">
                <a:latin typeface="Verdana"/>
                <a:cs typeface="Verdana"/>
              </a:rPr>
              <a:t>7 8 9</a:t>
            </a:r>
            <a:r>
              <a:rPr sz="2200" spc="-114" dirty="0">
                <a:latin typeface="Verdana"/>
                <a:cs typeface="Verdana"/>
              </a:rPr>
              <a:t> </a:t>
            </a:r>
            <a:r>
              <a:rPr sz="2200" spc="-190" dirty="0">
                <a:latin typeface="Verdana"/>
                <a:cs typeface="Verdana"/>
              </a:rPr>
              <a:t>10</a:t>
            </a:r>
            <a:endParaRPr lang="en-US" sz="2200" spc="-190" dirty="0">
              <a:latin typeface="Verdana"/>
              <a:cs typeface="Verdana"/>
            </a:endParaRPr>
          </a:p>
          <a:p>
            <a:pPr marL="309880">
              <a:lnSpc>
                <a:spcPct val="100000"/>
              </a:lnSpc>
              <a:spcBef>
                <a:spcPts val="530"/>
              </a:spcBef>
            </a:pPr>
            <a:r>
              <a:rPr lang="en-IN" sz="22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lang="en-IN" sz="22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lang="en-IN" sz="2200" spc="-140" dirty="0">
                <a:latin typeface="Verdana"/>
                <a:cs typeface="Verdana"/>
              </a:rPr>
              <a:t>Print</a:t>
            </a:r>
            <a:r>
              <a:rPr lang="en-IN" sz="2200" spc="-195" dirty="0">
                <a:latin typeface="Verdana"/>
                <a:cs typeface="Verdana"/>
              </a:rPr>
              <a:t> </a:t>
            </a:r>
            <a:r>
              <a:rPr lang="en-IN" sz="2200" spc="-60" dirty="0">
                <a:latin typeface="Verdana"/>
                <a:cs typeface="Verdana"/>
              </a:rPr>
              <a:t>all</a:t>
            </a:r>
            <a:r>
              <a:rPr lang="en-IN" sz="2200" spc="-210" dirty="0">
                <a:latin typeface="Verdana"/>
                <a:cs typeface="Verdana"/>
              </a:rPr>
              <a:t> </a:t>
            </a:r>
            <a:r>
              <a:rPr lang="en-IN" sz="2200" spc="-60" dirty="0">
                <a:latin typeface="Verdana"/>
                <a:cs typeface="Verdana"/>
              </a:rPr>
              <a:t>prime</a:t>
            </a:r>
            <a:r>
              <a:rPr lang="en-IN" sz="2200" spc="-195" dirty="0">
                <a:latin typeface="Verdana"/>
                <a:cs typeface="Verdana"/>
              </a:rPr>
              <a:t> </a:t>
            </a:r>
            <a:r>
              <a:rPr lang="en-IN" sz="2200" spc="-80" dirty="0">
                <a:latin typeface="Verdana"/>
                <a:cs typeface="Verdana"/>
              </a:rPr>
              <a:t>numbers</a:t>
            </a:r>
            <a:r>
              <a:rPr lang="en-IN" sz="2200" spc="-180" dirty="0">
                <a:latin typeface="Verdana"/>
                <a:cs typeface="Verdana"/>
              </a:rPr>
              <a:t> </a:t>
            </a:r>
            <a:r>
              <a:rPr lang="en-IN" sz="2200" spc="50" dirty="0">
                <a:latin typeface="Verdana"/>
                <a:cs typeface="Verdana"/>
              </a:rPr>
              <a:t>between</a:t>
            </a:r>
            <a:r>
              <a:rPr lang="en-IN" sz="2200" spc="-170" dirty="0">
                <a:latin typeface="Verdana"/>
                <a:cs typeface="Verdana"/>
              </a:rPr>
              <a:t> </a:t>
            </a:r>
            <a:r>
              <a:rPr lang="en-IN" sz="2200" spc="-195" dirty="0">
                <a:latin typeface="Verdana"/>
                <a:cs typeface="Verdana"/>
              </a:rPr>
              <a:t>2</a:t>
            </a:r>
            <a:r>
              <a:rPr lang="en-IN" sz="2200" spc="-180" dirty="0">
                <a:latin typeface="Verdana"/>
                <a:cs typeface="Verdana"/>
              </a:rPr>
              <a:t> </a:t>
            </a:r>
            <a:r>
              <a:rPr lang="en-IN" sz="2200" spc="-10" dirty="0">
                <a:latin typeface="Verdana"/>
                <a:cs typeface="Verdana"/>
              </a:rPr>
              <a:t>to</a:t>
            </a:r>
            <a:r>
              <a:rPr lang="en-IN" sz="2200" spc="-190" dirty="0">
                <a:latin typeface="Verdana"/>
                <a:cs typeface="Verdana"/>
              </a:rPr>
              <a:t> </a:t>
            </a:r>
            <a:r>
              <a:rPr lang="en-IN" sz="2200" spc="-20" dirty="0">
                <a:latin typeface="Verdana"/>
                <a:cs typeface="Verdana"/>
              </a:rPr>
              <a:t>N</a:t>
            </a:r>
            <a:endParaRPr lang="en-IN" sz="22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41664565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35763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105" dirty="0"/>
              <a:t>Re</a:t>
            </a:r>
            <a:r>
              <a:rPr spc="95" dirty="0"/>
              <a:t>c</a:t>
            </a:r>
            <a:r>
              <a:rPr spc="220" dirty="0"/>
              <a:t>ap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6621780" cy="4242187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8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45" dirty="0">
                <a:latin typeface="Verdana"/>
                <a:cs typeface="Verdana"/>
              </a:rPr>
              <a:t>Program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Always</a:t>
            </a:r>
            <a:r>
              <a:rPr sz="2400" spc="-170" dirty="0">
                <a:latin typeface="Verdana"/>
                <a:cs typeface="Verdana"/>
              </a:rPr>
              <a:t> starts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with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85" dirty="0">
                <a:latin typeface="Verdana"/>
                <a:cs typeface="Verdana"/>
              </a:rPr>
              <a:t>main()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685" dirty="0">
                <a:latin typeface="Verdana"/>
                <a:cs typeface="Verdana"/>
              </a:rPr>
              <a:t>{ } </a:t>
            </a:r>
            <a:r>
              <a:rPr sz="2400" spc="10" dirty="0">
                <a:latin typeface="Verdana"/>
                <a:cs typeface="Verdana"/>
              </a:rPr>
              <a:t>are </a:t>
            </a:r>
            <a:r>
              <a:rPr sz="2400" spc="-25" dirty="0">
                <a:latin typeface="Verdana"/>
                <a:cs typeface="Verdana"/>
              </a:rPr>
              <a:t>used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15" dirty="0">
                <a:latin typeface="Verdana"/>
                <a:cs typeface="Verdana"/>
              </a:rPr>
              <a:t>enclose </a:t>
            </a:r>
            <a:r>
              <a:rPr sz="2400" spc="195" dirty="0">
                <a:latin typeface="Verdana"/>
                <a:cs typeface="Verdana"/>
              </a:rPr>
              <a:t>a </a:t>
            </a:r>
            <a:r>
              <a:rPr sz="2400" spc="25" dirty="0">
                <a:latin typeface="Verdana"/>
                <a:cs typeface="Verdana"/>
              </a:rPr>
              <a:t>block </a:t>
            </a:r>
            <a:r>
              <a:rPr sz="2400" spc="-60" dirty="0">
                <a:latin typeface="Verdana"/>
                <a:cs typeface="Verdana"/>
              </a:rPr>
              <a:t>(function,  </a:t>
            </a:r>
            <a:r>
              <a:rPr sz="2400" spc="-270" dirty="0">
                <a:latin typeface="Verdana"/>
                <a:cs typeface="Verdana"/>
              </a:rPr>
              <a:t>if, </a:t>
            </a:r>
            <a:r>
              <a:rPr sz="2400" spc="-50" dirty="0">
                <a:latin typeface="Verdana"/>
                <a:cs typeface="Verdana"/>
              </a:rPr>
              <a:t>while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etc.).</a:t>
            </a:r>
            <a:endParaRPr sz="2400" dirty="0">
              <a:latin typeface="Verdana"/>
              <a:cs typeface="Verdana"/>
            </a:endParaRPr>
          </a:p>
          <a:p>
            <a:pPr marL="287020" marR="93345" indent="-274955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245" dirty="0">
                <a:latin typeface="Verdana"/>
                <a:cs typeface="Verdana"/>
              </a:rPr>
              <a:t>C++ </a:t>
            </a:r>
            <a:r>
              <a:rPr sz="2400" spc="-10" dirty="0">
                <a:latin typeface="Verdana"/>
                <a:cs typeface="Verdana"/>
              </a:rPr>
              <a:t>Compiler </a:t>
            </a:r>
            <a:r>
              <a:rPr sz="2400" spc="-114" dirty="0">
                <a:latin typeface="Verdana"/>
                <a:cs typeface="Verdana"/>
              </a:rPr>
              <a:t>Ignores </a:t>
            </a:r>
            <a:r>
              <a:rPr sz="2400" spc="25" dirty="0">
                <a:latin typeface="Verdana"/>
                <a:cs typeface="Verdana"/>
              </a:rPr>
              <a:t>whitespace </a:t>
            </a:r>
            <a:r>
              <a:rPr sz="2400" spc="-495" dirty="0">
                <a:latin typeface="Verdana"/>
                <a:cs typeface="Verdana"/>
              </a:rPr>
              <a:t>(s</a:t>
            </a:r>
            <a:r>
              <a:rPr lang="en-US" sz="2400" spc="-495" dirty="0">
                <a:latin typeface="Verdana"/>
                <a:cs typeface="Verdana"/>
              </a:rPr>
              <a:t> </a:t>
            </a:r>
            <a:r>
              <a:rPr sz="2400" spc="-495" dirty="0">
                <a:latin typeface="Verdana"/>
                <a:cs typeface="Verdana"/>
              </a:rPr>
              <a:t>p</a:t>
            </a:r>
            <a:r>
              <a:rPr lang="en-US" sz="2400" spc="-495" dirty="0">
                <a:latin typeface="Verdana"/>
                <a:cs typeface="Verdana"/>
              </a:rPr>
              <a:t> </a:t>
            </a:r>
            <a:r>
              <a:rPr sz="2400" spc="-495">
                <a:latin typeface="Verdana"/>
                <a:cs typeface="Verdana"/>
              </a:rPr>
              <a:t>a</a:t>
            </a:r>
            <a:r>
              <a:rPr lang="en-US" sz="2400" spc="-495">
                <a:latin typeface="Verdana"/>
                <a:cs typeface="Verdana"/>
              </a:rPr>
              <a:t> </a:t>
            </a:r>
            <a:r>
              <a:rPr sz="2400" spc="-495">
                <a:latin typeface="Verdana"/>
                <a:cs typeface="Verdana"/>
              </a:rPr>
              <a:t>c</a:t>
            </a:r>
            <a:r>
              <a:rPr lang="en-US" sz="2400" spc="-495">
                <a:latin typeface="Verdana"/>
                <a:cs typeface="Verdana"/>
              </a:rPr>
              <a:t> </a:t>
            </a:r>
            <a:r>
              <a:rPr sz="2400" spc="-495">
                <a:latin typeface="Verdana"/>
                <a:cs typeface="Verdana"/>
              </a:rPr>
              <a:t>e</a:t>
            </a:r>
            <a:r>
              <a:rPr sz="2400" spc="-495" dirty="0">
                <a:latin typeface="Verdana"/>
                <a:cs typeface="Verdana"/>
              </a:rPr>
              <a:t>,  </a:t>
            </a:r>
            <a:r>
              <a:rPr sz="2400" spc="20" dirty="0">
                <a:latin typeface="Verdana"/>
                <a:cs typeface="Verdana"/>
              </a:rPr>
              <a:t>carriage </a:t>
            </a:r>
            <a:r>
              <a:rPr sz="2400" spc="-160" dirty="0">
                <a:latin typeface="Verdana"/>
                <a:cs typeface="Verdana"/>
              </a:rPr>
              <a:t>returns, </a:t>
            </a:r>
            <a:r>
              <a:rPr sz="2400" spc="-50" dirty="0">
                <a:latin typeface="Verdana"/>
                <a:cs typeface="Verdana"/>
              </a:rPr>
              <a:t>linefeeds, </a:t>
            </a:r>
            <a:r>
              <a:rPr sz="2400" spc="-70" dirty="0">
                <a:latin typeface="Verdana"/>
                <a:cs typeface="Verdana"/>
              </a:rPr>
              <a:t>tabs, </a:t>
            </a:r>
            <a:r>
              <a:rPr sz="2400" spc="-35" dirty="0">
                <a:latin typeface="Verdana"/>
                <a:cs typeface="Verdana"/>
              </a:rPr>
              <a:t>vertical  </a:t>
            </a:r>
            <a:r>
              <a:rPr sz="2400" spc="-65" dirty="0">
                <a:latin typeface="Verdana"/>
                <a:cs typeface="Verdana"/>
              </a:rPr>
              <a:t>tabs,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etc.)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0" dirty="0">
                <a:latin typeface="Verdana"/>
                <a:cs typeface="Verdana"/>
              </a:rPr>
              <a:t>Output</a:t>
            </a:r>
            <a:r>
              <a:rPr sz="2400" spc="-640" dirty="0">
                <a:latin typeface="Verdana"/>
                <a:cs typeface="Verdana"/>
              </a:rPr>
              <a:t> </a:t>
            </a:r>
            <a:r>
              <a:rPr sz="2400" spc="-95" dirty="0">
                <a:latin typeface="Verdana"/>
                <a:cs typeface="Verdana"/>
              </a:rPr>
              <a:t>using </a:t>
            </a:r>
            <a:r>
              <a:rPr sz="2400" spc="55" dirty="0">
                <a:latin typeface="Verdana"/>
                <a:cs typeface="Verdana"/>
              </a:rPr>
              <a:t>cout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20" dirty="0">
                <a:latin typeface="Verdana"/>
                <a:cs typeface="Verdana"/>
              </a:rPr>
              <a:t>Input </a:t>
            </a:r>
            <a:r>
              <a:rPr sz="2400" spc="-95" dirty="0">
                <a:latin typeface="Verdana"/>
                <a:cs typeface="Verdana"/>
              </a:rPr>
              <a:t>using</a:t>
            </a:r>
            <a:r>
              <a:rPr sz="2400" spc="-60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cin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20" dirty="0">
                <a:latin typeface="Verdana"/>
                <a:cs typeface="Verdana"/>
              </a:rPr>
              <a:t>Header</a:t>
            </a:r>
            <a:r>
              <a:rPr sz="2400" spc="-530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Files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0" dirty="0">
                <a:latin typeface="Verdana"/>
                <a:cs typeface="Verdana"/>
              </a:rPr>
              <a:t>Comments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(//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70" dirty="0">
                <a:latin typeface="Verdana"/>
                <a:cs typeface="Verdana"/>
              </a:rPr>
              <a:t>&amp;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/*…</a:t>
            </a:r>
            <a:r>
              <a:rPr sz="2400" spc="-165" dirty="0">
                <a:latin typeface="Verdana"/>
                <a:cs typeface="Verdana"/>
              </a:rPr>
              <a:t> </a:t>
            </a:r>
            <a:r>
              <a:rPr sz="2400" spc="-254" dirty="0">
                <a:latin typeface="Verdana"/>
                <a:cs typeface="Verdana"/>
              </a:rPr>
              <a:t>*/)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2787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5" dirty="0">
                <a:solidFill>
                  <a:srgbClr val="EE5846"/>
                </a:solidFill>
                <a:latin typeface="Verdana"/>
                <a:cs typeface="Verdana"/>
              </a:rPr>
              <a:t>22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825619" y="3294329"/>
            <a:ext cx="226568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5"/>
              </a:spcBef>
            </a:pPr>
            <a:r>
              <a:rPr sz="3200" spc="-155" dirty="0">
                <a:solidFill>
                  <a:srgbClr val="BC5C45"/>
                </a:solidFill>
                <a:latin typeface="Verdana"/>
                <a:cs typeface="Verdana"/>
              </a:rPr>
              <a:t>Thank </a:t>
            </a:r>
            <a:r>
              <a:rPr sz="3200" dirty="0">
                <a:solidFill>
                  <a:srgbClr val="BC5C45"/>
                </a:solidFill>
                <a:latin typeface="Verdana"/>
                <a:cs typeface="Verdana"/>
              </a:rPr>
              <a:t>You</a:t>
            </a:r>
            <a:r>
              <a:rPr sz="3200" spc="-415" dirty="0">
                <a:solidFill>
                  <a:srgbClr val="BC5C45"/>
                </a:solidFill>
                <a:latin typeface="Verdana"/>
                <a:cs typeface="Verdana"/>
              </a:rPr>
              <a:t> </a:t>
            </a:r>
            <a:r>
              <a:rPr sz="3200" spc="-315" dirty="0">
                <a:solidFill>
                  <a:srgbClr val="BC5C45"/>
                </a:solidFill>
                <a:latin typeface="Verdana"/>
                <a:cs typeface="Verdana"/>
              </a:rPr>
              <a:t>!</a:t>
            </a:r>
            <a:endParaRPr sz="3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39496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484" dirty="0">
                <a:solidFill>
                  <a:srgbClr val="BC5C45"/>
                </a:solidFill>
              </a:rPr>
              <a:t>BT </a:t>
            </a:r>
            <a:r>
              <a:rPr sz="3200" spc="-434" dirty="0">
                <a:solidFill>
                  <a:srgbClr val="BC5C45"/>
                </a:solidFill>
              </a:rPr>
              <a:t>– </a:t>
            </a:r>
            <a:r>
              <a:rPr sz="3200" spc="-415" dirty="0">
                <a:solidFill>
                  <a:srgbClr val="BC5C45"/>
                </a:solidFill>
              </a:rPr>
              <a:t>2: </a:t>
            </a:r>
            <a:r>
              <a:rPr sz="3200" spc="10" dirty="0">
                <a:solidFill>
                  <a:srgbClr val="BC5C45"/>
                </a:solidFill>
              </a:rPr>
              <a:t>Apples </a:t>
            </a:r>
            <a:r>
              <a:rPr sz="3200" spc="125" dirty="0">
                <a:solidFill>
                  <a:srgbClr val="BC5C45"/>
                </a:solidFill>
              </a:rPr>
              <a:t>and</a:t>
            </a:r>
            <a:r>
              <a:rPr sz="3200" spc="-610" dirty="0">
                <a:solidFill>
                  <a:srgbClr val="BC5C45"/>
                </a:solidFill>
              </a:rPr>
              <a:t> </a:t>
            </a:r>
            <a:r>
              <a:rPr sz="3200" spc="-10" dirty="0">
                <a:solidFill>
                  <a:srgbClr val="BC5C45"/>
                </a:solidFill>
              </a:rPr>
              <a:t>Oranges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There </a:t>
            </a:r>
            <a:r>
              <a:rPr sz="2400" spc="5" dirty="0"/>
              <a:t>are </a:t>
            </a:r>
            <a:r>
              <a:rPr sz="2400" spc="-45" dirty="0"/>
              <a:t>three </a:t>
            </a:r>
            <a:r>
              <a:rPr sz="2400" spc="25" dirty="0"/>
              <a:t>closed </a:t>
            </a:r>
            <a:r>
              <a:rPr sz="2400" spc="95" dirty="0"/>
              <a:t>and </a:t>
            </a:r>
            <a:r>
              <a:rPr sz="2400" spc="105" dirty="0"/>
              <a:t>opaque  </a:t>
            </a:r>
            <a:r>
              <a:rPr sz="2400" spc="70" dirty="0"/>
              <a:t>cardboard </a:t>
            </a:r>
            <a:r>
              <a:rPr sz="2400" spc="-75" dirty="0"/>
              <a:t>boxes. </a:t>
            </a:r>
            <a:r>
              <a:rPr sz="2400" spc="85" dirty="0"/>
              <a:t>One </a:t>
            </a:r>
            <a:r>
              <a:rPr sz="2400" spc="-245" dirty="0"/>
              <a:t>is </a:t>
            </a:r>
            <a:r>
              <a:rPr sz="2400" spc="50" dirty="0"/>
              <a:t>labeled </a:t>
            </a:r>
            <a:r>
              <a:rPr sz="2400" spc="-200" dirty="0"/>
              <a:t>"APPLES",  </a:t>
            </a:r>
            <a:r>
              <a:rPr sz="2400" spc="-20" dirty="0"/>
              <a:t>another </a:t>
            </a:r>
            <a:r>
              <a:rPr sz="2400" spc="-240" dirty="0"/>
              <a:t>is </a:t>
            </a:r>
            <a:r>
              <a:rPr sz="2400" spc="50" dirty="0"/>
              <a:t>labeled </a:t>
            </a:r>
            <a:r>
              <a:rPr sz="2400" spc="-135" dirty="0"/>
              <a:t>"ORANGES", </a:t>
            </a:r>
            <a:r>
              <a:rPr sz="2400" spc="90" dirty="0"/>
              <a:t>and </a:t>
            </a:r>
            <a:r>
              <a:rPr sz="2400" spc="-20" dirty="0"/>
              <a:t>the </a:t>
            </a:r>
            <a:r>
              <a:rPr sz="2400" spc="-114" dirty="0"/>
              <a:t>last </a:t>
            </a:r>
            <a:r>
              <a:rPr sz="2400" spc="-245" dirty="0"/>
              <a:t>is  </a:t>
            </a:r>
            <a:r>
              <a:rPr sz="2400" spc="50" dirty="0"/>
              <a:t>labeled </a:t>
            </a:r>
            <a:r>
              <a:rPr sz="2400" spc="-175" dirty="0"/>
              <a:t>"APPLES </a:t>
            </a:r>
            <a:r>
              <a:rPr sz="2400" spc="15" dirty="0"/>
              <a:t>AND </a:t>
            </a:r>
            <a:r>
              <a:rPr sz="2400" spc="-110" dirty="0"/>
              <a:t>ORANGES". </a:t>
            </a:r>
            <a:r>
              <a:rPr sz="2400" dirty="0"/>
              <a:t>You </a:t>
            </a:r>
            <a:r>
              <a:rPr sz="2400" spc="-35" dirty="0"/>
              <a:t>know  </a:t>
            </a:r>
            <a:r>
              <a:rPr sz="2400" spc="-30" dirty="0"/>
              <a:t>that</a:t>
            </a:r>
            <a:r>
              <a:rPr sz="2400" spc="-204" dirty="0"/>
              <a:t> </a:t>
            </a:r>
            <a:r>
              <a:rPr sz="2400" spc="-20" dirty="0"/>
              <a:t>the</a:t>
            </a:r>
            <a:r>
              <a:rPr sz="2400" spc="-190" dirty="0"/>
              <a:t> </a:t>
            </a:r>
            <a:r>
              <a:rPr sz="2400" spc="-40" dirty="0"/>
              <a:t>labels</a:t>
            </a:r>
            <a:r>
              <a:rPr sz="2400" spc="-185" dirty="0"/>
              <a:t> </a:t>
            </a:r>
            <a:r>
              <a:rPr sz="2400" spc="5" dirty="0"/>
              <a:t>are</a:t>
            </a:r>
            <a:r>
              <a:rPr sz="2400" spc="-190" dirty="0"/>
              <a:t> </a:t>
            </a:r>
            <a:r>
              <a:rPr sz="2400" spc="-85" dirty="0"/>
              <a:t>currently</a:t>
            </a:r>
            <a:r>
              <a:rPr sz="2400" spc="-180" dirty="0"/>
              <a:t> </a:t>
            </a:r>
            <a:r>
              <a:rPr sz="2400" spc="-55" dirty="0"/>
              <a:t>misarranged,</a:t>
            </a:r>
            <a:r>
              <a:rPr sz="2400" spc="-220" dirty="0"/>
              <a:t> </a:t>
            </a:r>
            <a:r>
              <a:rPr sz="2400" spc="-40" dirty="0"/>
              <a:t>such  </a:t>
            </a:r>
            <a:r>
              <a:rPr sz="2400" spc="-30" dirty="0"/>
              <a:t>that</a:t>
            </a:r>
            <a:r>
              <a:rPr sz="2400" spc="-195" dirty="0"/>
              <a:t> </a:t>
            </a:r>
            <a:r>
              <a:rPr sz="2400" spc="25" dirty="0"/>
              <a:t>no</a:t>
            </a:r>
            <a:r>
              <a:rPr sz="2400" spc="-180" dirty="0"/>
              <a:t> </a:t>
            </a:r>
            <a:r>
              <a:rPr sz="2400" spc="-10" dirty="0"/>
              <a:t>box</a:t>
            </a:r>
            <a:r>
              <a:rPr sz="2400" spc="-175" dirty="0"/>
              <a:t> </a:t>
            </a:r>
            <a:r>
              <a:rPr sz="2400" spc="-240" dirty="0"/>
              <a:t>is</a:t>
            </a:r>
            <a:r>
              <a:rPr sz="2400" spc="-200" dirty="0"/>
              <a:t> </a:t>
            </a:r>
            <a:r>
              <a:rPr sz="2400" spc="-25" dirty="0"/>
              <a:t>correctly</a:t>
            </a:r>
            <a:r>
              <a:rPr sz="2400" spc="-180" dirty="0"/>
              <a:t> </a:t>
            </a:r>
            <a:r>
              <a:rPr sz="2400" spc="15" dirty="0"/>
              <a:t>labeled.</a:t>
            </a:r>
            <a:r>
              <a:rPr sz="2400" spc="-185" dirty="0"/>
              <a:t> </a:t>
            </a:r>
            <a:r>
              <a:rPr sz="2400" dirty="0"/>
              <a:t>You</a:t>
            </a:r>
            <a:r>
              <a:rPr sz="2400" spc="-185" dirty="0"/>
              <a:t> </a:t>
            </a:r>
            <a:r>
              <a:rPr sz="2400" spc="5" dirty="0"/>
              <a:t>would</a:t>
            </a:r>
            <a:r>
              <a:rPr sz="2400" spc="-175" dirty="0"/>
              <a:t> </a:t>
            </a:r>
            <a:r>
              <a:rPr sz="2400" spc="-110" dirty="0"/>
              <a:t>like  </a:t>
            </a:r>
            <a:r>
              <a:rPr sz="2400" spc="-10" dirty="0"/>
              <a:t>to </a:t>
            </a:r>
            <a:r>
              <a:rPr sz="2400" spc="-25" dirty="0"/>
              <a:t>correctly rearrange </a:t>
            </a:r>
            <a:r>
              <a:rPr sz="2400" spc="-50" dirty="0"/>
              <a:t>these </a:t>
            </a:r>
            <a:r>
              <a:rPr sz="2400" spc="-65" dirty="0"/>
              <a:t>labels. </a:t>
            </a:r>
            <a:r>
              <a:rPr sz="2400" spc="-180" dirty="0"/>
              <a:t>To  </a:t>
            </a:r>
            <a:r>
              <a:rPr sz="2400" spc="20" dirty="0"/>
              <a:t>accomplish </a:t>
            </a:r>
            <a:r>
              <a:rPr sz="2400" spc="-175" dirty="0"/>
              <a:t>this, </a:t>
            </a:r>
            <a:r>
              <a:rPr sz="2400" spc="-30" dirty="0"/>
              <a:t>you </a:t>
            </a:r>
            <a:r>
              <a:rPr sz="2400" spc="-5" dirty="0"/>
              <a:t>may </a:t>
            </a:r>
            <a:r>
              <a:rPr sz="2400" spc="15" dirty="0"/>
              <a:t>draw </a:t>
            </a:r>
            <a:r>
              <a:rPr sz="2400" spc="-65" dirty="0"/>
              <a:t>only </a:t>
            </a:r>
            <a:r>
              <a:rPr sz="2400" spc="60" dirty="0"/>
              <a:t>one </a:t>
            </a:r>
            <a:r>
              <a:rPr sz="2400" spc="-150" dirty="0"/>
              <a:t>fruit  </a:t>
            </a:r>
            <a:r>
              <a:rPr sz="2400" spc="-95" dirty="0"/>
              <a:t>from </a:t>
            </a:r>
            <a:r>
              <a:rPr sz="2400" spc="60" dirty="0"/>
              <a:t>one </a:t>
            </a:r>
            <a:r>
              <a:rPr sz="2400" spc="10" dirty="0"/>
              <a:t>of </a:t>
            </a:r>
            <a:r>
              <a:rPr sz="2400" spc="-20" dirty="0"/>
              <a:t>the </a:t>
            </a:r>
            <a:r>
              <a:rPr sz="2400" spc="-75" dirty="0"/>
              <a:t>boxes. </a:t>
            </a:r>
            <a:r>
              <a:rPr sz="2400" b="1" spc="-245" dirty="0">
                <a:latin typeface="Verdana"/>
                <a:cs typeface="Verdana"/>
              </a:rPr>
              <a:t>Which </a:t>
            </a:r>
            <a:r>
              <a:rPr sz="2400" b="1" spc="-160" dirty="0">
                <a:latin typeface="Verdana"/>
                <a:cs typeface="Verdana"/>
              </a:rPr>
              <a:t>box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 </a:t>
            </a:r>
            <a:r>
              <a:rPr sz="2400" b="1" spc="-150" dirty="0">
                <a:latin typeface="Verdana"/>
                <a:cs typeface="Verdana"/>
              </a:rPr>
              <a:t>choose, </a:t>
            </a:r>
            <a:r>
              <a:rPr sz="2400" b="1" spc="-135" dirty="0">
                <a:latin typeface="Verdana"/>
                <a:cs typeface="Verdana"/>
              </a:rPr>
              <a:t>and </a:t>
            </a:r>
            <a:r>
              <a:rPr sz="2400" b="1" spc="-275" dirty="0">
                <a:latin typeface="Verdana"/>
                <a:cs typeface="Verdana"/>
              </a:rPr>
              <a:t>how </a:t>
            </a:r>
            <a:r>
              <a:rPr sz="2400" b="1" spc="-105" dirty="0">
                <a:latin typeface="Verdana"/>
                <a:cs typeface="Verdana"/>
              </a:rPr>
              <a:t>do </a:t>
            </a:r>
            <a:r>
              <a:rPr sz="2400" b="1" spc="-190" dirty="0">
                <a:latin typeface="Verdana"/>
                <a:cs typeface="Verdana"/>
              </a:rPr>
              <a:t>you </a:t>
            </a:r>
            <a:r>
              <a:rPr sz="2400" b="1" spc="-245" dirty="0">
                <a:latin typeface="Verdana"/>
                <a:cs typeface="Verdana"/>
              </a:rPr>
              <a:t>then </a:t>
            </a:r>
            <a:r>
              <a:rPr sz="2400" b="1" spc="-110" dirty="0">
                <a:latin typeface="Verdana"/>
                <a:cs typeface="Verdana"/>
              </a:rPr>
              <a:t>proceed </a:t>
            </a:r>
            <a:r>
              <a:rPr sz="2400" b="1" spc="-245" dirty="0">
                <a:latin typeface="Verdana"/>
                <a:cs typeface="Verdana"/>
              </a:rPr>
              <a:t>to  </a:t>
            </a:r>
            <a:r>
              <a:rPr sz="2400" b="1" spc="-200" dirty="0">
                <a:latin typeface="Verdana"/>
                <a:cs typeface="Verdana"/>
              </a:rPr>
              <a:t>rearrange </a:t>
            </a:r>
            <a:r>
              <a:rPr sz="2400" b="1" spc="-235" dirty="0">
                <a:latin typeface="Verdana"/>
                <a:cs typeface="Verdana"/>
              </a:rPr>
              <a:t>the</a:t>
            </a:r>
            <a:r>
              <a:rPr sz="2400" b="1" spc="-105" dirty="0">
                <a:latin typeface="Verdana"/>
                <a:cs typeface="Verdana"/>
              </a:rPr>
              <a:t> </a:t>
            </a:r>
            <a:r>
              <a:rPr sz="2400" b="1" spc="-175" dirty="0">
                <a:latin typeface="Verdana"/>
                <a:cs typeface="Verdana"/>
              </a:rPr>
              <a:t>labels?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44418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1410970" algn="l"/>
              </a:tabLst>
            </a:pPr>
            <a:r>
              <a:rPr sz="3200" spc="-484" dirty="0">
                <a:solidFill>
                  <a:srgbClr val="BC5C45"/>
                </a:solidFill>
              </a:rPr>
              <a:t>BT</a:t>
            </a:r>
            <a:r>
              <a:rPr sz="3200" spc="-235" dirty="0">
                <a:solidFill>
                  <a:srgbClr val="BC5C45"/>
                </a:solidFill>
              </a:rPr>
              <a:t> </a:t>
            </a:r>
            <a:r>
              <a:rPr sz="3200" spc="-434" dirty="0">
                <a:solidFill>
                  <a:srgbClr val="BC5C45"/>
                </a:solidFill>
              </a:rPr>
              <a:t>–</a:t>
            </a:r>
            <a:r>
              <a:rPr sz="3200" spc="-245" dirty="0">
                <a:solidFill>
                  <a:srgbClr val="BC5C45"/>
                </a:solidFill>
              </a:rPr>
              <a:t> </a:t>
            </a:r>
            <a:r>
              <a:rPr sz="3200" spc="-415" dirty="0">
                <a:solidFill>
                  <a:srgbClr val="BC5C45"/>
                </a:solidFill>
              </a:rPr>
              <a:t>3:	</a:t>
            </a:r>
            <a:r>
              <a:rPr sz="3200" spc="60" dirty="0">
                <a:solidFill>
                  <a:srgbClr val="BC5C45"/>
                </a:solidFill>
              </a:rPr>
              <a:t>Average</a:t>
            </a:r>
            <a:r>
              <a:rPr sz="3200" spc="-320" dirty="0">
                <a:solidFill>
                  <a:srgbClr val="BC5C45"/>
                </a:solidFill>
              </a:rPr>
              <a:t> </a:t>
            </a:r>
            <a:r>
              <a:rPr sz="3200" spc="-155" dirty="0">
                <a:solidFill>
                  <a:srgbClr val="BC5C45"/>
                </a:solidFill>
              </a:rPr>
              <a:t>Salary</a:t>
            </a:r>
            <a:endParaRPr sz="3200"/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79756" rIns="0" bIns="0" rtlCol="0">
            <a:spAutoFit/>
          </a:bodyPr>
          <a:lstStyle/>
          <a:p>
            <a:pPr marL="180340" marR="5080">
              <a:lnSpc>
                <a:spcPct val="100000"/>
              </a:lnSpc>
              <a:spcBef>
                <a:spcPts val="100"/>
              </a:spcBef>
            </a:pPr>
            <a:r>
              <a:rPr sz="2400" spc="-114" dirty="0"/>
              <a:t>Three </a:t>
            </a:r>
            <a:r>
              <a:rPr sz="2400" spc="-55" dirty="0"/>
              <a:t>coworkers </a:t>
            </a:r>
            <a:r>
              <a:rPr sz="2400" spc="5" dirty="0"/>
              <a:t>would </a:t>
            </a:r>
            <a:r>
              <a:rPr sz="2400" spc="-110" dirty="0"/>
              <a:t>like </a:t>
            </a:r>
            <a:r>
              <a:rPr sz="2400" spc="-10" dirty="0"/>
              <a:t>to </a:t>
            </a:r>
            <a:r>
              <a:rPr sz="2400" spc="-35" dirty="0"/>
              <a:t>know </a:t>
            </a:r>
            <a:r>
              <a:rPr sz="2400" spc="-105" dirty="0"/>
              <a:t>their  </a:t>
            </a:r>
            <a:r>
              <a:rPr sz="2400" spc="55" dirty="0"/>
              <a:t>average </a:t>
            </a:r>
            <a:r>
              <a:rPr sz="2400" spc="-110" dirty="0"/>
              <a:t>salary. </a:t>
            </a:r>
            <a:r>
              <a:rPr sz="2400" spc="-45" dirty="0"/>
              <a:t>However, </a:t>
            </a:r>
            <a:r>
              <a:rPr sz="2400" spc="-50" dirty="0"/>
              <a:t>they </a:t>
            </a:r>
            <a:r>
              <a:rPr sz="2400" spc="5" dirty="0"/>
              <a:t>are </a:t>
            </a:r>
            <a:r>
              <a:rPr sz="2400" spc="-150" dirty="0"/>
              <a:t>self-  </a:t>
            </a:r>
            <a:r>
              <a:rPr sz="2400" spc="-10" dirty="0"/>
              <a:t>conscious</a:t>
            </a:r>
            <a:r>
              <a:rPr sz="2400" spc="-195" dirty="0"/>
              <a:t> </a:t>
            </a:r>
            <a:r>
              <a:rPr sz="2400" spc="90" dirty="0"/>
              <a:t>and</a:t>
            </a:r>
            <a:r>
              <a:rPr sz="2400" spc="-185" dirty="0"/>
              <a:t> </a:t>
            </a:r>
            <a:r>
              <a:rPr sz="2400" spc="-25" dirty="0"/>
              <a:t>don't</a:t>
            </a:r>
            <a:r>
              <a:rPr sz="2400" spc="-180" dirty="0"/>
              <a:t> </a:t>
            </a:r>
            <a:r>
              <a:rPr sz="2400" spc="5" dirty="0"/>
              <a:t>want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85" dirty="0"/>
              <a:t> </a:t>
            </a:r>
            <a:r>
              <a:rPr sz="2400" spc="-90" dirty="0"/>
              <a:t>tell</a:t>
            </a:r>
            <a:r>
              <a:rPr sz="2400" spc="-204" dirty="0"/>
              <a:t> </a:t>
            </a:r>
            <a:r>
              <a:rPr sz="2400" spc="140" dirty="0"/>
              <a:t>each</a:t>
            </a:r>
            <a:r>
              <a:rPr sz="2400" spc="-185" dirty="0"/>
              <a:t> </a:t>
            </a:r>
            <a:r>
              <a:rPr sz="2400" spc="-50" dirty="0"/>
              <a:t>other  </a:t>
            </a:r>
            <a:r>
              <a:rPr sz="2400" spc="-105" dirty="0"/>
              <a:t>their </a:t>
            </a:r>
            <a:r>
              <a:rPr sz="2400" spc="30" dirty="0"/>
              <a:t>own </a:t>
            </a:r>
            <a:r>
              <a:rPr sz="2400" spc="-110" dirty="0"/>
              <a:t>salaries, </a:t>
            </a:r>
            <a:r>
              <a:rPr sz="2400" spc="-95" dirty="0"/>
              <a:t>for </a:t>
            </a:r>
            <a:r>
              <a:rPr sz="2400" spc="-20" dirty="0"/>
              <a:t>fear </a:t>
            </a:r>
            <a:r>
              <a:rPr sz="2400" spc="5" dirty="0"/>
              <a:t>of </a:t>
            </a:r>
            <a:r>
              <a:rPr sz="2400" spc="-70" dirty="0"/>
              <a:t>either </a:t>
            </a:r>
            <a:r>
              <a:rPr sz="2400" spc="30" dirty="0"/>
              <a:t>being  </a:t>
            </a:r>
            <a:r>
              <a:rPr sz="2400" spc="-20" dirty="0"/>
              <a:t>ridiculed</a:t>
            </a:r>
            <a:r>
              <a:rPr sz="2400" spc="-210" dirty="0"/>
              <a:t> </a:t>
            </a:r>
            <a:r>
              <a:rPr sz="2400" spc="-95" dirty="0"/>
              <a:t>or</a:t>
            </a:r>
            <a:r>
              <a:rPr sz="2400" spc="-180" dirty="0"/>
              <a:t> </a:t>
            </a:r>
            <a:r>
              <a:rPr sz="2400" spc="-20" dirty="0"/>
              <a:t>getting</a:t>
            </a:r>
            <a:r>
              <a:rPr sz="2400" spc="-185" dirty="0"/>
              <a:t> </a:t>
            </a:r>
            <a:r>
              <a:rPr sz="2400" spc="-110" dirty="0"/>
              <a:t>their</a:t>
            </a:r>
            <a:r>
              <a:rPr sz="2400" spc="-210" dirty="0"/>
              <a:t> </a:t>
            </a:r>
            <a:r>
              <a:rPr sz="2400" spc="-85" dirty="0"/>
              <a:t>houses</a:t>
            </a:r>
            <a:r>
              <a:rPr sz="2400" spc="-180" dirty="0"/>
              <a:t> </a:t>
            </a:r>
            <a:r>
              <a:rPr sz="2400" spc="20" dirty="0"/>
              <a:t>robbed</a:t>
            </a:r>
            <a:r>
              <a:rPr sz="2400" b="1" spc="20" dirty="0">
                <a:latin typeface="Verdana"/>
                <a:cs typeface="Verdana"/>
              </a:rPr>
              <a:t>.</a:t>
            </a:r>
            <a:r>
              <a:rPr sz="2400" b="1" spc="-110" dirty="0">
                <a:latin typeface="Verdana"/>
                <a:cs typeface="Verdana"/>
              </a:rPr>
              <a:t> </a:t>
            </a:r>
            <a:r>
              <a:rPr sz="2400" b="1" spc="-315" dirty="0">
                <a:latin typeface="Verdana"/>
                <a:cs typeface="Verdana"/>
              </a:rPr>
              <a:t>How  </a:t>
            </a:r>
            <a:r>
              <a:rPr sz="2400" b="1" spc="-60" dirty="0">
                <a:latin typeface="Verdana"/>
                <a:cs typeface="Verdana"/>
              </a:rPr>
              <a:t>can </a:t>
            </a:r>
            <a:r>
              <a:rPr sz="2400" b="1" spc="-220" dirty="0">
                <a:latin typeface="Verdana"/>
                <a:cs typeface="Verdana"/>
              </a:rPr>
              <a:t>they </a:t>
            </a:r>
            <a:r>
              <a:rPr sz="2400" b="1" spc="-240" dirty="0">
                <a:latin typeface="Verdana"/>
                <a:cs typeface="Verdana"/>
              </a:rPr>
              <a:t>find </a:t>
            </a:r>
            <a:r>
              <a:rPr sz="2400" b="1" spc="-275" dirty="0">
                <a:latin typeface="Verdana"/>
                <a:cs typeface="Verdana"/>
              </a:rPr>
              <a:t>their </a:t>
            </a:r>
            <a:r>
              <a:rPr sz="2400" b="1" spc="-135" dirty="0">
                <a:latin typeface="Verdana"/>
                <a:cs typeface="Verdana"/>
              </a:rPr>
              <a:t>average </a:t>
            </a:r>
            <a:r>
              <a:rPr sz="2400" b="1" spc="-210" dirty="0">
                <a:latin typeface="Verdana"/>
                <a:cs typeface="Verdana"/>
              </a:rPr>
              <a:t>salary, </a:t>
            </a:r>
            <a:r>
              <a:rPr sz="2400" b="1" spc="-300" dirty="0">
                <a:latin typeface="Verdana"/>
                <a:cs typeface="Verdana"/>
              </a:rPr>
              <a:t>without  </a:t>
            </a:r>
            <a:r>
              <a:rPr sz="2400" b="1" spc="-200" dirty="0">
                <a:latin typeface="Verdana"/>
                <a:cs typeface="Verdana"/>
              </a:rPr>
              <a:t>disclosing </a:t>
            </a:r>
            <a:r>
              <a:rPr sz="2400" b="1" spc="-275" dirty="0">
                <a:latin typeface="Verdana"/>
                <a:cs typeface="Verdana"/>
              </a:rPr>
              <a:t>their own</a:t>
            </a:r>
            <a:r>
              <a:rPr sz="2400" b="1" spc="20" dirty="0">
                <a:latin typeface="Verdana"/>
                <a:cs typeface="Verdana"/>
              </a:rPr>
              <a:t> </a:t>
            </a:r>
            <a:r>
              <a:rPr sz="2400" b="1" spc="-210" dirty="0">
                <a:latin typeface="Verdana"/>
                <a:cs typeface="Verdana"/>
              </a:rPr>
              <a:t>salaries?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6352" y="3102101"/>
            <a:ext cx="59385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95" dirty="0"/>
              <a:t>Time </a:t>
            </a:r>
            <a:r>
              <a:rPr spc="-10" dirty="0"/>
              <a:t>to </a:t>
            </a:r>
            <a:r>
              <a:rPr spc="-125" dirty="0"/>
              <a:t>write </a:t>
            </a:r>
            <a:r>
              <a:rPr spc="-110" dirty="0"/>
              <a:t>our </a:t>
            </a:r>
            <a:r>
              <a:rPr spc="-275" dirty="0"/>
              <a:t>first</a:t>
            </a:r>
            <a:r>
              <a:rPr spc="-830" dirty="0"/>
              <a:t> </a:t>
            </a:r>
            <a:r>
              <a:rPr spc="-65" dirty="0"/>
              <a:t>program!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594931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55" dirty="0"/>
              <a:t>Program </a:t>
            </a:r>
            <a:r>
              <a:rPr spc="-10" dirty="0"/>
              <a:t>to </a:t>
            </a:r>
            <a:r>
              <a:rPr spc="-145" dirty="0"/>
              <a:t>print </a:t>
            </a:r>
            <a:r>
              <a:rPr spc="-40" dirty="0"/>
              <a:t>“Hello</a:t>
            </a:r>
            <a:r>
              <a:rPr spc="-765" dirty="0"/>
              <a:t> </a:t>
            </a:r>
            <a:r>
              <a:rPr spc="-50" dirty="0"/>
              <a:t>World”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395031"/>
            <a:ext cx="4191000" cy="2660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21385">
              <a:lnSpc>
                <a:spcPct val="120100"/>
              </a:lnSpc>
              <a:spcBef>
                <a:spcPts val="100"/>
              </a:spcBef>
            </a:pPr>
            <a:r>
              <a:rPr sz="2400" spc="-20" dirty="0">
                <a:latin typeface="Verdana"/>
                <a:cs typeface="Verdana"/>
              </a:rPr>
              <a:t>#include </a:t>
            </a:r>
            <a:r>
              <a:rPr sz="2400" spc="-160" dirty="0">
                <a:latin typeface="Verdana"/>
                <a:cs typeface="Verdana"/>
              </a:rPr>
              <a:t>&lt;iostream&gt;  </a:t>
            </a:r>
            <a:r>
              <a:rPr sz="2400" spc="-95" dirty="0">
                <a:latin typeface="Verdana"/>
                <a:cs typeface="Verdana"/>
              </a:rPr>
              <a:t>using </a:t>
            </a:r>
            <a:r>
              <a:rPr sz="2400" spc="70" dirty="0">
                <a:latin typeface="Verdana"/>
                <a:cs typeface="Verdana"/>
              </a:rPr>
              <a:t>namespace</a:t>
            </a:r>
            <a:r>
              <a:rPr sz="2400" spc="-365" dirty="0">
                <a:latin typeface="Verdana"/>
                <a:cs typeface="Verdana"/>
              </a:rPr>
              <a:t> </a:t>
            </a:r>
            <a:r>
              <a:rPr sz="2400" spc="-185" dirty="0">
                <a:latin typeface="Verdana"/>
                <a:cs typeface="Verdana"/>
              </a:rPr>
              <a:t>std;  </a:t>
            </a:r>
            <a:r>
              <a:rPr sz="2400" spc="-120" dirty="0">
                <a:latin typeface="Verdana"/>
                <a:cs typeface="Verdana"/>
              </a:rPr>
              <a:t>int </a:t>
            </a:r>
            <a:r>
              <a:rPr sz="2400" spc="-85" dirty="0">
                <a:latin typeface="Verdana"/>
                <a:cs typeface="Verdana"/>
              </a:rPr>
              <a:t>main()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-685" dirty="0">
                <a:latin typeface="Verdana"/>
                <a:cs typeface="Verdana"/>
              </a:rPr>
              <a:t>{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75"/>
              </a:spcBef>
            </a:pPr>
            <a:r>
              <a:rPr sz="2400" spc="55" dirty="0">
                <a:latin typeface="Verdana"/>
                <a:cs typeface="Verdana"/>
              </a:rPr>
              <a:t>cout </a:t>
            </a:r>
            <a:r>
              <a:rPr sz="2400" spc="-509" dirty="0">
                <a:latin typeface="Verdana"/>
                <a:cs typeface="Verdana"/>
              </a:rPr>
              <a:t>&lt;&lt; </a:t>
            </a:r>
            <a:r>
              <a:rPr sz="2400" spc="-35" dirty="0">
                <a:latin typeface="Verdana"/>
                <a:cs typeface="Verdana"/>
              </a:rPr>
              <a:t>“Hello</a:t>
            </a:r>
            <a:r>
              <a:rPr sz="2400" spc="-520" dirty="0">
                <a:latin typeface="Verdana"/>
                <a:cs typeface="Verdana"/>
              </a:rPr>
              <a:t> </a:t>
            </a:r>
            <a:r>
              <a:rPr sz="2400" spc="-105" dirty="0">
                <a:latin typeface="Verdana"/>
                <a:cs typeface="Verdana"/>
              </a:rPr>
              <a:t>world!”;</a:t>
            </a:r>
            <a:endParaRPr sz="2400" dirty="0">
              <a:latin typeface="Verdana"/>
              <a:cs typeface="Verdana"/>
            </a:endParaRPr>
          </a:p>
          <a:p>
            <a:pPr marL="858519">
              <a:lnSpc>
                <a:spcPct val="100000"/>
              </a:lnSpc>
              <a:spcBef>
                <a:spcPts val="580"/>
              </a:spcBef>
            </a:pPr>
            <a:r>
              <a:rPr sz="2400" spc="-125" dirty="0">
                <a:latin typeface="Verdana"/>
                <a:cs typeface="Verdana"/>
              </a:rPr>
              <a:t>return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320" dirty="0">
                <a:latin typeface="Verdana"/>
                <a:cs typeface="Verdana"/>
              </a:rPr>
              <a:t>0;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75"/>
              </a:spcBef>
            </a:pPr>
            <a:r>
              <a:rPr sz="2400" spc="-685" dirty="0">
                <a:latin typeface="Verdana"/>
                <a:cs typeface="Verdana"/>
              </a:rPr>
              <a:t>}</a:t>
            </a:r>
            <a:endParaRPr sz="2400" dirty="0">
              <a:latin typeface="Verdana"/>
              <a:cs typeface="Verdan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7892288" y="8001"/>
            <a:ext cx="1524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50" dirty="0">
                <a:solidFill>
                  <a:srgbClr val="EE5846"/>
                </a:solidFill>
                <a:latin typeface="Verdana"/>
                <a:cs typeface="Verdana"/>
              </a:rPr>
              <a:t>8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88404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60" dirty="0"/>
              <a:t>Identifiers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8790" marR="181610" indent="-274955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135" dirty="0"/>
              <a:t>A</a:t>
            </a:r>
            <a:r>
              <a:rPr sz="2400" spc="-180" dirty="0"/>
              <a:t> </a:t>
            </a:r>
            <a:r>
              <a:rPr sz="2400" spc="-245" dirty="0"/>
              <a:t>C++</a:t>
            </a:r>
            <a:r>
              <a:rPr sz="2400" spc="-215" dirty="0"/>
              <a:t> </a:t>
            </a:r>
            <a:r>
              <a:rPr sz="2400" spc="-75" dirty="0"/>
              <a:t>identifier</a:t>
            </a:r>
            <a:r>
              <a:rPr sz="2400" spc="-210" dirty="0"/>
              <a:t> </a:t>
            </a:r>
            <a:r>
              <a:rPr sz="2400" spc="-240" dirty="0"/>
              <a:t>is</a:t>
            </a:r>
            <a:r>
              <a:rPr sz="2400" spc="-210" dirty="0"/>
              <a:t> </a:t>
            </a:r>
            <a:r>
              <a:rPr sz="2400" spc="195" dirty="0"/>
              <a:t>a</a:t>
            </a:r>
            <a:r>
              <a:rPr sz="2400" spc="-195" dirty="0"/>
              <a:t> </a:t>
            </a:r>
            <a:r>
              <a:rPr sz="2400" spc="45" dirty="0"/>
              <a:t>name</a:t>
            </a:r>
            <a:r>
              <a:rPr sz="2400" spc="-175" dirty="0"/>
              <a:t> </a:t>
            </a:r>
            <a:r>
              <a:rPr sz="2400" spc="-25" dirty="0"/>
              <a:t>used</a:t>
            </a:r>
            <a:r>
              <a:rPr sz="2400" spc="-175" dirty="0"/>
              <a:t> </a:t>
            </a:r>
            <a:r>
              <a:rPr sz="2400" spc="-10" dirty="0"/>
              <a:t>to</a:t>
            </a:r>
            <a:r>
              <a:rPr sz="2400" spc="-180" dirty="0"/>
              <a:t> </a:t>
            </a:r>
            <a:r>
              <a:rPr sz="2400" spc="-65" dirty="0"/>
              <a:t>identify</a:t>
            </a:r>
            <a:r>
              <a:rPr sz="2400" spc="-220" dirty="0"/>
              <a:t> </a:t>
            </a:r>
            <a:r>
              <a:rPr sz="2400" spc="-295" dirty="0"/>
              <a:t>a  </a:t>
            </a:r>
            <a:r>
              <a:rPr sz="2400" spc="-35" dirty="0"/>
              <a:t>variable, </a:t>
            </a:r>
            <a:r>
              <a:rPr sz="2400" spc="-40" dirty="0"/>
              <a:t>function, </a:t>
            </a:r>
            <a:r>
              <a:rPr sz="2400" spc="-90" dirty="0"/>
              <a:t>class, </a:t>
            </a:r>
            <a:r>
              <a:rPr sz="2400" spc="-25" dirty="0"/>
              <a:t>module, </a:t>
            </a:r>
            <a:r>
              <a:rPr sz="2400" spc="-95" dirty="0"/>
              <a:t>or </a:t>
            </a:r>
            <a:r>
              <a:rPr sz="2400" dirty="0"/>
              <a:t>any  </a:t>
            </a:r>
            <a:r>
              <a:rPr sz="2400" spc="-50" dirty="0"/>
              <a:t>other </a:t>
            </a:r>
            <a:r>
              <a:rPr sz="2400" spc="-55" dirty="0"/>
              <a:t>user-defined</a:t>
            </a:r>
            <a:r>
              <a:rPr sz="2400" spc="-310" dirty="0"/>
              <a:t> </a:t>
            </a:r>
            <a:r>
              <a:rPr sz="2400" spc="-65" dirty="0"/>
              <a:t>item</a:t>
            </a:r>
            <a:endParaRPr sz="2400">
              <a:latin typeface="Arial"/>
              <a:cs typeface="Arial"/>
            </a:endParaRPr>
          </a:p>
          <a:p>
            <a:pPr marL="47879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30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40" dirty="0"/>
              <a:t>An</a:t>
            </a:r>
            <a:r>
              <a:rPr sz="2400" spc="-180" dirty="0"/>
              <a:t> </a:t>
            </a:r>
            <a:r>
              <a:rPr sz="2400" spc="-75" dirty="0"/>
              <a:t>identifier</a:t>
            </a:r>
            <a:r>
              <a:rPr sz="2400" spc="-225" dirty="0"/>
              <a:t> </a:t>
            </a:r>
            <a:r>
              <a:rPr sz="2400" spc="-170" dirty="0"/>
              <a:t>starts</a:t>
            </a:r>
            <a:r>
              <a:rPr sz="2400" spc="-180" dirty="0"/>
              <a:t> </a:t>
            </a:r>
            <a:r>
              <a:rPr sz="2400" spc="-85" dirty="0"/>
              <a:t>with</a:t>
            </a:r>
            <a:r>
              <a:rPr sz="2400" spc="-204" dirty="0"/>
              <a:t> </a:t>
            </a:r>
            <a:r>
              <a:rPr sz="2400" spc="195" dirty="0"/>
              <a:t>a</a:t>
            </a:r>
            <a:r>
              <a:rPr sz="2400" spc="-180" dirty="0"/>
              <a:t> </a:t>
            </a:r>
            <a:r>
              <a:rPr sz="2400" spc="-85" dirty="0"/>
              <a:t>letter</a:t>
            </a:r>
            <a:r>
              <a:rPr sz="2400" spc="-195" dirty="0"/>
              <a:t> </a:t>
            </a:r>
            <a:r>
              <a:rPr sz="2400" spc="135" dirty="0"/>
              <a:t>A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85" dirty="0"/>
              <a:t> </a:t>
            </a:r>
            <a:r>
              <a:rPr sz="2400" spc="-495" dirty="0"/>
              <a:t>Z</a:t>
            </a:r>
            <a:r>
              <a:rPr sz="2400" spc="-180" dirty="0"/>
              <a:t> </a:t>
            </a:r>
            <a:r>
              <a:rPr sz="2400" spc="-100" dirty="0"/>
              <a:t>or</a:t>
            </a:r>
            <a:r>
              <a:rPr sz="2400" spc="-180" dirty="0"/>
              <a:t> </a:t>
            </a:r>
            <a:r>
              <a:rPr sz="2400" spc="195" dirty="0"/>
              <a:t>a</a:t>
            </a:r>
            <a:r>
              <a:rPr sz="2400" spc="-180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-715" dirty="0"/>
              <a:t>z  </a:t>
            </a:r>
            <a:r>
              <a:rPr sz="2400" spc="-95" dirty="0"/>
              <a:t>or </a:t>
            </a:r>
            <a:r>
              <a:rPr sz="2400" spc="70" dirty="0"/>
              <a:t>an </a:t>
            </a:r>
            <a:r>
              <a:rPr sz="2400" spc="-25" dirty="0"/>
              <a:t>underscore </a:t>
            </a:r>
            <a:r>
              <a:rPr sz="2400" spc="-250" dirty="0"/>
              <a:t>(_) </a:t>
            </a:r>
            <a:r>
              <a:rPr sz="2400" spc="10" dirty="0"/>
              <a:t>followed </a:t>
            </a:r>
            <a:r>
              <a:rPr sz="2400" dirty="0"/>
              <a:t>by </a:t>
            </a:r>
            <a:r>
              <a:rPr sz="2400" spc="-75" dirty="0"/>
              <a:t>zero </a:t>
            </a:r>
            <a:r>
              <a:rPr sz="2400" spc="-95" dirty="0"/>
              <a:t>or  </a:t>
            </a:r>
            <a:r>
              <a:rPr sz="2400" spc="-40" dirty="0"/>
              <a:t>more</a:t>
            </a:r>
            <a:r>
              <a:rPr sz="2400" spc="-180" dirty="0"/>
              <a:t> </a:t>
            </a:r>
            <a:r>
              <a:rPr sz="2400" spc="-130" dirty="0"/>
              <a:t>letters,</a:t>
            </a:r>
            <a:r>
              <a:rPr sz="2400" spc="-190" dirty="0"/>
              <a:t> </a:t>
            </a:r>
            <a:r>
              <a:rPr sz="2400" spc="-65" dirty="0"/>
              <a:t>underscores,</a:t>
            </a:r>
            <a:r>
              <a:rPr sz="2400" spc="-150" dirty="0"/>
              <a:t> </a:t>
            </a:r>
            <a:r>
              <a:rPr sz="2400" spc="90" dirty="0"/>
              <a:t>and</a:t>
            </a:r>
            <a:r>
              <a:rPr sz="2400" spc="-175" dirty="0"/>
              <a:t> </a:t>
            </a:r>
            <a:r>
              <a:rPr sz="2400" spc="-90" dirty="0"/>
              <a:t>digits</a:t>
            </a:r>
            <a:r>
              <a:rPr sz="2400" spc="-210" dirty="0"/>
              <a:t> </a:t>
            </a:r>
            <a:r>
              <a:rPr sz="2400" spc="-204" dirty="0"/>
              <a:t>(0</a:t>
            </a:r>
            <a:r>
              <a:rPr sz="2400" spc="-195" dirty="0"/>
              <a:t> </a:t>
            </a:r>
            <a:r>
              <a:rPr sz="2400" spc="-10" dirty="0"/>
              <a:t>to</a:t>
            </a:r>
            <a:r>
              <a:rPr sz="2400" spc="-175" dirty="0"/>
              <a:t> </a:t>
            </a:r>
            <a:r>
              <a:rPr sz="2400" spc="-204" dirty="0"/>
              <a:t>9)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191452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80" dirty="0"/>
              <a:t>K</a:t>
            </a:r>
            <a:r>
              <a:rPr spc="-60" dirty="0"/>
              <a:t>e</a:t>
            </a:r>
            <a:r>
              <a:rPr spc="-45" dirty="0"/>
              <a:t>ywor</a:t>
            </a:r>
            <a:r>
              <a:rPr spc="-35" dirty="0"/>
              <a:t>d</a:t>
            </a:r>
            <a:r>
              <a:rPr spc="-425" dirty="0"/>
              <a:t>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661784" cy="2001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75" dirty="0">
                <a:latin typeface="Verdana"/>
                <a:cs typeface="Verdana"/>
              </a:rPr>
              <a:t>Some </a:t>
            </a:r>
            <a:r>
              <a:rPr sz="2400" spc="-90" dirty="0">
                <a:latin typeface="Verdana"/>
                <a:cs typeface="Verdana"/>
              </a:rPr>
              <a:t>reserve </a:t>
            </a:r>
            <a:r>
              <a:rPr sz="2400" spc="-70" dirty="0">
                <a:latin typeface="Verdana"/>
                <a:cs typeface="Verdana"/>
              </a:rPr>
              <a:t>words </a:t>
            </a:r>
            <a:r>
              <a:rPr sz="2400" spc="10" dirty="0">
                <a:latin typeface="Verdana"/>
                <a:cs typeface="Verdana"/>
              </a:rPr>
              <a:t>which </a:t>
            </a:r>
            <a:r>
              <a:rPr sz="2400" spc="60" dirty="0">
                <a:latin typeface="Verdana"/>
                <a:cs typeface="Verdana"/>
              </a:rPr>
              <a:t>cannot </a:t>
            </a:r>
            <a:r>
              <a:rPr sz="2400" spc="135" dirty="0">
                <a:latin typeface="Verdana"/>
                <a:cs typeface="Verdana"/>
              </a:rPr>
              <a:t>be  </a:t>
            </a:r>
            <a:r>
              <a:rPr lang="en-US" sz="2400" spc="135" dirty="0">
                <a:latin typeface="Verdana"/>
                <a:cs typeface="Verdana"/>
              </a:rPr>
              <a:t>            </a:t>
            </a:r>
            <a:r>
              <a:rPr sz="2400" spc="-80" dirty="0">
                <a:latin typeface="Verdana"/>
                <a:cs typeface="Verdana"/>
              </a:rPr>
              <a:t>used</a:t>
            </a:r>
            <a:r>
              <a:rPr lang="en-US" sz="2400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as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identifiers</a:t>
            </a:r>
            <a:endParaRPr sz="2400" dirty="0">
              <a:latin typeface="Verdana"/>
              <a:cs typeface="Verdana"/>
            </a:endParaRPr>
          </a:p>
          <a:p>
            <a:pPr marL="287020" marR="475615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120" dirty="0">
                <a:latin typeface="Verdana"/>
                <a:cs typeface="Verdana"/>
              </a:rPr>
              <a:t>These</a:t>
            </a:r>
            <a:r>
              <a:rPr sz="2400" spc="-16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are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basically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part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grammar  </a:t>
            </a:r>
            <a:r>
              <a:rPr sz="2400" spc="-60" dirty="0">
                <a:latin typeface="Verdana"/>
                <a:cs typeface="Verdana"/>
              </a:rPr>
              <a:t>representing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320" dirty="0">
                <a:latin typeface="Verdana"/>
                <a:cs typeface="Verdana"/>
              </a:rPr>
              <a:t> </a:t>
            </a:r>
            <a:r>
              <a:rPr sz="2400" spc="55" dirty="0">
                <a:latin typeface="Verdana"/>
                <a:cs typeface="Verdana"/>
              </a:rPr>
              <a:t>language</a:t>
            </a:r>
            <a:endParaRPr sz="2400" dirty="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580"/>
              </a:spcBef>
              <a:tabLst>
                <a:tab pos="2240915" algn="l"/>
              </a:tabLst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-195" dirty="0">
                <a:latin typeface="Verdana"/>
                <a:cs typeface="Verdana"/>
              </a:rPr>
              <a:t>E.g:</a:t>
            </a:r>
            <a:r>
              <a:rPr sz="2400" spc="-495" dirty="0">
                <a:latin typeface="Verdana"/>
                <a:cs typeface="Verdana"/>
              </a:rPr>
              <a:t> </a:t>
            </a:r>
            <a:r>
              <a:rPr sz="2400" spc="-155" dirty="0">
                <a:latin typeface="Verdana"/>
                <a:cs typeface="Verdana"/>
              </a:rPr>
              <a:t>if,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80" dirty="0">
                <a:latin typeface="Verdana"/>
                <a:cs typeface="Verdana"/>
              </a:rPr>
              <a:t>while,	</a:t>
            </a:r>
            <a:r>
              <a:rPr sz="2400" spc="-135" dirty="0">
                <a:latin typeface="Verdana"/>
                <a:cs typeface="Verdana"/>
              </a:rPr>
              <a:t>return, </a:t>
            </a:r>
            <a:r>
              <a:rPr sz="2400" spc="40" dirty="0">
                <a:latin typeface="Verdana"/>
                <a:cs typeface="Verdana"/>
              </a:rPr>
              <a:t>namespace,</a:t>
            </a:r>
            <a:r>
              <a:rPr sz="2400" spc="-24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etc.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7723" y="0"/>
            <a:ext cx="228600" cy="6858000"/>
          </a:xfrm>
          <a:custGeom>
            <a:avLst/>
            <a:gdLst/>
            <a:ahLst/>
            <a:cxnLst/>
            <a:rect l="l" t="t" r="r" b="b"/>
            <a:pathLst>
              <a:path w="228600" h="6858000">
                <a:moveTo>
                  <a:pt x="0" y="6858000"/>
                </a:moveTo>
                <a:lnTo>
                  <a:pt x="228600" y="6858000"/>
                </a:lnTo>
                <a:lnTo>
                  <a:pt x="2286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06324" y="0"/>
            <a:ext cx="193675" cy="6858000"/>
          </a:xfrm>
          <a:custGeom>
            <a:avLst/>
            <a:gdLst/>
            <a:ahLst/>
            <a:cxnLst/>
            <a:rect l="l" t="t" r="r" b="b"/>
            <a:pathLst>
              <a:path w="193675" h="6858000">
                <a:moveTo>
                  <a:pt x="0" y="6858000"/>
                </a:moveTo>
                <a:lnTo>
                  <a:pt x="193547" y="6858000"/>
                </a:lnTo>
                <a:lnTo>
                  <a:pt x="193547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490472" y="0"/>
            <a:ext cx="1483360" cy="344805"/>
          </a:xfrm>
          <a:custGeom>
            <a:avLst/>
            <a:gdLst/>
            <a:ahLst/>
            <a:cxnLst/>
            <a:rect l="l" t="t" r="r" b="b"/>
            <a:pathLst>
              <a:path w="1483360" h="344805">
                <a:moveTo>
                  <a:pt x="0" y="344424"/>
                </a:moveTo>
                <a:lnTo>
                  <a:pt x="1482852" y="344424"/>
                </a:lnTo>
                <a:lnTo>
                  <a:pt x="1482852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490472" y="6530340"/>
            <a:ext cx="1483360" cy="327660"/>
          </a:xfrm>
          <a:custGeom>
            <a:avLst/>
            <a:gdLst/>
            <a:ahLst/>
            <a:cxnLst/>
            <a:rect l="l" t="t" r="r" b="b"/>
            <a:pathLst>
              <a:path w="1483360" h="327659">
                <a:moveTo>
                  <a:pt x="0" y="327659"/>
                </a:moveTo>
                <a:lnTo>
                  <a:pt x="1482852" y="327659"/>
                </a:lnTo>
                <a:lnTo>
                  <a:pt x="1482852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9872" y="0"/>
            <a:ext cx="228600" cy="344805"/>
          </a:xfrm>
          <a:custGeom>
            <a:avLst/>
            <a:gdLst/>
            <a:ahLst/>
            <a:cxnLst/>
            <a:rect l="l" t="t" r="r" b="b"/>
            <a:pathLst>
              <a:path w="228600" h="344805">
                <a:moveTo>
                  <a:pt x="0" y="344424"/>
                </a:moveTo>
                <a:lnTo>
                  <a:pt x="228600" y="344424"/>
                </a:lnTo>
                <a:lnTo>
                  <a:pt x="2286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99872" y="6530340"/>
            <a:ext cx="228600" cy="327660"/>
          </a:xfrm>
          <a:custGeom>
            <a:avLst/>
            <a:gdLst/>
            <a:ahLst/>
            <a:cxnLst/>
            <a:rect l="l" t="t" r="r" b="b"/>
            <a:pathLst>
              <a:path w="228600" h="327659">
                <a:moveTo>
                  <a:pt x="0" y="327659"/>
                </a:moveTo>
                <a:lnTo>
                  <a:pt x="228600" y="327659"/>
                </a:lnTo>
                <a:lnTo>
                  <a:pt x="2286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28472" y="0"/>
            <a:ext cx="762000" cy="344805"/>
          </a:xfrm>
          <a:custGeom>
            <a:avLst/>
            <a:gdLst/>
            <a:ahLst/>
            <a:cxnLst/>
            <a:rect l="l" t="t" r="r" b="b"/>
            <a:pathLst>
              <a:path w="762000" h="344805">
                <a:moveTo>
                  <a:pt x="0" y="344424"/>
                </a:moveTo>
                <a:lnTo>
                  <a:pt x="762000" y="344424"/>
                </a:lnTo>
                <a:lnTo>
                  <a:pt x="762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8472" y="6530340"/>
            <a:ext cx="762000" cy="327660"/>
          </a:xfrm>
          <a:custGeom>
            <a:avLst/>
            <a:gdLst/>
            <a:ahLst/>
            <a:cxnLst/>
            <a:rect l="l" t="t" r="r" b="b"/>
            <a:pathLst>
              <a:path w="762000" h="327659">
                <a:moveTo>
                  <a:pt x="0" y="327659"/>
                </a:moveTo>
                <a:lnTo>
                  <a:pt x="762000" y="327659"/>
                </a:lnTo>
                <a:lnTo>
                  <a:pt x="762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707123" y="0"/>
            <a:ext cx="1524000" cy="344805"/>
          </a:xfrm>
          <a:custGeom>
            <a:avLst/>
            <a:gdLst/>
            <a:ahLst/>
            <a:cxnLst/>
            <a:rect l="l" t="t" r="r" b="b"/>
            <a:pathLst>
              <a:path w="1524000" h="344805">
                <a:moveTo>
                  <a:pt x="0" y="344424"/>
                </a:moveTo>
                <a:lnTo>
                  <a:pt x="1524000" y="344424"/>
                </a:lnTo>
                <a:lnTo>
                  <a:pt x="15240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707123" y="6530340"/>
            <a:ext cx="1524000" cy="327660"/>
          </a:xfrm>
          <a:custGeom>
            <a:avLst/>
            <a:gdLst/>
            <a:ahLst/>
            <a:cxnLst/>
            <a:rect l="l" t="t" r="r" b="b"/>
            <a:pathLst>
              <a:path w="1524000" h="327659">
                <a:moveTo>
                  <a:pt x="0" y="327659"/>
                </a:moveTo>
                <a:lnTo>
                  <a:pt x="1524000" y="327659"/>
                </a:lnTo>
                <a:lnTo>
                  <a:pt x="15240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993123" y="0"/>
            <a:ext cx="151130" cy="6858000"/>
          </a:xfrm>
          <a:custGeom>
            <a:avLst/>
            <a:gdLst/>
            <a:ahLst/>
            <a:cxnLst/>
            <a:rect l="l" t="t" r="r" b="b"/>
            <a:pathLst>
              <a:path w="151129" h="6858000">
                <a:moveTo>
                  <a:pt x="0" y="6857998"/>
                </a:moveTo>
                <a:lnTo>
                  <a:pt x="150875" y="6857998"/>
                </a:lnTo>
                <a:lnTo>
                  <a:pt x="150875" y="0"/>
                </a:lnTo>
                <a:lnTo>
                  <a:pt x="0" y="0"/>
                </a:lnTo>
                <a:lnTo>
                  <a:pt x="0" y="6857998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231123" y="0"/>
            <a:ext cx="762000" cy="6858000"/>
          </a:xfrm>
          <a:custGeom>
            <a:avLst/>
            <a:gdLst/>
            <a:ahLst/>
            <a:cxnLst/>
            <a:rect l="l" t="t" r="r" b="b"/>
            <a:pathLst>
              <a:path w="762000" h="6858000">
                <a:moveTo>
                  <a:pt x="0" y="6858000"/>
                </a:moveTo>
                <a:lnTo>
                  <a:pt x="762000" y="6858000"/>
                </a:lnTo>
                <a:lnTo>
                  <a:pt x="76200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963923" y="0"/>
            <a:ext cx="2743200" cy="344805"/>
          </a:xfrm>
          <a:custGeom>
            <a:avLst/>
            <a:gdLst/>
            <a:ahLst/>
            <a:cxnLst/>
            <a:rect l="l" t="t" r="r" b="b"/>
            <a:pathLst>
              <a:path w="2743200" h="344805">
                <a:moveTo>
                  <a:pt x="0" y="344424"/>
                </a:moveTo>
                <a:lnTo>
                  <a:pt x="2743200" y="344424"/>
                </a:lnTo>
                <a:lnTo>
                  <a:pt x="2743200" y="0"/>
                </a:lnTo>
                <a:lnTo>
                  <a:pt x="0" y="0"/>
                </a:lnTo>
                <a:lnTo>
                  <a:pt x="0" y="344424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963923" y="6530340"/>
            <a:ext cx="2743200" cy="327660"/>
          </a:xfrm>
          <a:custGeom>
            <a:avLst/>
            <a:gdLst/>
            <a:ahLst/>
            <a:cxnLst/>
            <a:rect l="l" t="t" r="r" b="b"/>
            <a:pathLst>
              <a:path w="2743200" h="327659">
                <a:moveTo>
                  <a:pt x="0" y="327659"/>
                </a:moveTo>
                <a:lnTo>
                  <a:pt x="2743200" y="327659"/>
                </a:lnTo>
                <a:lnTo>
                  <a:pt x="2743200" y="0"/>
                </a:lnTo>
                <a:lnTo>
                  <a:pt x="0" y="0"/>
                </a:lnTo>
                <a:lnTo>
                  <a:pt x="0" y="327659"/>
                </a:lnTo>
                <a:close/>
              </a:path>
            </a:pathLst>
          </a:custGeom>
          <a:solidFill>
            <a:srgbClr val="FFFFFF">
              <a:alpha val="1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0292" y="0"/>
            <a:ext cx="9100058" cy="686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57200" y="344424"/>
            <a:ext cx="8229600" cy="6186170"/>
          </a:xfrm>
          <a:custGeom>
            <a:avLst/>
            <a:gdLst/>
            <a:ahLst/>
            <a:cxnLst/>
            <a:rect l="l" t="t" r="r" b="b"/>
            <a:pathLst>
              <a:path w="8229600" h="6186170">
                <a:moveTo>
                  <a:pt x="0" y="6185916"/>
                </a:moveTo>
                <a:lnTo>
                  <a:pt x="8229600" y="6185916"/>
                </a:lnTo>
                <a:lnTo>
                  <a:pt x="8229600" y="0"/>
                </a:lnTo>
                <a:lnTo>
                  <a:pt x="0" y="0"/>
                </a:lnTo>
                <a:lnTo>
                  <a:pt x="0" y="6185916"/>
                </a:lnTo>
                <a:close/>
              </a:path>
            </a:pathLst>
          </a:custGeom>
          <a:ln w="6096">
            <a:solidFill>
              <a:srgbClr val="EE5846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987540" y="5852159"/>
            <a:ext cx="1243583" cy="3688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title"/>
          </p:nvPr>
        </p:nvSpPr>
        <p:spPr>
          <a:xfrm>
            <a:off x="1132433" y="739266"/>
            <a:ext cx="219202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65" dirty="0"/>
              <a:t>Data</a:t>
            </a:r>
            <a:r>
              <a:rPr spc="-305" dirty="0"/>
              <a:t> </a:t>
            </a:r>
            <a:r>
              <a:rPr spc="-85" dirty="0"/>
              <a:t>types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1190955" y="1468577"/>
            <a:ext cx="6434455" cy="38309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70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95" dirty="0">
                <a:latin typeface="Verdana"/>
                <a:cs typeface="Verdana"/>
              </a:rPr>
              <a:t>As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90" dirty="0">
                <a:latin typeface="Verdana"/>
                <a:cs typeface="Verdana"/>
              </a:rPr>
              <a:t> </a:t>
            </a:r>
            <a:r>
              <a:rPr sz="2400" spc="-30" dirty="0">
                <a:latin typeface="Verdana"/>
                <a:cs typeface="Verdana"/>
              </a:rPr>
              <a:t>know</a:t>
            </a:r>
            <a:r>
              <a:rPr sz="2400" spc="-195" dirty="0">
                <a:latin typeface="Verdana"/>
                <a:cs typeface="Verdana"/>
              </a:rPr>
              <a:t> </a:t>
            </a:r>
            <a:r>
              <a:rPr sz="2400" spc="75" dirty="0">
                <a:latin typeface="Verdana"/>
                <a:cs typeface="Verdana"/>
              </a:rPr>
              <a:t>we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90" dirty="0">
                <a:latin typeface="Verdana"/>
                <a:cs typeface="Verdana"/>
              </a:rPr>
              <a:t>need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45" dirty="0">
                <a:latin typeface="Verdana"/>
                <a:cs typeface="Verdana"/>
              </a:rPr>
              <a:t>variables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to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-100" dirty="0">
                <a:latin typeface="Verdana"/>
                <a:cs typeface="Verdana"/>
              </a:rPr>
              <a:t>store</a:t>
            </a:r>
            <a:endParaRPr sz="2400" dirty="0">
              <a:latin typeface="Verdana"/>
              <a:cs typeface="Verdana"/>
            </a:endParaRPr>
          </a:p>
          <a:p>
            <a:pPr marL="287020">
              <a:lnSpc>
                <a:spcPct val="100000"/>
              </a:lnSpc>
              <a:spcBef>
                <a:spcPts val="5"/>
              </a:spcBef>
            </a:pPr>
            <a:r>
              <a:rPr sz="2400" spc="-75" dirty="0">
                <a:latin typeface="Verdana"/>
                <a:cs typeface="Verdana"/>
              </a:rPr>
              <a:t>information.</a:t>
            </a:r>
            <a:endParaRPr sz="2400" dirty="0">
              <a:latin typeface="Verdana"/>
              <a:cs typeface="Verdana"/>
            </a:endParaRPr>
          </a:p>
          <a:p>
            <a:pPr marL="287020" marR="115570" indent="-274955">
              <a:lnSpc>
                <a:spcPct val="100000"/>
              </a:lnSpc>
              <a:spcBef>
                <a:spcPts val="575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 </a:t>
            </a:r>
            <a:r>
              <a:rPr sz="2400" spc="5" dirty="0">
                <a:latin typeface="Verdana"/>
                <a:cs typeface="Verdana"/>
              </a:rPr>
              <a:t>We </a:t>
            </a:r>
            <a:r>
              <a:rPr sz="2400" spc="-65" dirty="0">
                <a:latin typeface="Verdana"/>
                <a:cs typeface="Verdana"/>
              </a:rPr>
              <a:t>might </a:t>
            </a:r>
            <a:r>
              <a:rPr sz="2400" spc="5" dirty="0">
                <a:latin typeface="Verdana"/>
                <a:cs typeface="Verdana"/>
              </a:rPr>
              <a:t>want </a:t>
            </a:r>
            <a:r>
              <a:rPr sz="2400" spc="-10" dirty="0">
                <a:latin typeface="Verdana"/>
                <a:cs typeface="Verdana"/>
              </a:rPr>
              <a:t>to </a:t>
            </a:r>
            <a:r>
              <a:rPr sz="2400" spc="-105" dirty="0">
                <a:latin typeface="Verdana"/>
                <a:cs typeface="Verdana"/>
              </a:rPr>
              <a:t>store </a:t>
            </a:r>
            <a:r>
              <a:rPr sz="2400" spc="-60" dirty="0">
                <a:latin typeface="Verdana"/>
                <a:cs typeface="Verdana"/>
              </a:rPr>
              <a:t>information </a:t>
            </a:r>
            <a:r>
              <a:rPr sz="2400" spc="10" dirty="0">
                <a:latin typeface="Verdana"/>
                <a:cs typeface="Verdana"/>
              </a:rPr>
              <a:t>of  </a:t>
            </a:r>
            <a:r>
              <a:rPr sz="2400" spc="-90" dirty="0">
                <a:latin typeface="Verdana"/>
                <a:cs typeface="Verdana"/>
              </a:rPr>
              <a:t>various</a:t>
            </a:r>
            <a:r>
              <a:rPr sz="2400" spc="-215" dirty="0">
                <a:latin typeface="Verdana"/>
                <a:cs typeface="Verdana"/>
              </a:rPr>
              <a:t> </a:t>
            </a:r>
            <a:r>
              <a:rPr sz="2400" spc="-65" dirty="0">
                <a:latin typeface="Verdana"/>
                <a:cs typeface="Verdana"/>
              </a:rPr>
              <a:t>types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in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15" dirty="0">
                <a:latin typeface="Verdana"/>
                <a:cs typeface="Verdana"/>
              </a:rPr>
              <a:t>variable</a:t>
            </a:r>
            <a:r>
              <a:rPr sz="2400" spc="-229" dirty="0">
                <a:latin typeface="Verdana"/>
                <a:cs typeface="Verdana"/>
              </a:rPr>
              <a:t> </a:t>
            </a:r>
            <a:r>
              <a:rPr sz="2400" spc="-110" dirty="0">
                <a:latin typeface="Verdana"/>
                <a:cs typeface="Verdana"/>
              </a:rPr>
              <a:t>like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5" dirty="0">
                <a:latin typeface="Verdana"/>
                <a:cs typeface="Verdana"/>
              </a:rPr>
              <a:t>character,  </a:t>
            </a:r>
            <a:r>
              <a:rPr sz="2400" dirty="0">
                <a:latin typeface="Verdana"/>
                <a:cs typeface="Verdana"/>
              </a:rPr>
              <a:t>whole </a:t>
            </a:r>
            <a:r>
              <a:rPr sz="2400" spc="-100" dirty="0">
                <a:latin typeface="Verdana"/>
                <a:cs typeface="Verdana"/>
              </a:rPr>
              <a:t>numbers, </a:t>
            </a:r>
            <a:r>
              <a:rPr sz="2400" spc="-90" dirty="0">
                <a:latin typeface="Verdana"/>
                <a:cs typeface="Verdana"/>
              </a:rPr>
              <a:t>integers, </a:t>
            </a:r>
            <a:r>
              <a:rPr sz="2400" spc="-30" dirty="0">
                <a:latin typeface="Verdana"/>
                <a:cs typeface="Verdana"/>
              </a:rPr>
              <a:t>floating </a:t>
            </a:r>
            <a:r>
              <a:rPr sz="2400" spc="-55" dirty="0">
                <a:latin typeface="Verdana"/>
                <a:cs typeface="Verdana"/>
              </a:rPr>
              <a:t>point,  </a:t>
            </a:r>
            <a:r>
              <a:rPr sz="2400" spc="60" dirty="0">
                <a:latin typeface="Verdana"/>
                <a:cs typeface="Verdana"/>
              </a:rPr>
              <a:t>boolean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0" dirty="0">
                <a:latin typeface="Verdana"/>
                <a:cs typeface="Verdana"/>
              </a:rPr>
              <a:t>etc.</a:t>
            </a:r>
            <a:endParaRPr sz="2400" dirty="0">
              <a:latin typeface="Verdana"/>
              <a:cs typeface="Verdana"/>
            </a:endParaRPr>
          </a:p>
          <a:p>
            <a:pPr marL="287020" marR="5080" indent="-274955">
              <a:lnSpc>
                <a:spcPct val="100000"/>
              </a:lnSpc>
              <a:spcBef>
                <a:spcPts val="580"/>
              </a:spcBef>
            </a:pPr>
            <a:r>
              <a:rPr sz="1800" spc="365" dirty="0">
                <a:solidFill>
                  <a:srgbClr val="BC5C45"/>
                </a:solidFill>
                <a:latin typeface="Arial"/>
                <a:cs typeface="Arial"/>
              </a:rPr>
              <a:t></a:t>
            </a:r>
            <a:r>
              <a:rPr sz="1800" spc="25" dirty="0">
                <a:solidFill>
                  <a:srgbClr val="BC5C45"/>
                </a:solidFill>
                <a:latin typeface="Arial"/>
                <a:cs typeface="Arial"/>
              </a:rPr>
              <a:t> </a:t>
            </a:r>
            <a:r>
              <a:rPr sz="2400" spc="-25" dirty="0">
                <a:latin typeface="Verdana"/>
                <a:cs typeface="Verdana"/>
              </a:rPr>
              <a:t>Based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25" dirty="0">
                <a:latin typeface="Verdana"/>
                <a:cs typeface="Verdana"/>
              </a:rPr>
              <a:t>on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the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95" dirty="0">
                <a:latin typeface="Verdana"/>
                <a:cs typeface="Verdana"/>
              </a:rPr>
              <a:t>data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spc="10" dirty="0">
                <a:latin typeface="Verdana"/>
                <a:cs typeface="Verdana"/>
              </a:rPr>
              <a:t>of</a:t>
            </a:r>
            <a:r>
              <a:rPr sz="2400" spc="-185" dirty="0">
                <a:latin typeface="Verdana"/>
                <a:cs typeface="Verdana"/>
              </a:rPr>
              <a:t> </a:t>
            </a:r>
            <a:r>
              <a:rPr sz="2400" spc="195" dirty="0">
                <a:latin typeface="Verdana"/>
                <a:cs typeface="Verdana"/>
              </a:rPr>
              <a:t>a</a:t>
            </a:r>
            <a:r>
              <a:rPr sz="2400" spc="-200" dirty="0">
                <a:latin typeface="Verdana"/>
                <a:cs typeface="Verdana"/>
              </a:rPr>
              <a:t> </a:t>
            </a:r>
            <a:r>
              <a:rPr sz="2400" spc="-35" dirty="0">
                <a:latin typeface="Verdana"/>
                <a:cs typeface="Verdana"/>
              </a:rPr>
              <a:t>variable,</a:t>
            </a:r>
            <a:r>
              <a:rPr sz="2400" spc="-225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t</a:t>
            </a:r>
            <a:r>
              <a:rPr lang="en-US" sz="2400" spc="-509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h</a:t>
            </a:r>
            <a:r>
              <a:rPr lang="en-US" sz="2400" spc="-509" dirty="0">
                <a:latin typeface="Verdana"/>
                <a:cs typeface="Verdana"/>
              </a:rPr>
              <a:t> </a:t>
            </a:r>
            <a:r>
              <a:rPr sz="2400" spc="-509" dirty="0">
                <a:latin typeface="Verdana"/>
                <a:cs typeface="Verdana"/>
              </a:rPr>
              <a:t>e  </a:t>
            </a:r>
            <a:r>
              <a:rPr sz="2400" spc="5" dirty="0">
                <a:latin typeface="Verdana"/>
                <a:cs typeface="Verdana"/>
              </a:rPr>
              <a:t>operating </a:t>
            </a:r>
            <a:r>
              <a:rPr sz="2400" spc="-145" dirty="0">
                <a:latin typeface="Verdana"/>
                <a:cs typeface="Verdana"/>
              </a:rPr>
              <a:t>system </a:t>
            </a:r>
            <a:r>
              <a:rPr sz="2400" b="1" spc="-155" dirty="0">
                <a:latin typeface="Verdana"/>
                <a:cs typeface="Verdana"/>
              </a:rPr>
              <a:t>allocates </a:t>
            </a:r>
            <a:r>
              <a:rPr sz="2400" b="1" spc="-225" dirty="0">
                <a:latin typeface="Verdana"/>
                <a:cs typeface="Verdana"/>
              </a:rPr>
              <a:t>memory </a:t>
            </a:r>
            <a:r>
              <a:rPr sz="2400" spc="90" dirty="0">
                <a:latin typeface="Verdana"/>
                <a:cs typeface="Verdana"/>
              </a:rPr>
              <a:t>and  </a:t>
            </a:r>
            <a:r>
              <a:rPr sz="2400" b="1" spc="-270" dirty="0">
                <a:latin typeface="Verdana"/>
                <a:cs typeface="Verdana"/>
              </a:rPr>
              <a:t>interprets </a:t>
            </a:r>
            <a:r>
              <a:rPr sz="2400" b="1" spc="-235" dirty="0">
                <a:latin typeface="Verdana"/>
                <a:cs typeface="Verdana"/>
              </a:rPr>
              <a:t>the </a:t>
            </a:r>
            <a:r>
              <a:rPr sz="2400" b="1" spc="-180" dirty="0">
                <a:latin typeface="Verdana"/>
                <a:cs typeface="Verdana"/>
              </a:rPr>
              <a:t>combination </a:t>
            </a:r>
            <a:r>
              <a:rPr sz="2400" b="1" spc="-229" dirty="0">
                <a:latin typeface="Verdana"/>
                <a:cs typeface="Verdana"/>
              </a:rPr>
              <a:t>of </a:t>
            </a:r>
            <a:r>
              <a:rPr sz="2400" b="1" spc="-370" dirty="0">
                <a:latin typeface="Verdana"/>
                <a:cs typeface="Verdana"/>
              </a:rPr>
              <a:t>0s </a:t>
            </a:r>
            <a:r>
              <a:rPr sz="2400" b="1" spc="-135" dirty="0">
                <a:latin typeface="Verdana"/>
                <a:cs typeface="Verdana"/>
              </a:rPr>
              <a:t>and </a:t>
            </a:r>
            <a:r>
              <a:rPr sz="2400" b="1" spc="-370" dirty="0">
                <a:latin typeface="Verdana"/>
                <a:cs typeface="Verdana"/>
              </a:rPr>
              <a:t>1s </a:t>
            </a:r>
            <a:r>
              <a:rPr sz="2400" b="1" spc="-260" dirty="0">
                <a:latin typeface="Verdana"/>
                <a:cs typeface="Verdana"/>
              </a:rPr>
              <a:t>in  that</a:t>
            </a:r>
            <a:r>
              <a:rPr sz="2400" b="1" spc="-145" dirty="0">
                <a:latin typeface="Verdana"/>
                <a:cs typeface="Verdana"/>
              </a:rPr>
              <a:t> </a:t>
            </a:r>
            <a:r>
              <a:rPr sz="2400" b="1" spc="-225" dirty="0">
                <a:latin typeface="Verdana"/>
                <a:cs typeface="Verdana"/>
              </a:rPr>
              <a:t>memory</a:t>
            </a:r>
            <a:endParaRPr sz="2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1882</TotalTime>
  <Words>1201</Words>
  <Application>Microsoft Macintosh PowerPoint</Application>
  <PresentationFormat>On-screen Show (4:3)</PresentationFormat>
  <Paragraphs>168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Times New Roman</vt:lpstr>
      <vt:lpstr>Verdana</vt:lpstr>
      <vt:lpstr>Office Theme</vt:lpstr>
      <vt:lpstr>Lecture-2</vt:lpstr>
      <vt:lpstr>Homework?</vt:lpstr>
      <vt:lpstr>BT – 2: Apples and Oranges</vt:lpstr>
      <vt:lpstr>BT – 3: Average Salary</vt:lpstr>
      <vt:lpstr>Time to write our first program!</vt:lpstr>
      <vt:lpstr>Program to print “Hello World”</vt:lpstr>
      <vt:lpstr>Identifiers</vt:lpstr>
      <vt:lpstr>Keywords</vt:lpstr>
      <vt:lpstr>Data types</vt:lpstr>
      <vt:lpstr>Primitive Data Types</vt:lpstr>
      <vt:lpstr>Data type modifiers</vt:lpstr>
      <vt:lpstr>Variables</vt:lpstr>
      <vt:lpstr>Basic Operators in a Expression</vt:lpstr>
      <vt:lpstr>If Block</vt:lpstr>
      <vt:lpstr>Lottery system</vt:lpstr>
      <vt:lpstr>Lottery system</vt:lpstr>
      <vt:lpstr>While block</vt:lpstr>
      <vt:lpstr>Lets write code!</vt:lpstr>
      <vt:lpstr>Homework?</vt:lpstr>
      <vt:lpstr>Homework?</vt:lpstr>
      <vt:lpstr>Recap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Anushray Gupta</dc:creator>
  <cp:lastModifiedBy>Kartik Mathur</cp:lastModifiedBy>
  <cp:revision>12</cp:revision>
  <dcterms:created xsi:type="dcterms:W3CDTF">2018-06-12T11:04:22Z</dcterms:created>
  <dcterms:modified xsi:type="dcterms:W3CDTF">2025-04-07T11:26:17Z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2017-08-20T00:00:00Z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2018-06-12T00:00:00Z</vt:filetime>
  </property>
</Properties>
</file>