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8" r:id="rId4"/>
    <p:sldId id="274" r:id="rId5"/>
    <p:sldId id="290" r:id="rId6"/>
    <p:sldId id="291" r:id="rId7"/>
    <p:sldId id="292" r:id="rId8"/>
    <p:sldId id="286" r:id="rId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45"/>
    <p:restoredTop sz="95082"/>
  </p:normalViewPr>
  <p:slideViewPr>
    <p:cSldViewPr>
      <p:cViewPr varScale="1">
        <p:scale>
          <a:sx n="155" d="100"/>
          <a:sy n="155" d="100"/>
        </p:scale>
        <p:origin x="1648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4/7/25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4/7/25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4/7/25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4/7/25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051560" y="740663"/>
            <a:ext cx="3302508" cy="5384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4/7/25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5852" y="2712212"/>
            <a:ext cx="6432295" cy="1001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9159" y="1432001"/>
            <a:ext cx="7145680" cy="4013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4/7/25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51560" y="740663"/>
            <a:ext cx="3302508" cy="5384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12919" y="3350717"/>
            <a:ext cx="28168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0" dirty="0">
                <a:solidFill>
                  <a:srgbClr val="BC5C45"/>
                </a:solidFill>
                <a:latin typeface="Verdana"/>
                <a:cs typeface="Verdana"/>
              </a:rPr>
              <a:t>FUNDAMENTALS </a:t>
            </a:r>
            <a:r>
              <a:rPr sz="2500" spc="-310" dirty="0">
                <a:solidFill>
                  <a:srgbClr val="BC5C45"/>
                </a:solidFill>
                <a:latin typeface="Verdana"/>
                <a:cs typeface="Verdana"/>
              </a:rPr>
              <a:t>-</a:t>
            </a:r>
            <a:r>
              <a:rPr sz="2500" spc="-27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500" spc="-490" dirty="0">
                <a:solidFill>
                  <a:srgbClr val="BC5C45"/>
                </a:solidFill>
                <a:latin typeface="Verdana"/>
                <a:cs typeface="Verdana"/>
              </a:rPr>
              <a:t>I</a:t>
            </a:r>
            <a:endParaRPr sz="250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25619" y="4450842"/>
            <a:ext cx="2651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86385">
              <a:lnSpc>
                <a:spcPct val="100000"/>
              </a:lnSpc>
              <a:spcBef>
                <a:spcPts val="100"/>
              </a:spcBef>
              <a:buClr>
                <a:srgbClr val="BC5C45"/>
              </a:buClr>
              <a:buSzPct val="75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800" spc="-35" dirty="0">
                <a:solidFill>
                  <a:srgbClr val="424242"/>
                </a:solidFill>
                <a:latin typeface="Verdana"/>
                <a:cs typeface="Verdana"/>
              </a:rPr>
              <a:t>Programming  </a:t>
            </a:r>
            <a:r>
              <a:rPr sz="1800" spc="-30" dirty="0">
                <a:solidFill>
                  <a:srgbClr val="424242"/>
                </a:solidFill>
                <a:latin typeface="Verdana"/>
                <a:cs typeface="Verdana"/>
              </a:rPr>
              <a:t>Fundamentals </a:t>
            </a:r>
            <a:r>
              <a:rPr sz="1800" spc="-80" dirty="0">
                <a:solidFill>
                  <a:srgbClr val="424242"/>
                </a:solidFill>
                <a:latin typeface="Verdana"/>
                <a:cs typeface="Verdana"/>
              </a:rPr>
              <a:t>in</a:t>
            </a:r>
            <a:r>
              <a:rPr sz="1800" spc="-30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800" spc="-185" dirty="0">
                <a:solidFill>
                  <a:srgbClr val="424242"/>
                </a:solidFill>
                <a:latin typeface="Verdana"/>
                <a:cs typeface="Verdana"/>
              </a:rPr>
              <a:t>C++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878070" y="2738373"/>
            <a:ext cx="1409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C0504D"/>
                </a:solidFill>
              </a:rPr>
              <a:t>Le</a:t>
            </a:r>
            <a:r>
              <a:rPr sz="2400" spc="50" dirty="0">
                <a:solidFill>
                  <a:srgbClr val="C0504D"/>
                </a:solidFill>
              </a:rPr>
              <a:t>c</a:t>
            </a:r>
            <a:r>
              <a:rPr sz="2400" spc="-75" dirty="0">
                <a:solidFill>
                  <a:srgbClr val="C0504D"/>
                </a:solidFill>
              </a:rPr>
              <a:t>t</a:t>
            </a:r>
            <a:r>
              <a:rPr sz="2400" spc="-114" dirty="0">
                <a:solidFill>
                  <a:srgbClr val="C0504D"/>
                </a:solidFill>
              </a:rPr>
              <a:t>u</a:t>
            </a:r>
            <a:r>
              <a:rPr sz="2400" spc="-90" dirty="0">
                <a:solidFill>
                  <a:srgbClr val="C0504D"/>
                </a:solidFill>
              </a:rPr>
              <a:t>re</a:t>
            </a:r>
            <a:r>
              <a:rPr sz="2400" spc="-300" dirty="0">
                <a:solidFill>
                  <a:srgbClr val="C0504D"/>
                </a:solidFill>
              </a:rPr>
              <a:t>-</a:t>
            </a:r>
            <a:r>
              <a:rPr sz="2400" spc="-200" dirty="0">
                <a:solidFill>
                  <a:srgbClr val="C0504D"/>
                </a:solidFill>
              </a:rPr>
              <a:t>2</a:t>
            </a:r>
            <a:endParaRPr sz="2400"/>
          </a:p>
        </p:txBody>
      </p:sp>
      <p:sp>
        <p:nvSpPr>
          <p:cNvPr id="22" name="object 22"/>
          <p:cNvSpPr txBox="1"/>
          <p:nvPr/>
        </p:nvSpPr>
        <p:spPr>
          <a:xfrm>
            <a:off x="6553200" y="5748020"/>
            <a:ext cx="13836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400">
                <a:latin typeface="Verdana"/>
                <a:cs typeface="Verdana"/>
              </a:rPr>
              <a:t>Kartik Mathur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532880" cy="3049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20" dirty="0">
                <a:latin typeface="Verdana"/>
                <a:cs typeface="Verdana"/>
              </a:rPr>
              <a:t>Write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lang="en-US" sz="2400" spc="20" dirty="0">
                <a:latin typeface="Verdana"/>
                <a:cs typeface="Verdana"/>
              </a:rPr>
              <a:t>code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print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following</a:t>
            </a:r>
            <a:r>
              <a:rPr lang="en-US" sz="240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pattern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ourier New"/>
                <a:cs typeface="Courier New"/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ourier New"/>
                <a:cs typeface="Courier New"/>
              </a:rPr>
              <a:t>01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ourier New"/>
                <a:cs typeface="Courier New"/>
              </a:rPr>
              <a:t>101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ourier New"/>
                <a:cs typeface="Courier New"/>
              </a:rPr>
              <a:t>0101</a:t>
            </a:r>
            <a:endParaRPr sz="2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ourier New"/>
                <a:cs typeface="Courier New"/>
              </a:rPr>
              <a:t>10101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288" y="8001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EE5846"/>
                </a:solidFill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22752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Time </a:t>
            </a:r>
            <a:r>
              <a:rPr spc="-15" dirty="0"/>
              <a:t>to</a:t>
            </a:r>
            <a:r>
              <a:rPr spc="-365" dirty="0"/>
              <a:t> </a:t>
            </a:r>
            <a:r>
              <a:rPr spc="-155" dirty="0"/>
              <a:t>try?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32001"/>
            <a:ext cx="6509384" cy="324832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40" dirty="0">
                <a:latin typeface="Verdana"/>
                <a:cs typeface="Verdana"/>
              </a:rPr>
              <a:t>Print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all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prime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numbers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50" dirty="0">
                <a:latin typeface="Verdana"/>
                <a:cs typeface="Verdana"/>
              </a:rPr>
              <a:t>between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95" dirty="0">
                <a:latin typeface="Verdana"/>
                <a:cs typeface="Verdana"/>
              </a:rPr>
              <a:t>2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N</a:t>
            </a:r>
            <a:endParaRPr lang="en-US" sz="2400" spc="-2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lang="en-IN" sz="20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lang="en-IN" sz="2400" spc="-20" dirty="0">
                <a:latin typeface="Verdana"/>
                <a:cs typeface="Verdana"/>
              </a:rPr>
              <a:t>Reverse a number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65" dirty="0">
                <a:latin typeface="Verdana"/>
                <a:cs typeface="Verdana"/>
              </a:rPr>
              <a:t>Read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and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print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40" dirty="0">
                <a:latin typeface="Verdana"/>
                <a:cs typeface="Verdana"/>
              </a:rPr>
              <a:t>below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pattern</a:t>
            </a:r>
            <a:endParaRPr sz="2400" dirty="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120"/>
              </a:spcBef>
            </a:pPr>
            <a:r>
              <a:rPr sz="2400" dirty="0">
                <a:latin typeface="Courier New"/>
                <a:cs typeface="Courier New"/>
              </a:rPr>
              <a:t>1</a:t>
            </a:r>
          </a:p>
          <a:p>
            <a:pPr marR="4466590" algn="ctr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Courier New"/>
                <a:cs typeface="Courier New"/>
              </a:rPr>
              <a:t>232</a:t>
            </a:r>
            <a:endParaRPr sz="2400" dirty="0">
              <a:latin typeface="Courier New"/>
              <a:cs typeface="Courier New"/>
            </a:endParaRPr>
          </a:p>
          <a:p>
            <a:pPr marR="4466590" algn="ctr">
              <a:lnSpc>
                <a:spcPct val="100000"/>
              </a:lnSpc>
              <a:spcBef>
                <a:spcPts val="290"/>
              </a:spcBef>
            </a:pPr>
            <a:r>
              <a:rPr sz="2400" spc="-5" dirty="0">
                <a:latin typeface="Courier New"/>
                <a:cs typeface="Courier New"/>
              </a:rPr>
              <a:t>34543</a:t>
            </a:r>
            <a:endParaRPr sz="2400" dirty="0">
              <a:latin typeface="Courier New"/>
              <a:cs typeface="Courier New"/>
            </a:endParaRPr>
          </a:p>
          <a:p>
            <a:pPr marR="4461510" algn="ctr">
              <a:lnSpc>
                <a:spcPct val="100000"/>
              </a:lnSpc>
              <a:spcBef>
                <a:spcPts val="290"/>
              </a:spcBef>
            </a:pPr>
            <a:r>
              <a:rPr sz="2400" dirty="0">
                <a:latin typeface="Courier New"/>
                <a:cs typeface="Courier New"/>
              </a:rPr>
              <a:t>4567654</a:t>
            </a:r>
          </a:p>
          <a:p>
            <a:pPr marR="4464050" algn="ctr">
              <a:lnSpc>
                <a:spcPct val="100000"/>
              </a:lnSpc>
              <a:spcBef>
                <a:spcPts val="335"/>
              </a:spcBef>
            </a:pPr>
            <a:r>
              <a:rPr sz="2400" spc="-5" dirty="0">
                <a:latin typeface="Courier New"/>
                <a:cs typeface="Courier New"/>
              </a:rPr>
              <a:t>567898765</a:t>
            </a:r>
            <a:endParaRPr lang="en-IN" sz="2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2" y="739266"/>
            <a:ext cx="36681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Easy</a:t>
            </a:r>
            <a:r>
              <a:rPr lang="en-US" spc="-105" dirty="0"/>
              <a:t> debug</a:t>
            </a:r>
            <a:r>
              <a:rPr spc="-105" dirty="0"/>
              <a:t>?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68882"/>
            <a:ext cx="6215380" cy="383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70" dirty="0">
                <a:latin typeface="Verdana"/>
                <a:cs typeface="Verdana"/>
              </a:rPr>
              <a:t>In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45" dirty="0">
                <a:latin typeface="Verdana"/>
                <a:cs typeface="Verdana"/>
              </a:rPr>
              <a:t>below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95" dirty="0">
                <a:latin typeface="Verdana"/>
                <a:cs typeface="Verdana"/>
              </a:rPr>
              <a:t>code,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105" dirty="0">
                <a:latin typeface="Verdana"/>
                <a:cs typeface="Verdana"/>
              </a:rPr>
              <a:t>change/add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only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60" dirty="0">
                <a:latin typeface="Verdana"/>
                <a:cs typeface="Verdana"/>
              </a:rPr>
              <a:t>one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400" spc="35" dirty="0">
                <a:latin typeface="Verdana"/>
                <a:cs typeface="Verdana"/>
              </a:rPr>
              <a:t>character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and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print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‘*’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exactly</a:t>
            </a:r>
            <a:r>
              <a:rPr sz="2400" spc="-200" dirty="0">
                <a:latin typeface="Verdana"/>
                <a:cs typeface="Verdana"/>
              </a:rPr>
              <a:t> 20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30" dirty="0">
                <a:latin typeface="Verdana"/>
                <a:cs typeface="Verdana"/>
              </a:rPr>
              <a:t>times.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20" dirty="0">
                <a:latin typeface="Verdana"/>
                <a:cs typeface="Verdana"/>
              </a:rPr>
              <a:t>int </a:t>
            </a:r>
            <a:r>
              <a:rPr sz="2400" spc="-85" dirty="0">
                <a:latin typeface="Verdana"/>
                <a:cs typeface="Verdana"/>
              </a:rPr>
              <a:t>main()</a:t>
            </a:r>
            <a:r>
              <a:rPr sz="2400" spc="-310" dirty="0">
                <a:latin typeface="Verdana"/>
                <a:cs typeface="Verdana"/>
              </a:rPr>
              <a:t> </a:t>
            </a:r>
            <a:r>
              <a:rPr sz="2400" spc="-685" dirty="0">
                <a:latin typeface="Verdana"/>
                <a:cs typeface="Verdana"/>
              </a:rPr>
              <a:t>{</a:t>
            </a:r>
            <a:endParaRPr sz="24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575"/>
              </a:spcBef>
            </a:pPr>
            <a:r>
              <a:rPr sz="2400" spc="-120" dirty="0">
                <a:latin typeface="Verdana"/>
                <a:cs typeface="Verdana"/>
              </a:rPr>
              <a:t>int </a:t>
            </a:r>
            <a:r>
              <a:rPr sz="2400" spc="-185" dirty="0">
                <a:latin typeface="Verdana"/>
                <a:cs typeface="Verdana"/>
              </a:rPr>
              <a:t>i, </a:t>
            </a:r>
            <a:r>
              <a:rPr sz="2400" spc="-60" dirty="0">
                <a:latin typeface="Verdana"/>
                <a:cs typeface="Verdana"/>
              </a:rPr>
              <a:t>n </a:t>
            </a:r>
            <a:r>
              <a:rPr sz="2400" spc="-509" dirty="0">
                <a:latin typeface="Verdana"/>
                <a:cs typeface="Verdana"/>
              </a:rPr>
              <a:t>=</a:t>
            </a:r>
            <a:r>
              <a:rPr sz="2400" spc="-450" dirty="0">
                <a:latin typeface="Verdana"/>
                <a:cs typeface="Verdana"/>
              </a:rPr>
              <a:t> </a:t>
            </a:r>
            <a:r>
              <a:rPr sz="2400" spc="-280" dirty="0">
                <a:latin typeface="Verdana"/>
                <a:cs typeface="Verdana"/>
              </a:rPr>
              <a:t>20;</a:t>
            </a:r>
            <a:endParaRPr sz="24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580"/>
              </a:spcBef>
            </a:pPr>
            <a:r>
              <a:rPr sz="2400" spc="-95" dirty="0">
                <a:latin typeface="Verdana"/>
                <a:cs typeface="Verdana"/>
              </a:rPr>
              <a:t>for </a:t>
            </a:r>
            <a:r>
              <a:rPr sz="2400" spc="-195" dirty="0">
                <a:latin typeface="Verdana"/>
                <a:cs typeface="Verdana"/>
              </a:rPr>
              <a:t>(i </a:t>
            </a:r>
            <a:r>
              <a:rPr sz="2400" spc="-509" dirty="0">
                <a:latin typeface="Verdana"/>
                <a:cs typeface="Verdana"/>
              </a:rPr>
              <a:t>= </a:t>
            </a:r>
            <a:r>
              <a:rPr sz="2400" spc="-315" dirty="0">
                <a:latin typeface="Verdana"/>
                <a:cs typeface="Verdana"/>
              </a:rPr>
              <a:t>0; </a:t>
            </a:r>
            <a:r>
              <a:rPr sz="2400" spc="-180" dirty="0">
                <a:latin typeface="Verdana"/>
                <a:cs typeface="Verdana"/>
              </a:rPr>
              <a:t>i </a:t>
            </a:r>
            <a:r>
              <a:rPr sz="2400" spc="-509" dirty="0">
                <a:latin typeface="Verdana"/>
                <a:cs typeface="Verdana"/>
              </a:rPr>
              <a:t>&lt; </a:t>
            </a:r>
            <a:r>
              <a:rPr sz="2400" spc="-245" dirty="0">
                <a:latin typeface="Verdana"/>
                <a:cs typeface="Verdana"/>
              </a:rPr>
              <a:t>n;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i--)</a:t>
            </a:r>
            <a:endParaRPr sz="2400">
              <a:latin typeface="Verdana"/>
              <a:cs typeface="Verdana"/>
            </a:endParaRPr>
          </a:p>
          <a:p>
            <a:pPr marL="1772920">
              <a:lnSpc>
                <a:spcPct val="100000"/>
              </a:lnSpc>
              <a:spcBef>
                <a:spcPts val="575"/>
              </a:spcBef>
            </a:pPr>
            <a:r>
              <a:rPr sz="2400" spc="55" dirty="0">
                <a:latin typeface="Verdana"/>
                <a:cs typeface="Verdana"/>
              </a:rPr>
              <a:t>cout </a:t>
            </a:r>
            <a:r>
              <a:rPr sz="2400" spc="-509" dirty="0">
                <a:latin typeface="Verdana"/>
                <a:cs typeface="Verdana"/>
              </a:rPr>
              <a:t>&lt;&lt;</a:t>
            </a:r>
            <a:r>
              <a:rPr sz="2400" spc="-430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“*”;</a:t>
            </a:r>
            <a:endParaRPr sz="24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580"/>
              </a:spcBef>
            </a:pPr>
            <a:r>
              <a:rPr sz="2400" spc="-125" dirty="0">
                <a:latin typeface="Verdana"/>
                <a:cs typeface="Verdana"/>
              </a:rPr>
              <a:t>return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20" dirty="0">
                <a:latin typeface="Verdana"/>
                <a:cs typeface="Verdana"/>
              </a:rPr>
              <a:t>0;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685" dirty="0">
                <a:latin typeface="Verdana"/>
                <a:cs typeface="Verdana"/>
              </a:rPr>
              <a:t>}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2DE6A-F424-30E1-6B43-837397E48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284FEF3-255F-466A-7FE1-EB6BEAA70AE5}"/>
              </a:ext>
            </a:extLst>
          </p:cNvPr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107578C-5325-AC7B-3214-F4BAF062718D}"/>
              </a:ext>
            </a:extLst>
          </p:cNvPr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2E4F162-E321-8C5F-1196-7C61560F527A}"/>
              </a:ext>
            </a:extLst>
          </p:cNvPr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A59976D-928A-580D-8CA3-617AF378B959}"/>
              </a:ext>
            </a:extLst>
          </p:cNvPr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8864F9D-4D5C-4B31-8A90-5EB7447A7BE2}"/>
              </a:ext>
            </a:extLst>
          </p:cNvPr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65CE17D-C126-8164-CFFD-82641A1E7F44}"/>
              </a:ext>
            </a:extLst>
          </p:cNvPr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6E50003-E090-045E-56CF-AF2CE314A910}"/>
              </a:ext>
            </a:extLst>
          </p:cNvPr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400B4F4B-64A5-A8C1-D188-B799236D7EBE}"/>
              </a:ext>
            </a:extLst>
          </p:cNvPr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133C3C40-363E-E961-3A87-87C7672463C1}"/>
              </a:ext>
            </a:extLst>
          </p:cNvPr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CFE69860-F5B2-E7EF-8AC6-21936DA6E5FD}"/>
              </a:ext>
            </a:extLst>
          </p:cNvPr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A67BDB83-1AFA-E2A8-A484-643E43D1B6C0}"/>
              </a:ext>
            </a:extLst>
          </p:cNvPr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AF4D9955-C8BF-CBCF-AF93-D7630C632876}"/>
              </a:ext>
            </a:extLst>
          </p:cNvPr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4B02E611-6388-643F-2B87-9693381F8BAB}"/>
              </a:ext>
            </a:extLst>
          </p:cNvPr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35997819-9360-84D2-54BA-DBF93BC8FC81}"/>
              </a:ext>
            </a:extLst>
          </p:cNvPr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BD7904BC-2431-B842-9872-55B46BE956E1}"/>
              </a:ext>
            </a:extLst>
          </p:cNvPr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2A29ED7C-1D8E-3BE1-071F-930B943B0CFC}"/>
              </a:ext>
            </a:extLst>
          </p:cNvPr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F059B27E-4145-A765-D245-22063BD3131E}"/>
              </a:ext>
            </a:extLst>
          </p:cNvPr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C980BFA8-7519-B0D8-6F4F-DE205FA77A94}"/>
              </a:ext>
            </a:extLst>
          </p:cNvPr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4621C63F-E8BF-6B01-3A52-12D6E1F51A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2432" y="739266"/>
            <a:ext cx="36681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5" dirty="0"/>
              <a:t>More Pattern?</a:t>
            </a:r>
            <a:endParaRPr spc="-105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A3A915-7376-CBE0-ABA3-61F360D0D843}"/>
              </a:ext>
            </a:extLst>
          </p:cNvPr>
          <p:cNvSpPr txBox="1"/>
          <p:nvPr/>
        </p:nvSpPr>
        <p:spPr>
          <a:xfrm>
            <a:off x="1219200" y="1524000"/>
            <a:ext cx="5181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onsolas" panose="020B0609020204030204" pitchFamily="49" charset="0"/>
              </a:rPr>
              <a:t>For n = 5,</a:t>
            </a:r>
          </a:p>
          <a:p>
            <a:endParaRPr lang="en-IN" sz="1800" dirty="0">
              <a:effectLst/>
              <a:latin typeface="Consolas" panose="020B0609020204030204" pitchFamily="49" charset="0"/>
            </a:endParaRPr>
          </a:p>
          <a:p>
            <a:r>
              <a:rPr lang="en-IN" sz="3200" dirty="0">
                <a:effectLst/>
                <a:latin typeface="Consolas" panose="020B0609020204030204" pitchFamily="49" charset="0"/>
              </a:rPr>
              <a:t>* * * * * </a:t>
            </a:r>
          </a:p>
          <a:p>
            <a:r>
              <a:rPr lang="en-IN" sz="3200" dirty="0">
                <a:effectLst/>
                <a:latin typeface="Consolas" panose="020B0609020204030204" pitchFamily="49" charset="0"/>
              </a:rPr>
              <a:t>* * * * </a:t>
            </a:r>
          </a:p>
          <a:p>
            <a:r>
              <a:rPr lang="en-IN" sz="3200" dirty="0">
                <a:effectLst/>
                <a:latin typeface="Consolas" panose="020B0609020204030204" pitchFamily="49" charset="0"/>
              </a:rPr>
              <a:t>* * *</a:t>
            </a:r>
            <a:br>
              <a:rPr lang="en-IN" sz="3200" dirty="0">
                <a:effectLst/>
                <a:latin typeface="Consolas" panose="020B0609020204030204" pitchFamily="49" charset="0"/>
              </a:rPr>
            </a:br>
            <a:r>
              <a:rPr lang="en-IN" sz="3200" dirty="0">
                <a:effectLst/>
                <a:latin typeface="Consolas" panose="020B0609020204030204" pitchFamily="49" charset="0"/>
              </a:rPr>
              <a:t>* * </a:t>
            </a:r>
            <a:endParaRPr lang="en-IN" sz="3200" dirty="0"/>
          </a:p>
          <a:p>
            <a:r>
              <a:rPr lang="en-IN" sz="3200" dirty="0">
                <a:effectLst/>
                <a:latin typeface="Consolas" panose="020B0609020204030204" pitchFamily="49" charset="0"/>
              </a:rPr>
              <a:t>*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5404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BBEE6-686D-61E2-4C07-E2D01355A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0782C13-6BB7-AD0A-0EF8-D3A18D63F6D5}"/>
              </a:ext>
            </a:extLst>
          </p:cNvPr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6923D07-F925-E8A1-28D2-4BDDD7569E8E}"/>
              </a:ext>
            </a:extLst>
          </p:cNvPr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26A692A-1C8D-0D2A-CA3F-D765599B9B19}"/>
              </a:ext>
            </a:extLst>
          </p:cNvPr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021C989-489A-8F21-06FA-1FFD8CB4474C}"/>
              </a:ext>
            </a:extLst>
          </p:cNvPr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6B5D9D0-50CF-5A80-D20A-6B7DB5B4A29A}"/>
              </a:ext>
            </a:extLst>
          </p:cNvPr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F0AE6BF7-7FD0-A7F7-6B13-1F50E111D2E2}"/>
              </a:ext>
            </a:extLst>
          </p:cNvPr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1295552-312E-99AD-8358-15354A3B97E3}"/>
              </a:ext>
            </a:extLst>
          </p:cNvPr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F77FA93F-094C-D770-69DB-295B28C03140}"/>
              </a:ext>
            </a:extLst>
          </p:cNvPr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EF2D9F2A-9737-53C2-66EA-A878A5A2D768}"/>
              </a:ext>
            </a:extLst>
          </p:cNvPr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462EFF27-6992-91C5-FA3D-868DBE371607}"/>
              </a:ext>
            </a:extLst>
          </p:cNvPr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E6F40209-1FC7-22F6-F741-CF497A71E9DD}"/>
              </a:ext>
            </a:extLst>
          </p:cNvPr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EF5D511D-C7AC-A306-E2CA-D489A4F30F9A}"/>
              </a:ext>
            </a:extLst>
          </p:cNvPr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2865CE33-AB26-A403-FA95-A6C811642F28}"/>
              </a:ext>
            </a:extLst>
          </p:cNvPr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560951EA-5844-20CB-FC72-7CF2DF73711B}"/>
              </a:ext>
            </a:extLst>
          </p:cNvPr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504F2DDC-384F-0A3E-E5C6-1236ABE4A043}"/>
              </a:ext>
            </a:extLst>
          </p:cNvPr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944A546D-FC1F-F9EC-F4B5-57F7D5377BFC}"/>
              </a:ext>
            </a:extLst>
          </p:cNvPr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7BD93C86-4057-D88C-12FA-C13A80C5DA52}"/>
              </a:ext>
            </a:extLst>
          </p:cNvPr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7DADE378-3FB4-7C8D-C980-DBE665635A5A}"/>
              </a:ext>
            </a:extLst>
          </p:cNvPr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E2FC5A7C-6A04-F6B7-BE39-A5DBE0A175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2432" y="739266"/>
            <a:ext cx="36681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5" dirty="0"/>
              <a:t>More Pattern?</a:t>
            </a:r>
            <a:endParaRPr spc="-105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72AE8E-40D7-D61F-00C6-8547119C2BA7}"/>
              </a:ext>
            </a:extLst>
          </p:cNvPr>
          <p:cNvSpPr txBox="1"/>
          <p:nvPr/>
        </p:nvSpPr>
        <p:spPr>
          <a:xfrm>
            <a:off x="1219200" y="1524000"/>
            <a:ext cx="5181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onsolas" panose="020B0609020204030204" pitchFamily="49" charset="0"/>
              </a:rPr>
              <a:t>For n = 5,</a:t>
            </a:r>
          </a:p>
          <a:p>
            <a:endParaRPr lang="en-IN" sz="1800" dirty="0">
              <a:effectLst/>
              <a:latin typeface="Consolas" panose="020B0609020204030204" pitchFamily="49" charset="0"/>
            </a:endParaRPr>
          </a:p>
          <a:p>
            <a:r>
              <a:rPr lang="en-IN" sz="3200" dirty="0">
                <a:effectLst/>
                <a:latin typeface="Consolas" panose="020B0609020204030204" pitchFamily="49" charset="0"/>
              </a:rPr>
              <a:t>* </a:t>
            </a:r>
          </a:p>
          <a:p>
            <a:r>
              <a:rPr lang="en-IN" sz="3200" dirty="0">
                <a:effectLst/>
                <a:latin typeface="Consolas" panose="020B0609020204030204" pitchFamily="49" charset="0"/>
              </a:rPr>
              <a:t>* * </a:t>
            </a:r>
          </a:p>
          <a:p>
            <a:r>
              <a:rPr lang="en-IN" sz="3200" dirty="0">
                <a:effectLst/>
                <a:latin typeface="Consolas" panose="020B0609020204030204" pitchFamily="49" charset="0"/>
              </a:rPr>
              <a:t>* * * </a:t>
            </a:r>
          </a:p>
          <a:p>
            <a:r>
              <a:rPr lang="en-IN" sz="3200" dirty="0">
                <a:effectLst/>
                <a:latin typeface="Consolas" panose="020B0609020204030204" pitchFamily="49" charset="0"/>
              </a:rPr>
              <a:t>* * * * </a:t>
            </a:r>
          </a:p>
          <a:p>
            <a:r>
              <a:rPr lang="en-IN" sz="3200" dirty="0">
                <a:effectLst/>
                <a:latin typeface="Consolas" panose="020B0609020204030204" pitchFamily="49" charset="0"/>
              </a:rPr>
              <a:t>* * * * * 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850638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783D6-1D82-97A6-424D-1AC6B6FA1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3F0AEC0-56E8-F672-C00F-7753CC9AE45B}"/>
              </a:ext>
            </a:extLst>
          </p:cNvPr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670C5C3-0EC5-262C-A99A-E66628CE497D}"/>
              </a:ext>
            </a:extLst>
          </p:cNvPr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7BEDFC2-C6F3-08C8-058E-29B7DA30F2EA}"/>
              </a:ext>
            </a:extLst>
          </p:cNvPr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24B6BDD-00D6-804B-1F8C-5FEAD82FA65E}"/>
              </a:ext>
            </a:extLst>
          </p:cNvPr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791AB8A-3E78-C8C2-CEF0-AD2C00F4C743}"/>
              </a:ext>
            </a:extLst>
          </p:cNvPr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4CF8B04-E4A8-94A9-D6A8-14AF81D2E57D}"/>
              </a:ext>
            </a:extLst>
          </p:cNvPr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54F953E-43CB-CBD8-5AAB-788B8650C690}"/>
              </a:ext>
            </a:extLst>
          </p:cNvPr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A8C37B34-493C-204B-D288-505240F77FF9}"/>
              </a:ext>
            </a:extLst>
          </p:cNvPr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ABF28CDE-F3AF-EB1A-0C82-994D6A60BEBB}"/>
              </a:ext>
            </a:extLst>
          </p:cNvPr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38910317-F73D-C4C0-3362-402E65145AD5}"/>
              </a:ext>
            </a:extLst>
          </p:cNvPr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B5689435-0173-52F6-190F-845A0464E7EE}"/>
              </a:ext>
            </a:extLst>
          </p:cNvPr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6914426C-C1A2-B440-67AE-841E430F9CEB}"/>
              </a:ext>
            </a:extLst>
          </p:cNvPr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B95D43E8-1BE4-7C38-7552-643AB8294D1F}"/>
              </a:ext>
            </a:extLst>
          </p:cNvPr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981F718F-346D-39ED-1DF8-FB5F9BE6C2DE}"/>
              </a:ext>
            </a:extLst>
          </p:cNvPr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A769D42B-2C32-31AF-C070-B3888D7EB61E}"/>
              </a:ext>
            </a:extLst>
          </p:cNvPr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D54BB06E-5FDF-40AA-0816-D22D741D026C}"/>
              </a:ext>
            </a:extLst>
          </p:cNvPr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90914A6C-0C36-D7C6-1C15-3A727259CDBA}"/>
              </a:ext>
            </a:extLst>
          </p:cNvPr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B00E1024-3D9B-57EE-41F4-D58CBA7E6E5E}"/>
              </a:ext>
            </a:extLst>
          </p:cNvPr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AD1CB7EE-FE07-7636-7FD8-2511F9563F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2432" y="739266"/>
            <a:ext cx="36681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05" dirty="0"/>
              <a:t>More Pattern?</a:t>
            </a:r>
            <a:endParaRPr spc="-105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7C34E-A95A-A0F9-B8BC-209F1F38E881}"/>
              </a:ext>
            </a:extLst>
          </p:cNvPr>
          <p:cNvSpPr txBox="1"/>
          <p:nvPr/>
        </p:nvSpPr>
        <p:spPr>
          <a:xfrm>
            <a:off x="1219200" y="1524000"/>
            <a:ext cx="5181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Consolas" panose="020B0609020204030204" pitchFamily="49" charset="0"/>
              </a:rPr>
              <a:t>For n = 5,</a:t>
            </a:r>
          </a:p>
          <a:p>
            <a:endParaRPr lang="en-IN" sz="1800" dirty="0">
              <a:effectLst/>
              <a:latin typeface="Consolas" panose="020B0609020204030204" pitchFamily="49" charset="0"/>
            </a:endParaRPr>
          </a:p>
          <a:p>
            <a:r>
              <a:rPr lang="en-IN" sz="3200" dirty="0">
                <a:effectLst/>
                <a:latin typeface="Consolas" panose="020B0609020204030204" pitchFamily="49" charset="0"/>
              </a:rPr>
              <a:t>* * * * * </a:t>
            </a:r>
          </a:p>
          <a:p>
            <a:r>
              <a:rPr lang="en-IN" sz="3200" dirty="0">
                <a:effectLst/>
                <a:latin typeface="Consolas" panose="020B0609020204030204" pitchFamily="49" charset="0"/>
              </a:rPr>
              <a:t>* * * * </a:t>
            </a:r>
          </a:p>
          <a:p>
            <a:r>
              <a:rPr lang="en-IN" sz="3200" dirty="0">
                <a:effectLst/>
                <a:latin typeface="Consolas" panose="020B0609020204030204" pitchFamily="49" charset="0"/>
              </a:rPr>
              <a:t>* * * </a:t>
            </a:r>
          </a:p>
          <a:p>
            <a:r>
              <a:rPr lang="en-IN" sz="3200" dirty="0">
                <a:effectLst/>
                <a:latin typeface="Consolas" panose="020B0609020204030204" pitchFamily="49" charset="0"/>
              </a:rPr>
              <a:t>* * </a:t>
            </a:r>
          </a:p>
          <a:p>
            <a:r>
              <a:rPr lang="en-IN" sz="3200" dirty="0">
                <a:effectLst/>
                <a:latin typeface="Consolas" panose="020B0609020204030204" pitchFamily="49" charset="0"/>
              </a:rPr>
              <a:t>*</a:t>
            </a:r>
            <a:r>
              <a:rPr lang="en-IN" sz="1800" dirty="0">
                <a:effectLst/>
                <a:latin typeface="Consolas" panose="020B0609020204030204" pitchFamily="49" charset="0"/>
              </a:rPr>
              <a:t> </a:t>
            </a:r>
            <a:endParaRPr lang="en-IN" sz="3200" dirty="0"/>
          </a:p>
          <a:p>
            <a:r>
              <a:rPr lang="en-IN" sz="3200" dirty="0">
                <a:effectLst/>
                <a:latin typeface="Consolas" panose="020B0609020204030204" pitchFamily="49" charset="0"/>
              </a:rPr>
              <a:t> 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573292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5619" y="3294329"/>
            <a:ext cx="22656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200" spc="-155" dirty="0">
                <a:solidFill>
                  <a:srgbClr val="BC5C45"/>
                </a:solidFill>
                <a:latin typeface="Verdana"/>
                <a:cs typeface="Verdana"/>
              </a:rPr>
              <a:t>Thank </a:t>
            </a:r>
            <a:r>
              <a:rPr sz="3200" dirty="0">
                <a:solidFill>
                  <a:srgbClr val="BC5C45"/>
                </a:solidFill>
                <a:latin typeface="Verdana"/>
                <a:cs typeface="Verdana"/>
              </a:rPr>
              <a:t>You</a:t>
            </a:r>
            <a:r>
              <a:rPr sz="3200" spc="-41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315" dirty="0">
                <a:solidFill>
                  <a:srgbClr val="BC5C45"/>
                </a:solidFill>
                <a:latin typeface="Verdana"/>
                <a:cs typeface="Verdana"/>
              </a:rPr>
              <a:t>!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1896</TotalTime>
  <Words>181</Words>
  <Application>Microsoft Macintosh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Consolas</vt:lpstr>
      <vt:lpstr>Courier New</vt:lpstr>
      <vt:lpstr>Times New Roman</vt:lpstr>
      <vt:lpstr>Verdana</vt:lpstr>
      <vt:lpstr>Office Theme</vt:lpstr>
      <vt:lpstr>Lecture-2</vt:lpstr>
      <vt:lpstr>PowerPoint Presentation</vt:lpstr>
      <vt:lpstr>Time to try?</vt:lpstr>
      <vt:lpstr>Easy debug?</vt:lpstr>
      <vt:lpstr>More Pattern?</vt:lpstr>
      <vt:lpstr>More Pattern?</vt:lpstr>
      <vt:lpstr>More Pattern?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Kartik Mathur</cp:lastModifiedBy>
  <cp:revision>14</cp:revision>
  <dcterms:created xsi:type="dcterms:W3CDTF">2018-06-12T11:04:22Z</dcterms:created>
  <dcterms:modified xsi:type="dcterms:W3CDTF">2025-04-07T12:03:21Z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2018-06-12T00:00:00Z</vt:filetime>
  </property>
</Properties>
</file>