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3" r:id="rId4"/>
    <p:sldId id="278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7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3"/>
    <p:restoredTop sz="97161"/>
  </p:normalViewPr>
  <p:slideViewPr>
    <p:cSldViewPr>
      <p:cViewPr varScale="1">
        <p:scale>
          <a:sx n="128" d="100"/>
          <a:sy n="128" d="100"/>
        </p:scale>
        <p:origin x="1784" y="176"/>
      </p:cViewPr>
      <p:guideLst>
        <p:guide orient="horz" pos="2880"/>
        <p:guide pos="216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D67E82-B786-E64E-9FBF-74C51343EB82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BA68B-02B1-C949-98D4-D27D5950B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72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BA68B-02B1-C949-98D4-D27D5950B9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5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4366" y="3057270"/>
            <a:ext cx="6335267" cy="513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9159" y="1432305"/>
            <a:ext cx="7145680" cy="401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59555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351022"/>
            <a:ext cx="254952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45" dirty="0">
                <a:solidFill>
                  <a:srgbClr val="BC5C45"/>
                </a:solidFill>
                <a:latin typeface="Verdana"/>
                <a:cs typeface="Verdana"/>
              </a:rPr>
              <a:t>Fundamentals</a:t>
            </a:r>
            <a:r>
              <a:rPr sz="2500" spc="-18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500" spc="-434" dirty="0">
                <a:solidFill>
                  <a:srgbClr val="BC5C45"/>
                </a:solidFill>
                <a:latin typeface="Verdana"/>
                <a:cs typeface="Verdana"/>
              </a:rPr>
              <a:t>-II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5619" y="4450460"/>
            <a:ext cx="27305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86385">
              <a:lnSpc>
                <a:spcPct val="100000"/>
              </a:lnSpc>
              <a:spcBef>
                <a:spcPts val="10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35" dirty="0">
                <a:solidFill>
                  <a:srgbClr val="424242"/>
                </a:solidFill>
                <a:latin typeface="Verdana"/>
                <a:cs typeface="Verdana"/>
              </a:rPr>
              <a:t>Programming  </a:t>
            </a:r>
            <a:r>
              <a:rPr sz="1800" spc="-30" dirty="0">
                <a:solidFill>
                  <a:srgbClr val="424242"/>
                </a:solidFill>
                <a:latin typeface="Verdana"/>
                <a:cs typeface="Verdana"/>
              </a:rPr>
              <a:t>Fundamentals</a:t>
            </a:r>
            <a:r>
              <a:rPr sz="1800" spc="-165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-15" dirty="0">
                <a:solidFill>
                  <a:srgbClr val="424242"/>
                </a:solidFill>
                <a:latin typeface="Verdana"/>
                <a:cs typeface="Verdana"/>
              </a:rPr>
              <a:t>contd..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78070" y="2738373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sz="2400" spc="-300" dirty="0">
                <a:solidFill>
                  <a:srgbClr val="C0504D"/>
                </a:solidFill>
              </a:rPr>
              <a:t>-</a:t>
            </a:r>
            <a:r>
              <a:rPr lang="en-US" sz="2400" spc="-200" dirty="0">
                <a:solidFill>
                  <a:srgbClr val="C0504D"/>
                </a:solidFill>
              </a:rPr>
              <a:t>4</a:t>
            </a:r>
            <a:endParaRPr sz="2400" dirty="0"/>
          </a:p>
        </p:txBody>
      </p:sp>
      <p:sp>
        <p:nvSpPr>
          <p:cNvPr id="22" name="object 22"/>
          <p:cNvSpPr txBox="1"/>
          <p:nvPr/>
        </p:nvSpPr>
        <p:spPr>
          <a:xfrm>
            <a:off x="6580378" y="5747715"/>
            <a:ext cx="1382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 spc="-20" dirty="0">
                <a:solidFill>
                  <a:srgbClr val="0D0D0D"/>
                </a:solidFill>
                <a:latin typeface="Verdana"/>
                <a:cs typeface="Verdana"/>
              </a:rPr>
              <a:t>Kartik Mathur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4138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Some </a:t>
            </a:r>
            <a:r>
              <a:rPr spc="-45" dirty="0"/>
              <a:t>more</a:t>
            </a:r>
            <a:r>
              <a:rPr spc="-445" dirty="0"/>
              <a:t> </a:t>
            </a:r>
            <a:r>
              <a:rPr spc="-80" dirty="0"/>
              <a:t>operators!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349"/>
            <a:ext cx="6726555" cy="179472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50" dirty="0">
                <a:latin typeface="Verdana"/>
                <a:cs typeface="Verdana"/>
              </a:rPr>
              <a:t>Arithmetic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505" dirty="0">
                <a:latin typeface="Verdana"/>
                <a:cs typeface="Verdana"/>
              </a:rPr>
              <a:t>++ </a:t>
            </a:r>
            <a:r>
              <a:rPr sz="2400" spc="-210" dirty="0">
                <a:latin typeface="Verdana"/>
                <a:cs typeface="Verdana"/>
              </a:rPr>
              <a:t>, </a:t>
            </a:r>
            <a:r>
              <a:rPr sz="2400" spc="-300" dirty="0">
                <a:latin typeface="Verdana"/>
                <a:cs typeface="Verdana"/>
              </a:rPr>
              <a:t>--</a:t>
            </a:r>
            <a:r>
              <a:rPr sz="2400" spc="-49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35" dirty="0">
                <a:latin typeface="Verdana"/>
                <a:cs typeface="Verdana"/>
              </a:rPr>
              <a:t>Bitwise </a:t>
            </a:r>
            <a:r>
              <a:rPr sz="2400" spc="-35" dirty="0">
                <a:latin typeface="Verdana"/>
                <a:cs typeface="Verdana"/>
              </a:rPr>
              <a:t>Operators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70" dirty="0">
                <a:latin typeface="Verdana"/>
                <a:cs typeface="Verdana"/>
              </a:rPr>
              <a:t>&amp;, </a:t>
            </a:r>
            <a:r>
              <a:rPr sz="2400" spc="520" dirty="0">
                <a:latin typeface="Verdana"/>
                <a:cs typeface="Verdana"/>
              </a:rPr>
              <a:t>|</a:t>
            </a:r>
            <a:r>
              <a:rPr sz="2400" spc="-525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, </a:t>
            </a:r>
            <a:r>
              <a:rPr sz="2400" spc="-360" dirty="0">
                <a:latin typeface="Verdana"/>
                <a:cs typeface="Verdana"/>
              </a:rPr>
              <a:t>~, </a:t>
            </a:r>
            <a:r>
              <a:rPr sz="2400" spc="-300" dirty="0">
                <a:latin typeface="Verdana"/>
                <a:cs typeface="Verdana"/>
              </a:rPr>
              <a:t>^, </a:t>
            </a:r>
            <a:r>
              <a:rPr sz="2400" spc="-409" dirty="0">
                <a:latin typeface="Verdana"/>
                <a:cs typeface="Verdana"/>
              </a:rPr>
              <a:t>&lt;&lt;, </a:t>
            </a:r>
            <a:r>
              <a:rPr sz="2400" spc="-425" dirty="0">
                <a:latin typeface="Verdana"/>
                <a:cs typeface="Verdana"/>
              </a:rPr>
              <a:t>&gt;&gt;]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70" dirty="0">
                <a:latin typeface="Verdana"/>
                <a:cs typeface="Verdana"/>
              </a:rPr>
              <a:t>Compound </a:t>
            </a:r>
            <a:r>
              <a:rPr sz="2400" spc="-70" dirty="0">
                <a:latin typeface="Verdana"/>
                <a:cs typeface="Verdana"/>
              </a:rPr>
              <a:t>assignment </a:t>
            </a:r>
            <a:r>
              <a:rPr sz="2400" spc="-40" dirty="0">
                <a:latin typeface="Verdana"/>
                <a:cs typeface="Verdana"/>
              </a:rPr>
              <a:t>operators </a:t>
            </a:r>
            <a:r>
              <a:rPr sz="2400" spc="-330" dirty="0">
                <a:latin typeface="Verdana"/>
                <a:cs typeface="Verdana"/>
              </a:rPr>
              <a:t>– </a:t>
            </a:r>
            <a:endParaRPr lang="en-US" sz="2400" spc="-33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2400" spc="-330" dirty="0">
                <a:latin typeface="Verdana"/>
                <a:cs typeface="Verdana"/>
              </a:rPr>
              <a:t>     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405" dirty="0">
                <a:latin typeface="Verdana"/>
                <a:cs typeface="Verdana"/>
              </a:rPr>
              <a:t>+=,  </a:t>
            </a:r>
            <a:r>
              <a:rPr sz="2400" spc="-515" dirty="0">
                <a:latin typeface="Verdana"/>
                <a:cs typeface="Verdana"/>
              </a:rPr>
              <a:t>*=,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sz="2400" spc="-260" dirty="0">
                <a:latin typeface="Verdana"/>
                <a:cs typeface="Verdana"/>
              </a:rPr>
              <a:t>/=, </a:t>
            </a:r>
            <a:r>
              <a:rPr sz="2400" spc="-484" dirty="0">
                <a:latin typeface="Verdana"/>
                <a:cs typeface="Verdana"/>
              </a:rPr>
              <a:t>%=, </a:t>
            </a:r>
            <a:r>
              <a:rPr sz="2400" spc="-220" dirty="0">
                <a:latin typeface="Verdana"/>
                <a:cs typeface="Verdana"/>
              </a:rPr>
              <a:t>&amp;=, </a:t>
            </a:r>
            <a:r>
              <a:rPr sz="2400" spc="-70" dirty="0">
                <a:latin typeface="Verdana"/>
                <a:cs typeface="Verdana"/>
              </a:rPr>
              <a:t>|=, </a:t>
            </a:r>
            <a:r>
              <a:rPr sz="2400" spc="-370" dirty="0">
                <a:latin typeface="Verdana"/>
                <a:cs typeface="Verdana"/>
              </a:rPr>
              <a:t>^=, </a:t>
            </a:r>
            <a:r>
              <a:rPr sz="2400" spc="-440" dirty="0">
                <a:latin typeface="Verdana"/>
                <a:cs typeface="Verdana"/>
              </a:rPr>
              <a:t>&lt;&lt;=, </a:t>
            </a:r>
            <a:r>
              <a:rPr sz="2400" spc="-509" dirty="0">
                <a:latin typeface="Verdana"/>
                <a:cs typeface="Verdana"/>
              </a:rPr>
              <a:t>&gt;&gt;=</a:t>
            </a:r>
            <a:r>
              <a:rPr sz="2400" spc="-24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418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Precedence </a:t>
            </a:r>
            <a:r>
              <a:rPr spc="95" dirty="0"/>
              <a:t>&amp;</a:t>
            </a:r>
            <a:r>
              <a:rPr spc="-655" dirty="0"/>
              <a:t> </a:t>
            </a:r>
            <a:r>
              <a:rPr spc="-100" dirty="0"/>
              <a:t>Associativity</a:t>
            </a:r>
          </a:p>
        </p:txBody>
      </p:sp>
      <p:sp>
        <p:nvSpPr>
          <p:cNvPr id="3" name="object 3"/>
          <p:cNvSpPr/>
          <p:nvPr/>
        </p:nvSpPr>
        <p:spPr>
          <a:xfrm>
            <a:off x="1842516" y="1350263"/>
            <a:ext cx="5852159" cy="43921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646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Another</a:t>
            </a:r>
            <a:r>
              <a:rPr spc="-275" dirty="0"/>
              <a:t> </a:t>
            </a:r>
            <a:r>
              <a:rPr dirty="0"/>
              <a:t>type</a:t>
            </a:r>
            <a:r>
              <a:rPr spc="-265" dirty="0"/>
              <a:t> </a:t>
            </a:r>
            <a:r>
              <a:rPr spc="15" dirty="0"/>
              <a:t>of</a:t>
            </a:r>
            <a:r>
              <a:rPr spc="-254" dirty="0"/>
              <a:t> </a:t>
            </a:r>
            <a:r>
              <a:rPr spc="265" dirty="0"/>
              <a:t>a</a:t>
            </a:r>
            <a:r>
              <a:rPr spc="-254" dirty="0"/>
              <a:t> </a:t>
            </a:r>
            <a:r>
              <a:rPr spc="-15" dirty="0"/>
              <a:t>loop!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62004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Verdana"/>
                <a:cs typeface="Verdana"/>
              </a:rPr>
              <a:t>for(</a:t>
            </a:r>
            <a:r>
              <a:rPr sz="2400" i="1" spc="-85" dirty="0" err="1">
                <a:latin typeface="Verdana"/>
                <a:cs typeface="Verdana"/>
              </a:rPr>
              <a:t>initialization;condition;</a:t>
            </a:r>
            <a:r>
              <a:rPr lang="en-US" sz="2400" i="1" spc="-85" dirty="0" err="1">
                <a:latin typeface="Verdana"/>
                <a:cs typeface="Verdana"/>
              </a:rPr>
              <a:t>updation</a:t>
            </a:r>
            <a:r>
              <a:rPr sz="2400" spc="-85" dirty="0">
                <a:latin typeface="Verdana"/>
                <a:cs typeface="Verdana"/>
              </a:rPr>
              <a:t>)</a:t>
            </a:r>
            <a:r>
              <a:rPr sz="2400" spc="-270" dirty="0">
                <a:latin typeface="Verdana"/>
                <a:cs typeface="Verdana"/>
              </a:rPr>
              <a:t> </a:t>
            </a:r>
            <a:r>
              <a:rPr sz="2400" spc="-680" dirty="0">
                <a:latin typeface="Verdana"/>
                <a:cs typeface="Verdana"/>
              </a:rPr>
              <a:t>{}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16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801750"/>
            <a:ext cx="65322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65" dirty="0"/>
              <a:t>Lets</a:t>
            </a:r>
            <a:r>
              <a:rPr sz="2800" spc="-210" dirty="0"/>
              <a:t> </a:t>
            </a:r>
            <a:r>
              <a:rPr sz="2800" spc="-10" dirty="0"/>
              <a:t>convert</a:t>
            </a:r>
            <a:r>
              <a:rPr sz="2800" spc="-204" dirty="0"/>
              <a:t> </a:t>
            </a:r>
            <a:r>
              <a:rPr sz="2800" spc="-55" dirty="0"/>
              <a:t>some</a:t>
            </a:r>
            <a:r>
              <a:rPr sz="2800" spc="-190" dirty="0"/>
              <a:t> </a:t>
            </a:r>
            <a:r>
              <a:rPr sz="2800" spc="-60" dirty="0"/>
              <a:t>problems</a:t>
            </a:r>
            <a:r>
              <a:rPr sz="2800" spc="-200" dirty="0"/>
              <a:t> </a:t>
            </a:r>
            <a:r>
              <a:rPr sz="2800" spc="-15" dirty="0"/>
              <a:t>to</a:t>
            </a:r>
            <a:r>
              <a:rPr sz="2800" spc="-210" dirty="0"/>
              <a:t> </a:t>
            </a:r>
            <a:r>
              <a:rPr sz="2800" spc="-100" dirty="0"/>
              <a:t>use</a:t>
            </a:r>
            <a:r>
              <a:rPr sz="2800" spc="-204" dirty="0"/>
              <a:t> </a:t>
            </a:r>
            <a:r>
              <a:rPr sz="2800" spc="-110" dirty="0"/>
              <a:t>for</a:t>
            </a:r>
            <a:endParaRPr sz="28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349"/>
            <a:ext cx="6002020" cy="357367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40" dirty="0">
                <a:latin typeface="Verdana"/>
                <a:cs typeface="Verdana"/>
              </a:rPr>
              <a:t>Print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prime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between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2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445" dirty="0">
                <a:latin typeface="Verdana"/>
                <a:cs typeface="Verdana"/>
              </a:rPr>
              <a:t>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5" dirty="0">
                <a:latin typeface="Verdana"/>
                <a:cs typeface="Verdana"/>
              </a:rPr>
              <a:t>Reverse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64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endParaRPr sz="2400" dirty="0">
              <a:latin typeface="Verdana"/>
              <a:cs typeface="Verdana"/>
            </a:endParaRPr>
          </a:p>
          <a:p>
            <a:pPr marL="12700" marR="1926589">
              <a:lnSpc>
                <a:spcPct val="120000"/>
              </a:lnSpc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40" dirty="0">
                <a:latin typeface="Verdana"/>
                <a:cs typeface="Verdana"/>
              </a:rPr>
              <a:t>Print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35" dirty="0">
                <a:latin typeface="Verdana"/>
                <a:cs typeface="Verdana"/>
              </a:rPr>
              <a:t>following</a:t>
            </a:r>
            <a:r>
              <a:rPr sz="2400" spc="-530" dirty="0">
                <a:latin typeface="Verdana"/>
                <a:cs typeface="Verdana"/>
              </a:rPr>
              <a:t> </a:t>
            </a:r>
            <a:r>
              <a:rPr sz="2400" spc="-555" dirty="0">
                <a:latin typeface="Verdana"/>
                <a:cs typeface="Verdana"/>
              </a:rPr>
              <a:t>p</a:t>
            </a:r>
            <a:r>
              <a:rPr lang="en-US" sz="2400" spc="-555" dirty="0">
                <a:latin typeface="Verdana"/>
                <a:cs typeface="Verdana"/>
              </a:rPr>
              <a:t> </a:t>
            </a:r>
            <a:r>
              <a:rPr sz="2400" spc="-555" dirty="0">
                <a:latin typeface="Verdana"/>
                <a:cs typeface="Verdana"/>
              </a:rPr>
              <a:t>a</a:t>
            </a:r>
            <a:r>
              <a:rPr lang="en-US" sz="2400" spc="-555" dirty="0">
                <a:latin typeface="Verdana"/>
                <a:cs typeface="Verdana"/>
              </a:rPr>
              <a:t> </a:t>
            </a:r>
            <a:r>
              <a:rPr sz="2400" spc="-555" dirty="0">
                <a:latin typeface="Verdana"/>
                <a:cs typeface="Verdana"/>
              </a:rPr>
              <a:t>t</a:t>
            </a:r>
            <a:r>
              <a:rPr lang="en-US" sz="2400" spc="-555" dirty="0">
                <a:latin typeface="Verdana"/>
                <a:cs typeface="Verdana"/>
              </a:rPr>
              <a:t> </a:t>
            </a:r>
            <a:r>
              <a:rPr sz="2400" spc="-555" dirty="0" err="1">
                <a:latin typeface="Verdana"/>
                <a:cs typeface="Verdana"/>
              </a:rPr>
              <a:t>t</a:t>
            </a:r>
            <a:r>
              <a:rPr lang="en-US" sz="2400" spc="-555" dirty="0">
                <a:latin typeface="Verdana"/>
                <a:cs typeface="Verdana"/>
              </a:rPr>
              <a:t> </a:t>
            </a:r>
            <a:r>
              <a:rPr sz="2400" spc="-555" dirty="0">
                <a:latin typeface="Verdana"/>
                <a:cs typeface="Verdana"/>
              </a:rPr>
              <a:t>e</a:t>
            </a:r>
            <a:r>
              <a:rPr lang="en-US" sz="2400" spc="-555" dirty="0">
                <a:latin typeface="Verdana"/>
                <a:cs typeface="Verdana"/>
              </a:rPr>
              <a:t> </a:t>
            </a:r>
            <a:r>
              <a:rPr sz="2400" spc="-555" dirty="0">
                <a:latin typeface="Verdana"/>
                <a:cs typeface="Verdana"/>
              </a:rPr>
              <a:t>r</a:t>
            </a:r>
            <a:r>
              <a:rPr lang="en-US" sz="2400" spc="-555" dirty="0">
                <a:latin typeface="Verdana"/>
                <a:cs typeface="Verdana"/>
              </a:rPr>
              <a:t> </a:t>
            </a:r>
            <a:r>
              <a:rPr sz="2400" spc="-555" dirty="0">
                <a:latin typeface="Verdana"/>
                <a:cs typeface="Verdana"/>
              </a:rPr>
              <a:t>n </a:t>
            </a:r>
            <a:endParaRPr lang="en-US" sz="2400" spc="-555" dirty="0">
              <a:latin typeface="Verdana"/>
              <a:cs typeface="Verdana"/>
            </a:endParaRPr>
          </a:p>
          <a:p>
            <a:pPr marL="12700" marR="1926589">
              <a:lnSpc>
                <a:spcPct val="120000"/>
              </a:lnSpc>
            </a:pPr>
            <a:r>
              <a:rPr sz="2400" spc="-200" dirty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200" dirty="0">
                <a:latin typeface="Verdana"/>
                <a:cs typeface="Verdana"/>
              </a:rPr>
              <a:t>0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200" dirty="0">
                <a:latin typeface="Verdana"/>
                <a:cs typeface="Verdana"/>
              </a:rPr>
              <a:t>1 0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200" dirty="0">
                <a:latin typeface="Verdana"/>
                <a:cs typeface="Verdana"/>
              </a:rPr>
              <a:t>0 1 0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200" dirty="0">
                <a:latin typeface="Verdana"/>
                <a:cs typeface="Verdana"/>
              </a:rPr>
              <a:t>1 0 1 0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7804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To</a:t>
            </a:r>
            <a:r>
              <a:rPr spc="-250" dirty="0"/>
              <a:t> </a:t>
            </a:r>
            <a:r>
              <a:rPr spc="-80" dirty="0"/>
              <a:t>alter</a:t>
            </a:r>
            <a:r>
              <a:rPr spc="-240" dirty="0"/>
              <a:t> </a:t>
            </a:r>
            <a:r>
              <a:rPr spc="-70" dirty="0"/>
              <a:t>normal</a:t>
            </a:r>
            <a:r>
              <a:rPr spc="-245" dirty="0"/>
              <a:t> </a:t>
            </a:r>
            <a:r>
              <a:rPr spc="-40" dirty="0"/>
              <a:t>flow</a:t>
            </a:r>
            <a:r>
              <a:rPr spc="-260" dirty="0"/>
              <a:t> </a:t>
            </a:r>
            <a:r>
              <a:rPr spc="15" dirty="0"/>
              <a:t>of</a:t>
            </a:r>
            <a:r>
              <a:rPr spc="-250" dirty="0"/>
              <a:t> </a:t>
            </a:r>
            <a:r>
              <a:rPr spc="265" dirty="0"/>
              <a:t>a</a:t>
            </a:r>
            <a:r>
              <a:rPr spc="-245" dirty="0"/>
              <a:t> </a:t>
            </a:r>
            <a:r>
              <a:rPr spc="60" dirty="0"/>
              <a:t>loop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349"/>
            <a:ext cx="1703070" cy="9021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6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85" dirty="0">
                <a:latin typeface="Verdana"/>
                <a:cs typeface="Verdana"/>
              </a:rPr>
              <a:t>break;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2400" spc="-75" dirty="0">
                <a:latin typeface="Verdana"/>
                <a:cs typeface="Verdana"/>
              </a:rPr>
              <a:t>continue;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45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95" dirty="0"/>
              <a:t>Homework?</a:t>
            </a:r>
            <a:endParaRPr spc="-155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6787515" cy="320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5" dirty="0">
                <a:latin typeface="Verdana"/>
                <a:cs typeface="Verdana"/>
              </a:rPr>
              <a:t>Given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65" dirty="0">
                <a:latin typeface="Verdana"/>
                <a:cs typeface="Verdana"/>
              </a:rPr>
              <a:t>an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integer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n,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count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20" dirty="0">
                <a:latin typeface="Verdana"/>
                <a:cs typeface="Verdana"/>
              </a:rPr>
              <a:t>bits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625" dirty="0">
                <a:latin typeface="Verdana"/>
                <a:cs typeface="Verdana"/>
              </a:rPr>
              <a:t>s</a:t>
            </a:r>
            <a:r>
              <a:rPr lang="en-US" sz="2400" spc="-625" dirty="0">
                <a:latin typeface="Verdana"/>
                <a:cs typeface="Verdana"/>
              </a:rPr>
              <a:t>  </a:t>
            </a:r>
            <a:r>
              <a:rPr sz="2400" spc="-625" dirty="0">
                <a:latin typeface="Verdana"/>
                <a:cs typeface="Verdana"/>
              </a:rPr>
              <a:t>e</a:t>
            </a:r>
            <a:r>
              <a:rPr lang="en-US" sz="2400" spc="-625" dirty="0">
                <a:latin typeface="Verdana"/>
                <a:cs typeface="Verdana"/>
              </a:rPr>
              <a:t>  </a:t>
            </a:r>
            <a:r>
              <a:rPr sz="2400" spc="-625" dirty="0">
                <a:latin typeface="Verdana"/>
                <a:cs typeface="Verdana"/>
              </a:rPr>
              <a:t>t</a:t>
            </a:r>
            <a:r>
              <a:rPr lang="en-US" sz="2400" spc="-625" dirty="0">
                <a:latin typeface="Verdana"/>
                <a:cs typeface="Verdana"/>
              </a:rPr>
              <a:t> </a:t>
            </a:r>
            <a:r>
              <a:rPr sz="2400" spc="-625" dirty="0">
                <a:latin typeface="Verdana"/>
                <a:cs typeface="Verdana"/>
              </a:rPr>
              <a:t>  </a:t>
            </a:r>
            <a:r>
              <a:rPr sz="2400" spc="-204" dirty="0">
                <a:latin typeface="Verdana"/>
                <a:cs typeface="Verdana"/>
              </a:rPr>
              <a:t>(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bits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which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1)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170" dirty="0">
                <a:latin typeface="Verdana"/>
                <a:cs typeface="Verdana"/>
              </a:rPr>
              <a:t>it.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5" dirty="0">
                <a:latin typeface="Verdana"/>
                <a:cs typeface="Verdana"/>
              </a:rPr>
              <a:t>Given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N,Print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following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pattern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(FOR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=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5)</a:t>
            </a:r>
            <a:endParaRPr sz="24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25"/>
              </a:spcBef>
            </a:pPr>
            <a:r>
              <a:rPr sz="2200" spc="-40" dirty="0">
                <a:latin typeface="Verdana"/>
                <a:cs typeface="Verdana"/>
              </a:rPr>
              <a:t>ABCDEEDCBA</a:t>
            </a:r>
            <a:endParaRPr sz="2200" dirty="0">
              <a:latin typeface="Verdana"/>
              <a:cs typeface="Verdana"/>
            </a:endParaRPr>
          </a:p>
          <a:p>
            <a:pPr marL="309880" marR="4870450">
              <a:lnSpc>
                <a:spcPct val="120000"/>
              </a:lnSpc>
            </a:pPr>
            <a:r>
              <a:rPr sz="2200" spc="85" dirty="0">
                <a:latin typeface="Verdana"/>
                <a:cs typeface="Verdana"/>
              </a:rPr>
              <a:t>A</a:t>
            </a:r>
            <a:r>
              <a:rPr sz="2200" spc="-35" dirty="0">
                <a:latin typeface="Verdana"/>
                <a:cs typeface="Verdana"/>
              </a:rPr>
              <a:t>BCD</a:t>
            </a:r>
            <a:r>
              <a:rPr sz="2200" spc="-40" dirty="0">
                <a:latin typeface="Verdana"/>
                <a:cs typeface="Verdana"/>
              </a:rPr>
              <a:t>D</a:t>
            </a:r>
            <a:r>
              <a:rPr sz="2200" dirty="0">
                <a:latin typeface="Verdana"/>
                <a:cs typeface="Verdana"/>
              </a:rPr>
              <a:t>C</a:t>
            </a:r>
            <a:r>
              <a:rPr sz="2200" spc="5" dirty="0">
                <a:latin typeface="Verdana"/>
                <a:cs typeface="Verdana"/>
              </a:rPr>
              <a:t>B</a:t>
            </a:r>
            <a:r>
              <a:rPr sz="2200" spc="80" dirty="0">
                <a:latin typeface="Verdana"/>
                <a:cs typeface="Verdana"/>
              </a:rPr>
              <a:t>A  </a:t>
            </a:r>
            <a:r>
              <a:rPr sz="2200" spc="30" dirty="0">
                <a:latin typeface="Verdana"/>
                <a:cs typeface="Verdana"/>
              </a:rPr>
              <a:t>ABCCBA  </a:t>
            </a:r>
            <a:r>
              <a:rPr sz="2200" spc="-75" dirty="0">
                <a:latin typeface="Verdana"/>
                <a:cs typeface="Verdana"/>
              </a:rPr>
              <a:t>ABBA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2200" spc="85" dirty="0">
                <a:latin typeface="Verdana"/>
                <a:cs typeface="Verdana"/>
              </a:rPr>
              <a:t>AA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20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5619" y="3294634"/>
            <a:ext cx="21520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155" dirty="0">
                <a:solidFill>
                  <a:srgbClr val="BC5C45"/>
                </a:solidFill>
                <a:latin typeface="Verdana"/>
                <a:cs typeface="Verdana"/>
              </a:rPr>
              <a:t>Thank</a:t>
            </a:r>
            <a:r>
              <a:rPr sz="3200" spc="-32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BC5C45"/>
                </a:solidFill>
                <a:latin typeface="Verdana"/>
                <a:cs typeface="Verdana"/>
              </a:rPr>
              <a:t>You!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5101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Any</a:t>
            </a:r>
            <a:r>
              <a:rPr spc="-330" dirty="0"/>
              <a:t> </a:t>
            </a:r>
            <a:r>
              <a:rPr spc="-5" dirty="0"/>
              <a:t>doubts?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956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Warm</a:t>
            </a:r>
            <a:r>
              <a:rPr spc="-315" dirty="0"/>
              <a:t> </a:t>
            </a:r>
            <a:r>
              <a:rPr spc="-70" dirty="0"/>
              <a:t>up!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6926580" cy="192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Verdana"/>
                <a:cs typeface="Verdana"/>
              </a:rPr>
              <a:t>Write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" dirty="0">
                <a:latin typeface="Verdana"/>
                <a:cs typeface="Verdana"/>
              </a:rPr>
              <a:t>program </a:t>
            </a:r>
            <a:r>
              <a:rPr sz="2400" spc="10" dirty="0">
                <a:latin typeface="Verdana"/>
                <a:cs typeface="Verdana"/>
              </a:rPr>
              <a:t>which </a:t>
            </a:r>
            <a:r>
              <a:rPr sz="2400" spc="-70" dirty="0">
                <a:latin typeface="Verdana"/>
                <a:cs typeface="Verdana"/>
              </a:rPr>
              <a:t>takes </a:t>
            </a:r>
            <a:r>
              <a:rPr sz="2400" spc="-105" dirty="0">
                <a:latin typeface="Verdana"/>
                <a:cs typeface="Verdana"/>
              </a:rPr>
              <a:t>initial </a:t>
            </a:r>
            <a:r>
              <a:rPr sz="2400" spc="-35" dirty="0">
                <a:latin typeface="Verdana"/>
                <a:cs typeface="Verdana"/>
              </a:rPr>
              <a:t>value, </a:t>
            </a:r>
            <a:r>
              <a:rPr sz="2400" spc="-60" dirty="0">
                <a:latin typeface="Verdana"/>
                <a:cs typeface="Verdana"/>
              </a:rPr>
              <a:t>final  </a:t>
            </a:r>
            <a:r>
              <a:rPr sz="2400" dirty="0">
                <a:latin typeface="Verdana"/>
                <a:cs typeface="Verdana"/>
              </a:rPr>
              <a:t>value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50" dirty="0">
                <a:latin typeface="Verdana"/>
                <a:cs typeface="Verdana"/>
              </a:rPr>
              <a:t>step </a:t>
            </a:r>
            <a:r>
              <a:rPr sz="2400" dirty="0">
                <a:latin typeface="Verdana"/>
                <a:cs typeface="Verdana"/>
              </a:rPr>
              <a:t>value </a:t>
            </a:r>
            <a:r>
              <a:rPr sz="2400" spc="90" dirty="0">
                <a:latin typeface="Verdana"/>
                <a:cs typeface="Verdana"/>
              </a:rPr>
              <a:t>and </a:t>
            </a:r>
            <a:r>
              <a:rPr sz="2400" spc="-145" dirty="0">
                <a:latin typeface="Verdana"/>
                <a:cs typeface="Verdana"/>
              </a:rPr>
              <a:t>prints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30" dirty="0">
                <a:latin typeface="Verdana"/>
                <a:cs typeface="Verdana"/>
              </a:rPr>
              <a:t>table </a:t>
            </a:r>
            <a:r>
              <a:rPr sz="2400" spc="-95" dirty="0">
                <a:latin typeface="Verdana"/>
                <a:cs typeface="Verdana"/>
              </a:rPr>
              <a:t>for  </a:t>
            </a:r>
            <a:r>
              <a:rPr sz="2400" spc="-55" dirty="0">
                <a:latin typeface="Verdana"/>
                <a:cs typeface="Verdana"/>
              </a:rPr>
              <a:t>Fahrenheit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0" dirty="0">
                <a:latin typeface="Verdana"/>
                <a:cs typeface="Verdana"/>
              </a:rPr>
              <a:t>Celsius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using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formula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-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275" dirty="0">
                <a:latin typeface="Verdana"/>
                <a:cs typeface="Verdana"/>
              </a:rPr>
              <a:t>C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=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90" dirty="0">
                <a:latin typeface="Verdana"/>
                <a:cs typeface="Verdana"/>
              </a:rPr>
              <a:t>(5/9)(F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-330" dirty="0">
                <a:latin typeface="Verdana"/>
                <a:cs typeface="Verdana"/>
              </a:rPr>
              <a:t>–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32)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195" dirty="0">
                <a:latin typeface="Verdana"/>
                <a:cs typeface="Verdana"/>
              </a:rPr>
              <a:t>E.g: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35" dirty="0">
                <a:latin typeface="Verdana"/>
                <a:cs typeface="Verdana"/>
              </a:rPr>
              <a:t>For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initial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0,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final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300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and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step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20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output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45" dirty="0">
                <a:latin typeface="Verdana"/>
                <a:cs typeface="Verdana"/>
              </a:rPr>
              <a:t>is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47800" y="3505200"/>
            <a:ext cx="1278636" cy="24749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9564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5" dirty="0"/>
              <a:t>Warm</a:t>
            </a:r>
            <a:r>
              <a:rPr spc="-315" dirty="0"/>
              <a:t> </a:t>
            </a:r>
            <a:r>
              <a:rPr spc="-70" dirty="0"/>
              <a:t>up!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6926580" cy="341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latin typeface="Verdana"/>
                <a:cs typeface="Verdana"/>
              </a:rPr>
              <a:t>Write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" dirty="0">
                <a:latin typeface="Verdana"/>
                <a:cs typeface="Verdana"/>
              </a:rPr>
              <a:t>program </a:t>
            </a:r>
            <a:r>
              <a:rPr sz="2400" spc="10" dirty="0">
                <a:latin typeface="Verdana"/>
                <a:cs typeface="Verdana"/>
              </a:rPr>
              <a:t>which</a:t>
            </a:r>
            <a:r>
              <a:rPr lang="en-US" sz="2400" spc="10" dirty="0">
                <a:latin typeface="Verdana"/>
                <a:cs typeface="Verdana"/>
              </a:rPr>
              <a:t> takes and character input and check that whether a number is an Upper Case or a Lower Case.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spc="1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10" dirty="0">
                <a:latin typeface="Verdana"/>
                <a:cs typeface="Verdana"/>
              </a:rPr>
              <a:t>A to Z – Upper Case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10" dirty="0">
                <a:latin typeface="Verdana"/>
                <a:cs typeface="Verdana"/>
              </a:rPr>
              <a:t>a to z- Lower Case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spc="1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400" spc="10" dirty="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Square</a:t>
            </a:r>
            <a:r>
              <a:rPr spc="-245" dirty="0"/>
              <a:t> </a:t>
            </a:r>
            <a:r>
              <a:rPr spc="-70" dirty="0"/>
              <a:t>root</a:t>
            </a:r>
            <a:r>
              <a:rPr spc="-235" dirty="0"/>
              <a:t> </a:t>
            </a:r>
            <a:r>
              <a:rPr spc="15" dirty="0"/>
              <a:t>of</a:t>
            </a:r>
            <a:r>
              <a:rPr spc="-245" dirty="0"/>
              <a:t> </a:t>
            </a:r>
            <a:r>
              <a:rPr spc="265" dirty="0"/>
              <a:t>a</a:t>
            </a:r>
            <a:r>
              <a:rPr spc="-245" dirty="0"/>
              <a:t> </a:t>
            </a:r>
            <a:r>
              <a:rPr spc="-20" dirty="0"/>
              <a:t>given</a:t>
            </a:r>
            <a:r>
              <a:rPr spc="-275" dirty="0"/>
              <a:t> </a:t>
            </a:r>
            <a:r>
              <a:rPr spc="-25" dirty="0"/>
              <a:t>number?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3594" y="2919222"/>
            <a:ext cx="37560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75" dirty="0"/>
              <a:t>Sizeof( </a:t>
            </a:r>
            <a:r>
              <a:rPr spc="-275" dirty="0"/>
              <a:t>) </a:t>
            </a:r>
            <a:r>
              <a:rPr spc="-5" dirty="0"/>
              <a:t>operator</a:t>
            </a:r>
            <a:r>
              <a:rPr spc="-350" dirty="0"/>
              <a:t> </a:t>
            </a:r>
            <a:r>
              <a:rPr spc="14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9894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Constants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349"/>
            <a:ext cx="5713095" cy="450572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-245" dirty="0">
                <a:latin typeface="Verdana"/>
                <a:cs typeface="Verdana"/>
              </a:rPr>
              <a:t>C++ </a:t>
            </a:r>
            <a:r>
              <a:rPr sz="2400" spc="-60" dirty="0">
                <a:latin typeface="Verdana"/>
                <a:cs typeface="Verdana"/>
              </a:rPr>
              <a:t>has </a:t>
            </a:r>
            <a:r>
              <a:rPr sz="2400" dirty="0">
                <a:latin typeface="Verdana"/>
                <a:cs typeface="Verdana"/>
              </a:rPr>
              <a:t>two </a:t>
            </a:r>
            <a:r>
              <a:rPr sz="2400" spc="-65" dirty="0">
                <a:latin typeface="Verdana"/>
                <a:cs typeface="Verdana"/>
              </a:rPr>
              <a:t>types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56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constants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5" dirty="0">
                <a:latin typeface="Verdana"/>
                <a:cs typeface="Verdana"/>
              </a:rPr>
              <a:t>Literals</a:t>
            </a:r>
            <a:endParaRPr sz="24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25"/>
              </a:spcBef>
              <a:tabLst>
                <a:tab pos="584200" algn="l"/>
              </a:tabLst>
            </a:pPr>
            <a:r>
              <a:rPr sz="1650" spc="-125" dirty="0">
                <a:solidFill>
                  <a:srgbClr val="BC5C45"/>
                </a:solidFill>
                <a:latin typeface="Verdana"/>
                <a:cs typeface="Verdana"/>
              </a:rPr>
              <a:t>i.	</a:t>
            </a:r>
            <a:r>
              <a:rPr sz="2200" spc="-80" dirty="0">
                <a:latin typeface="Verdana"/>
                <a:cs typeface="Verdana"/>
              </a:rPr>
              <a:t>Integer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190" dirty="0">
                <a:latin typeface="Verdana"/>
                <a:cs typeface="Verdana"/>
              </a:rPr>
              <a:t>212, </a:t>
            </a:r>
            <a:r>
              <a:rPr sz="2200" spc="-160" dirty="0">
                <a:latin typeface="Verdana"/>
                <a:cs typeface="Verdana"/>
              </a:rPr>
              <a:t>215u,0x4b,077, 30ul,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spc="-195" dirty="0">
                <a:latin typeface="Verdana"/>
                <a:cs typeface="Verdana"/>
              </a:rPr>
              <a:t>75L)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  <a:tabLst>
                <a:tab pos="584200" algn="l"/>
              </a:tabLst>
            </a:pPr>
            <a:r>
              <a:rPr sz="1650" spc="-125" dirty="0">
                <a:solidFill>
                  <a:srgbClr val="BC5C45"/>
                </a:solidFill>
                <a:latin typeface="Verdana"/>
                <a:cs typeface="Verdana"/>
              </a:rPr>
              <a:t>ii.	</a:t>
            </a:r>
            <a:r>
              <a:rPr sz="2200" spc="-40" dirty="0">
                <a:latin typeface="Verdana"/>
                <a:cs typeface="Verdana"/>
              </a:rPr>
              <a:t>Floating </a:t>
            </a:r>
            <a:r>
              <a:rPr sz="2200" spc="-200" dirty="0">
                <a:latin typeface="Verdana"/>
                <a:cs typeface="Verdana"/>
              </a:rPr>
              <a:t>[3.14,</a:t>
            </a:r>
            <a:r>
              <a:rPr sz="2200" spc="-275" dirty="0">
                <a:latin typeface="Verdana"/>
                <a:cs typeface="Verdana"/>
              </a:rPr>
              <a:t> </a:t>
            </a:r>
            <a:r>
              <a:rPr sz="2200" spc="-204" dirty="0">
                <a:latin typeface="Verdana"/>
                <a:cs typeface="Verdana"/>
              </a:rPr>
              <a:t>31459E-5]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1650" spc="-125" dirty="0">
                <a:solidFill>
                  <a:srgbClr val="BC5C45"/>
                </a:solidFill>
                <a:latin typeface="Verdana"/>
                <a:cs typeface="Verdana"/>
              </a:rPr>
              <a:t>iii. </a:t>
            </a:r>
            <a:r>
              <a:rPr sz="2200" dirty="0">
                <a:latin typeface="Verdana"/>
                <a:cs typeface="Verdana"/>
              </a:rPr>
              <a:t>Boolean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105" dirty="0">
                <a:latin typeface="Verdana"/>
                <a:cs typeface="Verdana"/>
              </a:rPr>
              <a:t>true,</a:t>
            </a:r>
            <a:r>
              <a:rPr sz="2200" spc="-52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false]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25"/>
              </a:spcBef>
              <a:tabLst>
                <a:tab pos="2141220" algn="l"/>
              </a:tabLst>
            </a:pPr>
            <a:r>
              <a:rPr sz="1650" spc="-105" dirty="0">
                <a:solidFill>
                  <a:srgbClr val="BC5C45"/>
                </a:solidFill>
                <a:latin typeface="Verdana"/>
                <a:cs typeface="Verdana"/>
              </a:rPr>
              <a:t>iv.</a:t>
            </a:r>
            <a:r>
              <a:rPr sz="1650" spc="-15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200" spc="25" dirty="0">
                <a:latin typeface="Verdana"/>
                <a:cs typeface="Verdana"/>
              </a:rPr>
              <a:t>Character	</a:t>
            </a:r>
            <a:r>
              <a:rPr sz="2200" spc="-229" dirty="0">
                <a:latin typeface="Verdana"/>
                <a:cs typeface="Verdana"/>
              </a:rPr>
              <a:t>[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80" dirty="0">
                <a:latin typeface="Verdana"/>
                <a:cs typeface="Verdana"/>
              </a:rPr>
              <a:t>‘a’,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90" dirty="0">
                <a:latin typeface="Verdana"/>
                <a:cs typeface="Verdana"/>
              </a:rPr>
              <a:t>‘\n’,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70" dirty="0">
                <a:latin typeface="Verdana"/>
                <a:cs typeface="Verdana"/>
              </a:rPr>
              <a:t>‘\t’,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165" dirty="0">
                <a:latin typeface="Verdana"/>
                <a:cs typeface="Verdana"/>
              </a:rPr>
              <a:t>‘\\’,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215" dirty="0">
                <a:latin typeface="Verdana"/>
                <a:cs typeface="Verdana"/>
              </a:rPr>
              <a:t>‘\’’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1650" spc="-95" dirty="0">
                <a:solidFill>
                  <a:srgbClr val="BC5C45"/>
                </a:solidFill>
                <a:latin typeface="Verdana"/>
                <a:cs typeface="Verdana"/>
              </a:rPr>
              <a:t>v. </a:t>
            </a:r>
            <a:r>
              <a:rPr sz="2200" spc="-155" dirty="0">
                <a:latin typeface="Verdana"/>
                <a:cs typeface="Verdana"/>
              </a:rPr>
              <a:t>String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65" dirty="0">
                <a:latin typeface="Verdana"/>
                <a:cs typeface="Verdana"/>
              </a:rPr>
              <a:t>“Coding </a:t>
            </a:r>
            <a:r>
              <a:rPr sz="2200" spc="-75" dirty="0">
                <a:latin typeface="Verdana"/>
                <a:cs typeface="Verdana"/>
              </a:rPr>
              <a:t>Blocks”</a:t>
            </a:r>
            <a:r>
              <a:rPr sz="2200" spc="-585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60" dirty="0">
                <a:latin typeface="Verdana"/>
                <a:cs typeface="Verdana"/>
              </a:rPr>
              <a:t>Symbolic</a:t>
            </a:r>
            <a:r>
              <a:rPr sz="2400" spc="-56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Constants</a:t>
            </a:r>
            <a:endParaRPr sz="2400" dirty="0">
              <a:latin typeface="Verdana"/>
              <a:cs typeface="Verdana"/>
            </a:endParaRPr>
          </a:p>
          <a:p>
            <a:pPr marL="584200" indent="-274320">
              <a:lnSpc>
                <a:spcPct val="100000"/>
              </a:lnSpc>
              <a:spcBef>
                <a:spcPts val="525"/>
              </a:spcBef>
              <a:buClr>
                <a:srgbClr val="BC5C45"/>
              </a:buClr>
              <a:buSzPct val="75000"/>
              <a:buAutoNum type="romanLcPeriod"/>
              <a:tabLst>
                <a:tab pos="584200" algn="l"/>
                <a:tab pos="584835" algn="l"/>
              </a:tabLst>
            </a:pPr>
            <a:r>
              <a:rPr sz="2200" spc="-25" dirty="0">
                <a:latin typeface="Verdana"/>
                <a:cs typeface="Verdana"/>
              </a:rPr>
              <a:t>#define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preprocessor</a:t>
            </a:r>
            <a:r>
              <a:rPr lang="en-US" sz="2200" spc="-45" dirty="0">
                <a:latin typeface="Verdana"/>
                <a:cs typeface="Verdana"/>
              </a:rPr>
              <a:t>(</a:t>
            </a:r>
            <a:r>
              <a:rPr lang="en-US" sz="1050" spc="-45" dirty="0">
                <a:latin typeface="Verdana"/>
                <a:cs typeface="Verdana"/>
              </a:rPr>
              <a:t>no space is occupied, not compiled, can’t be changed in main</a:t>
            </a:r>
            <a:r>
              <a:rPr lang="en-US" sz="2200" spc="-45" dirty="0">
                <a:latin typeface="Verdana"/>
                <a:cs typeface="Verdana"/>
              </a:rPr>
              <a:t>)</a:t>
            </a:r>
            <a:endParaRPr sz="2200" dirty="0">
              <a:latin typeface="Verdana"/>
              <a:cs typeface="Verdana"/>
            </a:endParaRPr>
          </a:p>
          <a:p>
            <a:pPr marL="584200" indent="-274320">
              <a:lnSpc>
                <a:spcPct val="100000"/>
              </a:lnSpc>
              <a:spcBef>
                <a:spcPts val="530"/>
              </a:spcBef>
              <a:buClr>
                <a:srgbClr val="BC5C45"/>
              </a:buClr>
              <a:buSzPct val="75000"/>
              <a:buAutoNum type="romanLcPeriod"/>
              <a:tabLst>
                <a:tab pos="584200" algn="l"/>
                <a:tab pos="584835" algn="l"/>
              </a:tabLst>
            </a:pPr>
            <a:r>
              <a:rPr sz="2200" spc="-20" dirty="0">
                <a:latin typeface="Verdana"/>
                <a:cs typeface="Verdana"/>
              </a:rPr>
              <a:t>const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40" dirty="0">
                <a:latin typeface="Verdana"/>
                <a:cs typeface="Verdana"/>
              </a:rPr>
              <a:t>keyword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3362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Type</a:t>
            </a:r>
            <a:r>
              <a:rPr spc="-335" dirty="0"/>
              <a:t> </a:t>
            </a:r>
            <a:r>
              <a:rPr spc="-70" dirty="0"/>
              <a:t>conversion!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568769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00" dirty="0">
                <a:latin typeface="Verdana"/>
                <a:cs typeface="Verdana"/>
              </a:rPr>
              <a:t>Implicit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5" dirty="0">
                <a:latin typeface="Verdana"/>
                <a:cs typeface="Verdana"/>
              </a:rPr>
              <a:t>Based </a:t>
            </a:r>
            <a:r>
              <a:rPr sz="2400" spc="25" dirty="0">
                <a:latin typeface="Verdana"/>
                <a:cs typeface="Verdana"/>
              </a:rPr>
              <a:t>on </a:t>
            </a:r>
            <a:r>
              <a:rPr sz="2400" spc="-20" dirty="0">
                <a:latin typeface="Verdana"/>
                <a:cs typeface="Verdana"/>
              </a:rPr>
              <a:t>the </a:t>
            </a:r>
            <a:r>
              <a:rPr sz="2400" spc="-10" dirty="0">
                <a:latin typeface="Verdana"/>
                <a:cs typeface="Verdana"/>
              </a:rPr>
              <a:t>operator </a:t>
            </a:r>
            <a:r>
              <a:rPr sz="2400" spc="-430" dirty="0">
                <a:latin typeface="Verdana"/>
                <a:cs typeface="Verdana"/>
              </a:rPr>
              <a:t>and  </a:t>
            </a:r>
            <a:r>
              <a:rPr sz="2400" spc="5" dirty="0">
                <a:latin typeface="Verdana"/>
                <a:cs typeface="Verdana"/>
              </a:rPr>
              <a:t>operands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95" dirty="0">
                <a:latin typeface="Verdana"/>
                <a:cs typeface="Verdana"/>
              </a:rPr>
              <a:t>Explicit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30" dirty="0">
                <a:latin typeface="Verdana"/>
                <a:cs typeface="Verdana"/>
              </a:rPr>
              <a:t>(new </a:t>
            </a:r>
            <a:r>
              <a:rPr sz="2400" spc="-40" dirty="0">
                <a:latin typeface="Verdana"/>
                <a:cs typeface="Verdana"/>
              </a:rPr>
              <a:t>type)</a:t>
            </a:r>
            <a:r>
              <a:rPr sz="2400" spc="-64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expression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2014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8971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Operators </a:t>
            </a:r>
            <a:r>
              <a:rPr spc="105" dirty="0"/>
              <a:t>we </a:t>
            </a:r>
            <a:r>
              <a:rPr spc="60" dirty="0"/>
              <a:t>have</a:t>
            </a:r>
            <a:r>
              <a:rPr spc="-819" dirty="0"/>
              <a:t> </a:t>
            </a:r>
            <a:r>
              <a:rPr spc="-40" dirty="0"/>
              <a:t>seen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01825"/>
            <a:ext cx="6802120" cy="4183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17295" algn="l"/>
              </a:tabLst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2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-95" dirty="0">
                <a:latin typeface="Verdana"/>
                <a:cs typeface="Verdana"/>
              </a:rPr>
              <a:t>Unary	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325" dirty="0">
                <a:latin typeface="Verdana"/>
                <a:cs typeface="Verdana"/>
              </a:rPr>
              <a:t>+, </a:t>
            </a:r>
            <a:r>
              <a:rPr sz="2200" spc="-270" dirty="0">
                <a:latin typeface="Verdana"/>
                <a:cs typeface="Verdana"/>
              </a:rPr>
              <a:t>-</a:t>
            </a:r>
            <a:r>
              <a:rPr sz="2200" spc="-385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50" dirty="0">
                <a:latin typeface="Verdana"/>
                <a:cs typeface="Verdana"/>
              </a:rPr>
              <a:t>Arithmetic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325" dirty="0">
                <a:latin typeface="Verdana"/>
                <a:cs typeface="Verdana"/>
              </a:rPr>
              <a:t>+, </a:t>
            </a:r>
            <a:r>
              <a:rPr sz="2200" spc="-235" dirty="0">
                <a:latin typeface="Verdana"/>
                <a:cs typeface="Verdana"/>
              </a:rPr>
              <a:t>-, </a:t>
            </a:r>
            <a:r>
              <a:rPr sz="2200" spc="-114" dirty="0">
                <a:latin typeface="Verdana"/>
                <a:cs typeface="Verdana"/>
              </a:rPr>
              <a:t>/, </a:t>
            </a:r>
            <a:r>
              <a:rPr sz="2200" spc="-340" dirty="0">
                <a:latin typeface="Verdana"/>
                <a:cs typeface="Verdana"/>
              </a:rPr>
              <a:t>*, </a:t>
            </a:r>
            <a:r>
              <a:rPr sz="2200" spc="-665" dirty="0">
                <a:latin typeface="Verdana"/>
                <a:cs typeface="Verdana"/>
              </a:rPr>
              <a:t>%</a:t>
            </a:r>
            <a:r>
              <a:rPr sz="2200" spc="-630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580515" algn="l"/>
                <a:tab pos="2117725" algn="l"/>
              </a:tabLst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29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-80" dirty="0">
                <a:latin typeface="Verdana"/>
                <a:cs typeface="Verdana"/>
              </a:rPr>
              <a:t>Brackets	</a:t>
            </a:r>
            <a:r>
              <a:rPr sz="2200" spc="-229" dirty="0">
                <a:latin typeface="Verdana"/>
                <a:cs typeface="Verdana"/>
              </a:rPr>
              <a:t>[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-210" dirty="0">
                <a:latin typeface="Verdana"/>
                <a:cs typeface="Verdana"/>
              </a:rPr>
              <a:t>()	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75" dirty="0">
                <a:latin typeface="Verdana"/>
                <a:cs typeface="Verdana"/>
              </a:rPr>
              <a:t>Assignment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470" dirty="0">
                <a:latin typeface="Verdana"/>
                <a:cs typeface="Verdana"/>
              </a:rPr>
              <a:t>=</a:t>
            </a:r>
            <a:r>
              <a:rPr sz="2200" spc="-300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30" dirty="0">
                <a:latin typeface="Verdana"/>
                <a:cs typeface="Verdana"/>
              </a:rPr>
              <a:t>Relational </a:t>
            </a:r>
            <a:r>
              <a:rPr sz="2200" spc="-229" dirty="0">
                <a:latin typeface="Verdana"/>
                <a:cs typeface="Verdana"/>
              </a:rPr>
              <a:t>[ </a:t>
            </a:r>
            <a:r>
              <a:rPr sz="2200" spc="-380" dirty="0">
                <a:latin typeface="Verdana"/>
                <a:cs typeface="Verdana"/>
              </a:rPr>
              <a:t>==, </a:t>
            </a:r>
            <a:r>
              <a:rPr sz="2200" spc="-300" dirty="0">
                <a:latin typeface="Verdana"/>
                <a:cs typeface="Verdana"/>
              </a:rPr>
              <a:t>!=, </a:t>
            </a:r>
            <a:r>
              <a:rPr sz="2200" spc="-335" dirty="0">
                <a:latin typeface="Verdana"/>
                <a:cs typeface="Verdana"/>
              </a:rPr>
              <a:t>&gt;, &lt;, </a:t>
            </a:r>
            <a:r>
              <a:rPr sz="2200" spc="-380" dirty="0">
                <a:latin typeface="Verdana"/>
                <a:cs typeface="Verdana"/>
              </a:rPr>
              <a:t>&gt;=,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spc="-390" dirty="0">
                <a:latin typeface="Verdana"/>
                <a:cs typeface="Verdana"/>
              </a:rPr>
              <a:t>&lt;=]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04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15" dirty="0">
                <a:latin typeface="Verdana"/>
                <a:cs typeface="Verdana"/>
              </a:rPr>
              <a:t>Logical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Operators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[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5" dirty="0">
                <a:latin typeface="Verdana"/>
                <a:cs typeface="Verdana"/>
              </a:rPr>
              <a:t>&amp;&amp;,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250" dirty="0">
                <a:latin typeface="Verdana"/>
                <a:cs typeface="Verdana"/>
              </a:rPr>
              <a:t>||,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20" dirty="0">
                <a:latin typeface="Verdana"/>
                <a:cs typeface="Verdana"/>
              </a:rPr>
              <a:t>!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]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00" marR="5080">
              <a:lnSpc>
                <a:spcPct val="80000"/>
              </a:lnSpc>
            </a:pPr>
            <a:r>
              <a:rPr sz="2200" spc="-220" dirty="0">
                <a:latin typeface="Verdana"/>
                <a:cs typeface="Verdana"/>
              </a:rPr>
              <a:t>PS </a:t>
            </a:r>
            <a:r>
              <a:rPr sz="2200" spc="-270" dirty="0">
                <a:latin typeface="Verdana"/>
                <a:cs typeface="Verdana"/>
              </a:rPr>
              <a:t>- </a:t>
            </a:r>
            <a:r>
              <a:rPr sz="2200" spc="-290" dirty="0">
                <a:latin typeface="Verdana"/>
                <a:cs typeface="Verdana"/>
              </a:rPr>
              <a:t>1: </a:t>
            </a:r>
            <a:r>
              <a:rPr sz="2200" spc="-30" dirty="0">
                <a:latin typeface="Verdana"/>
                <a:cs typeface="Verdana"/>
              </a:rPr>
              <a:t>Relational Operators </a:t>
            </a:r>
            <a:r>
              <a:rPr sz="2200" spc="85" dirty="0">
                <a:latin typeface="Verdana"/>
                <a:cs typeface="Verdana"/>
              </a:rPr>
              <a:t>and </a:t>
            </a:r>
            <a:r>
              <a:rPr sz="2200" spc="20" dirty="0">
                <a:latin typeface="Verdana"/>
                <a:cs typeface="Verdana"/>
              </a:rPr>
              <a:t>Logical</a:t>
            </a:r>
            <a:r>
              <a:rPr sz="2200" spc="-48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Operators  </a:t>
            </a:r>
            <a:r>
              <a:rPr sz="2200" spc="-40" dirty="0">
                <a:latin typeface="Verdana"/>
                <a:cs typeface="Verdana"/>
              </a:rPr>
              <a:t>always </a:t>
            </a:r>
            <a:r>
              <a:rPr sz="2200" spc="-25" dirty="0">
                <a:latin typeface="Verdana"/>
                <a:cs typeface="Verdana"/>
              </a:rPr>
              <a:t>Evaluate </a:t>
            </a:r>
            <a:r>
              <a:rPr sz="2200" spc="-10" dirty="0">
                <a:latin typeface="Verdana"/>
                <a:cs typeface="Verdana"/>
              </a:rPr>
              <a:t>to </a:t>
            </a:r>
            <a:r>
              <a:rPr sz="2200" spc="-185" dirty="0">
                <a:latin typeface="Verdana"/>
                <a:cs typeface="Verdana"/>
              </a:rPr>
              <a:t>0 </a:t>
            </a:r>
            <a:r>
              <a:rPr sz="2200" spc="-90" dirty="0">
                <a:latin typeface="Verdana"/>
                <a:cs typeface="Verdana"/>
              </a:rPr>
              <a:t>or</a:t>
            </a:r>
            <a:r>
              <a:rPr sz="2200" spc="-590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1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375"/>
              </a:lnSpc>
            </a:pPr>
            <a:r>
              <a:rPr sz="2200" spc="-220" dirty="0">
                <a:latin typeface="Verdana"/>
                <a:cs typeface="Verdana"/>
              </a:rPr>
              <a:t>PS </a:t>
            </a:r>
            <a:r>
              <a:rPr sz="2200" spc="-300" dirty="0">
                <a:latin typeface="Verdana"/>
                <a:cs typeface="Verdana"/>
              </a:rPr>
              <a:t>– </a:t>
            </a:r>
            <a:r>
              <a:rPr sz="2200" spc="-290" dirty="0">
                <a:latin typeface="Verdana"/>
                <a:cs typeface="Verdana"/>
              </a:rPr>
              <a:t>2: </a:t>
            </a:r>
            <a:r>
              <a:rPr sz="2200" spc="-125" dirty="0">
                <a:latin typeface="Verdana"/>
                <a:cs typeface="Verdana"/>
              </a:rPr>
              <a:t>For </a:t>
            </a:r>
            <a:r>
              <a:rPr sz="2200" spc="20" dirty="0">
                <a:latin typeface="Verdana"/>
                <a:cs typeface="Verdana"/>
              </a:rPr>
              <a:t>logical </a:t>
            </a:r>
            <a:r>
              <a:rPr sz="2200" spc="-10" dirty="0">
                <a:latin typeface="Verdana"/>
                <a:cs typeface="Verdana"/>
              </a:rPr>
              <a:t>evaluation </a:t>
            </a:r>
            <a:r>
              <a:rPr sz="2200" spc="-5" dirty="0">
                <a:latin typeface="Verdana"/>
                <a:cs typeface="Verdana"/>
              </a:rPr>
              <a:t>any </a:t>
            </a:r>
            <a:r>
              <a:rPr sz="2200" spc="-65" dirty="0">
                <a:latin typeface="Verdana"/>
                <a:cs typeface="Verdana"/>
              </a:rPr>
              <a:t>non-zero </a:t>
            </a:r>
            <a:r>
              <a:rPr sz="2200" spc="-5" dirty="0">
                <a:latin typeface="Verdana"/>
                <a:cs typeface="Verdana"/>
              </a:rPr>
              <a:t>value</a:t>
            </a:r>
            <a:r>
              <a:rPr sz="2200" spc="-560" dirty="0">
                <a:latin typeface="Verdana"/>
                <a:cs typeface="Verdana"/>
              </a:rPr>
              <a:t> </a:t>
            </a:r>
            <a:r>
              <a:rPr sz="2200" spc="-225" dirty="0">
                <a:latin typeface="Verdana"/>
                <a:cs typeface="Verdana"/>
              </a:rPr>
              <a:t>is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375"/>
              </a:lnSpc>
            </a:pPr>
            <a:r>
              <a:rPr sz="2200" spc="-110" dirty="0">
                <a:latin typeface="Verdana"/>
                <a:cs typeface="Verdana"/>
              </a:rPr>
              <a:t>true.</a:t>
            </a:r>
            <a:endParaRPr sz="2200" dirty="0">
              <a:latin typeface="Verdana"/>
              <a:cs typeface="Verdana"/>
            </a:endParaRPr>
          </a:p>
          <a:p>
            <a:pPr marL="12700" marR="180975">
              <a:lnSpc>
                <a:spcPct val="80000"/>
              </a:lnSpc>
              <a:spcBef>
                <a:spcPts val="530"/>
              </a:spcBef>
            </a:pPr>
            <a:r>
              <a:rPr sz="2200" spc="-220" dirty="0">
                <a:latin typeface="Verdana"/>
                <a:cs typeface="Verdana"/>
              </a:rPr>
              <a:t>PS </a:t>
            </a:r>
            <a:r>
              <a:rPr sz="2200" spc="-270" dirty="0">
                <a:latin typeface="Verdana"/>
                <a:cs typeface="Verdana"/>
              </a:rPr>
              <a:t>- </a:t>
            </a:r>
            <a:r>
              <a:rPr sz="2200" spc="-290" dirty="0">
                <a:latin typeface="Verdana"/>
                <a:cs typeface="Verdana"/>
              </a:rPr>
              <a:t>3: </a:t>
            </a:r>
            <a:r>
              <a:rPr sz="2200" spc="-40" dirty="0">
                <a:latin typeface="Verdana"/>
                <a:cs typeface="Verdana"/>
              </a:rPr>
              <a:t>Evaluation </a:t>
            </a:r>
            <a:r>
              <a:rPr sz="2200" spc="5" dirty="0">
                <a:latin typeface="Verdana"/>
                <a:cs typeface="Verdana"/>
              </a:rPr>
              <a:t>of </a:t>
            </a:r>
            <a:r>
              <a:rPr sz="2200" spc="175" dirty="0">
                <a:latin typeface="Verdana"/>
                <a:cs typeface="Verdana"/>
              </a:rPr>
              <a:t>a</a:t>
            </a:r>
            <a:r>
              <a:rPr sz="2200" spc="-535" dirty="0">
                <a:latin typeface="Verdana"/>
                <a:cs typeface="Verdana"/>
              </a:rPr>
              <a:t> </a:t>
            </a:r>
            <a:r>
              <a:rPr sz="2200" spc="25" dirty="0">
                <a:latin typeface="Verdana"/>
                <a:cs typeface="Verdana"/>
              </a:rPr>
              <a:t>logical </a:t>
            </a:r>
            <a:r>
              <a:rPr sz="2200" spc="-110" dirty="0">
                <a:latin typeface="Verdana"/>
                <a:cs typeface="Verdana"/>
              </a:rPr>
              <a:t>expressions </a:t>
            </a:r>
            <a:r>
              <a:rPr sz="2200" spc="-100" dirty="0">
                <a:latin typeface="Verdana"/>
                <a:cs typeface="Verdana"/>
              </a:rPr>
              <a:t>stops </a:t>
            </a:r>
            <a:r>
              <a:rPr sz="2200" spc="-65" dirty="0">
                <a:latin typeface="Verdana"/>
                <a:cs typeface="Verdana"/>
              </a:rPr>
              <a:t>as  </a:t>
            </a:r>
            <a:r>
              <a:rPr sz="2200" spc="-40" dirty="0">
                <a:latin typeface="Verdana"/>
                <a:cs typeface="Verdana"/>
              </a:rPr>
              <a:t>soon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as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final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value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is</a:t>
            </a:r>
            <a:r>
              <a:rPr sz="2200" spc="-190" dirty="0">
                <a:latin typeface="Verdana"/>
                <a:cs typeface="Verdana"/>
              </a:rPr>
              <a:t> </a:t>
            </a:r>
            <a:r>
              <a:rPr sz="2200" spc="-65" dirty="0">
                <a:latin typeface="Verdana"/>
                <a:cs typeface="Verdana"/>
              </a:rPr>
              <a:t>known.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033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2095</TotalTime>
  <Words>496</Words>
  <Application>Microsoft Macintosh PowerPoint</Application>
  <PresentationFormat>On-screen Show (4:3)</PresentationFormat>
  <Paragraphs>77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Verdana</vt:lpstr>
      <vt:lpstr>Office Theme</vt:lpstr>
      <vt:lpstr>Lecture-4</vt:lpstr>
      <vt:lpstr>Any doubts?</vt:lpstr>
      <vt:lpstr>Warm up!</vt:lpstr>
      <vt:lpstr>Warm up!</vt:lpstr>
      <vt:lpstr>Square root of a given number?</vt:lpstr>
      <vt:lpstr>Sizeof( ) operator ?</vt:lpstr>
      <vt:lpstr>Constants</vt:lpstr>
      <vt:lpstr>Type conversion!</vt:lpstr>
      <vt:lpstr>Operators we have seen</vt:lpstr>
      <vt:lpstr>Some more operators!</vt:lpstr>
      <vt:lpstr>Precedence &amp; Associativity</vt:lpstr>
      <vt:lpstr>Another type of a loop!</vt:lpstr>
      <vt:lpstr>Lets convert some problems to use for</vt:lpstr>
      <vt:lpstr>To alter normal flow of a loop</vt:lpstr>
      <vt:lpstr>Homework?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11</cp:revision>
  <dcterms:created xsi:type="dcterms:W3CDTF">2018-06-14T13:43:06Z</dcterms:created>
  <dcterms:modified xsi:type="dcterms:W3CDTF">2025-04-07T12:07:33Z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2018-06-14T00:00:00Z</vt:filetime>
  </property>
</Properties>
</file>