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7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" y="3175"/>
            <a:ext cx="9140825" cy="68548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24180" cy="6858000"/>
          </a:xfrm>
          <a:custGeom>
            <a:avLst/>
            <a:gdLst/>
            <a:ahLst/>
            <a:cxnLst/>
            <a:rect l="l" t="t" r="r" b="b"/>
            <a:pathLst>
              <a:path w="424180" h="6858000">
                <a:moveTo>
                  <a:pt x="423672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3672" y="6858000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6"/>
                </a:lnTo>
                <a:lnTo>
                  <a:pt x="1481328" y="608076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587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990587" y="6858000"/>
                </a:lnTo>
                <a:lnTo>
                  <a:pt x="99058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6249924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1524000" y="0"/>
                </a:moveTo>
                <a:lnTo>
                  <a:pt x="0" y="0"/>
                </a:lnTo>
                <a:lnTo>
                  <a:pt x="0" y="608076"/>
                </a:lnTo>
                <a:lnTo>
                  <a:pt x="1524000" y="608076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82"/>
            <a:ext cx="9144000" cy="685561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3678936" y="0"/>
                </a:moveTo>
                <a:lnTo>
                  <a:pt x="0" y="0"/>
                </a:lnTo>
                <a:lnTo>
                  <a:pt x="0" y="6249924"/>
                </a:lnTo>
                <a:lnTo>
                  <a:pt x="3678936" y="6249924"/>
                </a:lnTo>
                <a:lnTo>
                  <a:pt x="367893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3505200" y="0"/>
                </a:moveTo>
                <a:lnTo>
                  <a:pt x="0" y="0"/>
                </a:lnTo>
                <a:lnTo>
                  <a:pt x="0" y="2292096"/>
                </a:lnTo>
                <a:lnTo>
                  <a:pt x="3505200" y="2292096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5255" y="601979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3563112" y="0"/>
                </a:moveTo>
                <a:lnTo>
                  <a:pt x="0" y="0"/>
                </a:lnTo>
                <a:lnTo>
                  <a:pt x="0" y="5647944"/>
                </a:lnTo>
                <a:lnTo>
                  <a:pt x="3563112" y="5647944"/>
                </a:lnTo>
                <a:lnTo>
                  <a:pt x="3563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5255" y="601979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49723" y="6097524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3505200" y="0"/>
                </a:moveTo>
                <a:lnTo>
                  <a:pt x="0" y="0"/>
                </a:lnTo>
                <a:lnTo>
                  <a:pt x="0" y="132587"/>
                </a:lnTo>
                <a:lnTo>
                  <a:pt x="3505200" y="132587"/>
                </a:lnTo>
                <a:lnTo>
                  <a:pt x="3505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258" y="745388"/>
            <a:ext cx="3302499" cy="538425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4458" y="618743"/>
            <a:ext cx="2759916" cy="1149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5" y="3175"/>
            <a:ext cx="9140825" cy="68548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7724" y="0"/>
            <a:ext cx="422275" cy="6858000"/>
          </a:xfrm>
          <a:custGeom>
            <a:avLst/>
            <a:gdLst/>
            <a:ahLst/>
            <a:cxnLst/>
            <a:rect l="l" t="t" r="r" b="b"/>
            <a:pathLst>
              <a:path w="422275" h="6858000">
                <a:moveTo>
                  <a:pt x="422148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2148" y="6858000"/>
                </a:lnTo>
                <a:lnTo>
                  <a:pt x="42214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1482852" y="0"/>
                </a:moveTo>
                <a:lnTo>
                  <a:pt x="0" y="0"/>
                </a:lnTo>
                <a:lnTo>
                  <a:pt x="0" y="327659"/>
                </a:lnTo>
                <a:lnTo>
                  <a:pt x="1482852" y="327659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228600" y="0"/>
                </a:moveTo>
                <a:lnTo>
                  <a:pt x="0" y="0"/>
                </a:lnTo>
                <a:lnTo>
                  <a:pt x="0" y="327659"/>
                </a:lnTo>
                <a:lnTo>
                  <a:pt x="228600" y="3276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762000" y="0"/>
                </a:moveTo>
                <a:lnTo>
                  <a:pt x="0" y="0"/>
                </a:lnTo>
                <a:lnTo>
                  <a:pt x="0" y="327659"/>
                </a:lnTo>
                <a:lnTo>
                  <a:pt x="762000" y="327659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1524000" y="0"/>
                </a:moveTo>
                <a:lnTo>
                  <a:pt x="0" y="0"/>
                </a:lnTo>
                <a:lnTo>
                  <a:pt x="0" y="327659"/>
                </a:lnTo>
                <a:lnTo>
                  <a:pt x="1524000" y="32765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2743200" y="0"/>
                </a:moveTo>
                <a:lnTo>
                  <a:pt x="0" y="0"/>
                </a:lnTo>
                <a:lnTo>
                  <a:pt x="0" y="327659"/>
                </a:lnTo>
                <a:lnTo>
                  <a:pt x="2743200" y="327659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679" y="2381"/>
            <a:ext cx="9091320" cy="6855618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457199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57199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91093" y="5855715"/>
            <a:ext cx="1243548" cy="3687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4159" y="3087749"/>
            <a:ext cx="2535681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801" y="1466289"/>
            <a:ext cx="6762396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" y="3175"/>
            <a:ext cx="9140825" cy="6854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424180" cy="6858000"/>
          </a:xfrm>
          <a:custGeom>
            <a:avLst/>
            <a:gdLst/>
            <a:ahLst/>
            <a:cxnLst/>
            <a:rect l="l" t="t" r="r" b="b"/>
            <a:pathLst>
              <a:path w="424180" h="6858000">
                <a:moveTo>
                  <a:pt x="423672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3672" y="6858000"/>
                </a:lnTo>
                <a:lnTo>
                  <a:pt x="42367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1481328" y="0"/>
                </a:moveTo>
                <a:lnTo>
                  <a:pt x="0" y="0"/>
                </a:lnTo>
                <a:lnTo>
                  <a:pt x="0" y="601979"/>
                </a:lnTo>
                <a:lnTo>
                  <a:pt x="1481328" y="601979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1481328" y="0"/>
                </a:moveTo>
                <a:lnTo>
                  <a:pt x="0" y="0"/>
                </a:lnTo>
                <a:lnTo>
                  <a:pt x="0" y="608076"/>
                </a:lnTo>
                <a:lnTo>
                  <a:pt x="1481328" y="608076"/>
                </a:lnTo>
                <a:lnTo>
                  <a:pt x="148132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587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990587" y="6858000"/>
                </a:lnTo>
                <a:lnTo>
                  <a:pt x="990587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6865620"/>
            <a:chOff x="0" y="0"/>
            <a:chExt cx="9144000" cy="6865620"/>
          </a:xfrm>
        </p:grpSpPr>
        <p:sp>
          <p:nvSpPr>
            <p:cNvPr id="8" name="object 8"/>
            <p:cNvSpPr/>
            <p:nvPr/>
          </p:nvSpPr>
          <p:spPr>
            <a:xfrm>
              <a:off x="6629400" y="6249924"/>
              <a:ext cx="1524000" cy="608330"/>
            </a:xfrm>
            <a:custGeom>
              <a:avLst/>
              <a:gdLst/>
              <a:ahLst/>
              <a:cxnLst/>
              <a:rect l="l" t="t" r="r" b="b"/>
              <a:pathLst>
                <a:path w="1524000" h="608329">
                  <a:moveTo>
                    <a:pt x="1524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524000" y="608076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FFFFFF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82"/>
              <a:ext cx="9144000" cy="68556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3678936" y="0"/>
                  </a:moveTo>
                  <a:lnTo>
                    <a:pt x="0" y="0"/>
                  </a:lnTo>
                  <a:lnTo>
                    <a:pt x="0" y="6249924"/>
                  </a:lnTo>
                  <a:lnTo>
                    <a:pt x="3678936" y="6249924"/>
                  </a:lnTo>
                  <a:lnTo>
                    <a:pt x="367893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</a:pathLst>
            </a:custGeom>
            <a:ln w="15240">
              <a:solidFill>
                <a:srgbClr val="7B7B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1332" y="0"/>
              <a:ext cx="0" cy="6250305"/>
            </a:xfrm>
            <a:custGeom>
              <a:avLst/>
              <a:gdLst/>
              <a:ahLst/>
              <a:cxnLst/>
              <a:rect l="l" t="t" r="r" b="b"/>
              <a:pathLst>
                <a:path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B7B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9723" y="0"/>
              <a:ext cx="3505200" cy="2292350"/>
            </a:xfrm>
            <a:custGeom>
              <a:avLst/>
              <a:gdLst/>
              <a:ahLst/>
              <a:cxnLst/>
              <a:rect l="l" t="t" r="r" b="b"/>
              <a:pathLst>
                <a:path w="3505200" h="2292350">
                  <a:moveTo>
                    <a:pt x="3505200" y="0"/>
                  </a:moveTo>
                  <a:lnTo>
                    <a:pt x="0" y="0"/>
                  </a:lnTo>
                  <a:lnTo>
                    <a:pt x="0" y="2292096"/>
                  </a:lnTo>
                  <a:lnTo>
                    <a:pt x="3505200" y="22920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5255" y="601979"/>
              <a:ext cx="3563620" cy="5648325"/>
            </a:xfrm>
            <a:custGeom>
              <a:avLst/>
              <a:gdLst/>
              <a:ahLst/>
              <a:cxnLst/>
              <a:rect l="l" t="t" r="r" b="b"/>
              <a:pathLst>
                <a:path w="3563620" h="5648325">
                  <a:moveTo>
                    <a:pt x="3563112" y="0"/>
                  </a:moveTo>
                  <a:lnTo>
                    <a:pt x="0" y="0"/>
                  </a:lnTo>
                  <a:lnTo>
                    <a:pt x="0" y="5647944"/>
                  </a:lnTo>
                  <a:lnTo>
                    <a:pt x="3563112" y="5647944"/>
                  </a:lnTo>
                  <a:lnTo>
                    <a:pt x="3563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5255" y="601979"/>
              <a:ext cx="3563620" cy="5648325"/>
            </a:xfrm>
            <a:custGeom>
              <a:avLst/>
              <a:gdLst/>
              <a:ahLst/>
              <a:cxnLst/>
              <a:rect l="l" t="t" r="r" b="b"/>
              <a:pathLst>
                <a:path w="3563620" h="5648325">
                  <a:moveTo>
                    <a:pt x="0" y="5647944"/>
                  </a:moveTo>
                  <a:lnTo>
                    <a:pt x="3563112" y="5647944"/>
                  </a:lnTo>
                  <a:lnTo>
                    <a:pt x="3563112" y="0"/>
                  </a:lnTo>
                  <a:lnTo>
                    <a:pt x="0" y="0"/>
                  </a:lnTo>
                  <a:lnTo>
                    <a:pt x="0" y="56479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9723" y="6097524"/>
              <a:ext cx="3505200" cy="132715"/>
            </a:xfrm>
            <a:custGeom>
              <a:avLst/>
              <a:gdLst/>
              <a:ahLst/>
              <a:cxnLst/>
              <a:rect l="l" t="t" r="r" b="b"/>
              <a:pathLst>
                <a:path w="3505200" h="132714">
                  <a:moveTo>
                    <a:pt x="3505200" y="0"/>
                  </a:moveTo>
                  <a:lnTo>
                    <a:pt x="0" y="0"/>
                  </a:lnTo>
                  <a:lnTo>
                    <a:pt x="0" y="132587"/>
                  </a:lnTo>
                  <a:lnTo>
                    <a:pt x="3505200" y="132587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258" y="745388"/>
              <a:ext cx="3302499" cy="538425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4458" y="618743"/>
              <a:ext cx="2759916" cy="11490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813172" y="3347796"/>
            <a:ext cx="25336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40" dirty="0">
                <a:solidFill>
                  <a:srgbClr val="BC5C45"/>
                </a:solidFill>
                <a:latin typeface="Verdana"/>
                <a:cs typeface="Verdana"/>
              </a:rPr>
              <a:t>Fundamentals-III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49317"/>
            <a:ext cx="280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7020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Programming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und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amenta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ontd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323" y="2736086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45" dirty="0">
                <a:solidFill>
                  <a:srgbClr val="C0504D"/>
                </a:solidFill>
              </a:rPr>
              <a:t>c</a:t>
            </a:r>
            <a:r>
              <a:rPr sz="2400" spc="-8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</a:t>
            </a:r>
            <a:r>
              <a:rPr sz="2400" spc="-95" dirty="0">
                <a:solidFill>
                  <a:srgbClr val="C0504D"/>
                </a:solidFill>
              </a:rPr>
              <a:t>e</a:t>
            </a:r>
            <a:r>
              <a:rPr sz="2400" spc="-305" dirty="0">
                <a:solidFill>
                  <a:srgbClr val="C0504D"/>
                </a:solidFill>
              </a:rPr>
              <a:t>-</a:t>
            </a:r>
            <a:r>
              <a:rPr sz="2400" dirty="0">
                <a:solidFill>
                  <a:srgbClr val="C0504D"/>
                </a:solidFill>
              </a:rPr>
              <a:t>4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258"/>
            <a:ext cx="11931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050505"/>
                </a:solidFill>
                <a:latin typeface="Verdana"/>
                <a:cs typeface="Verdana"/>
              </a:rPr>
              <a:t>K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050505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05050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M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at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hur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1916"/>
            <a:ext cx="2124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165" dirty="0">
                <a:solidFill>
                  <a:srgbClr val="BC5C45"/>
                </a:solidFill>
                <a:latin typeface="Verdana"/>
                <a:cs typeface="Verdana"/>
              </a:rPr>
              <a:t>Tha</a:t>
            </a:r>
            <a:r>
              <a:rPr sz="3200" spc="-16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5" dirty="0">
                <a:solidFill>
                  <a:srgbClr val="BC5C45"/>
                </a:solidFill>
                <a:latin typeface="Verdana"/>
                <a:cs typeface="Verdana"/>
              </a:rPr>
              <a:t>k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90" dirty="0">
                <a:solidFill>
                  <a:srgbClr val="BC5C45"/>
                </a:solidFill>
                <a:latin typeface="Verdana"/>
                <a:cs typeface="Verdana"/>
              </a:rPr>
              <a:t>Y</a:t>
            </a:r>
            <a:r>
              <a:rPr sz="3200" spc="-85" dirty="0">
                <a:solidFill>
                  <a:srgbClr val="BC5C45"/>
                </a:solidFill>
                <a:latin typeface="Verdana"/>
                <a:cs typeface="Verdana"/>
              </a:rPr>
              <a:t>ou</a:t>
            </a:r>
            <a:r>
              <a:rPr sz="3200" spc="-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0378" y="5747258"/>
            <a:ext cx="11931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050505"/>
                </a:solidFill>
                <a:latin typeface="Verdana"/>
                <a:cs typeface="Verdana"/>
              </a:rPr>
              <a:t>K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050505"/>
                </a:solidFill>
                <a:latin typeface="Verdana"/>
                <a:cs typeface="Verdana"/>
              </a:rPr>
              <a:t>k</a:t>
            </a:r>
            <a:r>
              <a:rPr sz="1400" spc="-40" dirty="0">
                <a:solidFill>
                  <a:srgbClr val="05050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M</a:t>
            </a:r>
            <a:r>
              <a:rPr sz="1400" spc="-25" dirty="0">
                <a:solidFill>
                  <a:srgbClr val="050505"/>
                </a:solidFill>
                <a:latin typeface="Verdana"/>
                <a:cs typeface="Verdana"/>
              </a:rPr>
              <a:t>at</a:t>
            </a:r>
            <a:r>
              <a:rPr sz="1400" spc="-30" dirty="0">
                <a:solidFill>
                  <a:srgbClr val="050505"/>
                </a:solidFill>
                <a:latin typeface="Verdana"/>
                <a:cs typeface="Verdana"/>
              </a:rPr>
              <a:t>hur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354" y="2945763"/>
            <a:ext cx="2491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An</a:t>
            </a:r>
            <a:r>
              <a:rPr spc="-5" dirty="0"/>
              <a:t>y</a:t>
            </a:r>
            <a:r>
              <a:rPr spc="-340" dirty="0"/>
              <a:t> </a:t>
            </a:r>
            <a:r>
              <a:rPr spc="-15" dirty="0"/>
              <a:t>d</a:t>
            </a:r>
            <a:r>
              <a:rPr spc="-10" dirty="0"/>
              <a:t>o</a:t>
            </a:r>
            <a:r>
              <a:rPr spc="-15" dirty="0"/>
              <a:t>ubt</a:t>
            </a:r>
            <a:r>
              <a:rPr spc="-10" dirty="0"/>
              <a:t>s</a:t>
            </a:r>
            <a:r>
              <a:rPr spc="-5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" y="3175"/>
            <a:ext cx="9140825" cy="6854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724" y="0"/>
            <a:ext cx="422275" cy="6858000"/>
          </a:xfrm>
          <a:custGeom>
            <a:avLst/>
            <a:gdLst/>
            <a:ahLst/>
            <a:cxnLst/>
            <a:rect l="l" t="t" r="r" b="b"/>
            <a:pathLst>
              <a:path w="422275" h="6858000">
                <a:moveTo>
                  <a:pt x="422148" y="0"/>
                </a:move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22148" y="6858000"/>
                </a:lnTo>
                <a:lnTo>
                  <a:pt x="422148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1482852" y="0"/>
                </a:moveTo>
                <a:lnTo>
                  <a:pt x="0" y="0"/>
                </a:lnTo>
                <a:lnTo>
                  <a:pt x="0" y="344424"/>
                </a:lnTo>
                <a:lnTo>
                  <a:pt x="1482852" y="344424"/>
                </a:lnTo>
                <a:lnTo>
                  <a:pt x="1482852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52945"/>
            <a:ext cx="1483360" cy="305435"/>
          </a:xfrm>
          <a:custGeom>
            <a:avLst/>
            <a:gdLst/>
            <a:ahLst/>
            <a:cxnLst/>
            <a:rect l="l" t="t" r="r" b="b"/>
            <a:pathLst>
              <a:path w="1483360" h="305434">
                <a:moveTo>
                  <a:pt x="0" y="305053"/>
                </a:moveTo>
                <a:lnTo>
                  <a:pt x="1482852" y="305053"/>
                </a:lnTo>
                <a:lnTo>
                  <a:pt x="1482852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228600" y="0"/>
                </a:moveTo>
                <a:lnTo>
                  <a:pt x="0" y="0"/>
                </a:lnTo>
                <a:lnTo>
                  <a:pt x="0" y="344424"/>
                </a:lnTo>
                <a:lnTo>
                  <a:pt x="228600" y="34442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52945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4">
                <a:moveTo>
                  <a:pt x="0" y="305053"/>
                </a:moveTo>
                <a:lnTo>
                  <a:pt x="228600" y="305053"/>
                </a:lnTo>
                <a:lnTo>
                  <a:pt x="2286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762000" y="0"/>
                </a:moveTo>
                <a:lnTo>
                  <a:pt x="0" y="0"/>
                </a:lnTo>
                <a:lnTo>
                  <a:pt x="0" y="344424"/>
                </a:lnTo>
                <a:lnTo>
                  <a:pt x="762000" y="344424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52945"/>
            <a:ext cx="762000" cy="305435"/>
          </a:xfrm>
          <a:custGeom>
            <a:avLst/>
            <a:gdLst/>
            <a:ahLst/>
            <a:cxnLst/>
            <a:rect l="l" t="t" r="r" b="b"/>
            <a:pathLst>
              <a:path w="762000" h="305434">
                <a:moveTo>
                  <a:pt x="0" y="305053"/>
                </a:moveTo>
                <a:lnTo>
                  <a:pt x="762000" y="305053"/>
                </a:lnTo>
                <a:lnTo>
                  <a:pt x="762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1524000" y="0"/>
                </a:moveTo>
                <a:lnTo>
                  <a:pt x="0" y="0"/>
                </a:lnTo>
                <a:lnTo>
                  <a:pt x="0" y="344424"/>
                </a:lnTo>
                <a:lnTo>
                  <a:pt x="1524000" y="344424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52945"/>
            <a:ext cx="1524000" cy="305435"/>
          </a:xfrm>
          <a:custGeom>
            <a:avLst/>
            <a:gdLst/>
            <a:ahLst/>
            <a:cxnLst/>
            <a:rect l="l" t="t" r="r" b="b"/>
            <a:pathLst>
              <a:path w="1524000" h="305434">
                <a:moveTo>
                  <a:pt x="0" y="305053"/>
                </a:moveTo>
                <a:lnTo>
                  <a:pt x="1524000" y="305053"/>
                </a:lnTo>
                <a:lnTo>
                  <a:pt x="1524000" y="0"/>
                </a:lnTo>
                <a:lnTo>
                  <a:pt x="0" y="0"/>
                </a:lnTo>
                <a:lnTo>
                  <a:pt x="0" y="305053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2743200" y="0"/>
                </a:moveTo>
                <a:lnTo>
                  <a:pt x="0" y="0"/>
                </a:lnTo>
                <a:lnTo>
                  <a:pt x="0" y="344424"/>
                </a:lnTo>
                <a:lnTo>
                  <a:pt x="2743200" y="344424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679" y="2381"/>
            <a:ext cx="9091930" cy="6856095"/>
            <a:chOff x="52679" y="2381"/>
            <a:chExt cx="9091930" cy="6856095"/>
          </a:xfrm>
        </p:grpSpPr>
        <p:sp>
          <p:nvSpPr>
            <p:cNvPr id="15" name="object 15"/>
            <p:cNvSpPr/>
            <p:nvPr/>
          </p:nvSpPr>
          <p:spPr>
            <a:xfrm>
              <a:off x="3963923" y="6552945"/>
              <a:ext cx="2743200" cy="305435"/>
            </a:xfrm>
            <a:custGeom>
              <a:avLst/>
              <a:gdLst/>
              <a:ahLst/>
              <a:cxnLst/>
              <a:rect l="l" t="t" r="r" b="b"/>
              <a:pathLst>
                <a:path w="2743200" h="305434">
                  <a:moveTo>
                    <a:pt x="0" y="305053"/>
                  </a:moveTo>
                  <a:lnTo>
                    <a:pt x="2743200" y="305053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5053"/>
                  </a:lnTo>
                  <a:close/>
                </a:path>
              </a:pathLst>
            </a:custGeom>
            <a:solidFill>
              <a:srgbClr val="FFFFFF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79" y="2381"/>
              <a:ext cx="9091320" cy="68556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7199" y="367029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344424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EE58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1093" y="5855715"/>
              <a:ext cx="1243548" cy="36879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061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War</a:t>
            </a:r>
            <a:r>
              <a:rPr spc="-5" dirty="0"/>
              <a:t>m</a:t>
            </a:r>
            <a:r>
              <a:rPr spc="-400" dirty="0"/>
              <a:t> </a:t>
            </a:r>
            <a:r>
              <a:rPr spc="75" dirty="0"/>
              <a:t>up?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1209" y="1466436"/>
            <a:ext cx="604710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-&gt;Finding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Ascii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Verdana"/>
              <a:cs typeface="Verdana"/>
            </a:endParaRPr>
          </a:p>
          <a:p>
            <a:pPr marL="12700" marR="3999865">
              <a:lnSpc>
                <a:spcPct val="120800"/>
              </a:lnSpc>
            </a:pPr>
            <a:r>
              <a:rPr sz="2400" spc="-10" dirty="0">
                <a:latin typeface="Verdana"/>
                <a:cs typeface="Verdana"/>
              </a:rPr>
              <a:t>const float a;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a=100;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Verdana"/>
              <a:cs typeface="Verdana"/>
            </a:endParaRPr>
          </a:p>
          <a:p>
            <a:pPr marL="12700" marR="3408679">
              <a:lnSpc>
                <a:spcPct val="120800"/>
              </a:lnSpc>
            </a:pP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10" dirty="0">
                <a:latin typeface="Verdana"/>
                <a:cs typeface="Verdana"/>
              </a:rPr>
              <a:t> Numbers 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1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2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3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5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3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2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1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5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dirty="0">
                <a:latin typeface="Verdana"/>
                <a:cs typeface="Verdana"/>
              </a:rPr>
              <a:t>6</a:t>
            </a:r>
          </a:p>
          <a:p>
            <a:pPr marL="12700" marR="5080">
              <a:lnSpc>
                <a:spcPct val="120800"/>
              </a:lnSpc>
            </a:pPr>
            <a:r>
              <a:rPr sz="2400" spc="-10" dirty="0">
                <a:latin typeface="Verdana"/>
                <a:cs typeface="Verdana"/>
              </a:rPr>
              <a:t>Find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number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that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occurs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only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once.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Input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Total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Numbers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entered.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542" y="647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714" y="2595448"/>
            <a:ext cx="40589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S</a:t>
            </a:r>
            <a:r>
              <a:rPr spc="60" dirty="0"/>
              <a:t>co</a:t>
            </a:r>
            <a:r>
              <a:rPr spc="55" dirty="0"/>
              <a:t>p</a:t>
            </a:r>
            <a:r>
              <a:rPr spc="-5" dirty="0"/>
              <a:t>e</a:t>
            </a:r>
            <a:r>
              <a:rPr spc="130" dirty="0"/>
              <a:t> </a:t>
            </a:r>
            <a:r>
              <a:rPr spc="10" dirty="0"/>
              <a:t>o</a:t>
            </a:r>
            <a:r>
              <a:rPr spc="-5" dirty="0"/>
              <a:t>f</a:t>
            </a:r>
            <a:r>
              <a:rPr spc="30" dirty="0"/>
              <a:t> </a:t>
            </a:r>
            <a:r>
              <a:rPr spc="-5" dirty="0"/>
              <a:t>a</a:t>
            </a:r>
            <a:r>
              <a:rPr spc="-590" dirty="0"/>
              <a:t> </a:t>
            </a:r>
            <a:r>
              <a:rPr spc="-65" dirty="0"/>
              <a:t>var</a:t>
            </a:r>
            <a:r>
              <a:rPr spc="-70" dirty="0"/>
              <a:t>i</a:t>
            </a:r>
            <a:r>
              <a:rPr spc="-65" dirty="0"/>
              <a:t>a</a:t>
            </a:r>
            <a:r>
              <a:rPr spc="-55" dirty="0"/>
              <a:t>b</a:t>
            </a:r>
            <a:r>
              <a:rPr spc="-70" dirty="0"/>
              <a:t>l</a:t>
            </a:r>
            <a:r>
              <a:rPr spc="-50" dirty="0"/>
              <a:t>e</a:t>
            </a:r>
            <a:r>
              <a:rPr spc="-5" dirty="0"/>
              <a:t>!  </a:t>
            </a:r>
            <a:r>
              <a:rPr spc="-110" dirty="0"/>
              <a:t>L</a:t>
            </a:r>
            <a:r>
              <a:rPr spc="-114" dirty="0"/>
              <a:t>i</a:t>
            </a:r>
            <a:r>
              <a:rPr spc="-110" dirty="0"/>
              <a:t>f</a:t>
            </a:r>
            <a:r>
              <a:rPr spc="-105" dirty="0"/>
              <a:t>e</a:t>
            </a:r>
            <a:r>
              <a:rPr spc="-110" dirty="0"/>
              <a:t>t</a:t>
            </a:r>
            <a:r>
              <a:rPr spc="-114" dirty="0"/>
              <a:t>i</a:t>
            </a:r>
            <a:r>
              <a:rPr spc="-110" dirty="0"/>
              <a:t>m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120" dirty="0"/>
              <a:t>an</a:t>
            </a:r>
            <a:r>
              <a:rPr spc="-5" dirty="0"/>
              <a:t>d</a:t>
            </a:r>
            <a:r>
              <a:rPr spc="-350" dirty="0"/>
              <a:t> </a:t>
            </a:r>
            <a:r>
              <a:rPr spc="-190" dirty="0"/>
              <a:t>V</a:t>
            </a:r>
            <a:r>
              <a:rPr spc="-195" dirty="0"/>
              <a:t>i</a:t>
            </a:r>
            <a:r>
              <a:rPr spc="-185" dirty="0"/>
              <a:t>s</a:t>
            </a:r>
            <a:r>
              <a:rPr spc="-195" dirty="0"/>
              <a:t>i</a:t>
            </a:r>
            <a:r>
              <a:rPr spc="-185" dirty="0"/>
              <a:t>bil</a:t>
            </a:r>
            <a:r>
              <a:rPr spc="-195" dirty="0"/>
              <a:t>i</a:t>
            </a:r>
            <a:r>
              <a:rPr spc="-180" dirty="0"/>
              <a:t>t</a:t>
            </a:r>
            <a:r>
              <a:rPr spc="-5" dirty="0"/>
              <a:t>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714" y="2595448"/>
            <a:ext cx="3670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Global</a:t>
            </a:r>
            <a:r>
              <a:rPr spc="100" dirty="0"/>
              <a:t> </a:t>
            </a:r>
            <a:r>
              <a:rPr spc="50" dirty="0"/>
              <a:t>Variables?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CDC4-DB91-9E28-D22A-984E9DA5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8B1EC7-44E6-6155-8B37-67BA37EB8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7467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45" dirty="0"/>
              <a:t>Examples of local and global scope</a:t>
            </a:r>
            <a:endParaRPr spc="50" dirty="0"/>
          </a:p>
        </p:txBody>
      </p:sp>
    </p:spTree>
    <p:extLst>
      <p:ext uri="{BB962C8B-B14F-4D97-AF65-F5344CB8AC3E}">
        <p14:creationId xmlns:p14="http://schemas.microsoft.com/office/powerpoint/2010/main" val="3623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5687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Let</a:t>
            </a:r>
            <a:r>
              <a:rPr spc="-5" dirty="0"/>
              <a:t>s</a:t>
            </a:r>
            <a:r>
              <a:rPr spc="-365" dirty="0"/>
              <a:t> </a:t>
            </a:r>
            <a:r>
              <a:rPr spc="165" dirty="0"/>
              <a:t>d</a:t>
            </a:r>
            <a:r>
              <a:rPr spc="-5" dirty="0"/>
              <a:t>o</a:t>
            </a:r>
            <a:r>
              <a:rPr spc="-560" dirty="0"/>
              <a:t> </a:t>
            </a:r>
            <a:r>
              <a:rPr spc="-60" dirty="0"/>
              <a:t>so</a:t>
            </a:r>
            <a:r>
              <a:rPr spc="-65" dirty="0"/>
              <a:t>m</a:t>
            </a:r>
            <a:r>
              <a:rPr spc="-5" dirty="0"/>
              <a:t>e</a:t>
            </a:r>
            <a:r>
              <a:rPr spc="-120" dirty="0"/>
              <a:t> </a:t>
            </a:r>
            <a:r>
              <a:rPr spc="-50" dirty="0"/>
              <a:t>m</a:t>
            </a:r>
            <a:r>
              <a:rPr spc="-45" dirty="0"/>
              <a:t>o</a:t>
            </a:r>
            <a:r>
              <a:rPr spc="-50" dirty="0"/>
              <a:t>r</a:t>
            </a:r>
            <a:r>
              <a:rPr spc="-5" dirty="0"/>
              <a:t>e</a:t>
            </a:r>
            <a:r>
              <a:rPr spc="-95" dirty="0"/>
              <a:t> </a:t>
            </a:r>
            <a:r>
              <a:rPr spc="-75" dirty="0"/>
              <a:t>p</a:t>
            </a:r>
            <a:r>
              <a:rPr spc="-80" dirty="0"/>
              <a:t>r</a:t>
            </a:r>
            <a:r>
              <a:rPr spc="-70" dirty="0"/>
              <a:t>o</a:t>
            </a:r>
            <a:r>
              <a:rPr spc="-75" dirty="0"/>
              <a:t>b</a:t>
            </a:r>
            <a:r>
              <a:rPr spc="-80" dirty="0"/>
              <a:t>l</a:t>
            </a:r>
            <a:r>
              <a:rPr spc="-65" dirty="0"/>
              <a:t>e</a:t>
            </a:r>
            <a:r>
              <a:rPr spc="-75" dirty="0"/>
              <a:t>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039" y="1381058"/>
            <a:ext cx="6916420" cy="16459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97180" indent="-284480" algn="just">
              <a:lnSpc>
                <a:spcPct val="100000"/>
              </a:lnSpc>
              <a:spcBef>
                <a:spcPts val="735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297815" algn="l"/>
              </a:tabLst>
            </a:pPr>
            <a:r>
              <a:rPr sz="2400" spc="20" dirty="0">
                <a:latin typeface="Verdana"/>
                <a:cs typeface="Verdana"/>
              </a:rPr>
              <a:t>C</a:t>
            </a:r>
            <a:r>
              <a:rPr sz="2400" spc="25" dirty="0">
                <a:latin typeface="Verdana"/>
                <a:cs typeface="Verdana"/>
              </a:rPr>
              <a:t>oun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numb</a:t>
            </a:r>
            <a:r>
              <a:rPr sz="2400" spc="-5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cha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til</a:t>
            </a:r>
            <a:r>
              <a:rPr sz="2400" spc="-5" dirty="0">
                <a:latin typeface="Verdana"/>
                <a:cs typeface="Verdana"/>
              </a:rPr>
              <a:t>l</a:t>
            </a:r>
            <a:r>
              <a:rPr sz="2400" spc="-37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yo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655" dirty="0">
                <a:latin typeface="Verdana"/>
                <a:cs typeface="Verdana"/>
              </a:rPr>
              <a:t>$.</a:t>
            </a:r>
            <a:endParaRPr sz="2400">
              <a:latin typeface="Verdana"/>
              <a:cs typeface="Verdana"/>
            </a:endParaRPr>
          </a:p>
          <a:p>
            <a:pPr marL="287020" marR="532765" indent="-274955" algn="just">
              <a:lnSpc>
                <a:spcPct val="99400"/>
              </a:lnSpc>
              <a:spcBef>
                <a:spcPts val="655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296545" algn="l"/>
              </a:tabLst>
            </a:pPr>
            <a:r>
              <a:rPr sz="2400" spc="5" dirty="0">
                <a:latin typeface="Verdana"/>
                <a:cs typeface="Verdana"/>
              </a:rPr>
              <a:t>M</a:t>
            </a:r>
            <a:r>
              <a:rPr sz="2400" spc="1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ab</a:t>
            </a:r>
            <a:r>
              <a:rPr sz="2400" spc="95" dirty="0">
                <a:latin typeface="Verdana"/>
                <a:cs typeface="Verdana"/>
              </a:rPr>
              <a:t>ov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p</a:t>
            </a:r>
            <a:r>
              <a:rPr sz="2400" spc="-110" dirty="0">
                <a:latin typeface="Verdana"/>
                <a:cs typeface="Verdana"/>
              </a:rPr>
              <a:t>r</a:t>
            </a:r>
            <a:r>
              <a:rPr sz="2400" spc="-114" dirty="0">
                <a:latin typeface="Verdana"/>
                <a:cs typeface="Verdana"/>
              </a:rPr>
              <a:t>i</a:t>
            </a:r>
            <a:r>
              <a:rPr sz="2400" spc="-1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2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tot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nu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spc="-45" dirty="0">
                <a:latin typeface="Verdana"/>
                <a:cs typeface="Verdana"/>
              </a:rPr>
              <a:t>b</a:t>
            </a:r>
            <a:r>
              <a:rPr sz="2400" spc="-5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0" dirty="0">
                <a:latin typeface="Verdana"/>
                <a:cs typeface="Verdana"/>
              </a:rPr>
              <a:t>of  </a:t>
            </a:r>
            <a:r>
              <a:rPr sz="2400" spc="-114" dirty="0">
                <a:latin typeface="Verdana"/>
                <a:cs typeface="Verdana"/>
              </a:rPr>
              <a:t>d</a:t>
            </a:r>
            <a:r>
              <a:rPr sz="2400" spc="-120" dirty="0">
                <a:latin typeface="Verdana"/>
                <a:cs typeface="Verdana"/>
              </a:rPr>
              <a:t>i</a:t>
            </a:r>
            <a:r>
              <a:rPr sz="2400" spc="-110" dirty="0">
                <a:latin typeface="Verdana"/>
                <a:cs typeface="Verdana"/>
              </a:rPr>
              <a:t>git</a:t>
            </a:r>
            <a:r>
              <a:rPr sz="2400" spc="-114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whi</a:t>
            </a:r>
            <a:r>
              <a:rPr sz="2400" spc="-30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espaces</a:t>
            </a:r>
            <a:r>
              <a:rPr sz="2400" spc="-5" dirty="0">
                <a:latin typeface="Verdana"/>
                <a:cs typeface="Verdana"/>
              </a:rPr>
              <a:t>,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lphabe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an</a:t>
            </a:r>
            <a:r>
              <a:rPr sz="2400" spc="-5" dirty="0">
                <a:latin typeface="Verdana"/>
                <a:cs typeface="Verdana"/>
              </a:rPr>
              <a:t>d</a:t>
            </a:r>
            <a:r>
              <a:rPr sz="2400" spc="20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ot</a:t>
            </a:r>
            <a:r>
              <a:rPr sz="2400" spc="-60" dirty="0">
                <a:latin typeface="Verdana"/>
                <a:cs typeface="Verdana"/>
              </a:rPr>
              <a:t>h</a:t>
            </a:r>
            <a:r>
              <a:rPr sz="2400" spc="-5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  </a:t>
            </a:r>
            <a:r>
              <a:rPr sz="2400" spc="-15" dirty="0">
                <a:latin typeface="Verdana"/>
                <a:cs typeface="Verdana"/>
              </a:rPr>
              <a:t>cha</a:t>
            </a:r>
            <a:r>
              <a:rPr sz="2400" spc="-5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ac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rs</a:t>
            </a:r>
            <a:r>
              <a:rPr sz="2400" spc="-175" dirty="0">
                <a:latin typeface="Verdana"/>
                <a:cs typeface="Verdana"/>
              </a:rPr>
              <a:t> t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175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l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yo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215" dirty="0">
                <a:latin typeface="Verdana"/>
                <a:cs typeface="Verdana"/>
              </a:rPr>
              <a:t>$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854" y="1064387"/>
            <a:ext cx="3183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c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55" dirty="0"/>
              <a:t> </a:t>
            </a:r>
            <a:r>
              <a:rPr spc="-285" dirty="0"/>
              <a:t>v</a:t>
            </a:r>
            <a:r>
              <a:rPr spc="-5" dirty="0"/>
              <a:t>s</a:t>
            </a:r>
            <a:r>
              <a:rPr spc="-275" dirty="0"/>
              <a:t> </a:t>
            </a:r>
            <a:r>
              <a:rPr spc="-70" dirty="0"/>
              <a:t>c</a:t>
            </a:r>
            <a:r>
              <a:rPr spc="-80" dirty="0"/>
              <a:t>i</a:t>
            </a:r>
            <a:r>
              <a:rPr spc="-75" dirty="0"/>
              <a:t>n.g</a:t>
            </a:r>
            <a:r>
              <a:rPr spc="-70" dirty="0"/>
              <a:t>e</a:t>
            </a:r>
            <a:r>
              <a:rPr spc="-75" dirty="0"/>
              <a:t>t()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2509773"/>
            <a:ext cx="456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C5C45"/>
                </a:solidFill>
                <a:latin typeface="PMingLiU-ExtB"/>
                <a:cs typeface="PMingLiU-ExtB"/>
              </a:rPr>
              <a:t>□</a:t>
            </a:r>
            <a:r>
              <a:rPr sz="1800" spc="470" dirty="0">
                <a:solidFill>
                  <a:srgbClr val="BC5C45"/>
                </a:solidFill>
                <a:latin typeface="PMingLiU-ExtB"/>
                <a:cs typeface="PMingLiU-ExtB"/>
              </a:rPr>
              <a:t> </a:t>
            </a:r>
            <a:r>
              <a:rPr sz="2400" spc="20" dirty="0">
                <a:latin typeface="Verdana"/>
                <a:cs typeface="Verdana"/>
              </a:rPr>
              <a:t>Input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Buffer/Output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Buffer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687" y="736852"/>
            <a:ext cx="226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4" dirty="0"/>
              <a:t>Ti</a:t>
            </a:r>
            <a:r>
              <a:rPr spc="-200" dirty="0"/>
              <a:t>m</a:t>
            </a:r>
            <a:r>
              <a:rPr spc="-5" dirty="0"/>
              <a:t>e</a:t>
            </a:r>
            <a:r>
              <a:rPr spc="-380" dirty="0"/>
              <a:t> </a:t>
            </a:r>
            <a:r>
              <a:rPr spc="-20" dirty="0"/>
              <a:t>t</a:t>
            </a:r>
            <a:r>
              <a:rPr spc="-5" dirty="0"/>
              <a:t>o</a:t>
            </a:r>
            <a:r>
              <a:rPr spc="-385" dirty="0"/>
              <a:t> </a:t>
            </a:r>
            <a:r>
              <a:rPr spc="-165" dirty="0"/>
              <a:t>try?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447" y="1398219"/>
            <a:ext cx="6664325" cy="41967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7655" marR="161925" indent="-275590">
              <a:lnSpc>
                <a:spcPct val="80000"/>
              </a:lnSpc>
              <a:spcBef>
                <a:spcPts val="630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311785" algn="l"/>
              </a:tabLst>
            </a:pPr>
            <a:r>
              <a:rPr sz="2200" spc="-175" dirty="0">
                <a:latin typeface="Verdana"/>
                <a:cs typeface="Verdana"/>
              </a:rPr>
              <a:t>W</a:t>
            </a:r>
            <a:r>
              <a:rPr sz="2200" spc="-110" dirty="0">
                <a:latin typeface="Verdana"/>
                <a:cs typeface="Verdana"/>
              </a:rPr>
              <a:t>r</a:t>
            </a:r>
            <a:r>
              <a:rPr sz="2200" spc="-114" dirty="0">
                <a:latin typeface="Verdana"/>
                <a:cs typeface="Verdana"/>
              </a:rPr>
              <a:t>i</a:t>
            </a:r>
            <a:r>
              <a:rPr sz="2200" spc="-1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3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prog</a:t>
            </a:r>
            <a:r>
              <a:rPr sz="2200" spc="-60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c</a:t>
            </a:r>
            <a:r>
              <a:rPr sz="2200" spc="25" dirty="0">
                <a:latin typeface="Verdana"/>
                <a:cs typeface="Verdana"/>
              </a:rPr>
              <a:t>o</a:t>
            </a:r>
            <a:r>
              <a:rPr sz="2200" spc="20" dirty="0">
                <a:latin typeface="Verdana"/>
                <a:cs typeface="Verdana"/>
              </a:rPr>
              <a:t>un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num</a:t>
            </a:r>
            <a:r>
              <a:rPr sz="2200" spc="-40" dirty="0">
                <a:latin typeface="Verdana"/>
                <a:cs typeface="Verdana"/>
              </a:rPr>
              <a:t>be</a:t>
            </a:r>
            <a:r>
              <a:rPr sz="2200" dirty="0">
                <a:latin typeface="Verdana"/>
                <a:cs typeface="Verdana"/>
              </a:rPr>
              <a:t>r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f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w</a:t>
            </a:r>
            <a:r>
              <a:rPr sz="2200" spc="-90" dirty="0">
                <a:latin typeface="Verdana"/>
                <a:cs typeface="Verdana"/>
              </a:rPr>
              <a:t>ord</a:t>
            </a:r>
            <a:r>
              <a:rPr sz="2200" spc="-9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,  </a:t>
            </a:r>
            <a:r>
              <a:rPr sz="2200" spc="-10" dirty="0">
                <a:latin typeface="Verdana"/>
                <a:cs typeface="Verdana"/>
              </a:rPr>
              <a:t>characters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and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lines</a:t>
            </a:r>
            <a:r>
              <a:rPr sz="2200" spc="-31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in</a:t>
            </a:r>
            <a:r>
              <a:rPr sz="2200" spc="-28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the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given</a:t>
            </a:r>
            <a:r>
              <a:rPr sz="2200" spc="-22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input.</a:t>
            </a:r>
            <a:r>
              <a:rPr sz="2200" spc="-26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Input</a:t>
            </a:r>
            <a:r>
              <a:rPr sz="2200" spc="-270" dirty="0">
                <a:latin typeface="Verdana"/>
                <a:cs typeface="Verdana"/>
              </a:rPr>
              <a:t> </a:t>
            </a:r>
            <a:r>
              <a:rPr sz="2200" spc="-235" dirty="0">
                <a:latin typeface="Verdana"/>
                <a:cs typeface="Verdana"/>
              </a:rPr>
              <a:t>is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ter</a:t>
            </a:r>
            <a:r>
              <a:rPr sz="2200" spc="-35" dirty="0">
                <a:latin typeface="Verdana"/>
                <a:cs typeface="Verdana"/>
              </a:rPr>
              <a:t>m</a:t>
            </a:r>
            <a:r>
              <a:rPr sz="2200" spc="-40" dirty="0">
                <a:latin typeface="Verdana"/>
                <a:cs typeface="Verdana"/>
              </a:rPr>
              <a:t>in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te</a:t>
            </a:r>
            <a:r>
              <a:rPr sz="2200" dirty="0">
                <a:latin typeface="Verdana"/>
                <a:cs typeface="Verdana"/>
              </a:rPr>
              <a:t>d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b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310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‘</a:t>
            </a:r>
            <a:r>
              <a:rPr sz="2200" spc="45" dirty="0">
                <a:latin typeface="Verdana"/>
                <a:cs typeface="Verdana"/>
              </a:rPr>
              <a:t>$’</a:t>
            </a:r>
            <a:endParaRPr sz="220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495"/>
              </a:spcBef>
              <a:buClr>
                <a:srgbClr val="BC5C45"/>
              </a:buClr>
              <a:buSzPct val="75000"/>
              <a:buFont typeface="PMingLiU-ExtB"/>
              <a:buChar char="□"/>
              <a:tabLst>
                <a:tab pos="297180" algn="l"/>
              </a:tabLst>
            </a:pPr>
            <a:r>
              <a:rPr sz="2200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 per</a:t>
            </a:r>
            <a:r>
              <a:rPr sz="2200" spc="-60" dirty="0">
                <a:latin typeface="Verdana"/>
                <a:cs typeface="Verdana"/>
              </a:rPr>
              <a:t>s</a:t>
            </a:r>
            <a:r>
              <a:rPr sz="2200" spc="-5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22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</a:t>
            </a:r>
            <a:r>
              <a:rPr sz="2200" spc="-60" dirty="0">
                <a:latin typeface="Verdana"/>
                <a:cs typeface="Verdana"/>
              </a:rPr>
              <a:t>a</a:t>
            </a:r>
            <a:r>
              <a:rPr sz="2200" spc="-55" dirty="0">
                <a:latin typeface="Verdana"/>
                <a:cs typeface="Verdana"/>
              </a:rPr>
              <a:t>nt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2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0" dirty="0">
                <a:latin typeface="Verdana"/>
                <a:cs typeface="Verdana"/>
              </a:rPr>
              <a:t>g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90" dirty="0">
                <a:latin typeface="Verdana"/>
                <a:cs typeface="Verdana"/>
              </a:rPr>
              <a:t>f</a:t>
            </a:r>
            <a:r>
              <a:rPr sz="2200" spc="-85" dirty="0">
                <a:latin typeface="Verdana"/>
                <a:cs typeface="Verdana"/>
              </a:rPr>
              <a:t>ro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26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or</a:t>
            </a:r>
            <a:r>
              <a:rPr sz="2200" spc="-85" dirty="0">
                <a:latin typeface="Verdana"/>
                <a:cs typeface="Verdana"/>
              </a:rPr>
              <a:t>i</a:t>
            </a:r>
            <a:r>
              <a:rPr sz="2200" spc="-75" dirty="0">
                <a:latin typeface="Verdana"/>
                <a:cs typeface="Verdana"/>
              </a:rPr>
              <a:t>g</a:t>
            </a:r>
            <a:r>
              <a:rPr sz="2200" spc="-85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27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p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spc="-50" dirty="0">
                <a:latin typeface="Verdana"/>
                <a:cs typeface="Verdana"/>
              </a:rPr>
              <a:t>rt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50" dirty="0">
                <a:latin typeface="Verdana"/>
                <a:cs typeface="Verdana"/>
              </a:rPr>
              <a:t>c</a:t>
            </a:r>
            <a:r>
              <a:rPr sz="2200" spc="-55" dirty="0">
                <a:latin typeface="Verdana"/>
                <a:cs typeface="Verdana"/>
              </a:rPr>
              <a:t>u</a:t>
            </a:r>
            <a:r>
              <a:rPr sz="2200" spc="-60" dirty="0">
                <a:latin typeface="Verdana"/>
                <a:cs typeface="Verdana"/>
              </a:rPr>
              <a:t>l</a:t>
            </a:r>
            <a:r>
              <a:rPr sz="2200" spc="-5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r  </a:t>
            </a:r>
            <a:r>
              <a:rPr sz="2200" spc="-10" dirty="0">
                <a:latin typeface="Verdana"/>
                <a:cs typeface="Verdana"/>
              </a:rPr>
              <a:t>location, </a:t>
            </a:r>
            <a:r>
              <a:rPr sz="2200" spc="10" dirty="0">
                <a:latin typeface="Verdana"/>
                <a:cs typeface="Verdana"/>
              </a:rPr>
              <a:t>he </a:t>
            </a:r>
            <a:r>
              <a:rPr sz="2200" spc="80" dirty="0">
                <a:latin typeface="Verdana"/>
                <a:cs typeface="Verdana"/>
              </a:rPr>
              <a:t>can </a:t>
            </a:r>
            <a:r>
              <a:rPr sz="2200" dirty="0">
                <a:latin typeface="Verdana"/>
                <a:cs typeface="Verdana"/>
              </a:rPr>
              <a:t>move </a:t>
            </a:r>
            <a:r>
              <a:rPr sz="2200" spc="-60" dirty="0">
                <a:latin typeface="Verdana"/>
                <a:cs typeface="Verdana"/>
              </a:rPr>
              <a:t>in </a:t>
            </a:r>
            <a:r>
              <a:rPr sz="2200" spc="-50" dirty="0">
                <a:latin typeface="Verdana"/>
                <a:cs typeface="Verdana"/>
              </a:rPr>
              <a:t>only </a:t>
            </a:r>
            <a:r>
              <a:rPr sz="2200" dirty="0">
                <a:latin typeface="Verdana"/>
                <a:cs typeface="Verdana"/>
              </a:rPr>
              <a:t>4 </a:t>
            </a:r>
            <a:r>
              <a:rPr sz="2200" spc="-70" dirty="0">
                <a:latin typeface="Verdana"/>
                <a:cs typeface="Verdana"/>
              </a:rPr>
              <a:t>directions(i.e 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E</a:t>
            </a:r>
            <a:r>
              <a:rPr sz="2200" spc="-145" dirty="0">
                <a:latin typeface="Verdana"/>
                <a:cs typeface="Verdana"/>
              </a:rPr>
              <a:t>a</a:t>
            </a:r>
            <a:r>
              <a:rPr sz="2200" spc="-140" dirty="0">
                <a:latin typeface="Verdana"/>
                <a:cs typeface="Verdana"/>
              </a:rPr>
              <a:t>st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31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W</a:t>
            </a:r>
            <a:r>
              <a:rPr sz="2200" spc="-120" dirty="0">
                <a:latin typeface="Verdana"/>
                <a:cs typeface="Verdana"/>
              </a:rPr>
              <a:t>e</a:t>
            </a:r>
            <a:r>
              <a:rPr sz="2200" spc="-125" dirty="0">
                <a:latin typeface="Verdana"/>
                <a:cs typeface="Verdana"/>
              </a:rPr>
              <a:t>s</a:t>
            </a:r>
            <a:r>
              <a:rPr sz="2200" spc="-12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25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Nort</a:t>
            </a:r>
            <a:r>
              <a:rPr sz="2200" spc="-10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285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Sou</a:t>
            </a:r>
            <a:r>
              <a:rPr sz="2200" spc="-125" dirty="0">
                <a:latin typeface="Verdana"/>
                <a:cs typeface="Verdana"/>
              </a:rPr>
              <a:t>t</a:t>
            </a:r>
            <a:r>
              <a:rPr sz="2200" spc="-1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)</a:t>
            </a:r>
            <a:r>
              <a:rPr sz="2200" spc="-30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bu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170" dirty="0">
                <a:latin typeface="Verdana"/>
                <a:cs typeface="Verdana"/>
              </a:rPr>
              <a:t>h</a:t>
            </a:r>
            <a:r>
              <a:rPr sz="2200" spc="-175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fr</a:t>
            </a:r>
            <a:r>
              <a:rPr sz="2200" spc="-65" dirty="0">
                <a:latin typeface="Verdana"/>
                <a:cs typeface="Verdana"/>
              </a:rPr>
              <a:t>i</a:t>
            </a:r>
            <a:r>
              <a:rPr sz="2200" spc="-55" dirty="0">
                <a:latin typeface="Verdana"/>
                <a:cs typeface="Verdana"/>
              </a:rPr>
              <a:t>en</a:t>
            </a:r>
            <a:r>
              <a:rPr sz="2200" dirty="0">
                <a:latin typeface="Verdana"/>
                <a:cs typeface="Verdana"/>
              </a:rPr>
              <a:t>d</a:t>
            </a:r>
            <a:r>
              <a:rPr sz="2200" spc="-235" dirty="0">
                <a:latin typeface="Verdana"/>
                <a:cs typeface="Verdana"/>
              </a:rPr>
              <a:t> </a:t>
            </a:r>
            <a:r>
              <a:rPr sz="2200" spc="75" dirty="0">
                <a:latin typeface="Verdana"/>
                <a:cs typeface="Verdana"/>
              </a:rPr>
              <a:t>g</a:t>
            </a:r>
            <a:r>
              <a:rPr sz="2200" spc="55" dirty="0">
                <a:latin typeface="Verdana"/>
                <a:cs typeface="Verdana"/>
              </a:rPr>
              <a:t>av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0" dirty="0">
                <a:latin typeface="Verdana"/>
                <a:cs typeface="Verdana"/>
              </a:rPr>
              <a:t> him 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34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rou</a:t>
            </a:r>
            <a:r>
              <a:rPr sz="2200" spc="-75" dirty="0">
                <a:latin typeface="Verdana"/>
                <a:cs typeface="Verdana"/>
              </a:rPr>
              <a:t>t</a:t>
            </a:r>
            <a:r>
              <a:rPr sz="2200" spc="-80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</a:t>
            </a:r>
            <a:r>
              <a:rPr sz="2200" spc="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p a</a:t>
            </a:r>
            <a:r>
              <a:rPr sz="2200" spc="35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perso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1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f</a:t>
            </a:r>
            <a:r>
              <a:rPr sz="2200" spc="-50" dirty="0">
                <a:latin typeface="Verdana"/>
                <a:cs typeface="Verdana"/>
              </a:rPr>
              <a:t>i</a:t>
            </a:r>
            <a:r>
              <a:rPr sz="2200" spc="-4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d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m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100" dirty="0">
                <a:latin typeface="Verdana"/>
                <a:cs typeface="Verdana"/>
              </a:rPr>
              <a:t>n</a:t>
            </a:r>
            <a:r>
              <a:rPr sz="2200" spc="-105" dirty="0">
                <a:latin typeface="Verdana"/>
                <a:cs typeface="Verdana"/>
              </a:rPr>
              <a:t>i</a:t>
            </a:r>
            <a:r>
              <a:rPr sz="2200" spc="-100" dirty="0">
                <a:latin typeface="Verdana"/>
                <a:cs typeface="Verdana"/>
              </a:rPr>
              <a:t>mu</a:t>
            </a:r>
            <a:r>
              <a:rPr sz="2200" dirty="0">
                <a:latin typeface="Verdana"/>
                <a:cs typeface="Verdana"/>
              </a:rPr>
              <a:t>m  </a:t>
            </a:r>
            <a:r>
              <a:rPr sz="2200" spc="-10" dirty="0">
                <a:latin typeface="Verdana"/>
                <a:cs typeface="Verdana"/>
              </a:rPr>
              <a:t>Moves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so</a:t>
            </a:r>
            <a:r>
              <a:rPr sz="2200" spc="-2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that</a:t>
            </a:r>
            <a:r>
              <a:rPr sz="2200" spc="-22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he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can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35" dirty="0">
                <a:latin typeface="Verdana"/>
                <a:cs typeface="Verdana"/>
              </a:rPr>
              <a:t>reach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the</a:t>
            </a:r>
            <a:r>
              <a:rPr sz="2200" spc="-204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destination.</a:t>
            </a:r>
            <a:endParaRPr sz="2200">
              <a:latin typeface="Verdana"/>
              <a:cs typeface="Verdana"/>
            </a:endParaRPr>
          </a:p>
          <a:p>
            <a:pPr marL="287020" marR="4142104" indent="-635">
              <a:lnSpc>
                <a:spcPct val="72100"/>
              </a:lnSpc>
              <a:spcBef>
                <a:spcPts val="210"/>
              </a:spcBef>
            </a:pPr>
            <a:r>
              <a:rPr sz="2200" spc="-110" dirty="0">
                <a:latin typeface="Verdana"/>
                <a:cs typeface="Verdana"/>
              </a:rPr>
              <a:t>I</a:t>
            </a:r>
            <a:r>
              <a:rPr sz="2200" spc="-120" dirty="0">
                <a:latin typeface="Verdana"/>
                <a:cs typeface="Verdana"/>
              </a:rPr>
              <a:t>n</a:t>
            </a:r>
            <a:r>
              <a:rPr sz="2200" spc="-114" dirty="0">
                <a:latin typeface="Verdana"/>
                <a:cs typeface="Verdana"/>
              </a:rPr>
              <a:t>p</a:t>
            </a:r>
            <a:r>
              <a:rPr sz="2200" spc="-120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2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505" dirty="0">
                <a:latin typeface="Verdana"/>
                <a:cs typeface="Verdana"/>
              </a:rPr>
              <a:t> </a:t>
            </a:r>
            <a:r>
              <a:rPr sz="2200" spc="-204" dirty="0">
                <a:latin typeface="Verdana"/>
                <a:cs typeface="Verdana"/>
              </a:rPr>
              <a:t>NESNWES  </a:t>
            </a:r>
            <a:r>
              <a:rPr sz="2200" spc="-20" dirty="0">
                <a:latin typeface="Verdana"/>
                <a:cs typeface="Verdana"/>
              </a:rPr>
              <a:t>Outpu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6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endParaRPr sz="2200">
              <a:latin typeface="Verdana"/>
              <a:cs typeface="Verdana"/>
            </a:endParaRPr>
          </a:p>
          <a:p>
            <a:pPr marL="287020" marR="10795">
              <a:lnSpc>
                <a:spcPct val="79600"/>
              </a:lnSpc>
              <a:spcBef>
                <a:spcPts val="300"/>
              </a:spcBef>
            </a:pPr>
            <a:r>
              <a:rPr sz="2200" spc="-50" dirty="0">
                <a:latin typeface="Verdana"/>
                <a:cs typeface="Verdana"/>
              </a:rPr>
              <a:t>You </a:t>
            </a:r>
            <a:r>
              <a:rPr sz="2200" spc="55" dirty="0">
                <a:latin typeface="Verdana"/>
                <a:cs typeface="Verdana"/>
              </a:rPr>
              <a:t>need </a:t>
            </a:r>
            <a:r>
              <a:rPr sz="2200" spc="-5" dirty="0">
                <a:latin typeface="Verdana"/>
                <a:cs typeface="Verdana"/>
              </a:rPr>
              <a:t>to </a:t>
            </a:r>
            <a:r>
              <a:rPr sz="2200" spc="-85" dirty="0">
                <a:latin typeface="Verdana"/>
                <a:cs typeface="Verdana"/>
              </a:rPr>
              <a:t>print </a:t>
            </a:r>
            <a:r>
              <a:rPr sz="2200" spc="-15" dirty="0">
                <a:latin typeface="Verdana"/>
                <a:cs typeface="Verdana"/>
              </a:rPr>
              <a:t>the </a:t>
            </a:r>
            <a:r>
              <a:rPr sz="2200" spc="-20" dirty="0">
                <a:latin typeface="Verdana"/>
                <a:cs typeface="Verdana"/>
              </a:rPr>
              <a:t>lexicographically </a:t>
            </a:r>
            <a:r>
              <a:rPr sz="2200" spc="-50" dirty="0">
                <a:latin typeface="Verdana"/>
                <a:cs typeface="Verdana"/>
              </a:rPr>
              <a:t>sorted 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130" dirty="0">
                <a:latin typeface="Verdana"/>
                <a:cs typeface="Verdana"/>
              </a:rPr>
              <a:t>string.</a:t>
            </a:r>
            <a:r>
              <a:rPr sz="2200" spc="-345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Assume</a:t>
            </a:r>
            <a:r>
              <a:rPr sz="2200" spc="-24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the</a:t>
            </a:r>
            <a:r>
              <a:rPr sz="2200" spc="-21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string</a:t>
            </a:r>
            <a:r>
              <a:rPr sz="2200" spc="-31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will</a:t>
            </a:r>
            <a:r>
              <a:rPr sz="2200" spc="-320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have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only</a:t>
            </a:r>
            <a:r>
              <a:rPr sz="2200" spc="-26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‘E’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‘N’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‘S’</a:t>
            </a:r>
            <a:endParaRPr sz="2200">
              <a:latin typeface="Verdana"/>
              <a:cs typeface="Verdana"/>
            </a:endParaRPr>
          </a:p>
          <a:p>
            <a:pPr marL="287655">
              <a:lnSpc>
                <a:spcPts val="1730"/>
              </a:lnSpc>
            </a:pPr>
            <a:r>
              <a:rPr sz="2200" spc="50" dirty="0">
                <a:latin typeface="Verdana"/>
                <a:cs typeface="Verdana"/>
              </a:rPr>
              <a:t>‘W’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characters.</a:t>
            </a:r>
            <a:endParaRPr sz="2200">
              <a:latin typeface="Verdana"/>
              <a:cs typeface="Verdana"/>
            </a:endParaRPr>
          </a:p>
          <a:p>
            <a:pPr marL="287655">
              <a:lnSpc>
                <a:spcPts val="2150"/>
              </a:lnSpc>
            </a:pPr>
            <a:r>
              <a:rPr sz="2200" spc="-110" dirty="0">
                <a:latin typeface="Verdana"/>
                <a:cs typeface="Verdana"/>
              </a:rPr>
              <a:t>E.</a:t>
            </a:r>
            <a:r>
              <a:rPr sz="2200" dirty="0">
                <a:latin typeface="Verdana"/>
                <a:cs typeface="Verdana"/>
              </a:rPr>
              <a:t>g</a:t>
            </a:r>
            <a:r>
              <a:rPr sz="2200" spc="-2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500" dirty="0">
                <a:latin typeface="Verdana"/>
                <a:cs typeface="Verdana"/>
              </a:rPr>
              <a:t> </a:t>
            </a:r>
            <a:r>
              <a:rPr sz="2200" spc="-275" dirty="0">
                <a:latin typeface="Verdana"/>
                <a:cs typeface="Verdana"/>
              </a:rPr>
              <a:t>SS</a:t>
            </a:r>
            <a:r>
              <a:rPr sz="2200" spc="-254" dirty="0">
                <a:latin typeface="Verdana"/>
                <a:cs typeface="Verdana"/>
              </a:rPr>
              <a:t>S</a:t>
            </a:r>
            <a:r>
              <a:rPr sz="2200" spc="-250" dirty="0">
                <a:latin typeface="Verdana"/>
                <a:cs typeface="Verdana"/>
              </a:rPr>
              <a:t>N</a:t>
            </a:r>
            <a:r>
              <a:rPr sz="2200" spc="-260" dirty="0">
                <a:latin typeface="Verdana"/>
                <a:cs typeface="Verdana"/>
              </a:rPr>
              <a:t>E</a:t>
            </a:r>
            <a:r>
              <a:rPr sz="2200" spc="-265" dirty="0">
                <a:latin typeface="Verdana"/>
                <a:cs typeface="Verdana"/>
              </a:rPr>
              <a:t>E</a:t>
            </a:r>
            <a:r>
              <a:rPr sz="2200" spc="-260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W</a:t>
            </a:r>
            <a:endParaRPr sz="2200">
              <a:latin typeface="Verdana"/>
              <a:cs typeface="Verdana"/>
            </a:endParaRPr>
          </a:p>
          <a:p>
            <a:pPr marL="287020">
              <a:lnSpc>
                <a:spcPts val="2520"/>
              </a:lnSpc>
            </a:pP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u</a:t>
            </a:r>
            <a:r>
              <a:rPr sz="2200" spc="-25" dirty="0">
                <a:latin typeface="Verdana"/>
                <a:cs typeface="Verdana"/>
              </a:rPr>
              <a:t>tp</a:t>
            </a:r>
            <a:r>
              <a:rPr sz="2200" spc="-35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605" dirty="0">
                <a:latin typeface="Verdana"/>
                <a:cs typeface="Verdana"/>
              </a:rPr>
              <a:t> </a:t>
            </a:r>
            <a:r>
              <a:rPr sz="2200" spc="-320" dirty="0">
                <a:latin typeface="Verdana"/>
                <a:cs typeface="Verdana"/>
              </a:rPr>
              <a:t>EE</a:t>
            </a:r>
            <a:r>
              <a:rPr sz="2200" spc="-34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2542" y="6477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E5846"/>
                </a:solidFill>
                <a:latin typeface="Verdana"/>
                <a:cs typeface="Verdana"/>
              </a:rPr>
              <a:t>7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243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PMingLiU-ExtB</vt:lpstr>
      <vt:lpstr>Arial MT</vt:lpstr>
      <vt:lpstr>Calibri</vt:lpstr>
      <vt:lpstr>Verdana</vt:lpstr>
      <vt:lpstr>Office Theme</vt:lpstr>
      <vt:lpstr>Lecture-4</vt:lpstr>
      <vt:lpstr>Any doubts?</vt:lpstr>
      <vt:lpstr>Warm up?</vt:lpstr>
      <vt:lpstr>Scope of a variable!  Lifetime and Visibility</vt:lpstr>
      <vt:lpstr>Global Variables?</vt:lpstr>
      <vt:lpstr>Examples of local and global scope</vt:lpstr>
      <vt:lpstr>Lets do some more problems</vt:lpstr>
      <vt:lpstr>cin vs cin.get()?</vt:lpstr>
      <vt:lpstr>Time to try?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4</cp:revision>
  <dcterms:created xsi:type="dcterms:W3CDTF">2023-07-14T12:58:04Z</dcterms:created>
  <dcterms:modified xsi:type="dcterms:W3CDTF">2025-04-07T12:12:31Z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2023-07-14T00:00:00Z</vt:filetime>
  </property>
</Properties>
</file>