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handoutMasterIdLst>
    <p:handoutMasterId r:id="rId24"/>
  </p:handoutMasterIdLst>
  <p:sldIdLst>
    <p:sldId id="1192" r:id="rId2"/>
    <p:sldId id="1299" r:id="rId3"/>
    <p:sldId id="1300" r:id="rId4"/>
    <p:sldId id="1758" r:id="rId5"/>
    <p:sldId id="1760" r:id="rId6"/>
    <p:sldId id="1773" r:id="rId7"/>
    <p:sldId id="1774" r:id="rId8"/>
    <p:sldId id="1762" r:id="rId9"/>
    <p:sldId id="1763" r:id="rId10"/>
    <p:sldId id="1764" r:id="rId11"/>
    <p:sldId id="1765" r:id="rId12"/>
    <p:sldId id="1766" r:id="rId13"/>
    <p:sldId id="1775" r:id="rId14"/>
    <p:sldId id="1771" r:id="rId15"/>
    <p:sldId id="1772" r:id="rId16"/>
    <p:sldId id="1768" r:id="rId17"/>
    <p:sldId id="1779" r:id="rId18"/>
    <p:sldId id="1778" r:id="rId19"/>
    <p:sldId id="1551" r:id="rId20"/>
    <p:sldId id="1757" r:id="rId21"/>
    <p:sldId id="1777" r:id="rId22"/>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extLst>
    <p:ext uri="{521415D9-36F7-43E2-AB2F-B90AF26B5E84}">
      <p14:sectionLst xmlns:p14="http://schemas.microsoft.com/office/powerpoint/2010/main">
        <p14:section name="Intro" id="{10E77668-017B-4974-A1A2-72EE2363FD62}">
          <p14:sldIdLst>
            <p14:sldId id="1192"/>
            <p14:sldId id="1299"/>
          </p14:sldIdLst>
        </p14:section>
        <p14:section name="Editable list view panels" id="{CC37461B-411B-48F1-A3E0-54CA8FCDF184}">
          <p14:sldIdLst>
            <p14:sldId id="1300"/>
            <p14:sldId id="1758"/>
            <p14:sldId id="1760"/>
            <p14:sldId id="1773"/>
            <p14:sldId id="1774"/>
            <p14:sldId id="1762"/>
          </p14:sldIdLst>
        </p14:section>
        <p14:section name="Iterator buttons" id="{DDA22675-84BF-48E3-AF21-7A4280880831}">
          <p14:sldIdLst>
            <p14:sldId id="1763"/>
            <p14:sldId id="1764"/>
            <p14:sldId id="1765"/>
            <p14:sldId id="1766"/>
            <p14:sldId id="1775"/>
            <p14:sldId id="1771"/>
            <p14:sldId id="1772"/>
            <p14:sldId id="1768"/>
            <p14:sldId id="1779"/>
            <p14:sldId id="1778"/>
          </p14:sldIdLst>
        </p14:section>
        <p14:section name="Review" id="{4CBAB7B9-90F5-40D1-8809-17EC259596E2}">
          <p14:sldIdLst>
            <p14:sldId id="1551"/>
            <p14:sldId id="1757"/>
            <p14:sldId id="17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0033CC"/>
    <a:srgbClr val="008000"/>
    <a:srgbClr val="996633"/>
    <a:srgbClr val="FF0000"/>
    <a:srgbClr val="FFFF00"/>
    <a:srgbClr val="FFFFCC"/>
    <a:srgbClr val="EAEAEA"/>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5" autoAdjust="0"/>
    <p:restoredTop sz="66400" autoAdjust="0"/>
  </p:normalViewPr>
  <p:slideViewPr>
    <p:cSldViewPr snapToGrid="0">
      <p:cViewPr varScale="1">
        <p:scale>
          <a:sx n="72" d="100"/>
          <a:sy n="72" d="100"/>
        </p:scale>
        <p:origin x="-2760" y="-102"/>
      </p:cViewPr>
      <p:guideLst>
        <p:guide orient="horz" pos="576"/>
        <p:guide/>
        <p:guide pos="329"/>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4" d="100"/>
          <a:sy n="84" d="100"/>
        </p:scale>
        <p:origin x="-37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E8B063B-2AE2-4428-ACF3-A6382770E4D7}" type="slidenum">
              <a:rPr lang="en-US" altLang="en-US"/>
              <a:pPr>
                <a:defRPr/>
              </a:pPr>
              <a:t>‹#›</a:t>
            </a:fld>
            <a:endParaRPr lang="en-US" altLang="en-US" dirty="0"/>
          </a:p>
        </p:txBody>
      </p:sp>
    </p:spTree>
    <p:extLst>
      <p:ext uri="{BB962C8B-B14F-4D97-AF65-F5344CB8AC3E}">
        <p14:creationId xmlns:p14="http://schemas.microsoft.com/office/powerpoint/2010/main" val="193456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Grp="1" noRot="1" noChangeAspect="1"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dirty="0"/>
              <a:t>	Editable List Views - </a:t>
            </a:r>
            <a:fld id="{5740A7D7-F9F6-4E56-A197-781FE5D6F17F}" type="slidenum">
              <a:rPr lang="en-US" altLang="en-US"/>
              <a:pPr>
                <a:defRPr/>
              </a:pPr>
              <a:t>‹#›</a:t>
            </a:fld>
            <a:endParaRPr lang="en-US" altLang="en-US" dirty="0"/>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27423665-1FEB-45CD-9762-A09123D301F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5538087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A23164E-658E-4394-98B3-BE32A0C37E61}" type="slidenum">
              <a:rPr lang="en-US" altLang="en-US" sz="1200" b="0" smtClean="0">
                <a:solidFill>
                  <a:schemeClr val="tx1"/>
                </a:solidFill>
              </a:rPr>
              <a:pPr eaLnBrk="1" hangingPunct="1"/>
              <a:t>1</a:t>
            </a:fld>
            <a:endParaRPr lang="en-US" altLang="en-US" sz="1200" b="0" dirty="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Grp="1" noRot="1" noChangeAspect="1" noChangeArrowheads="1" noTextEdit="1"/>
          </p:cNvSpPr>
          <p:nvPr>
            <p:ph type="sldImg"/>
          </p:nvPr>
        </p:nvSpPr>
        <p:spPr>
          <a:xfrm>
            <a:off x="727075"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75A19FE-F687-4356-9370-75D48C02D9AC}" type="slidenum">
              <a:rPr lang="en-US" altLang="en-US" sz="1200" b="0" smtClean="0">
                <a:solidFill>
                  <a:schemeClr val="tx1"/>
                </a:solidFill>
              </a:rPr>
              <a:pPr eaLnBrk="1" hangingPunct="1"/>
              <a:t>10</a:t>
            </a:fld>
            <a:endParaRPr lang="en-US" altLang="en-US" sz="1200" b="0" dirty="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81D499E-4E60-4B09-A5D8-9D2034B67947}" type="slidenum">
              <a:rPr lang="en-US" altLang="en-US" sz="1200" b="0" smtClean="0">
                <a:solidFill>
                  <a:schemeClr val="tx1"/>
                </a:solidFill>
              </a:rPr>
              <a:pPr eaLnBrk="1" hangingPunct="1"/>
              <a:t>11</a:t>
            </a:fld>
            <a:endParaRPr lang="en-US" altLang="en-US" sz="1200" b="0" dirty="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641A3290-2911-4BA2-854E-7826F2A452A4}" type="slidenum">
              <a:rPr lang="en-US" altLang="en-US" sz="1200" b="0" smtClean="0">
                <a:solidFill>
                  <a:schemeClr val="tx1"/>
                </a:solidFill>
              </a:rPr>
              <a:pPr eaLnBrk="1" hangingPunct="1"/>
              <a:t>12</a:t>
            </a:fld>
            <a:endParaRPr lang="en-US" altLang="en-US" sz="1200" b="0" dirty="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Iterator Buttons widget contains both buttons needed to add and remove rows. The buttons also already have the appropriate visibility logic. They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2D2796-9FC9-43E1-BAFB-7C7007D49C30}" type="slidenum">
              <a:rPr lang="en-US" altLang="en-US" sz="1200" b="0" smtClean="0">
                <a:solidFill>
                  <a:schemeClr val="tx1"/>
                </a:solidFill>
              </a:rPr>
              <a:pPr eaLnBrk="1" hangingPunct="1"/>
              <a:t>13</a:t>
            </a:fld>
            <a:endParaRPr lang="en-US" altLang="en-US" sz="1200" b="0" dirty="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Add the iterator buttons to the Toolbar first. The mouse cursor changes to a crosshair, and iterator buttons on the PCF turn green to indicate that they are available for linking. If you save the PCF without linking the buttons or give focus to another application before doing so, Studio changes the buttons to red to indicate that they have not been linked.</a:t>
            </a:r>
          </a:p>
          <a:p>
            <a:pPr eaLnBrk="1" hangingPunct="1"/>
            <a:r>
              <a:rPr lang="en-US" dirty="0" smtClean="0"/>
              <a:t>After you click the iterator buttons, Studio renders any row iterators as green to indicate that they are available for linking. You must click the row iterator itself; even though any contained row (as well as any widget contained by any row) also appears green, they cannot be clicked.</a:t>
            </a:r>
          </a:p>
          <a:p>
            <a:pPr eaLnBrk="1" hangingPunct="1"/>
            <a:r>
              <a:rPr lang="en-US" dirty="0" smtClean="0"/>
              <a:t>After linking the widgets, configure the iterator property of the iterator buttons to reference the exposed iterator. Click the </a:t>
            </a:r>
            <a:r>
              <a:rPr lang="en-US" dirty="0" err="1" smtClean="0"/>
              <a:t>SmartHelp</a:t>
            </a:r>
            <a:r>
              <a:rPr lang="en-US" dirty="0" smtClean="0"/>
              <a:t> button to display a list of exposed iterators, and select the appropriate one.</a:t>
            </a:r>
          </a:p>
          <a:p>
            <a:pPr eaLnBrk="1" hangingPunct="1"/>
            <a:r>
              <a:rPr lang="en-US" dirty="0"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4BF4AC78-6E4D-41DB-9C62-6B716E20A81C}" type="slidenum">
              <a:rPr lang="en-US" altLang="en-US" sz="1200" b="0" smtClean="0">
                <a:solidFill>
                  <a:schemeClr val="tx1"/>
                </a:solidFill>
              </a:rPr>
              <a:pPr eaLnBrk="1" hangingPunct="1"/>
              <a:t>14</a:t>
            </a:fld>
            <a:endParaRPr lang="en-US" altLang="en-US" sz="1200" b="0" dirty="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addTo... method is used to enable the functionality of the Add button.</a:t>
            </a:r>
          </a:p>
          <a:p>
            <a:pPr eaLnBrk="1" hangingPunct="1"/>
            <a:r>
              <a:rPr lang="en-US" smtClean="0"/>
              <a:t>The syntax for the toAdd property is </a:t>
            </a:r>
            <a:r>
              <a:rPr lang="en-US" i="1" smtClean="0"/>
              <a:t>parentObj</a:t>
            </a:r>
            <a:r>
              <a:rPr lang="en-US" smtClean="0"/>
              <a:t>.addTo</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an Add button, this creates a new object of the appropriate type and associates it with the array.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7E0812D4-8032-4DCF-8A79-716499AE37C4}" type="slidenum">
              <a:rPr lang="en-US" altLang="en-US" sz="1200" b="0" smtClean="0">
                <a:solidFill>
                  <a:schemeClr val="tx1"/>
                </a:solidFill>
              </a:rPr>
              <a:pPr eaLnBrk="1" hangingPunct="1"/>
              <a:t>15</a:t>
            </a:fld>
            <a:endParaRPr lang="en-US" altLang="en-US" sz="1200" b="0" dirty="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removeFrom... method is used to enable the functionality of the Remove button.</a:t>
            </a:r>
          </a:p>
          <a:p>
            <a:pPr eaLnBrk="1" hangingPunct="1"/>
            <a:r>
              <a:rPr lang="en-US" smtClean="0"/>
              <a:t>The syntax for the toRemove property is </a:t>
            </a:r>
            <a:r>
              <a:rPr lang="en-US" i="1" smtClean="0"/>
              <a:t>parentObj</a:t>
            </a:r>
            <a:r>
              <a:rPr lang="en-US" smtClean="0"/>
              <a:t>.removeFrom</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belongs.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 Remove button, this removes the selected row or rows from the array.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100F026A-8D05-4F0F-A2ED-B7BF5D511BA3}" type="slidenum">
              <a:rPr lang="en-US" altLang="en-US" sz="1200" b="0" smtClean="0">
                <a:solidFill>
                  <a:schemeClr val="tx1"/>
                </a:solidFill>
              </a:rPr>
              <a:pPr eaLnBrk="1" hangingPunct="1"/>
              <a:t>16</a:t>
            </a:fld>
            <a:endParaRPr lang="en-US" altLang="en-US" sz="1200" b="0" dirty="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Check boxes enable the Remove button by identifying which rows to remove.</a:t>
            </a:r>
          </a:p>
          <a:p>
            <a:pPr lvl="1" eaLnBrk="1" hangingPunct="1"/>
            <a:r>
              <a:rPr lang="en-US" dirty="0" err="1" smtClean="0"/>
              <a:t>hasCheckBoxes</a:t>
            </a:r>
            <a:r>
              <a:rPr lang="en-US" dirty="0" smtClean="0"/>
              <a:t> displays check boxes.</a:t>
            </a:r>
          </a:p>
          <a:p>
            <a:pPr lvl="1" eaLnBrk="1" hangingPunct="1"/>
            <a:r>
              <a:rPr lang="en-US" dirty="0" err="1" smtClean="0"/>
              <a:t>hideCheckBoxesIfReadOnly</a:t>
            </a:r>
            <a:r>
              <a:rPr lang="en-US" dirty="0" smtClean="0"/>
              <a:t> hides check boxes in read-only mode.</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eaLnBrk="1" fontAlgn="auto" hangingPunct="1">
              <a:spcBef>
                <a:spcPts val="0"/>
              </a:spcBef>
              <a:spcAft>
                <a:spcPts val="0"/>
              </a:spcAft>
              <a:defRPr/>
            </a:pPr>
            <a:r>
              <a:rPr lang="en-US" dirty="0" smtClean="0"/>
              <a:t>It</a:t>
            </a:r>
            <a:r>
              <a:rPr lang="en-US" baseline="0" dirty="0" smtClean="0"/>
              <a:t> is also possible to reload PCF files using the Guidewire API and/or internal server tools.  The Reload PCF command can be found on the Reload page in Internal Tools.  To access Internal Tools, you must log in as an administrator user, e.g., su/gw. Then, use </a:t>
            </a:r>
            <a:r>
              <a:rPr lang="en-US" baseline="0" dirty="0" err="1" smtClean="0"/>
              <a:t>ALT+SHIFT+T</a:t>
            </a:r>
            <a:r>
              <a:rPr lang="en-US" baseline="0" dirty="0" smtClean="0"/>
              <a:t>.  In the tab bar, select Internal Tools </a:t>
            </a:r>
            <a:r>
              <a:rPr lang="en-US" sz="1200" dirty="0">
                <a:latin typeface="Arial" pitchFamily="34" charset="0"/>
                <a:cs typeface="Arial" pitchFamily="34" charset="0"/>
                <a:sym typeface="Wingdings"/>
              </a:rPr>
              <a:t></a:t>
            </a:r>
            <a:r>
              <a:rPr lang="en-US" baseline="0" dirty="0" smtClean="0"/>
              <a:t> Reload.  On the Reload page, click the Reload PCF Files button. The Reload PCF Files button calls the static method </a:t>
            </a:r>
            <a:r>
              <a:rPr lang="en-US" baseline="0" dirty="0" err="1" smtClean="0"/>
              <a:t>gw.api.tools.InternalToolsUtil.reloadPCFs</a:t>
            </a:r>
            <a:r>
              <a:rPr lang="en-US" baseline="0" dirty="0" smtClean="0"/>
              <a:t>().</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 </a:t>
            </a:r>
            <a:r>
              <a:rPr lang="en-US" b="0" dirty="0" smtClean="0"/>
              <a:t>card view panel </a:t>
            </a:r>
            <a:r>
              <a:rPr lang="en-US" dirty="0" smtClean="0"/>
              <a:t>is a collection of cards, each with one or more views.  A </a:t>
            </a:r>
            <a:r>
              <a:rPr lang="en-US" b="0" dirty="0" smtClean="0"/>
              <a:t>list detail panel</a:t>
            </a:r>
            <a:r>
              <a:rPr lang="en-US" b="1" dirty="0" smtClean="0"/>
              <a:t>  </a:t>
            </a:r>
            <a:r>
              <a:rPr lang="en-US" dirty="0" smtClean="0"/>
              <a:t>consists of two views: a list view panel on top with one selected row and a card view panel on bottom that displays details about the selected row. There isn't time in this course to cover them in detail. However, they are discussed in the "Additional UI Functionality" lesson, which you can review after the course</a:t>
            </a:r>
          </a:p>
          <a:p>
            <a:endParaRPr lang="en-US" dirty="0" smtClean="0"/>
          </a:p>
          <a:p>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243E7D72-A79C-47B1-9ACC-77CC610BC47F}" type="slidenum">
              <a:rPr lang="en-US" altLang="en-US" sz="1200" b="0" smtClean="0">
                <a:solidFill>
                  <a:schemeClr val="tx1"/>
                </a:solidFill>
              </a:rPr>
              <a:pPr eaLnBrk="1" hangingPunct="1"/>
              <a:t>18</a:t>
            </a:fld>
            <a:endParaRPr lang="en-US" altLang="en-US" sz="1200" b="0" dirty="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E01F6F-04CF-4FD4-A60D-0FEE43AFDB3D}" type="slidenum">
              <a:rPr lang="en-US" altLang="en-US" sz="1200" b="0" smtClean="0">
                <a:solidFill>
                  <a:schemeClr val="tx1"/>
                </a:solidFill>
              </a:rPr>
              <a:pPr eaLnBrk="1" hangingPunct="1"/>
              <a:t>19</a:t>
            </a:fld>
            <a:endParaRPr lang="en-US" altLang="en-US" sz="1200" b="0" dirty="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Grp="1" noRot="1" noChangeAspect="1" noChangeArrowheads="1" noTextEdit="1"/>
          </p:cNvSpPr>
          <p:nvPr>
            <p:ph type="sldImg"/>
          </p:nvPr>
        </p:nvSpPr>
        <p:spPr>
          <a:xfrm>
            <a:off x="7286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50399074-3526-4B94-98BF-02A2A5881559}" type="slidenum">
              <a:rPr lang="en-US" altLang="en-US" sz="1200" b="0" smtClean="0">
                <a:solidFill>
                  <a:schemeClr val="tx1"/>
                </a:solidFill>
              </a:rPr>
              <a:pPr eaLnBrk="1" hangingPunct="1"/>
              <a:t>2</a:t>
            </a:fld>
            <a:endParaRPr lang="en-US" altLang="en-US" sz="1200" b="0" dirty="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Grp="1" noRot="1" noChangeAspect="1"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4F4FC00-C988-4373-992B-7D7FE2257E00}" type="slidenum">
              <a:rPr lang="en-US" altLang="en-US" sz="1200" b="0" smtClean="0">
                <a:solidFill>
                  <a:schemeClr val="tx1"/>
                </a:solidFill>
              </a:rPr>
              <a:pPr eaLnBrk="1" hangingPunct="1"/>
              <a:t>20</a:t>
            </a:fld>
            <a:endParaRPr lang="en-US" altLang="en-US" sz="1200" b="0" dirty="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Grp="1" noRot="1" noChangeAspect="1" noChangeArrowheads="1" noTextEdit="1"/>
          </p:cNvSpPr>
          <p:nvPr>
            <p:ph type="sldImg"/>
          </p:nvPr>
        </p:nvSpPr>
        <p:spPr>
          <a:xfrm>
            <a:off x="725488" y="574675"/>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dirty="0" smtClean="0"/>
              <a:t>Answers</a:t>
            </a:r>
          </a:p>
          <a:p>
            <a:pPr marL="209550" indent="-209550" eaLnBrk="1" hangingPunct="1"/>
            <a:r>
              <a:rPr lang="en-US" dirty="0" smtClean="0"/>
              <a:t>1) The list view panel itself, the list view panel's row iterator, and the row. </a:t>
            </a:r>
          </a:p>
          <a:p>
            <a:pPr marL="209550" indent="-209550" eaLnBrk="1" hangingPunct="1"/>
            <a:r>
              <a:rPr lang="en-US" dirty="0" smtClean="0"/>
              <a:t>2) Two: an Add and a Remove button.</a:t>
            </a:r>
          </a:p>
          <a:p>
            <a:pPr marL="209550" indent="-209550" eaLnBrk="1" hangingPunct="1"/>
            <a:r>
              <a:rPr lang="en-US" dirty="0" smtClean="0"/>
              <a:t>3) There are four errors: (a) The object is anABContact, not ABContact. (b) The method name starts with "</a:t>
            </a:r>
            <a:r>
              <a:rPr lang="en-US" dirty="0" err="1" smtClean="0"/>
              <a:t>addTo</a:t>
            </a:r>
            <a:r>
              <a:rPr lang="en-US" dirty="0" smtClean="0"/>
              <a:t>...", not "</a:t>
            </a:r>
            <a:r>
              <a:rPr lang="en-US" dirty="0" err="1" smtClean="0"/>
              <a:t>toAdd</a:t>
            </a:r>
            <a:r>
              <a:rPr lang="en-US" dirty="0" smtClean="0"/>
              <a:t>...". (c) The name of the array is missing from the end of the method name. (The method should be </a:t>
            </a:r>
            <a:r>
              <a:rPr lang="en-US" dirty="0" err="1" smtClean="0"/>
              <a:t>addToAddresses</a:t>
            </a:r>
            <a:r>
              <a:rPr lang="en-US" dirty="0" smtClean="0"/>
              <a:t>.) (d) The argument must reference the row iterator's element name, which is </a:t>
            </a:r>
            <a:r>
              <a:rPr lang="en-US" dirty="0" err="1" smtClean="0"/>
              <a:t>currentAddress</a:t>
            </a:r>
            <a:r>
              <a:rPr lang="en-US" dirty="0" smtClean="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EABBB40-87B1-49D1-A259-3B8A160B0E81}" type="slidenum">
              <a:rPr lang="en-US" altLang="en-US" sz="1200" b="0" smtClean="0">
                <a:solidFill>
                  <a:schemeClr val="tx1"/>
                </a:solidFill>
              </a:rPr>
              <a:pPr eaLnBrk="1" hangingPunct="1"/>
              <a:t>21</a:t>
            </a:fld>
            <a:endParaRPr lang="en-US" altLang="en-US" sz="1200" b="0" dirty="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34BEC7F1-4BD3-4DCB-BC12-CBD174D886D1}" type="slidenum">
              <a:rPr lang="en-US" altLang="en-US" sz="1200" b="0" smtClean="0">
                <a:solidFill>
                  <a:schemeClr val="tx1"/>
                </a:solidFill>
              </a:rPr>
              <a:pPr eaLnBrk="1" hangingPunct="1"/>
              <a:t>3</a:t>
            </a:fld>
            <a:endParaRPr lang="en-US" altLang="en-US" sz="1200" b="0" dirty="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1A4CB91-6EAE-4BA8-BEA6-5B2C179CB207}" type="slidenum">
              <a:rPr lang="en-US" altLang="en-US" sz="1200" b="0" smtClean="0">
                <a:solidFill>
                  <a:schemeClr val="tx1"/>
                </a:solidFill>
              </a:rPr>
              <a:pPr eaLnBrk="1" hangingPunct="1"/>
              <a:t>4</a:t>
            </a:fld>
            <a:endParaRPr lang="en-US" altLang="en-US" sz="1200" b="0" dirty="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9CF5E091-3954-414F-8504-DDB00D049125}" type="slidenum">
              <a:rPr lang="en-US" altLang="en-US" sz="1200" b="0" smtClean="0">
                <a:solidFill>
                  <a:schemeClr val="tx1"/>
                </a:solidFill>
              </a:rPr>
              <a:pPr eaLnBrk="1" hangingPunct="1"/>
              <a:t>5</a:t>
            </a:fld>
            <a:endParaRPr lang="en-US" altLang="en-US" sz="1200" b="0" dirty="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following summarizes the default value of the editable property for each element:</a:t>
            </a:r>
          </a:p>
          <a:p>
            <a:pPr marL="514350" lvl="1" indent="-171450" eaLnBrk="1" hangingPunct="1"/>
            <a:r>
              <a:rPr lang="en-US" dirty="0" smtClean="0"/>
              <a:t>A list view panel's editable property is blank. The property is not required. (A list view panel with no specified editable property is editable.)</a:t>
            </a:r>
          </a:p>
          <a:p>
            <a:pPr marL="514350" lvl="1" indent="-171450" eaLnBrk="1" hangingPunct="1"/>
            <a:r>
              <a:rPr lang="en-US" dirty="0" smtClean="0"/>
              <a:t>A row iterator's editable property is blank, but this property is required. To have editable cells, it must be set to true, or to a condition that evaluates to true.</a:t>
            </a:r>
          </a:p>
          <a:p>
            <a:pPr marL="514350" lvl="1" indent="-171450" eaLnBrk="1" hangingPunct="1"/>
            <a:r>
              <a:rPr lang="en-US" dirty="0" smtClean="0"/>
              <a:t>A row's editable property is blank. The property is not required. (A row with no specified editable property is editable.)</a:t>
            </a:r>
          </a:p>
          <a:p>
            <a:pPr marL="514350" lvl="1" indent="-171450" eaLnBrk="1" hangingPunct="1"/>
            <a:r>
              <a:rPr lang="en-US" dirty="0" smtClean="0"/>
              <a:t>A cell's editable property is false. To have the cell be editable, you must set the property to true, or to a condition that evaluates to true.</a:t>
            </a:r>
          </a:p>
          <a:p>
            <a:pPr eaLnBrk="1" hangingPunct="1"/>
            <a:r>
              <a:rPr lang="en-US" dirty="0" smtClean="0"/>
              <a:t>In practice, the two elements you must explicitly set to editable to get editable cells are the row iterator and the cells that are to be made editable.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079D359-22A1-4964-8130-B5BE84D2BAB6}" type="slidenum">
              <a:rPr lang="en-US" altLang="en-US" sz="1200" b="0" smtClean="0">
                <a:solidFill>
                  <a:schemeClr val="tx1"/>
                </a:solidFill>
              </a:rPr>
              <a:pPr eaLnBrk="1" hangingPunct="1"/>
              <a:t>6</a:t>
            </a:fld>
            <a:endParaRPr lang="en-US" altLang="en-US" sz="1200" b="0" dirty="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Grp="1" noRot="1" noChangeAspect="1"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E6E56739-1B86-4744-97D8-A2D2E5C113FB}" type="slidenum">
              <a:rPr lang="en-US" altLang="en-US" sz="1200" b="0" smtClean="0">
                <a:solidFill>
                  <a:schemeClr val="tx1"/>
                </a:solidFill>
              </a:rPr>
              <a:pPr eaLnBrk="1" hangingPunct="1"/>
              <a:t>7</a:t>
            </a:fld>
            <a:endParaRPr lang="en-US" altLang="en-US" sz="1200" b="0" dirty="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set a location so that it is always in edit mode. To configure this, set the location's startInEditMode property to true and alwaysInEditMode property to true. A location that is always in edit mode has only Update and Cancel buttons—there is no Edit button. Whenever either of the buttons is clicked, the changes are committed or canceled, and the location immediately reverts to edit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CC7929E5-FF0D-4D5F-B009-3BFFD8F38576}" type="slidenum">
              <a:rPr lang="en-US" altLang="en-US" sz="1200" b="0" smtClean="0">
                <a:solidFill>
                  <a:schemeClr val="tx1"/>
                </a:solidFill>
              </a:rPr>
              <a:pPr eaLnBrk="1" hangingPunct="1"/>
              <a:t>8</a:t>
            </a:fld>
            <a:endParaRPr lang="en-US" altLang="en-US" sz="1200" b="0" dirty="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Grp="1" noRot="1" noChangeAspect="1"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The screenshots above show the configuration within a list view panel needed to make the data in the Bank Name cells editable. Note the following about the </a:t>
            </a:r>
            <a:r>
              <a:rPr lang="en-US" dirty="0" err="1" smtClean="0"/>
              <a:t>BankAccountsLV</a:t>
            </a:r>
            <a:r>
              <a:rPr lang="en-US" dirty="0" smtClean="0"/>
              <a:t> list view panel:</a:t>
            </a:r>
          </a:p>
          <a:p>
            <a:pPr lvl="1" eaLnBrk="1" hangingPunct="1"/>
            <a:r>
              <a:rPr lang="en-US" dirty="0" smtClean="0"/>
              <a:t>The list view panel itself is editable. Editable is either blank or set to true.</a:t>
            </a:r>
          </a:p>
          <a:p>
            <a:pPr lvl="1" eaLnBrk="1" hangingPunct="1"/>
            <a:r>
              <a:rPr lang="en-US" dirty="0" smtClean="0"/>
              <a:t>The row iterator is editable.</a:t>
            </a:r>
          </a:p>
          <a:p>
            <a:pPr lvl="1" eaLnBrk="1" hangingPunct="1"/>
            <a:r>
              <a:rPr lang="en-US" dirty="0" smtClean="0"/>
              <a:t>The cell widget itself is editable.</a:t>
            </a:r>
          </a:p>
          <a:p>
            <a:pPr eaLnBrk="1" hangingPunct="1"/>
            <a:r>
              <a:rPr lang="en-US" dirty="0" smtClean="0"/>
              <a:t>This presumes that all container widgets that contain </a:t>
            </a:r>
            <a:r>
              <a:rPr lang="en-US" dirty="0" err="1" smtClean="0"/>
              <a:t>BankAccountsLV</a:t>
            </a:r>
            <a:r>
              <a:rPr lang="en-US" dirty="0" smtClean="0"/>
              <a:t> are also editable.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dirty="0" smtClean="0">
                <a:solidFill>
                  <a:schemeClr val="tx1"/>
                </a:solidFill>
              </a:rPr>
              <a:t>	Editable List Views - </a:t>
            </a:r>
            <a:fld id="{B9A7311C-4DB4-4DB6-876F-7E848C561F31}" type="slidenum">
              <a:rPr lang="en-US" altLang="en-US" sz="1200" b="0" smtClean="0">
                <a:solidFill>
                  <a:schemeClr val="tx1"/>
                </a:solidFill>
              </a:rPr>
              <a:pPr eaLnBrk="1" hangingPunct="1"/>
              <a:t>9</a:t>
            </a:fld>
            <a:endParaRPr lang="en-US" altLang="en-US" sz="1200" b="0" dirty="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775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4649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07272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5669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28853446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3987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06834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91141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6590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210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3403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6189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41988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1ECE251-741F-4F82-B018-2F4557BA370E}"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 id="2147483811" r:id="rId13"/>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dirty="0" smtClean="0"/>
              <a:t>Editable </a:t>
            </a:r>
            <a:r>
              <a:rPr lang="en-US" dirty="0"/>
              <a:t>L</a:t>
            </a:r>
            <a:r>
              <a:rPr lang="en-US" dirty="0" smtClean="0"/>
              <a:t>ist View Panels</a:t>
            </a:r>
          </a:p>
        </p:txBody>
      </p:sp>
      <p:sp>
        <p:nvSpPr>
          <p:cNvPr id="4099" name="Text Placeholder 4"/>
          <p:cNvSpPr>
            <a:spLocks noGrp="1"/>
          </p:cNvSpPr>
          <p:nvPr>
            <p:ph type="body" sz="quarter" idx="10"/>
          </p:nvPr>
        </p:nvSpPr>
        <p:spPr>
          <a:xfrm>
            <a:off x="5718175" y="6167438"/>
            <a:ext cx="3089275" cy="273050"/>
          </a:xfrm>
        </p:spPr>
        <p:txBody>
          <a:bodyPr/>
          <a:lstStyle/>
          <a:p>
            <a:r>
              <a:rPr lang="en-US" dirty="0" smtClean="0"/>
              <a:t>January 24, 2014</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59489" y="3741564"/>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1" name="Rectangle 40"/>
          <p:cNvSpPr/>
          <p:nvPr/>
        </p:nvSpPr>
        <p:spPr bwMode="auto">
          <a:xfrm>
            <a:off x="1659488" y="4044809"/>
            <a:ext cx="430547" cy="242596"/>
          </a:xfrm>
          <a:prstGeom prst="rect">
            <a:avLst/>
          </a:prstGeom>
          <a:noFill/>
          <a:ln w="19050" algn="ctr">
            <a:solidFill>
              <a:srgbClr val="D3394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3043753" y="4324740"/>
            <a:ext cx="5701817" cy="206674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013" y="4743931"/>
            <a:ext cx="1425961" cy="39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2615772"/>
            <a:ext cx="2071622" cy="1860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315" name="Rectangle 2"/>
          <p:cNvSpPr>
            <a:spLocks noGrp="1" noChangeArrowheads="1"/>
          </p:cNvSpPr>
          <p:nvPr>
            <p:ph type="title"/>
          </p:nvPr>
        </p:nvSpPr>
        <p:spPr/>
        <p:txBody>
          <a:bodyPr/>
          <a:lstStyle/>
          <a:p>
            <a:r>
              <a:rPr lang="en-US" smtClean="0"/>
              <a:t>Iterator buttons and row iterators</a:t>
            </a:r>
            <a:endParaRPr lang="en-US" dirty="0" smtClean="0"/>
          </a:p>
        </p:txBody>
      </p:sp>
      <p:sp>
        <p:nvSpPr>
          <p:cNvPr id="13316" name="Rectangle 3"/>
          <p:cNvSpPr>
            <a:spLocks noGrp="1" noChangeArrowheads="1"/>
          </p:cNvSpPr>
          <p:nvPr>
            <p:ph idx="1"/>
          </p:nvPr>
        </p:nvSpPr>
        <p:spPr/>
        <p:txBody>
          <a:bodyPr/>
          <a:lstStyle/>
          <a:p>
            <a:r>
              <a:rPr lang="en-US" dirty="0" smtClean="0"/>
              <a:t>Properties </a:t>
            </a:r>
            <a:r>
              <a:rPr lang="en-US" dirty="0"/>
              <a:t>of </a:t>
            </a:r>
            <a:r>
              <a:rPr lang="en-US" dirty="0" smtClean="0"/>
              <a:t>row iterator govern functionality of </a:t>
            </a:r>
            <a:br>
              <a:rPr lang="en-US" dirty="0" smtClean="0"/>
            </a:br>
            <a:r>
              <a:rPr lang="en-US" dirty="0" smtClean="0"/>
              <a:t>iterator buttons (</a:t>
            </a:r>
            <a:r>
              <a:rPr lang="en-US" dirty="0" err="1" smtClean="0"/>
              <a:t>Add|Remove</a:t>
            </a:r>
            <a:r>
              <a:rPr lang="en-US" dirty="0" smtClean="0"/>
              <a:t>)</a:t>
            </a:r>
          </a:p>
          <a:p>
            <a:pPr lvl="1"/>
            <a:r>
              <a:rPr lang="en-US" dirty="0" err="1" smtClean="0"/>
              <a:t>toAdd</a:t>
            </a:r>
            <a:r>
              <a:rPr lang="en-US" dirty="0" smtClean="0"/>
              <a:t> - action to take when Add is clicked</a:t>
            </a:r>
          </a:p>
          <a:p>
            <a:pPr lvl="1"/>
            <a:r>
              <a:rPr lang="en-US" dirty="0" err="1" smtClean="0"/>
              <a:t>toRemove</a:t>
            </a:r>
            <a:r>
              <a:rPr lang="en-US" dirty="0" smtClean="0"/>
              <a:t> - action to take when Remove is clicked</a:t>
            </a:r>
          </a:p>
        </p:txBody>
      </p:sp>
      <p:cxnSp>
        <p:nvCxnSpPr>
          <p:cNvPr id="5" name="Elbow Connector 4"/>
          <p:cNvCxnSpPr>
            <a:stCxn id="6" idx="3"/>
          </p:cNvCxnSpPr>
          <p:nvPr/>
        </p:nvCxnSpPr>
        <p:spPr bwMode="auto">
          <a:xfrm>
            <a:off x="2090036" y="3862862"/>
            <a:ext cx="2002300" cy="961073"/>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40" name="Elbow Connector 39"/>
          <p:cNvCxnSpPr>
            <a:stCxn id="41" idx="3"/>
          </p:cNvCxnSpPr>
          <p:nvPr/>
        </p:nvCxnSpPr>
        <p:spPr bwMode="auto">
          <a:xfrm>
            <a:off x="2090035" y="4166107"/>
            <a:ext cx="1268256" cy="660932"/>
          </a:xfrm>
          <a:prstGeom prst="bentConnector2">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pic>
        <p:nvPicPr>
          <p:cNvPr id="32" name="icon Ge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8686" y="2858726"/>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adding iterator buttons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dirty="0" smtClean="0"/>
              <a:t>Add iterator buttons to toolbar</a:t>
            </a:r>
          </a:p>
          <a:p>
            <a:pPr marL="457200" indent="-457200">
              <a:buFont typeface="Wingdings 3" pitchFamily="18" charset="2"/>
              <a:buAutoNum type="arabicPeriod"/>
            </a:pPr>
            <a:r>
              <a:rPr lang="en-US" dirty="0" smtClean="0"/>
              <a:t>Link iterator buttons to iterator</a:t>
            </a:r>
          </a:p>
          <a:p>
            <a:pPr marL="457200" indent="-457200">
              <a:buFont typeface="Wingdings 3" pitchFamily="18" charset="2"/>
              <a:buAutoNum type="arabicPeriod"/>
            </a:pPr>
            <a:r>
              <a:rPr lang="en-US" dirty="0" smtClean="0"/>
              <a:t>Specify </a:t>
            </a:r>
            <a:r>
              <a:rPr lang="en-US" dirty="0" err="1" smtClean="0"/>
              <a:t>toAdd</a:t>
            </a:r>
            <a:r>
              <a:rPr lang="en-US" dirty="0" smtClean="0"/>
              <a:t> property</a:t>
            </a:r>
          </a:p>
          <a:p>
            <a:pPr marL="457200" indent="-457200">
              <a:buFont typeface="Wingdings 3" pitchFamily="18" charset="2"/>
              <a:buAutoNum type="arabicPeriod"/>
            </a:pPr>
            <a:r>
              <a:rPr lang="en-US" dirty="0" smtClean="0"/>
              <a:t>Specify </a:t>
            </a:r>
            <a:r>
              <a:rPr lang="en-US" dirty="0" err="1" smtClean="0"/>
              <a:t>toRemove</a:t>
            </a:r>
            <a:r>
              <a:rPr lang="en-US" dirty="0" smtClean="0"/>
              <a:t> property</a:t>
            </a:r>
          </a:p>
          <a:p>
            <a:pPr marL="457200" indent="-457200">
              <a:buFont typeface="Wingdings 3" pitchFamily="18" charset="2"/>
              <a:buAutoNum type="arabicPeriod"/>
            </a:pPr>
            <a:r>
              <a:rPr lang="en-US" dirty="0" smtClean="0"/>
              <a:t>Configure checkbox behavior</a:t>
            </a:r>
          </a:p>
          <a:p>
            <a:pPr marL="457200" indent="-457200">
              <a:buFont typeface="Wingdings 3" pitchFamily="18" charset="2"/>
              <a:buAutoNum type="arabicPeriod"/>
            </a:pPr>
            <a:r>
              <a:rPr lang="en-US" dirty="0" smtClean="0"/>
              <a:t>Deploy PCFs</a:t>
            </a:r>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t="3619"/>
          <a:stretch/>
        </p:blipFill>
        <p:spPr bwMode="auto">
          <a:xfrm>
            <a:off x="5643254" y="2489200"/>
            <a:ext cx="2982767"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53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7" y="2489200"/>
            <a:ext cx="3272291" cy="313649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364" name="Rectangle 2"/>
          <p:cNvSpPr>
            <a:spLocks noGrp="1" noChangeArrowheads="1"/>
          </p:cNvSpPr>
          <p:nvPr>
            <p:ph type="title"/>
          </p:nvPr>
        </p:nvSpPr>
        <p:spPr/>
        <p:txBody>
          <a:bodyPr/>
          <a:lstStyle/>
          <a:p>
            <a:pPr eaLnBrk="1" hangingPunct="1"/>
            <a:r>
              <a:rPr lang="en-US" smtClean="0"/>
              <a:t>Step 1: Add iterator buttons to toolbar</a:t>
            </a:r>
          </a:p>
        </p:txBody>
      </p:sp>
      <p:sp>
        <p:nvSpPr>
          <p:cNvPr id="15366" name="Text Box 12"/>
          <p:cNvSpPr txBox="1">
            <a:spLocks noChangeArrowheads="1"/>
          </p:cNvSpPr>
          <p:nvPr/>
        </p:nvSpPr>
        <p:spPr bwMode="auto">
          <a:xfrm>
            <a:off x="4136572" y="954882"/>
            <a:ext cx="356507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Includes both </a:t>
            </a:r>
            <a:r>
              <a:rPr lang="en-US" dirty="0" smtClean="0">
                <a:solidFill>
                  <a:srgbClr val="C00000"/>
                </a:solidFill>
              </a:rPr>
              <a:t/>
            </a:r>
            <a:br>
              <a:rPr lang="en-US" dirty="0" smtClean="0">
                <a:solidFill>
                  <a:srgbClr val="C00000"/>
                </a:solidFill>
              </a:rPr>
            </a:br>
            <a:r>
              <a:rPr lang="en-US" dirty="0" smtClean="0">
                <a:solidFill>
                  <a:srgbClr val="C00000"/>
                </a:solidFill>
              </a:rPr>
              <a:t>Add </a:t>
            </a:r>
            <a:r>
              <a:rPr lang="en-US" dirty="0">
                <a:solidFill>
                  <a:srgbClr val="C00000"/>
                </a:solidFill>
              </a:rPr>
              <a:t>and Remove </a:t>
            </a:r>
            <a:r>
              <a:rPr lang="en-US" dirty="0" smtClean="0">
                <a:solidFill>
                  <a:srgbClr val="C00000"/>
                </a:solidFill>
              </a:rPr>
              <a:t>buttons</a:t>
            </a:r>
            <a:endParaRPr lang="en-US" dirty="0">
              <a:solidFill>
                <a:srgbClr val="C00000"/>
              </a:solidFill>
            </a:endParaRPr>
          </a:p>
        </p:txBody>
      </p:sp>
      <p:cxnSp>
        <p:nvCxnSpPr>
          <p:cNvPr id="15369" name="Straight Connector 2"/>
          <p:cNvCxnSpPr>
            <a:cxnSpLocks noChangeShapeType="1"/>
          </p:cNvCxnSpPr>
          <p:nvPr/>
        </p:nvCxnSpPr>
        <p:spPr bwMode="auto">
          <a:xfrm>
            <a:off x="2286000" y="1470025"/>
            <a:ext cx="0" cy="2265363"/>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cxnSp>
      <p:pic>
        <p:nvPicPr>
          <p:cNvPr id="15368"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t="12884" r="50000"/>
          <a:stretch/>
        </p:blipFill>
        <p:spPr bwMode="auto">
          <a:xfrm>
            <a:off x="522288" y="914401"/>
            <a:ext cx="3417711" cy="69056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ight Arrow 3"/>
          <p:cNvSpPr/>
          <p:nvPr/>
        </p:nvSpPr>
        <p:spPr bwMode="auto">
          <a:xfrm>
            <a:off x="4726441" y="3783864"/>
            <a:ext cx="1162730" cy="547167"/>
          </a:xfrm>
          <a:prstGeom prst="rightArrow">
            <a:avLst/>
          </a:prstGeom>
          <a:solidFill>
            <a:srgbClr val="C00000"/>
          </a:solidFill>
          <a:ln>
            <a:headEnd/>
            <a:tailEn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2: Link iterator buttons to iterator</a:t>
            </a:r>
          </a:p>
        </p:txBody>
      </p:sp>
      <p:sp>
        <p:nvSpPr>
          <p:cNvPr id="16387" name="Text Box 9"/>
          <p:cNvSpPr txBox="1">
            <a:spLocks noChangeArrowheads="1"/>
          </p:cNvSpPr>
          <p:nvPr/>
        </p:nvSpPr>
        <p:spPr bwMode="auto">
          <a:xfrm>
            <a:off x="550862" y="3657614"/>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chemeClr val="bg1"/>
                </a:solidFill>
              </a:rPr>
              <a:t>(1) Context menu </a:t>
            </a:r>
            <a:br>
              <a:rPr lang="en-US" dirty="0" smtClean="0">
                <a:solidFill>
                  <a:schemeClr val="bg1"/>
                </a:solidFill>
              </a:rPr>
            </a:br>
            <a:r>
              <a:rPr lang="en-US" dirty="0" smtClean="0">
                <a:solidFill>
                  <a:schemeClr val="bg1"/>
                </a:solidFill>
                <a:sym typeface="Wingdings"/>
              </a:rPr>
              <a:t> </a:t>
            </a:r>
            <a:r>
              <a:rPr lang="en-US" dirty="0" smtClean="0">
                <a:solidFill>
                  <a:schemeClr val="bg1"/>
                </a:solidFill>
              </a:rPr>
              <a:t>Link widgets</a:t>
            </a:r>
            <a:endParaRPr lang="en-US" dirty="0">
              <a:solidFill>
                <a:schemeClr val="bg1"/>
              </a:solidFill>
            </a:endParaRPr>
          </a:p>
        </p:txBody>
      </p:sp>
      <p:sp>
        <p:nvSpPr>
          <p:cNvPr id="16388" name="Text Box 9"/>
          <p:cNvSpPr txBox="1">
            <a:spLocks noChangeArrowheads="1"/>
          </p:cNvSpPr>
          <p:nvPr/>
        </p:nvSpPr>
        <p:spPr bwMode="auto">
          <a:xfrm>
            <a:off x="550862" y="5700712"/>
            <a:ext cx="22363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(2) Click iterator </a:t>
            </a:r>
            <a:r>
              <a:rPr lang="en-US" dirty="0" smtClean="0">
                <a:solidFill>
                  <a:schemeClr val="bg1"/>
                </a:solidFill>
              </a:rPr>
              <a:t/>
            </a:r>
            <a:br>
              <a:rPr lang="en-US" dirty="0" smtClean="0">
                <a:solidFill>
                  <a:schemeClr val="bg1"/>
                </a:solidFill>
              </a:rPr>
            </a:br>
            <a:r>
              <a:rPr lang="en-US" dirty="0" smtClean="0">
                <a:solidFill>
                  <a:schemeClr val="bg1"/>
                </a:solidFill>
              </a:rPr>
              <a:t>buttons</a:t>
            </a:r>
            <a:endParaRPr lang="en-US" dirty="0">
              <a:solidFill>
                <a:schemeClr val="bg1"/>
              </a:solidFill>
            </a:endParaRP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150" y="914398"/>
            <a:ext cx="3050735" cy="266494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4199149" y="3657614"/>
            <a:ext cx="305073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(3) Click row iterator</a:t>
            </a:r>
          </a:p>
        </p:txBody>
      </p:sp>
      <p:sp>
        <p:nvSpPr>
          <p:cNvPr id="16391" name="Text Box 9"/>
          <p:cNvSpPr txBox="1">
            <a:spLocks noChangeArrowheads="1"/>
          </p:cNvSpPr>
          <p:nvPr/>
        </p:nvSpPr>
        <p:spPr bwMode="auto">
          <a:xfrm>
            <a:off x="4199151" y="5700712"/>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chemeClr val="bg1"/>
                </a:solidFill>
              </a:rPr>
              <a:t>(4) Set iterator property</a:t>
            </a:r>
          </a:p>
        </p:txBody>
      </p:sp>
      <p:pic>
        <p:nvPicPr>
          <p:cNvPr id="163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4562475"/>
            <a:ext cx="1762125" cy="9525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3"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r="3729" b="25914"/>
          <a:stretch/>
        </p:blipFill>
        <p:spPr bwMode="auto">
          <a:xfrm>
            <a:off x="529090" y="914399"/>
            <a:ext cx="2258105" cy="26561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39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9151" y="4562475"/>
            <a:ext cx="4551162" cy="10443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17350"/>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7411" name="Rectangle 2"/>
          <p:cNvSpPr>
            <a:spLocks noGrp="1" noChangeArrowheads="1"/>
          </p:cNvSpPr>
          <p:nvPr>
            <p:ph type="title"/>
          </p:nvPr>
        </p:nvSpPr>
        <p:spPr/>
        <p:txBody>
          <a:bodyPr/>
          <a:lstStyle/>
          <a:p>
            <a:pPr eaLnBrk="1" hangingPunct="1"/>
            <a:r>
              <a:rPr lang="en-US" smtClean="0"/>
              <a:t>Step 3: Specify toAdd property</a:t>
            </a:r>
          </a:p>
        </p:txBody>
      </p:sp>
      <p:sp>
        <p:nvSpPr>
          <p:cNvPr id="17412"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dirty="0" smtClean="0"/>
              <a:t>Syntax:</a:t>
            </a:r>
            <a:br>
              <a:rPr lang="en-US" dirty="0" smtClean="0"/>
            </a:br>
            <a:r>
              <a:rPr lang="en-US" i="1" dirty="0" err="1" smtClean="0">
                <a:solidFill>
                  <a:srgbClr val="0033CC"/>
                </a:solidFill>
              </a:rPr>
              <a:t>parentObj</a:t>
            </a:r>
            <a:r>
              <a:rPr lang="en-US" dirty="0" err="1" smtClean="0">
                <a:solidFill>
                  <a:srgbClr val="FF3300"/>
                </a:solidFill>
              </a:rPr>
              <a:t>.addTo</a:t>
            </a:r>
            <a:r>
              <a:rPr lang="en-US" i="1" dirty="0" err="1" smtClean="0">
                <a:solidFill>
                  <a:srgbClr val="0033CC"/>
                </a:solidFill>
              </a:rPr>
              <a:t>arrayName</a:t>
            </a:r>
            <a:r>
              <a:rPr lang="en-US" dirty="0" smtClean="0">
                <a:solidFill>
                  <a:srgbClr val="FF3300"/>
                </a:solidFill>
              </a:rPr>
              <a:t>(</a:t>
            </a:r>
            <a:r>
              <a:rPr lang="en-US" i="1" dirty="0" err="1" smtClean="0">
                <a:solidFill>
                  <a:srgbClr val="0033CC"/>
                </a:solidFill>
              </a:rPr>
              <a:t>elementName</a:t>
            </a:r>
            <a:r>
              <a:rPr lang="en-US" dirty="0" smtClean="0">
                <a:solidFill>
                  <a:srgbClr val="FF3300"/>
                </a:solidFill>
              </a:rPr>
              <a:t>)</a:t>
            </a:r>
          </a:p>
        </p:txBody>
      </p:sp>
      <p:sp>
        <p:nvSpPr>
          <p:cNvPr id="17413"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415" name="AutoShape 27"/>
          <p:cNvSpPr>
            <a:spLocks noChangeArrowheads="1"/>
          </p:cNvSpPr>
          <p:nvPr/>
        </p:nvSpPr>
        <p:spPr bwMode="auto">
          <a:xfrm>
            <a:off x="2895836" y="4834659"/>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2"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Step 4: Specify toRemove property</a:t>
            </a:r>
          </a:p>
        </p:txBody>
      </p:sp>
      <p:sp>
        <p:nvSpPr>
          <p:cNvPr id="18436"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 </a:t>
            </a:r>
            <a:r>
              <a:rPr lang="en-US" i="1" smtClean="0">
                <a:solidFill>
                  <a:srgbClr val="0033CC"/>
                </a:solidFill>
              </a:rPr>
              <a:t>parentObj</a:t>
            </a:r>
            <a:r>
              <a:rPr lang="en-US" smtClean="0">
                <a:solidFill>
                  <a:srgbClr val="FF3300"/>
                </a:solidFill>
              </a:rPr>
              <a:t>.removeFrom</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pic>
        <p:nvPicPr>
          <p:cNvPr id="2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28" y="906464"/>
            <a:ext cx="6324016" cy="4545048"/>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4" name="Line 26"/>
          <p:cNvSpPr>
            <a:spLocks noChangeShapeType="1"/>
          </p:cNvSpPr>
          <p:nvPr/>
        </p:nvSpPr>
        <p:spPr bwMode="auto">
          <a:xfrm>
            <a:off x="1670868" y="1655315"/>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 name="AutoShape 27"/>
          <p:cNvSpPr>
            <a:spLocks noChangeArrowheads="1"/>
          </p:cNvSpPr>
          <p:nvPr/>
        </p:nvSpPr>
        <p:spPr bwMode="auto">
          <a:xfrm>
            <a:off x="2895836" y="5197013"/>
            <a:ext cx="5900957" cy="24948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p>
        </p:txBody>
      </p:sp>
      <p:pic>
        <p:nvPicPr>
          <p:cNvPr id="26" name="icon Ge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19" y="902323"/>
            <a:ext cx="1608653" cy="16086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914400"/>
            <a:ext cx="3651930" cy="339579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459" name="Rectangle 2"/>
          <p:cNvSpPr>
            <a:spLocks noGrp="1" noChangeArrowheads="1"/>
          </p:cNvSpPr>
          <p:nvPr>
            <p:ph type="title"/>
          </p:nvPr>
        </p:nvSpPr>
        <p:spPr/>
        <p:txBody>
          <a:bodyPr/>
          <a:lstStyle/>
          <a:p>
            <a:pPr eaLnBrk="1" hangingPunct="1"/>
            <a:r>
              <a:rPr lang="en-US" smtClean="0"/>
              <a:t>Step 5: Configure check box behavior</a:t>
            </a:r>
          </a:p>
        </p:txBody>
      </p:sp>
      <p:sp>
        <p:nvSpPr>
          <p:cNvPr id="2" name="Content Placeholder 1"/>
          <p:cNvSpPr>
            <a:spLocks noGrp="1"/>
          </p:cNvSpPr>
          <p:nvPr>
            <p:ph idx="1"/>
          </p:nvPr>
        </p:nvSpPr>
        <p:spPr>
          <a:xfrm>
            <a:off x="519113" y="4648200"/>
            <a:ext cx="8318500" cy="1752600"/>
          </a:xfrm>
        </p:spPr>
        <p:txBody>
          <a:bodyPr/>
          <a:lstStyle/>
          <a:p>
            <a:r>
              <a:rPr lang="en-US" dirty="0" err="1" smtClean="0"/>
              <a:t>hasCheckBoxes</a:t>
            </a:r>
            <a:endParaRPr lang="en-US" dirty="0" smtClean="0"/>
          </a:p>
          <a:p>
            <a:pPr lvl="1"/>
            <a:r>
              <a:rPr lang="en-US" dirty="0" smtClean="0"/>
              <a:t>Displays check </a:t>
            </a:r>
            <a:r>
              <a:rPr lang="en-US" dirty="0"/>
              <a:t>boxes</a:t>
            </a:r>
          </a:p>
          <a:p>
            <a:r>
              <a:rPr lang="en-US" dirty="0" err="1" smtClean="0"/>
              <a:t>hideCheckBoxesIfReadOnly</a:t>
            </a:r>
            <a:endParaRPr lang="en-US" dirty="0" smtClean="0"/>
          </a:p>
          <a:p>
            <a:pPr lvl="1"/>
            <a:r>
              <a:rPr lang="en-US" dirty="0" smtClean="0"/>
              <a:t>Hides check boxes for read-only</a:t>
            </a:r>
            <a:endParaRPr lang="en-US" dirty="0"/>
          </a:p>
        </p:txBody>
      </p:sp>
      <p:sp>
        <p:nvSpPr>
          <p:cNvPr id="19460" name="Text Box 12"/>
          <p:cNvSpPr txBox="1">
            <a:spLocks noChangeArrowheads="1"/>
          </p:cNvSpPr>
          <p:nvPr/>
        </p:nvSpPr>
        <p:spPr bwMode="auto">
          <a:xfrm>
            <a:off x="4741996" y="914400"/>
            <a:ext cx="267652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edit </a:t>
            </a:r>
            <a:r>
              <a:rPr lang="en-US" dirty="0">
                <a:solidFill>
                  <a:srgbClr val="C00000"/>
                </a:solidFill>
              </a:rPr>
              <a:t>mode</a:t>
            </a:r>
          </a:p>
        </p:txBody>
      </p:sp>
      <p:sp>
        <p:nvSpPr>
          <p:cNvPr id="19461" name="AutoShape 14"/>
          <p:cNvSpPr>
            <a:spLocks noChangeArrowheads="1"/>
          </p:cNvSpPr>
          <p:nvPr/>
        </p:nvSpPr>
        <p:spPr bwMode="auto">
          <a:xfrm>
            <a:off x="685116" y="3463661"/>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9462" name="Text Box 15"/>
          <p:cNvSpPr txBox="1">
            <a:spLocks noChangeArrowheads="1"/>
          </p:cNvSpPr>
          <p:nvPr/>
        </p:nvSpPr>
        <p:spPr bwMode="auto">
          <a:xfrm>
            <a:off x="5711919" y="5582298"/>
            <a:ext cx="26765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a:solidFill>
                  <a:srgbClr val="C00000"/>
                </a:solidFill>
              </a:rPr>
              <a:t>check boxes in </a:t>
            </a:r>
            <a:r>
              <a:rPr lang="en-US" dirty="0" smtClean="0">
                <a:solidFill>
                  <a:srgbClr val="C00000"/>
                </a:solidFill>
              </a:rPr>
              <a:t/>
            </a:r>
            <a:br>
              <a:rPr lang="en-US" dirty="0" smtClean="0">
                <a:solidFill>
                  <a:srgbClr val="C00000"/>
                </a:solidFill>
              </a:rPr>
            </a:br>
            <a:r>
              <a:rPr lang="en-US" dirty="0" smtClean="0">
                <a:solidFill>
                  <a:srgbClr val="C00000"/>
                </a:solidFill>
              </a:rPr>
              <a:t>read-only </a:t>
            </a:r>
            <a:r>
              <a:rPr lang="en-US" dirty="0">
                <a:solidFill>
                  <a:srgbClr val="C00000"/>
                </a:solidFill>
              </a:rPr>
              <a:t>mode</a:t>
            </a:r>
          </a:p>
        </p:txBody>
      </p:sp>
      <p:pic>
        <p:nvPicPr>
          <p:cNvPr id="19463"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4748347" y="1541970"/>
            <a:ext cx="3046355" cy="2685935"/>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94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919" y="3627278"/>
            <a:ext cx="2952579" cy="1943869"/>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AutoShape 14"/>
          <p:cNvSpPr>
            <a:spLocks noChangeArrowheads="1"/>
          </p:cNvSpPr>
          <p:nvPr/>
        </p:nvSpPr>
        <p:spPr bwMode="auto">
          <a:xfrm>
            <a:off x="685119" y="3952965"/>
            <a:ext cx="3489099" cy="327233"/>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a:solidFill>
              <a:schemeClr val="accent1">
                <a:lumMod val="75000"/>
              </a:schemeClr>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a:solidFill>
              <a:srgbClr val="C00000"/>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Step </a:t>
            </a:r>
            <a:r>
              <a:rPr lang="en-US" dirty="0" smtClean="0"/>
              <a:t>6: </a:t>
            </a:r>
            <a:r>
              <a:rPr lang="en-US" dirty="0"/>
              <a:t>Deploy </a:t>
            </a:r>
            <a:r>
              <a:rPr lang="en-US" dirty="0" smtClean="0"/>
              <a:t>PCFs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PCFs </a:t>
            </a:r>
          </a:p>
          <a:p>
            <a:endParaRPr lang="en-US" dirty="0"/>
          </a:p>
        </p:txBody>
      </p:sp>
      <p:sp>
        <p:nvSpPr>
          <p:cNvPr id="5" name="Content Placeholder 4"/>
          <p:cNvSpPr>
            <a:spLocks noGrp="1"/>
          </p:cNvSpPr>
          <p:nvPr>
            <p:ph sz="half" idx="2"/>
          </p:nvPr>
        </p:nvSpPr>
        <p:spPr>
          <a:xfrm>
            <a:off x="4754562" y="1752600"/>
            <a:ext cx="4389437" cy="4637088"/>
          </a:xfrm>
        </p:spPr>
        <p:txBody>
          <a:bodyPr/>
          <a:lstStyle/>
          <a:p>
            <a:r>
              <a:rPr lang="en-US" dirty="0" smtClean="0"/>
              <a:t>ALT+SHIFT+L</a:t>
            </a:r>
          </a:p>
          <a:p>
            <a:pPr lvl="1"/>
            <a:r>
              <a:rPr lang="en-US" dirty="0"/>
              <a:t>Internal debug </a:t>
            </a:r>
            <a:r>
              <a:rPr lang="en-US" dirty="0" smtClean="0"/>
              <a:t>tools enabled</a:t>
            </a:r>
            <a:endParaRPr lang="en-US" dirty="0"/>
          </a:p>
          <a:p>
            <a:pPr algn="just"/>
            <a:r>
              <a:rPr lang="en-US" dirty="0" smtClean="0"/>
              <a:t>Internal Tools</a:t>
            </a:r>
          </a:p>
          <a:p>
            <a:pPr lvl="1" algn="just"/>
            <a:r>
              <a:rPr lang="en-US" dirty="0" smtClean="0"/>
              <a:t>Reload </a:t>
            </a:r>
            <a:r>
              <a:rPr lang="en-US" dirty="0" smtClean="0">
                <a:sym typeface="Wingdings"/>
              </a:rPr>
              <a:t></a:t>
            </a:r>
            <a:r>
              <a:rPr lang="en-US" dirty="0" smtClean="0"/>
              <a:t> Reload PCF Files</a:t>
            </a:r>
          </a:p>
        </p:txBody>
      </p:sp>
      <p:sp>
        <p:nvSpPr>
          <p:cNvPr id="4" name="Content Placeholder 3"/>
          <p:cNvSpPr>
            <a:spLocks noGrp="1"/>
          </p:cNvSpPr>
          <p:nvPr>
            <p:ph sz="half" idx="1"/>
          </p:nvPr>
        </p:nvSpPr>
        <p:spPr>
          <a:xfrm>
            <a:off x="519113" y="1752600"/>
            <a:ext cx="3671887" cy="4637088"/>
          </a:xfrm>
        </p:spPr>
        <p:txBody>
          <a:bodyPr/>
          <a:lstStyle/>
          <a:p>
            <a:r>
              <a:rPr lang="en-US" dirty="0" smtClean="0"/>
              <a:t>PCFs read at server startup</a:t>
            </a:r>
            <a:endParaRPr lang="en-US" dirty="0"/>
          </a:p>
        </p:txBody>
      </p:sp>
      <p:grpSp>
        <p:nvGrpSpPr>
          <p:cNvPr id="28" name="Group 27"/>
          <p:cNvGrpSpPr/>
          <p:nvPr/>
        </p:nvGrpSpPr>
        <p:grpSpPr>
          <a:xfrm>
            <a:off x="2117677" y="3819389"/>
            <a:ext cx="2002363" cy="2034148"/>
            <a:chOff x="513497" y="4267200"/>
            <a:chExt cx="2002363" cy="2034148"/>
          </a:xfrm>
        </p:grpSpPr>
        <p:sp>
          <p:nvSpPr>
            <p:cNvPr id="29" name="Rectangle 28"/>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1" name="Group 30"/>
          <p:cNvGrpSpPr/>
          <p:nvPr/>
        </p:nvGrpSpPr>
        <p:grpSpPr>
          <a:xfrm>
            <a:off x="6447005" y="3819389"/>
            <a:ext cx="2002363" cy="2034148"/>
            <a:chOff x="513497" y="4267200"/>
            <a:chExt cx="2002363" cy="2034148"/>
          </a:xfrm>
        </p:grpSpPr>
        <p:sp>
          <p:nvSpPr>
            <p:cNvPr id="32" name="Rectangle 31"/>
            <p:cNvSpPr/>
            <p:nvPr/>
          </p:nvSpPr>
          <p:spPr>
            <a:xfrm>
              <a:off x="513497" y="5716573"/>
              <a:ext cx="2002363" cy="584775"/>
            </a:xfrm>
            <a:prstGeom prst="rect">
              <a:avLst/>
            </a:prstGeom>
          </p:spPr>
          <p:txBody>
            <a:bodyPr wrap="square">
              <a:spAutoFit/>
            </a:bodyPr>
            <a:lstStyle/>
            <a:p>
              <a:pPr algn="ctr"/>
              <a:r>
                <a:rPr lang="en-US" sz="1600" b="1" dirty="0" smtClean="0">
                  <a:solidFill>
                    <a:schemeClr val="bg1"/>
                  </a:solidFill>
                </a:rPr>
                <a:t>List View Panel </a:t>
              </a:r>
              <a:br>
                <a:rPr lang="en-US" sz="1600" b="1" dirty="0" smtClean="0">
                  <a:solidFill>
                    <a:schemeClr val="bg1"/>
                  </a:solidFill>
                </a:rPr>
              </a:br>
              <a:r>
                <a:rPr lang="en-US" sz="1600" b="1" dirty="0" smtClean="0">
                  <a:solidFill>
                    <a:schemeClr val="bg1"/>
                  </a:solidFill>
                </a:rPr>
                <a:t>PCF</a:t>
              </a:r>
              <a:endParaRPr lang="en-US" sz="1600" b="1" dirty="0">
                <a:solidFill>
                  <a:schemeClr val="bg1"/>
                </a:solidFill>
              </a:endParaRPr>
            </a:p>
          </p:txBody>
        </p:sp>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1352958" cy="1439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 name="Group 2"/>
          <p:cNvGrpSpPr/>
          <p:nvPr/>
        </p:nvGrpSpPr>
        <p:grpSpPr>
          <a:xfrm>
            <a:off x="708488" y="3819389"/>
            <a:ext cx="1571021" cy="2145408"/>
            <a:chOff x="-2090905" y="3819389"/>
            <a:chExt cx="1571021" cy="2145408"/>
          </a:xfrm>
        </p:grpSpPr>
        <p:pic>
          <p:nvPicPr>
            <p:cNvPr id="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grpSp>
        <p:nvGrpSpPr>
          <p:cNvPr id="25" name="Group 24"/>
          <p:cNvGrpSpPr/>
          <p:nvPr/>
        </p:nvGrpSpPr>
        <p:grpSpPr>
          <a:xfrm>
            <a:off x="4982179" y="3819389"/>
            <a:ext cx="1571021" cy="2145408"/>
            <a:chOff x="-2090905" y="3819389"/>
            <a:chExt cx="1571021" cy="2145408"/>
          </a:xfrm>
        </p:grpSpPr>
        <p:pic>
          <p:nvPicPr>
            <p:cNvPr id="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9389"/>
              <a:ext cx="1351611" cy="131441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Rectangle 26"/>
            <p:cNvSpPr/>
            <p:nvPr/>
          </p:nvSpPr>
          <p:spPr>
            <a:xfrm>
              <a:off x="-2090905" y="5133800"/>
              <a:ext cx="1571021" cy="830997"/>
            </a:xfrm>
            <a:prstGeom prst="rect">
              <a:avLst/>
            </a:prstGeom>
          </p:spPr>
          <p:txBody>
            <a:bodyPr wrap="square">
              <a:spAutoFit/>
            </a:bodyPr>
            <a:lstStyle/>
            <a:p>
              <a:pPr algn="ctr"/>
              <a:r>
                <a:rPr lang="en-US" sz="1600" b="1" dirty="0" smtClean="0">
                  <a:solidFill>
                    <a:schemeClr val="bg1"/>
                  </a:solidFill>
                </a:rPr>
                <a:t>Page Configuration File</a:t>
              </a:r>
              <a:endParaRPr lang="en-US" sz="1600" b="1" dirty="0">
                <a:solidFill>
                  <a:schemeClr val="bg1"/>
                </a:solidFill>
              </a:endParaRPr>
            </a:p>
          </p:txBody>
        </p:sp>
      </p:grpSp>
    </p:spTree>
    <p:extLst>
      <p:ext uri="{BB962C8B-B14F-4D97-AF65-F5344CB8AC3E}">
        <p14:creationId xmlns:p14="http://schemas.microsoft.com/office/powerpoint/2010/main" val="198155107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2"/>
          <p:cNvPicPr>
            <a:picLocks noChangeAspect="1" noChangeArrowheads="1"/>
          </p:cNvPicPr>
          <p:nvPr/>
        </p:nvPicPr>
        <p:blipFill>
          <a:blip r:embed="rId3">
            <a:extLst>
              <a:ext uri="{28A0092B-C50C-407E-A947-70E740481C1C}">
                <a14:useLocalDpi xmlns:a14="http://schemas.microsoft.com/office/drawing/2010/main" val="0"/>
              </a:ext>
            </a:extLst>
          </a:blip>
          <a:srcRect b="31915"/>
          <a:stretch>
            <a:fillRect/>
          </a:stretch>
        </p:blipFill>
        <p:spPr bwMode="auto">
          <a:xfrm>
            <a:off x="4242722" y="924595"/>
            <a:ext cx="4689475" cy="2351087"/>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07" name="Title 1"/>
          <p:cNvSpPr>
            <a:spLocks noGrp="1"/>
          </p:cNvSpPr>
          <p:nvPr>
            <p:ph type="title"/>
          </p:nvPr>
        </p:nvSpPr>
        <p:spPr/>
        <p:txBody>
          <a:bodyPr/>
          <a:lstStyle/>
          <a:p>
            <a:r>
              <a:rPr lang="en-US" dirty="0" smtClean="0"/>
              <a:t>Card view panels and list detail panels</a:t>
            </a:r>
            <a:r>
              <a:rPr lang="en-US" dirty="0" smtClean="0">
                <a:solidFill>
                  <a:srgbClr val="C00000"/>
                </a:solidFill>
              </a:rPr>
              <a:t>*</a:t>
            </a:r>
          </a:p>
        </p:txBody>
      </p:sp>
      <p:sp>
        <p:nvSpPr>
          <p:cNvPr id="21508" name="Content Placeholder 2"/>
          <p:cNvSpPr>
            <a:spLocks noGrp="1"/>
          </p:cNvSpPr>
          <p:nvPr>
            <p:ph idx="1"/>
          </p:nvPr>
        </p:nvSpPr>
        <p:spPr>
          <a:xfrm>
            <a:off x="519113" y="914400"/>
            <a:ext cx="3157537" cy="5486400"/>
          </a:xfrm>
        </p:spPr>
        <p:txBody>
          <a:bodyPr/>
          <a:lstStyle/>
          <a:p>
            <a:r>
              <a:rPr lang="en-US" dirty="0" smtClean="0"/>
              <a:t>Card view panel</a:t>
            </a:r>
          </a:p>
          <a:p>
            <a:pPr lvl="1"/>
            <a:r>
              <a:rPr lang="en-US" dirty="0" smtClean="0"/>
              <a:t>Can contain </a:t>
            </a:r>
            <a:br>
              <a:rPr lang="en-US" dirty="0" smtClean="0"/>
            </a:br>
            <a:r>
              <a:rPr lang="en-US" dirty="0" smtClean="0"/>
              <a:t>detail view panel </a:t>
            </a:r>
            <a:br>
              <a:rPr lang="en-US" dirty="0" smtClean="0"/>
            </a:br>
            <a:r>
              <a:rPr lang="en-US" dirty="0" smtClean="0"/>
              <a:t>and list view panel</a:t>
            </a:r>
          </a:p>
          <a:p>
            <a:r>
              <a:rPr lang="en-US" dirty="0" smtClean="0"/>
              <a:t>List detail panel</a:t>
            </a:r>
          </a:p>
          <a:p>
            <a:pPr lvl="1"/>
            <a:r>
              <a:rPr lang="en-US" dirty="0" smtClean="0"/>
              <a:t>List view panel and </a:t>
            </a:r>
            <a:br>
              <a:rPr lang="en-US" dirty="0" smtClean="0"/>
            </a:br>
            <a:r>
              <a:rPr lang="en-US" dirty="0" smtClean="0"/>
              <a:t>detail view panel</a:t>
            </a:r>
          </a:p>
          <a:p>
            <a:endParaRPr lang="en-US" dirty="0" smtClean="0"/>
          </a:p>
        </p:txBody>
      </p:sp>
      <p:sp>
        <p:nvSpPr>
          <p:cNvPr id="21509" name="Rectangle 8"/>
          <p:cNvSpPr>
            <a:spLocks noChangeArrowheads="1"/>
          </p:cNvSpPr>
          <p:nvPr/>
        </p:nvSpPr>
        <p:spPr bwMode="auto">
          <a:xfrm>
            <a:off x="5606385" y="1789857"/>
            <a:ext cx="3325812" cy="1482574"/>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1510" name="Text Box 6"/>
          <p:cNvSpPr txBox="1">
            <a:spLocks noChangeArrowheads="1"/>
          </p:cNvSpPr>
          <p:nvPr/>
        </p:nvSpPr>
        <p:spPr bwMode="auto">
          <a:xfrm>
            <a:off x="6965575" y="1367410"/>
            <a:ext cx="1912191" cy="307777"/>
          </a:xfrm>
          <a:prstGeom prst="rect">
            <a:avLst/>
          </a:prstGeom>
          <a:solidFill>
            <a:schemeClr val="tx1">
              <a:alpha val="50000"/>
            </a:schemeClr>
          </a:solidFill>
          <a:ln>
            <a:noFill/>
          </a:ln>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dirty="0">
                <a:solidFill>
                  <a:srgbClr val="C00000"/>
                </a:solidFill>
              </a:rPr>
              <a:t>card </a:t>
            </a:r>
            <a:r>
              <a:rPr lang="en-US" dirty="0" smtClean="0">
                <a:solidFill>
                  <a:srgbClr val="C00000"/>
                </a:solidFill>
              </a:rPr>
              <a:t>view panel</a:t>
            </a:r>
            <a:endParaRPr lang="en-US" dirty="0">
              <a:solidFill>
                <a:srgbClr val="C00000"/>
              </a:solidFill>
            </a:endParaRPr>
          </a:p>
        </p:txBody>
      </p:sp>
      <p:pic>
        <p:nvPicPr>
          <p:cNvPr id="2151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025" y="3506788"/>
            <a:ext cx="4851400" cy="292100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512" name="Rectangle 8"/>
          <p:cNvSpPr>
            <a:spLocks noChangeArrowheads="1"/>
          </p:cNvSpPr>
          <p:nvPr/>
        </p:nvSpPr>
        <p:spPr bwMode="auto">
          <a:xfrm>
            <a:off x="5617029" y="4557442"/>
            <a:ext cx="3371396" cy="1803275"/>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1513" name="Text Box 6"/>
          <p:cNvSpPr txBox="1">
            <a:spLocks noChangeArrowheads="1"/>
          </p:cNvSpPr>
          <p:nvPr/>
        </p:nvSpPr>
        <p:spPr bwMode="auto">
          <a:xfrm>
            <a:off x="6965576" y="4068993"/>
            <a:ext cx="1946878" cy="307777"/>
          </a:xfrm>
          <a:prstGeom prst="rect">
            <a:avLst/>
          </a:prstGeom>
          <a:solidFill>
            <a:schemeClr val="tx1">
              <a:alpha val="50000"/>
            </a:schemeClr>
          </a:solidFill>
          <a:ln>
            <a:noFill/>
          </a:ln>
          <a:extLst/>
        </p:spPr>
        <p:txBody>
          <a:bodyPr wrap="square" lIns="0" tIns="0" rIns="0" bIns="0">
            <a:spAutoFit/>
          </a:bodyPr>
          <a:lstStyle>
            <a:defPPr>
              <a:defRPr lang="en-US"/>
            </a:defPPr>
            <a:lvl1pPr eaLnBrk="1" hangingPunct="1">
              <a:defRPr>
                <a:solidFill>
                  <a:srgbClr val="C000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50000"/>
              </a:spcBef>
              <a:spcAft>
                <a:spcPct val="30000"/>
              </a:spcAft>
              <a:buClr>
                <a:schemeClr val="tx1"/>
              </a:buClr>
            </a:lvl6pPr>
            <a:lvl7pPr marL="2971800" indent="-228600" algn="ctr" eaLnBrk="0" fontAlgn="base" hangingPunct="0">
              <a:spcBef>
                <a:spcPct val="50000"/>
              </a:spcBef>
              <a:spcAft>
                <a:spcPct val="30000"/>
              </a:spcAft>
              <a:buClr>
                <a:schemeClr val="tx1"/>
              </a:buClr>
            </a:lvl7pPr>
            <a:lvl8pPr marL="3429000" indent="-228600" algn="ctr" eaLnBrk="0" fontAlgn="base" hangingPunct="0">
              <a:spcBef>
                <a:spcPct val="50000"/>
              </a:spcBef>
              <a:spcAft>
                <a:spcPct val="30000"/>
              </a:spcAft>
              <a:buClr>
                <a:schemeClr val="tx1"/>
              </a:buClr>
            </a:lvl8pPr>
            <a:lvl9pPr marL="3886200" indent="-228600" algn="ctr" eaLnBrk="0" fontAlgn="base" hangingPunct="0">
              <a:spcBef>
                <a:spcPct val="50000"/>
              </a:spcBef>
              <a:spcAft>
                <a:spcPct val="30000"/>
              </a:spcAft>
              <a:buClr>
                <a:schemeClr val="tx1"/>
              </a:buClr>
            </a:lvl9pPr>
          </a:lstStyle>
          <a:p>
            <a:r>
              <a:rPr lang="en-US" dirty="0"/>
              <a:t>list detail panel</a:t>
            </a:r>
          </a:p>
        </p:txBody>
      </p:sp>
      <p:sp>
        <p:nvSpPr>
          <p:cNvPr id="12" name="Text Box 6"/>
          <p:cNvSpPr txBox="1">
            <a:spLocks noChangeArrowheads="1"/>
          </p:cNvSpPr>
          <p:nvPr/>
        </p:nvSpPr>
        <p:spPr bwMode="auto">
          <a:xfrm>
            <a:off x="522288" y="6171981"/>
            <a:ext cx="35054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600" dirty="0" smtClean="0">
                <a:solidFill>
                  <a:srgbClr val="C00000"/>
                </a:solidFill>
              </a:rPr>
              <a:t>* Not covered  in this lesson</a:t>
            </a:r>
            <a:endParaRPr lang="en-US" sz="1600" dirty="0">
              <a:solidFill>
                <a:srgbClr val="C0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dirty="0" smtClean="0"/>
              <a:t>You should now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dirty="0" smtClean="0"/>
              <a:t>By the end of this lesson, you should be able to:</a:t>
            </a:r>
          </a:p>
          <a:p>
            <a:pPr lvl="1"/>
            <a:r>
              <a:rPr lang="en-US" dirty="0" smtClean="0"/>
              <a:t>Configure a list view panel so that its rows can be modified</a:t>
            </a:r>
          </a:p>
          <a:p>
            <a:pPr lvl="1"/>
            <a:r>
              <a:rPr lang="en-US" dirty="0" smtClean="0"/>
              <a:t>Configure a list view panel so that rows can be added to and removed from it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dirty="0" smtClean="0"/>
              <a:t>For a cell to be editable, the cell’s Editable property must be set to true. What three other elements must also be editable to make the cell editable in the user interface?</a:t>
            </a:r>
          </a:p>
          <a:p>
            <a:pPr marL="457200" indent="-457200">
              <a:buFont typeface="Webdings" pitchFamily="18" charset="2"/>
              <a:buAutoNum type="arabicPeriod"/>
            </a:pPr>
            <a:r>
              <a:rPr lang="en-US" dirty="0" smtClean="0"/>
              <a:t>When you drag an </a:t>
            </a:r>
            <a:r>
              <a:rPr lang="en-US" dirty="0" err="1" smtClean="0"/>
              <a:t>IteratorButtons</a:t>
            </a:r>
            <a:r>
              <a:rPr lang="en-US" dirty="0" smtClean="0"/>
              <a:t> widget onto a toolbar, how many buttons are added?</a:t>
            </a:r>
          </a:p>
          <a:p>
            <a:pPr marL="457200" indent="-457200">
              <a:buFont typeface="Webdings" pitchFamily="18" charset="2"/>
              <a:buAutoNum type="arabicPeriod"/>
            </a:pPr>
            <a:r>
              <a:rPr lang="en-US" dirty="0" smtClean="0"/>
              <a:t>Assume that an object</a:t>
            </a:r>
            <a:br>
              <a:rPr lang="en-US" dirty="0" smtClean="0"/>
            </a:br>
            <a:r>
              <a:rPr lang="en-US" dirty="0" smtClean="0"/>
              <a:t>called anABContact</a:t>
            </a:r>
            <a:br>
              <a:rPr lang="en-US" dirty="0" smtClean="0"/>
            </a:br>
            <a:r>
              <a:rPr lang="en-US" dirty="0" smtClean="0"/>
              <a:t>has an Addresses array</a:t>
            </a:r>
            <a:br>
              <a:rPr lang="en-US" dirty="0" smtClean="0"/>
            </a:br>
            <a:r>
              <a:rPr lang="en-US" dirty="0" smtClean="0"/>
              <a:t>and an Addresses list</a:t>
            </a:r>
            <a:br>
              <a:rPr lang="en-US" dirty="0" smtClean="0"/>
            </a:br>
            <a:r>
              <a:rPr lang="en-US" dirty="0" smtClean="0"/>
              <a:t>view panel whose </a:t>
            </a:r>
            <a:br>
              <a:rPr lang="en-US" dirty="0" smtClean="0"/>
            </a:br>
            <a:r>
              <a:rPr lang="en-US" dirty="0" smtClean="0"/>
              <a:t>row iterator</a:t>
            </a:r>
            <a:br>
              <a:rPr lang="en-US" dirty="0" smtClean="0"/>
            </a:br>
            <a:r>
              <a:rPr lang="en-US" dirty="0" smtClean="0"/>
              <a:t>is configured as shown. </a:t>
            </a:r>
            <a:br>
              <a:rPr lang="en-US" dirty="0" smtClean="0"/>
            </a:br>
            <a:r>
              <a:rPr lang="en-US" dirty="0" smtClean="0"/>
              <a:t>Identify the errors in how the property is configured.</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4"/>
            <a:ext cx="4433914" cy="1692650"/>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normAutofit fontScale="92500" lnSpcReduction="20000"/>
          </a:bodyPr>
          <a:lstStyle/>
          <a:p>
            <a:pPr marL="0" indent="0">
              <a:buFont typeface="Wingdings 3" pitchFamily="18" charset="2"/>
              <a:buNone/>
            </a:pPr>
            <a:r>
              <a:rPr lang="en-US" sz="1800" b="1" dirty="0"/>
              <a:t>Copyright © 2001-2014 Guidewire Software, Inc. All rights reserved.</a:t>
            </a:r>
            <a:br>
              <a:rPr lang="en-US" sz="1800" b="1" dirty="0"/>
            </a:br>
            <a:endParaRPr lang="en-US" sz="1800" b="1" dirty="0"/>
          </a:p>
          <a:p>
            <a:pPr marL="0" indent="0">
              <a:buFont typeface="Wingdings 3" pitchFamily="18" charset="2"/>
              <a:buNone/>
            </a:pPr>
            <a:r>
              <a:rPr lang="en-US" sz="1600" dirty="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600" dirty="0" err="1"/>
              <a:t>DataHub</a:t>
            </a:r>
            <a:r>
              <a:rPr lang="en-US" sz="1600" dirty="0"/>
              <a:t>, Guidewire </a:t>
            </a:r>
            <a:r>
              <a:rPr lang="en-US" sz="1600" dirty="0" err="1"/>
              <a:t>InfoCenter</a:t>
            </a:r>
            <a:r>
              <a:rPr lang="en-US" sz="1600" dirty="0"/>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600" dirty="0"/>
            </a:br>
            <a:endParaRPr lang="en-US" sz="1600" dirty="0"/>
          </a:p>
          <a:p>
            <a:pPr marL="0" indent="0">
              <a:buFont typeface="Wingdings 3" pitchFamily="18" charset="2"/>
              <a:buNone/>
            </a:pPr>
            <a:r>
              <a:rPr lang="en-US" sz="1600" dirty="0"/>
              <a:t>All other trademarks are the property of their respective owners.</a:t>
            </a:r>
          </a:p>
          <a:p>
            <a:pPr marL="0" indent="0">
              <a:buFont typeface="Wingdings 3" pitchFamily="18" charset="2"/>
              <a:buNone/>
            </a:pPr>
            <a:endParaRPr lang="en-US" sz="1800" dirty="0"/>
          </a:p>
          <a:p>
            <a:pPr marL="0" indent="0">
              <a:buFont typeface="Wingdings 3" pitchFamily="18" charset="2"/>
              <a:buNone/>
            </a:pPr>
            <a:r>
              <a:rPr lang="en-US" sz="1800" b="1" dirty="0"/>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800" dirty="0"/>
          </a:p>
          <a:p>
            <a:pPr marL="0" indent="0">
              <a:buFont typeface="Wingdings 3" pitchFamily="18" charset="2"/>
              <a:buNone/>
            </a:pPr>
            <a:r>
              <a:rPr lang="en-US" sz="1600" dirty="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600" dirty="0"/>
            </a:br>
            <a:endParaRPr lang="en-US" sz="1600" dirty="0"/>
          </a:p>
          <a:p>
            <a:pPr marL="0" indent="0">
              <a:buFont typeface="Wingdings 3" pitchFamily="18" charset="2"/>
              <a:buNone/>
            </a:pPr>
            <a:r>
              <a:rPr lang="en-US" sz="1600" dirty="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dirty="0" smtClean="0"/>
              <a:t>Editable list view panels</a:t>
            </a:r>
          </a:p>
          <a:p>
            <a:pPr>
              <a:lnSpc>
                <a:spcPct val="150000"/>
              </a:lnSpc>
              <a:buFont typeface="Arial" charset="0"/>
              <a:buChar char="•"/>
            </a:pPr>
            <a:r>
              <a:rPr lang="en-US" sz="2800" dirty="0" smtClean="0">
                <a:solidFill>
                  <a:srgbClr val="C0C0C0"/>
                </a:solidFill>
              </a:rPr>
              <a:t>Iterator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bwMode="auto">
          <a:xfrm>
            <a:off x="919916" y="1398805"/>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3" name="Rounded Rectangle 22"/>
          <p:cNvSpPr/>
          <p:nvPr/>
        </p:nvSpPr>
        <p:spPr bwMode="auto">
          <a:xfrm>
            <a:off x="908222" y="1774368"/>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19" name="Rounded Rectangle 18"/>
          <p:cNvSpPr/>
          <p:nvPr/>
        </p:nvSpPr>
        <p:spPr bwMode="auto">
          <a:xfrm>
            <a:off x="962651" y="2209797"/>
            <a:ext cx="819517"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22" name="Rounded Rectangle 21"/>
          <p:cNvSpPr/>
          <p:nvPr/>
        </p:nvSpPr>
        <p:spPr bwMode="auto">
          <a:xfrm>
            <a:off x="1912800" y="392429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37" name="Rounded Rectangle 36"/>
          <p:cNvSpPr/>
          <p:nvPr/>
        </p:nvSpPr>
        <p:spPr bwMode="auto">
          <a:xfrm>
            <a:off x="1169476" y="4082140"/>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sp>
        <p:nvSpPr>
          <p:cNvPr id="4" name="Rounded Rectangle 3"/>
          <p:cNvSpPr/>
          <p:nvPr/>
        </p:nvSpPr>
        <p:spPr bwMode="auto">
          <a:xfrm>
            <a:off x="1071508" y="4942114"/>
            <a:ext cx="1007663" cy="293915"/>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a:p>
        </p:txBody>
      </p:sp>
      <p:pic>
        <p:nvPicPr>
          <p:cNvPr id="1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1071508" y="2960912"/>
            <a:ext cx="7833006" cy="3121281"/>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171" name="Rectangle 2"/>
          <p:cNvSpPr>
            <a:spLocks noGrp="1" noChangeArrowheads="1"/>
          </p:cNvSpPr>
          <p:nvPr>
            <p:ph type="title"/>
          </p:nvPr>
        </p:nvSpPr>
        <p:spPr/>
        <p:txBody>
          <a:bodyPr/>
          <a:lstStyle/>
          <a:p>
            <a:pPr eaLnBrk="1" hangingPunct="1"/>
            <a:r>
              <a:rPr lang="en-US" dirty="0" smtClean="0"/>
              <a:t>Editable list view panels</a:t>
            </a:r>
          </a:p>
        </p:txBody>
      </p:sp>
      <p:sp>
        <p:nvSpPr>
          <p:cNvPr id="7172" name="Rectangle 3"/>
          <p:cNvSpPr>
            <a:spLocks noGrp="1" noChangeArrowheads="1"/>
          </p:cNvSpPr>
          <p:nvPr>
            <p:ph idx="1"/>
          </p:nvPr>
        </p:nvSpPr>
        <p:spPr>
          <a:xfrm>
            <a:off x="519113" y="914400"/>
            <a:ext cx="8318500" cy="1811338"/>
          </a:xfrm>
        </p:spPr>
        <p:txBody>
          <a:bodyPr/>
          <a:lstStyle/>
          <a:p>
            <a:pPr>
              <a:buFont typeface="Arial" charset="0"/>
              <a:buChar char="•"/>
            </a:pPr>
            <a:r>
              <a:rPr lang="en-US" dirty="0" smtClean="0"/>
              <a:t>List view panels enable end users to manipulate data</a:t>
            </a:r>
          </a:p>
          <a:p>
            <a:pPr lvl="1"/>
            <a:r>
              <a:rPr lang="en-US" dirty="0" smtClean="0"/>
              <a:t>Adding new rows</a:t>
            </a:r>
          </a:p>
          <a:p>
            <a:pPr lvl="1"/>
            <a:r>
              <a:rPr lang="en-US" dirty="0" smtClean="0"/>
              <a:t>Removing existing rows</a:t>
            </a:r>
          </a:p>
          <a:p>
            <a:pPr lvl="1"/>
            <a:r>
              <a:rPr lang="en-US" dirty="0"/>
              <a:t>Modifying existing rows</a:t>
            </a:r>
          </a:p>
          <a:p>
            <a:pPr lvl="1"/>
            <a:endParaRPr lang="en-US" dirty="0" smtClean="0"/>
          </a:p>
        </p:txBody>
      </p:sp>
      <p:cxnSp>
        <p:nvCxnSpPr>
          <p:cNvPr id="3" name="Elbow Connector 2"/>
          <p:cNvCxnSpPr>
            <a:stCxn id="19" idx="1"/>
            <a:endCxn id="4" idx="1"/>
          </p:cNvCxnSpPr>
          <p:nvPr/>
        </p:nvCxnSpPr>
        <p:spPr bwMode="auto">
          <a:xfrm rot="10800000" flipH="1" flipV="1">
            <a:off x="962650" y="2356754"/>
            <a:ext cx="108857" cy="2732317"/>
          </a:xfrm>
          <a:prstGeom prst="bentConnector3">
            <a:avLst>
              <a:gd name="adj1" fmla="val -70000"/>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24" name="Elbow Connector 23"/>
          <p:cNvCxnSpPr>
            <a:stCxn id="23" idx="1"/>
            <a:endCxn id="22" idx="1"/>
          </p:cNvCxnSpPr>
          <p:nvPr/>
        </p:nvCxnSpPr>
        <p:spPr bwMode="auto">
          <a:xfrm rot="10800000" flipH="1" flipV="1">
            <a:off x="908222" y="1921326"/>
            <a:ext cx="1004578" cy="2149926"/>
          </a:xfrm>
          <a:prstGeom prst="bentConnector3">
            <a:avLst>
              <a:gd name="adj1" fmla="val -22756"/>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Elbow Connector 34"/>
          <p:cNvCxnSpPr>
            <a:stCxn id="34" idx="1"/>
            <a:endCxn id="37" idx="1"/>
          </p:cNvCxnSpPr>
          <p:nvPr/>
        </p:nvCxnSpPr>
        <p:spPr bwMode="auto">
          <a:xfrm rot="10800000" flipH="1" flipV="1">
            <a:off x="919916" y="1545762"/>
            <a:ext cx="249560" cy="2683335"/>
          </a:xfrm>
          <a:prstGeom prst="bentConnector3">
            <a:avLst>
              <a:gd name="adj1" fmla="val -165755"/>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t="14034" r="34524"/>
          <a:stretch/>
        </p:blipFill>
        <p:spPr bwMode="auto">
          <a:xfrm>
            <a:off x="522287" y="906688"/>
            <a:ext cx="6746183" cy="2688206"/>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195" name="Rectangle 2"/>
          <p:cNvSpPr>
            <a:spLocks noGrp="1" noChangeArrowheads="1"/>
          </p:cNvSpPr>
          <p:nvPr>
            <p:ph type="title"/>
          </p:nvPr>
        </p:nvSpPr>
        <p:spPr/>
        <p:txBody>
          <a:bodyPr/>
          <a:lstStyle/>
          <a:p>
            <a:r>
              <a:rPr lang="en-US" smtClean="0"/>
              <a:t>Editable hierarchy</a:t>
            </a:r>
          </a:p>
        </p:txBody>
      </p:sp>
      <p:sp>
        <p:nvSpPr>
          <p:cNvPr id="8196" name="Rectangle 28"/>
          <p:cNvSpPr>
            <a:spLocks noGrp="1" noChangeArrowheads="1"/>
          </p:cNvSpPr>
          <p:nvPr>
            <p:ph idx="1"/>
          </p:nvPr>
        </p:nvSpPr>
        <p:spPr>
          <a:xfrm>
            <a:off x="519113" y="3962400"/>
            <a:ext cx="8318500" cy="2438400"/>
          </a:xfrm>
        </p:spPr>
        <p:txBody>
          <a:bodyPr/>
          <a:lstStyle/>
          <a:p>
            <a:r>
              <a:rPr lang="en-US" dirty="0" smtClean="0"/>
              <a:t>List view panels can include editable cells and </a:t>
            </a:r>
            <a:r>
              <a:rPr lang="en-US" dirty="0"/>
              <a:t>non-editable cells </a:t>
            </a:r>
            <a:endParaRPr lang="en-US" dirty="0" smtClean="0"/>
          </a:p>
          <a:p>
            <a:pPr lvl="1"/>
            <a:r>
              <a:rPr lang="en-US" dirty="0" smtClean="0"/>
              <a:t>Routing Number is editable</a:t>
            </a:r>
          </a:p>
          <a:p>
            <a:pPr lvl="1"/>
            <a:r>
              <a:rPr lang="en-US" dirty="0" smtClean="0"/>
              <a:t>Created On is read-only</a:t>
            </a:r>
          </a:p>
          <a:p>
            <a:r>
              <a:rPr lang="en-US" dirty="0"/>
              <a:t>For a cell to be editable, the row, row iterator, and list view panel in which the cell resides must also all be editable</a:t>
            </a:r>
          </a:p>
          <a:p>
            <a:pPr lvl="1"/>
            <a:endParaRPr lang="en-US" dirty="0" smtClean="0"/>
          </a:p>
        </p:txBody>
      </p:sp>
      <p:sp>
        <p:nvSpPr>
          <p:cNvPr id="8197" name="Rectangle 5"/>
          <p:cNvSpPr>
            <a:spLocks noChangeArrowheads="1"/>
          </p:cNvSpPr>
          <p:nvPr/>
        </p:nvSpPr>
        <p:spPr bwMode="auto">
          <a:xfrm>
            <a:off x="3151188" y="2564082"/>
            <a:ext cx="2041298" cy="267756"/>
          </a:xfrm>
          <a:prstGeom prst="rect">
            <a:avLst/>
          </a:prstGeom>
          <a:noFill/>
          <a:ln w="28575" algn="ctr">
            <a:solidFill>
              <a:srgbClr val="0033CC"/>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198" name="Text Box 6"/>
          <p:cNvSpPr txBox="1">
            <a:spLocks noChangeArrowheads="1"/>
          </p:cNvSpPr>
          <p:nvPr/>
        </p:nvSpPr>
        <p:spPr bwMode="auto">
          <a:xfrm>
            <a:off x="7467033" y="2928245"/>
            <a:ext cx="1674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33CC"/>
                </a:solidFill>
              </a:rPr>
              <a:t>cell is </a:t>
            </a:r>
            <a:r>
              <a:rPr lang="en-US" sz="1800" dirty="0" smtClean="0">
                <a:solidFill>
                  <a:srgbClr val="0033CC"/>
                </a:solidFill>
              </a:rPr>
              <a:t/>
            </a:r>
            <a:br>
              <a:rPr lang="en-US" sz="1800" dirty="0" smtClean="0">
                <a:solidFill>
                  <a:srgbClr val="0033CC"/>
                </a:solidFill>
              </a:rPr>
            </a:br>
            <a:r>
              <a:rPr lang="en-US" sz="1800" dirty="0" smtClean="0">
                <a:solidFill>
                  <a:srgbClr val="0033CC"/>
                </a:solidFill>
              </a:rPr>
              <a:t>editable</a:t>
            </a:r>
            <a:endParaRPr lang="en-US" sz="1800" dirty="0">
              <a:solidFill>
                <a:srgbClr val="0033CC"/>
              </a:solidFill>
            </a:endParaRPr>
          </a:p>
        </p:txBody>
      </p:sp>
      <p:sp>
        <p:nvSpPr>
          <p:cNvPr id="8199" name="Rectangle 22"/>
          <p:cNvSpPr>
            <a:spLocks noChangeArrowheads="1"/>
          </p:cNvSpPr>
          <p:nvPr/>
        </p:nvSpPr>
        <p:spPr bwMode="auto">
          <a:xfrm>
            <a:off x="654267" y="2537694"/>
            <a:ext cx="6460452" cy="346813"/>
          </a:xfrm>
          <a:prstGeom prst="rect">
            <a:avLst/>
          </a:prstGeom>
          <a:noFill/>
          <a:ln w="28575" algn="ctr">
            <a:solidFill>
              <a:srgbClr val="008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0" name="Text Box 23"/>
          <p:cNvSpPr txBox="1">
            <a:spLocks noChangeArrowheads="1"/>
          </p:cNvSpPr>
          <p:nvPr/>
        </p:nvSpPr>
        <p:spPr bwMode="auto">
          <a:xfrm>
            <a:off x="7467033" y="2368733"/>
            <a:ext cx="95033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008000"/>
                </a:solidFill>
              </a:rPr>
              <a:t>row is</a:t>
            </a:r>
            <a:br>
              <a:rPr lang="en-US" sz="1800" dirty="0">
                <a:solidFill>
                  <a:srgbClr val="008000"/>
                </a:solidFill>
              </a:rPr>
            </a:br>
            <a:r>
              <a:rPr lang="en-US" sz="1800" dirty="0">
                <a:solidFill>
                  <a:srgbClr val="008000"/>
                </a:solidFill>
              </a:rPr>
              <a:t>editable</a:t>
            </a:r>
          </a:p>
        </p:txBody>
      </p:sp>
      <p:sp>
        <p:nvSpPr>
          <p:cNvPr id="8201" name="Rectangle 24"/>
          <p:cNvSpPr>
            <a:spLocks noChangeArrowheads="1"/>
          </p:cNvSpPr>
          <p:nvPr/>
        </p:nvSpPr>
        <p:spPr bwMode="auto">
          <a:xfrm>
            <a:off x="544954" y="2494783"/>
            <a:ext cx="6669086" cy="955988"/>
          </a:xfrm>
          <a:prstGeom prst="rect">
            <a:avLst/>
          </a:prstGeom>
          <a:noFill/>
          <a:ln w="28575" algn="ctr">
            <a:solidFill>
              <a:srgbClr val="7030A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2" name="Text Box 25"/>
          <p:cNvSpPr txBox="1">
            <a:spLocks noChangeArrowheads="1"/>
          </p:cNvSpPr>
          <p:nvPr/>
        </p:nvSpPr>
        <p:spPr bwMode="auto">
          <a:xfrm>
            <a:off x="7467033" y="1751323"/>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a:solidFill>
                  <a:srgbClr val="7030A0"/>
                </a:solidFill>
              </a:rPr>
              <a:t>row iterator</a:t>
            </a:r>
            <a:br>
              <a:rPr lang="en-US" sz="1800" dirty="0">
                <a:solidFill>
                  <a:srgbClr val="7030A0"/>
                </a:solidFill>
              </a:rPr>
            </a:br>
            <a:r>
              <a:rPr lang="en-US" sz="1800" dirty="0">
                <a:solidFill>
                  <a:srgbClr val="7030A0"/>
                </a:solidFill>
              </a:rPr>
              <a:t>is editable</a:t>
            </a:r>
          </a:p>
        </p:txBody>
      </p:sp>
      <p:sp>
        <p:nvSpPr>
          <p:cNvPr id="8203" name="Rectangle 26"/>
          <p:cNvSpPr>
            <a:spLocks noChangeArrowheads="1"/>
          </p:cNvSpPr>
          <p:nvPr/>
        </p:nvSpPr>
        <p:spPr bwMode="auto">
          <a:xfrm>
            <a:off x="522288" y="2220031"/>
            <a:ext cx="6746182" cy="1360801"/>
          </a:xfrm>
          <a:prstGeom prst="rect">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8204" name="Text Box 27"/>
          <p:cNvSpPr txBox="1">
            <a:spLocks noChangeArrowheads="1"/>
          </p:cNvSpPr>
          <p:nvPr/>
        </p:nvSpPr>
        <p:spPr bwMode="auto">
          <a:xfrm>
            <a:off x="7467033" y="911992"/>
            <a:ext cx="1238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dirty="0" smtClean="0"/>
              <a:t>list view panel </a:t>
            </a:r>
            <a:r>
              <a:rPr lang="en-US" sz="1800" dirty="0"/>
              <a:t>is</a:t>
            </a:r>
            <a:br>
              <a:rPr lang="en-US" sz="1800" dirty="0"/>
            </a:br>
            <a:r>
              <a:rPr lang="en-US" sz="1800" dirty="0"/>
              <a:t>editable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39718"/>
          <a:stretch/>
        </p:blipFill>
        <p:spPr bwMode="auto">
          <a:xfrm>
            <a:off x="522288" y="906463"/>
            <a:ext cx="6223745" cy="3134163"/>
          </a:xfrm>
          <a:prstGeom prst="rect">
            <a:avLst/>
          </a:prstGeom>
          <a:noFill/>
          <a:ln w="12700" algn="ctr">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219" name="Rectangle 2"/>
          <p:cNvSpPr>
            <a:spLocks noGrp="1" noChangeArrowheads="1"/>
          </p:cNvSpPr>
          <p:nvPr>
            <p:ph type="title"/>
          </p:nvPr>
        </p:nvSpPr>
        <p:spPr/>
        <p:txBody>
          <a:bodyPr/>
          <a:lstStyle/>
          <a:p>
            <a:pPr eaLnBrk="1" hangingPunct="1"/>
            <a:r>
              <a:rPr lang="en-US" smtClean="0"/>
              <a:t>Multiple options for location of toolbars</a:t>
            </a:r>
          </a:p>
        </p:txBody>
      </p:sp>
      <p:sp>
        <p:nvSpPr>
          <p:cNvPr id="9220" name="Rectangle 3"/>
          <p:cNvSpPr>
            <a:spLocks noGrp="1" noChangeArrowheads="1"/>
          </p:cNvSpPr>
          <p:nvPr>
            <p:ph idx="1"/>
          </p:nvPr>
        </p:nvSpPr>
        <p:spPr>
          <a:xfrm>
            <a:off x="519113" y="4254500"/>
            <a:ext cx="8318500" cy="2289175"/>
          </a:xfrm>
        </p:spPr>
        <p:txBody>
          <a:bodyPr/>
          <a:lstStyle/>
          <a:p>
            <a:pPr>
              <a:buFont typeface="Arial" charset="0"/>
              <a:buChar char="•"/>
            </a:pPr>
            <a:r>
              <a:rPr lang="en-US" dirty="0"/>
              <a:t>Multiple places </a:t>
            </a:r>
            <a:r>
              <a:rPr lang="en-US" dirty="0" smtClean="0"/>
              <a:t>where you </a:t>
            </a:r>
            <a:r>
              <a:rPr lang="en-US" dirty="0"/>
              <a:t>can place a toolbar</a:t>
            </a:r>
          </a:p>
          <a:p>
            <a:pPr lvl="1"/>
            <a:r>
              <a:rPr lang="en-US" dirty="0"/>
              <a:t>Associate the toolbar with the container it acts on</a:t>
            </a:r>
          </a:p>
          <a:p>
            <a:r>
              <a:rPr lang="en-US" dirty="0" smtClean="0"/>
              <a:t>Edit Buttons go in toolbar at screen level</a:t>
            </a:r>
          </a:p>
          <a:p>
            <a:r>
              <a:rPr lang="en-US" dirty="0" smtClean="0"/>
              <a:t>Iterator Buttons go with list view panel toolbar</a:t>
            </a:r>
          </a:p>
          <a:p>
            <a:endParaRPr lang="en-US" dirty="0" smtClean="0"/>
          </a:p>
        </p:txBody>
      </p:sp>
      <p:sp>
        <p:nvSpPr>
          <p:cNvPr id="9221" name="Text Box 5"/>
          <p:cNvSpPr txBox="1">
            <a:spLocks noChangeArrowheads="1"/>
          </p:cNvSpPr>
          <p:nvPr/>
        </p:nvSpPr>
        <p:spPr bwMode="auto">
          <a:xfrm>
            <a:off x="2857015" y="1361143"/>
            <a:ext cx="38890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Screen level </a:t>
            </a:r>
            <a:r>
              <a:rPr lang="en-US" dirty="0">
                <a:solidFill>
                  <a:srgbClr val="C00000"/>
                </a:solidFill>
              </a:rPr>
              <a:t>toolbar</a:t>
            </a:r>
          </a:p>
        </p:txBody>
      </p:sp>
      <p:sp>
        <p:nvSpPr>
          <p:cNvPr id="9222" name="Text Box 6"/>
          <p:cNvSpPr txBox="1">
            <a:spLocks noChangeArrowheads="1"/>
          </p:cNvSpPr>
          <p:nvPr/>
        </p:nvSpPr>
        <p:spPr bwMode="auto">
          <a:xfrm>
            <a:off x="2701682" y="2295917"/>
            <a:ext cx="404435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dirty="0" smtClean="0">
                <a:solidFill>
                  <a:srgbClr val="C00000"/>
                </a:solidFill>
              </a:rPr>
              <a:t>List view panel level toolbar</a:t>
            </a:r>
            <a:endParaRPr lang="en-US" dirty="0">
              <a:solidFill>
                <a:srgbClr val="C00000"/>
              </a:solidFill>
            </a:endParaRPr>
          </a:p>
        </p:txBody>
      </p:sp>
      <p:cxnSp>
        <p:nvCxnSpPr>
          <p:cNvPr id="7" name="arw Toolbar"/>
          <p:cNvCxnSpPr/>
          <p:nvPr/>
        </p:nvCxnSpPr>
        <p:spPr bwMode="auto">
          <a:xfrm flipH="1" flipV="1">
            <a:off x="2147888" y="1513793"/>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Toolbar"/>
          <p:cNvCxnSpPr/>
          <p:nvPr/>
        </p:nvCxnSpPr>
        <p:spPr bwMode="auto">
          <a:xfrm flipH="1" flipV="1">
            <a:off x="2023391" y="2449806"/>
            <a:ext cx="553794" cy="1239"/>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765425"/>
            <a:ext cx="6951662" cy="1720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Putting lists into edit mode</a:t>
            </a:r>
          </a:p>
        </p:txBody>
      </p:sp>
      <p:sp>
        <p:nvSpPr>
          <p:cNvPr id="10244" name="Rectangle 4"/>
          <p:cNvSpPr>
            <a:spLocks noGrp="1" noChangeArrowheads="1"/>
          </p:cNvSpPr>
          <p:nvPr>
            <p:ph idx="1"/>
          </p:nvPr>
        </p:nvSpPr>
        <p:spPr>
          <a:xfrm>
            <a:off x="388938" y="919163"/>
            <a:ext cx="8318500" cy="5414962"/>
          </a:xfrm>
        </p:spPr>
        <p:txBody>
          <a:bodyPr/>
          <a:lstStyle/>
          <a:p>
            <a:pPr>
              <a:buFont typeface="Arial" charset="0"/>
              <a:buChar char="•"/>
            </a:pPr>
            <a:r>
              <a:rPr lang="en-US" dirty="0" smtClean="0"/>
              <a:t>To modify cell data, either:</a:t>
            </a:r>
          </a:p>
          <a:p>
            <a:pPr lvl="1"/>
            <a:r>
              <a:rPr lang="en-US" dirty="0" smtClean="0"/>
              <a:t>Location containing list view panel must always be in edit mode, or</a:t>
            </a:r>
          </a:p>
          <a:p>
            <a:pPr lvl="1"/>
            <a:r>
              <a:rPr lang="en-US" dirty="0" smtClean="0"/>
              <a:t>List view or one of its parent containers must have Edit Buttons</a:t>
            </a:r>
          </a:p>
        </p:txBody>
      </p:sp>
      <p:sp>
        <p:nvSpPr>
          <p:cNvPr id="10245" name="AutoShape 6"/>
          <p:cNvSpPr>
            <a:spLocks noChangeArrowheads="1"/>
          </p:cNvSpPr>
          <p:nvPr/>
        </p:nvSpPr>
        <p:spPr bwMode="auto">
          <a:xfrm>
            <a:off x="757238" y="3007916"/>
            <a:ext cx="441325" cy="34051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pic>
        <p:nvPicPr>
          <p:cNvPr id="10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097338"/>
            <a:ext cx="6767513" cy="2052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Line 7"/>
          <p:cNvSpPr>
            <a:spLocks noChangeShapeType="1"/>
          </p:cNvSpPr>
          <p:nvPr/>
        </p:nvSpPr>
        <p:spPr bwMode="auto">
          <a:xfrm>
            <a:off x="1190625" y="3289300"/>
            <a:ext cx="690563" cy="808038"/>
          </a:xfrm>
          <a:prstGeom prst="line">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7"/>
          <p:cNvPicPr>
            <a:picLocks noChangeAspect="1" noChangeArrowheads="1"/>
          </p:cNvPicPr>
          <p:nvPr/>
        </p:nvPicPr>
        <p:blipFill rotWithShape="1">
          <a:blip r:embed="rId3">
            <a:extLst>
              <a:ext uri="{28A0092B-C50C-407E-A947-70E740481C1C}">
                <a14:useLocalDpi xmlns:a14="http://schemas.microsoft.com/office/drawing/2010/main" val="0"/>
              </a:ext>
            </a:extLst>
          </a:blip>
          <a:srcRect l="9279" t="1965"/>
          <a:stretch/>
        </p:blipFill>
        <p:spPr bwMode="auto">
          <a:xfrm>
            <a:off x="6411686" y="914400"/>
            <a:ext cx="2368324" cy="3258909"/>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7" name="Picture 16"/>
          <p:cNvPicPr>
            <a:picLocks noChangeAspect="1" noChangeArrowheads="1"/>
          </p:cNvPicPr>
          <p:nvPr/>
        </p:nvPicPr>
        <p:blipFill rotWithShape="1">
          <a:blip r:embed="rId4">
            <a:extLst>
              <a:ext uri="{28A0092B-C50C-407E-A947-70E740481C1C}">
                <a14:useLocalDpi xmlns:a14="http://schemas.microsoft.com/office/drawing/2010/main" val="0"/>
              </a:ext>
            </a:extLst>
          </a:blip>
          <a:srcRect l="7529"/>
          <a:stretch/>
        </p:blipFill>
        <p:spPr bwMode="auto">
          <a:xfrm>
            <a:off x="3317248" y="914400"/>
            <a:ext cx="2712811" cy="33337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268"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8056"/>
          <a:stretch/>
        </p:blipFill>
        <p:spPr bwMode="auto">
          <a:xfrm>
            <a:off x="522288" y="914400"/>
            <a:ext cx="2487159" cy="42386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269" name="Rectangle 2"/>
          <p:cNvSpPr>
            <a:spLocks noGrp="1" noChangeArrowheads="1"/>
          </p:cNvSpPr>
          <p:nvPr>
            <p:ph type="title"/>
          </p:nvPr>
        </p:nvSpPr>
        <p:spPr/>
        <p:txBody>
          <a:bodyPr/>
          <a:lstStyle/>
          <a:p>
            <a:pPr eaLnBrk="1" hangingPunct="1"/>
            <a:r>
              <a:rPr lang="en-US" smtClean="0"/>
              <a:t>Example of cell with editable data</a:t>
            </a:r>
          </a:p>
        </p:txBody>
      </p:sp>
      <p:sp>
        <p:nvSpPr>
          <p:cNvPr id="11270" name="Text Box 9"/>
          <p:cNvSpPr txBox="1">
            <a:spLocks noChangeArrowheads="1"/>
          </p:cNvSpPr>
          <p:nvPr/>
        </p:nvSpPr>
        <p:spPr bwMode="auto">
          <a:xfrm>
            <a:off x="522287" y="5409693"/>
            <a:ext cx="248715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List view panel editable property default </a:t>
            </a:r>
            <a:r>
              <a:rPr lang="en-US" sz="2400" b="0" dirty="0">
                <a:solidFill>
                  <a:schemeClr val="bg1"/>
                </a:solidFill>
              </a:rPr>
              <a:t>is "true"</a:t>
            </a:r>
          </a:p>
        </p:txBody>
      </p:sp>
      <p:sp>
        <p:nvSpPr>
          <p:cNvPr id="11277" name="Rounded Rectangle 1"/>
          <p:cNvSpPr>
            <a:spLocks noChangeArrowheads="1"/>
          </p:cNvSpPr>
          <p:nvPr/>
        </p:nvSpPr>
        <p:spPr bwMode="auto">
          <a:xfrm>
            <a:off x="618724" y="4960562"/>
            <a:ext cx="2322183"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6" name="Rounded Rectangle 1"/>
          <p:cNvSpPr>
            <a:spLocks noChangeArrowheads="1"/>
          </p:cNvSpPr>
          <p:nvPr/>
        </p:nvSpPr>
        <p:spPr bwMode="auto">
          <a:xfrm>
            <a:off x="3467793" y="3843932"/>
            <a:ext cx="2539737"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18" name="Text Box 9"/>
          <p:cNvSpPr txBox="1">
            <a:spLocks noChangeArrowheads="1"/>
          </p:cNvSpPr>
          <p:nvPr/>
        </p:nvSpPr>
        <p:spPr bwMode="auto">
          <a:xfrm>
            <a:off x="3317247" y="5409693"/>
            <a:ext cx="271281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Row iterator must specify editable = true</a:t>
            </a:r>
            <a:endParaRPr lang="en-US" sz="2400" b="0" dirty="0">
              <a:solidFill>
                <a:schemeClr val="bg1"/>
              </a:solidFill>
            </a:endParaRPr>
          </a:p>
        </p:txBody>
      </p:sp>
      <p:sp>
        <p:nvSpPr>
          <p:cNvPr id="19" name="Rounded Rectangle 1"/>
          <p:cNvSpPr>
            <a:spLocks noChangeArrowheads="1"/>
          </p:cNvSpPr>
          <p:nvPr/>
        </p:nvSpPr>
        <p:spPr bwMode="auto">
          <a:xfrm>
            <a:off x="6501562" y="3968167"/>
            <a:ext cx="2253888" cy="236439"/>
          </a:xfrm>
          <a:prstGeom prst="roundRect">
            <a:avLst>
              <a:gd name="adj" fmla="val 16667"/>
            </a:avLst>
          </a:prstGeom>
          <a:noFill/>
          <a:ln w="28575"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a:solidFill>
                <a:srgbClr val="C00000"/>
              </a:solidFill>
            </a:endParaRPr>
          </a:p>
        </p:txBody>
      </p:sp>
      <p:sp>
        <p:nvSpPr>
          <p:cNvPr id="20" name="Text Box 9"/>
          <p:cNvSpPr txBox="1">
            <a:spLocks noChangeArrowheads="1"/>
          </p:cNvSpPr>
          <p:nvPr/>
        </p:nvSpPr>
        <p:spPr bwMode="auto">
          <a:xfrm>
            <a:off x="6357257" y="5409693"/>
            <a:ext cx="236832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2400" b="0" dirty="0" smtClean="0">
                <a:solidFill>
                  <a:schemeClr val="bg1"/>
                </a:solidFill>
              </a:rPr>
              <a:t>Cell must specify editable = true</a:t>
            </a:r>
            <a:endParaRPr lang="en-US" sz="2400" b="0" dirty="0">
              <a:solidFill>
                <a:schemeClr val="bg1"/>
              </a:solidFill>
            </a:endParaRPr>
          </a:p>
        </p:txBody>
      </p:sp>
      <p:sp>
        <p:nvSpPr>
          <p:cNvPr id="2" name="Rounded Rectangle 1"/>
          <p:cNvSpPr/>
          <p:nvPr/>
        </p:nvSpPr>
        <p:spPr bwMode="auto">
          <a:xfrm>
            <a:off x="1288045" y="914400"/>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sz="1600" dirty="0" smtClean="0">
                <a:solidFill>
                  <a:schemeClr val="bg1"/>
                </a:solidFill>
              </a:rPr>
              <a:t>List View Panel</a:t>
            </a:r>
            <a:endParaRPr lang="en-US" sz="1600" dirty="0">
              <a:solidFill>
                <a:schemeClr val="bg1"/>
              </a:solidFill>
            </a:endParaRPr>
          </a:p>
        </p:txBody>
      </p:sp>
      <p:sp>
        <p:nvSpPr>
          <p:cNvPr id="22" name="Rounded Rectangle 21"/>
          <p:cNvSpPr/>
          <p:nvPr/>
        </p:nvSpPr>
        <p:spPr bwMode="auto">
          <a:xfrm>
            <a:off x="4314271" y="1088576"/>
            <a:ext cx="1796143" cy="348352"/>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Row Iterator</a:t>
            </a:r>
            <a:endParaRPr lang="en-US" sz="1600" dirty="0">
              <a:solidFill>
                <a:schemeClr val="bg1"/>
              </a:solidFill>
            </a:endParaRPr>
          </a:p>
        </p:txBody>
      </p:sp>
      <p:sp>
        <p:nvSpPr>
          <p:cNvPr id="23" name="Rounded Rectangle 22"/>
          <p:cNvSpPr/>
          <p:nvPr/>
        </p:nvSpPr>
        <p:spPr bwMode="auto">
          <a:xfrm>
            <a:off x="7131291" y="1637104"/>
            <a:ext cx="1796143" cy="344107"/>
          </a:xfrm>
          <a:prstGeom prst="roundRect">
            <a:avLst/>
          </a:prstGeom>
          <a:solidFill>
            <a:schemeClr val="tx1"/>
          </a:solidFill>
          <a:ln w="28575" algn="ctr">
            <a:solidFill>
              <a:srgbClr val="C00000"/>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r>
              <a:rPr lang="en-US" sz="1600" dirty="0" smtClean="0">
                <a:solidFill>
                  <a:schemeClr val="bg1"/>
                </a:solidFill>
              </a:rPr>
              <a:t>Cell widget</a:t>
            </a:r>
            <a:endParaRPr lang="en-US" sz="1600" dirty="0">
              <a:solidFill>
                <a:schemeClr val="bg1"/>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dirty="0" smtClean="0">
                <a:solidFill>
                  <a:srgbClr val="C0C0C0"/>
                </a:solidFill>
              </a:rPr>
              <a:t>Editable list view panels</a:t>
            </a:r>
          </a:p>
          <a:p>
            <a:pPr>
              <a:lnSpc>
                <a:spcPct val="150000"/>
              </a:lnSpc>
              <a:buFont typeface="Arial" charset="0"/>
              <a:buChar char="•"/>
            </a:pPr>
            <a:r>
              <a:rPr lang="en-US" sz="2800" dirty="0" smtClean="0"/>
              <a:t>Iterator buttons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28336</TotalTime>
  <Words>1900</Words>
  <Application>Microsoft Office PowerPoint</Application>
  <PresentationFormat>On-screen Show (4:3)</PresentationFormat>
  <Paragraphs>197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1_test-template</vt:lpstr>
      <vt:lpstr>Editable List View Panels</vt:lpstr>
      <vt:lpstr>Lesson objectives</vt:lpstr>
      <vt:lpstr>Lesson outline</vt:lpstr>
      <vt:lpstr>Editable list view panels</vt:lpstr>
      <vt:lpstr>Editable hierarchy</vt:lpstr>
      <vt:lpstr>Multiple options for location of toolbars</vt:lpstr>
      <vt:lpstr>Putting lists into edit mode</vt:lpstr>
      <vt:lpstr>Example of cell with editable data</vt:lpstr>
      <vt:lpstr>Lesson outline</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Step 6: Deploy PCFs</vt:lpstr>
      <vt:lpstr>Card view panels and list detail panels*</vt:lpstr>
      <vt:lpstr>Lesson objectives review</vt:lpstr>
      <vt:lpstr>Review questions</vt:lpstr>
      <vt:lpstr>Notices</vt:lpstr>
    </vt:vector>
  </TitlesOfParts>
  <Company>Guidewire,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List Views</dc:title>
  <dc:subject>Configuration Fundamentals</dc:subject>
  <dc:creator>Seth Luersen</dc:creator>
  <cp:keywords>Emerald;Configuration Fundamentals;User Interface</cp:keywords>
  <dc:description>Drop 3</dc:description>
  <cp:lastModifiedBy>Seth Luersen</cp:lastModifiedBy>
  <cp:revision>2068</cp:revision>
  <dcterms:created xsi:type="dcterms:W3CDTF">2007-08-02T20:13:16Z</dcterms:created>
  <dcterms:modified xsi:type="dcterms:W3CDTF">2014-02-16T18:09:05Z</dcterms:modified>
  <cp:category>Drop 3</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y fmtid="{D5CDD505-2E9C-101B-9397-08002B2CF9AE}" pid="4" name="_MarkAsFinal">
    <vt:bool>true</vt:bool>
  </property>
</Properties>
</file>