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1192" r:id="rId2"/>
    <p:sldId id="1299" r:id="rId3"/>
    <p:sldId id="1300" r:id="rId4"/>
    <p:sldId id="1748" r:id="rId5"/>
    <p:sldId id="1696" r:id="rId6"/>
    <p:sldId id="1749" r:id="rId7"/>
    <p:sldId id="1737" r:id="rId8"/>
    <p:sldId id="1698" r:id="rId9"/>
    <p:sldId id="1697" r:id="rId10"/>
    <p:sldId id="1699" r:id="rId11"/>
    <p:sldId id="1729" r:id="rId12"/>
    <p:sldId id="1727" r:id="rId13"/>
    <p:sldId id="1728" r:id="rId14"/>
    <p:sldId id="1700" r:id="rId15"/>
    <p:sldId id="1701" r:id="rId16"/>
    <p:sldId id="1702" r:id="rId17"/>
    <p:sldId id="1703" r:id="rId18"/>
    <p:sldId id="1725" r:id="rId19"/>
    <p:sldId id="1745" r:id="rId20"/>
    <p:sldId id="1706" r:id="rId21"/>
    <p:sldId id="1741" r:id="rId22"/>
    <p:sldId id="1742" r:id="rId23"/>
    <p:sldId id="1705" r:id="rId24"/>
    <p:sldId id="1708" r:id="rId25"/>
    <p:sldId id="1709" r:id="rId26"/>
    <p:sldId id="1730" r:id="rId27"/>
    <p:sldId id="1731" r:id="rId28"/>
    <p:sldId id="1732" r:id="rId29"/>
    <p:sldId id="1738" r:id="rId30"/>
    <p:sldId id="1740" r:id="rId31"/>
    <p:sldId id="1751" r:id="rId32"/>
    <p:sldId id="1551" r:id="rId33"/>
    <p:sldId id="1735" r:id="rId34"/>
    <p:sldId id="1744" r:id="rId3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50D6452E-1AEC-4258-8259-C66EE58B27C3}">
          <p14:sldIdLst>
            <p14:sldId id="1192"/>
            <p14:sldId id="1299"/>
          </p14:sldIdLst>
        </p14:section>
        <p14:section name="Fundamentals" id="{878D3528-56C0-4D13-998E-0C33B96C5ECF}">
          <p14:sldIdLst>
            <p14:sldId id="1300"/>
            <p14:sldId id="1748"/>
            <p14:sldId id="1696"/>
            <p14:sldId id="1749"/>
            <p14:sldId id="1737"/>
            <p14:sldId id="1698"/>
            <p14:sldId id="1697"/>
            <p14:sldId id="1699"/>
            <p14:sldId id="1729"/>
            <p14:sldId id="1727"/>
            <p14:sldId id="1728"/>
            <p14:sldId id="1700"/>
            <p14:sldId id="1701"/>
            <p14:sldId id="1702"/>
            <p14:sldId id="1703"/>
            <p14:sldId id="1725"/>
            <p14:sldId id="1745"/>
          </p14:sldIdLst>
        </p14:section>
        <p14:section name="Navigation" id="{117F2A59-C7BB-4F54-8450-9727514DA23E}">
          <p14:sldIdLst>
            <p14:sldId id="1706"/>
            <p14:sldId id="1741"/>
            <p14:sldId id="1742"/>
            <p14:sldId id="1705"/>
            <p14:sldId id="1708"/>
            <p14:sldId id="1709"/>
            <p14:sldId id="1730"/>
            <p14:sldId id="1731"/>
            <p14:sldId id="1732"/>
            <p14:sldId id="1738"/>
            <p14:sldId id="1740"/>
            <p14:sldId id="1751"/>
          </p14:sldIdLst>
        </p14:section>
        <p14:section name="Review" id="{7B03064C-538D-4435-8FAF-A2FF6288207C}">
          <p14:sldIdLst>
            <p14:sldId id="1551"/>
            <p14:sldId id="1735"/>
            <p14:sldId id="174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loop="1" showNarration="1">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A2B"/>
    <a:srgbClr val="D8691E"/>
    <a:srgbClr val="D4EDD3"/>
    <a:srgbClr val="CC0099"/>
    <a:srgbClr val="0033CC"/>
    <a:srgbClr val="FF0000"/>
    <a:srgbClr val="FFFF00"/>
    <a:srgbClr val="CCFF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69826" autoAdjust="0"/>
  </p:normalViewPr>
  <p:slideViewPr>
    <p:cSldViewPr snapToGrid="0">
      <p:cViewPr>
        <p:scale>
          <a:sx n="75" d="100"/>
          <a:sy n="75" d="100"/>
        </p:scale>
        <p:origin x="-2580" y="-126"/>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p:scale>
          <a:sx n="100" d="100"/>
          <a:sy n="100" d="100"/>
        </p:scale>
        <p:origin x="-3462"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4FD5893-8596-41BE-B17A-C2C6AEE2D454}" type="slidenum">
              <a:rPr lang="en-US" altLang="en-US"/>
              <a:pPr>
                <a:defRPr/>
              </a:pPr>
              <a:t>‹#›</a:t>
            </a:fld>
            <a:endParaRPr lang="en-US" altLang="en-US"/>
          </a:p>
        </p:txBody>
      </p:sp>
    </p:spTree>
    <p:extLst>
      <p:ext uri="{BB962C8B-B14F-4D97-AF65-F5344CB8AC3E}">
        <p14:creationId xmlns:p14="http://schemas.microsoft.com/office/powerpoint/2010/main" val="14761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Introduction to Locations - </a:t>
            </a:r>
            <a:fld id="{3CD668BF-BFCD-4060-AAC6-3714979B845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3789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E5951209-242F-4C52-A715-C64E7A3E4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789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340280073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894C2B5-8981-47AF-AF6F-83DE83CF184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27075"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747E3C0-7C8D-4581-99B7-E5443EE6454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wizard has multiple screens, but only one screen is displayed at a time. The screens in a wizard have an order (though it may be possible for a user to traverse the screens out of order</a:t>
            </a:r>
            <a:r>
              <a:rPr lang="en-US" dirty="0" smtClean="0"/>
              <a:t>).</a:t>
            </a:r>
          </a:p>
          <a:p>
            <a:pPr eaLnBrk="1" hangingPunct="1"/>
            <a:endParaRPr lang="en-US" dirty="0" smtClean="0"/>
          </a:p>
          <a:p>
            <a:pPr eaLnBrk="1" hangingPunct="1"/>
            <a:r>
              <a:rPr lang="en-US" dirty="0" smtClean="0"/>
              <a:t>The wizard shown above is from ExampleCenter, which is a non-business Guidewire application used to test and build examples of Guidewire platform functionality. Wizards are implemented differently in each business-oriented Guidewire application. Multiple examples of wizards appear on the following slides, one for each of the primary applications.</a:t>
            </a:r>
          </a:p>
          <a:p>
            <a:pPr eaLnBrk="1" hangingPunct="1"/>
            <a:endParaRPr lang="en-US"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C515773-8150-41CA-8BAC-588307A1FDC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New Claim Wizard (also known as the First Notice of Loss (FNOL) Wizard). It is used to create claims.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B9DFEC4-E5C4-4BED-B2C7-D2AE314C8BA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Submission Wizard, which is used to create and modify submissions. A submission ends when it is withdrawn or bound. A bound submission is a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64FCE0C-1781-42E3-B5DC-E0C81FAF292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wizard shown above is the Multiple Payment Wizard, which is used to credit multiple accounts and their policies with multiple payments in a single business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A99B34-DE70-4067-8778-54CE801D718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35191B7-3B9B-40C9-8D50-21BAB1EED8C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workspace is an area of the user interface that runs across the bottom. It is visible only when a screen is displayed within it. It is the one area of the user interface that is not always visible.</a:t>
            </a:r>
          </a:p>
          <a:p>
            <a:pPr eaLnBrk="1" hangingPunct="1"/>
            <a:endParaRPr lang="en-US" dirty="0" smtClean="0"/>
          </a:p>
          <a:p>
            <a:pPr eaLnBrk="1" hangingPunct="1"/>
            <a:r>
              <a:rPr lang="en-US" dirty="0" smtClean="0"/>
              <a:t>If multiple worksheets are rendered at one time, the tabs across the top of the worksheets can be used to navigate between worksheets.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93CB349-28FA-4823-BB69-3A9A6C3805C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use forwards to:</a:t>
            </a:r>
          </a:p>
          <a:p>
            <a:pPr lvl="1" eaLnBrk="1" hangingPunct="1"/>
            <a:r>
              <a:rPr lang="en-US" smtClean="0"/>
              <a:t>Modify data before navigating </a:t>
            </a:r>
          </a:p>
          <a:p>
            <a:pPr lvl="1" eaLnBrk="1" hangingPunct="1"/>
            <a:r>
              <a:rPr lang="en-US" smtClean="0"/>
              <a:t>Determine the destination location based on the data context or the user’s permissions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4C75771-D7A4-41B8-92ED-4651790522D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Exit points are typically used to let users easily access other applications, such as a reporting application.</a:t>
            </a:r>
          </a:p>
          <a:p>
            <a:pPr eaLnBrk="1" hangingPunct="1"/>
            <a:r>
              <a:rPr lang="en-US" smtClean="0"/>
              <a:t>The example above shows the display of Example List, which is a list of examples in TrainingApp of each fundamental configuration technology. Example list is technically outside of any Guidewire application because it is displayed in its own window. It is the only working example of an exit point in any of the base applications.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FEB8A1CA-9DEB-4E46-A535-494B50329F64}"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658813" y="358775"/>
            <a:ext cx="5518150" cy="4138613"/>
          </a:xfrm>
          <a:ln/>
        </p:spPr>
      </p:sp>
      <p:sp>
        <p:nvSpPr>
          <p:cNvPr id="55301" name="Rectangle 3"/>
          <p:cNvSpPr>
            <a:spLocks noGrp="1" noChangeArrowheads="1"/>
          </p:cNvSpPr>
          <p:nvPr>
            <p:ph type="body" idx="1"/>
          </p:nvPr>
        </p:nvSpPr>
        <p:spPr>
          <a:xfrm>
            <a:off x="523875" y="4654550"/>
            <a:ext cx="5818188" cy="4164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page contains a single screen in the screen area.</a:t>
            </a:r>
          </a:p>
          <a:p>
            <a:pPr eaLnBrk="1" hangingPunct="1"/>
            <a:endParaRPr lang="en-US" dirty="0" smtClean="0"/>
          </a:p>
          <a:p>
            <a:pPr eaLnBrk="1" hangingPunct="1"/>
            <a:r>
              <a:rPr lang="en-US" dirty="0" smtClean="0"/>
              <a:t>A </a:t>
            </a:r>
            <a:r>
              <a:rPr lang="en-US" dirty="0" smtClean="0"/>
              <a:t>popup contains a single screen and is designed to return the user to the previous location once the work on the popup screen is complete.</a:t>
            </a:r>
          </a:p>
          <a:p>
            <a:pPr eaLnBrk="1" hangingPunct="1"/>
            <a:endParaRPr lang="en-US" dirty="0" smtClean="0"/>
          </a:p>
          <a:p>
            <a:pPr eaLnBrk="1" hangingPunct="1"/>
            <a:r>
              <a:rPr lang="en-US" dirty="0" smtClean="0"/>
              <a:t>A </a:t>
            </a:r>
            <a:r>
              <a:rPr lang="en-US" dirty="0" smtClean="0"/>
              <a:t>worksheet contains a single screen and a tab (on the bottom) in the workspace frame.</a:t>
            </a:r>
          </a:p>
          <a:p>
            <a:pPr eaLnBrk="1" hangingPunct="1"/>
            <a:endParaRPr lang="en-US" dirty="0" smtClean="0"/>
          </a:p>
          <a:p>
            <a:pPr eaLnBrk="1" hangingPunct="1"/>
            <a:r>
              <a:rPr lang="en-US" dirty="0" smtClean="0"/>
              <a:t>A </a:t>
            </a:r>
            <a:r>
              <a:rPr lang="en-US" dirty="0" smtClean="0"/>
              <a:t>location group groups a set of menu links (and their associated locations), a set of menu actions, and an info bar</a:t>
            </a:r>
            <a:r>
              <a:rPr lang="en-US" dirty="0" smtClean="0"/>
              <a:t>.</a:t>
            </a:r>
          </a:p>
          <a:p>
            <a:pPr eaLnBrk="1" hangingPunct="1"/>
            <a:endParaRPr lang="en-US" dirty="0" smtClean="0"/>
          </a:p>
          <a:p>
            <a:pPr eaLnBrk="1" hangingPunct="1"/>
            <a:r>
              <a:rPr lang="en-US" dirty="0" smtClean="0"/>
              <a:t>A wizard contains multiple screens in a specific order and a toolbar to work through the wizard.</a:t>
            </a:r>
          </a:p>
          <a:p>
            <a:pPr eaLnBrk="1" hangingPunct="1"/>
            <a:endParaRPr lang="en-US" dirty="0" smtClean="0"/>
          </a:p>
          <a:p>
            <a:pPr eaLnBrk="1" hangingPunct="1"/>
            <a:r>
              <a:rPr lang="en-US" dirty="0" smtClean="0"/>
              <a:t>A </a:t>
            </a:r>
            <a:r>
              <a:rPr lang="en-US" dirty="0" smtClean="0"/>
              <a:t>forward contains logic to execute before navigating to another location.</a:t>
            </a:r>
          </a:p>
          <a:p>
            <a:pPr eaLnBrk="1" hangingPunct="1"/>
            <a:endParaRPr lang="en-US" dirty="0" smtClean="0"/>
          </a:p>
          <a:p>
            <a:pPr eaLnBrk="1" hangingPunct="1"/>
            <a:r>
              <a:rPr lang="en-US" dirty="0" smtClean="0"/>
              <a:t>An </a:t>
            </a:r>
            <a:r>
              <a:rPr lang="en-US" dirty="0" smtClean="0"/>
              <a:t>exit point points to a URL outside of the PolicyCenter application.</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0">
              <a:buFontTx/>
              <a:buNone/>
            </a:pPr>
            <a:r>
              <a:rPr lang="en-US" dirty="0" smtClean="0"/>
              <a:t>The bulk of location configuration work tends to center around popups, pages, location groups, and wizards. Therefore, these are the only locations covered in the instructor-led portions of Guidewire training. (Popups are covered in this course because they behave the same in every application. Pages, location groups, and wizards are covered in the Application Configuration courses because each of these have product-specific behaviors.)</a:t>
            </a:r>
          </a:p>
          <a:p>
            <a:endParaRPr lang="en-US" dirty="0"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6DB0C446-0AAF-47D1-BD0A-B6191761215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862C1F30-5764-4A62-8FE0-663F9DE96D6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A08C0AF-BFAE-488C-9F54-A9FD93EBA0C9}"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C5A8852A-4812-4064-ABF4-5C3468625CB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Almost every widget that executes a navigation when clicked does so through the widget's "action" property. The only exception to this are the screen links in a location group's sidebar, which use a </a:t>
            </a:r>
            <a:r>
              <a:rPr lang="en-US" dirty="0" err="1" smtClean="0"/>
              <a:t>LocationRef</a:t>
            </a:r>
            <a:r>
              <a:rPr lang="en-US" dirty="0" smtClean="0"/>
              <a:t> property instead</a:t>
            </a:r>
            <a:r>
              <a:rPr lang="en-US" dirty="0" smtClean="0"/>
              <a:t>.</a:t>
            </a:r>
          </a:p>
          <a:p>
            <a:pPr eaLnBrk="1" hangingPunct="1"/>
            <a:endParaRPr lang="en-US" dirty="0" smtClean="0"/>
          </a:p>
          <a:p>
            <a:pPr eaLnBrk="1" hangingPunct="1"/>
            <a:r>
              <a:rPr lang="en-US" dirty="0" smtClean="0"/>
              <a:t>A menu item is an atomic widget typically found in menus (or menu items sets). It consists of a label that one can click to execute an action.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6BA4223-5E97-4CC3-BB31-88A245C7344F}"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B77B387-599F-4166-8AD8-7904DEFA0D2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slide shows two locations with their entry points:</a:t>
            </a:r>
          </a:p>
          <a:p>
            <a:pPr lvl="1" eaLnBrk="1" hangingPunct="1"/>
            <a:r>
              <a:rPr lang="en-US" smtClean="0"/>
              <a:t>ABContactLG, which is a location group. Its name is "ABContactLG", and it requires one object to be rendered: an ABContact. The location group renders information about the given ABContact.</a:t>
            </a:r>
          </a:p>
          <a:p>
            <a:pPr lvl="1" eaLnBrk="1" hangingPunct="1"/>
            <a:r>
              <a:rPr lang="en-US" smtClean="0"/>
              <a:t>UserPreferencesWorksheet, which is a worksheet. Its name is "UserPreferencesWorksheet", and it requires no values to be rendered—it uses the current user to determine what values to display.</a:t>
            </a:r>
          </a:p>
          <a:p>
            <a:pPr eaLnBrk="1" hangingPunct="1"/>
            <a:r>
              <a:rPr lang="en-US" smtClean="0"/>
              <a:t>A location uses multiple entry points when it is navigated to under different circumstances with different sets of values. An example of this can be seen in the "Popups" lesson.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79A891D-28C2-42E6-8917-929BA6981B9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navigation methods are sometimes available, but they are used less frequently: </a:t>
            </a:r>
          </a:p>
          <a:p>
            <a:pPr lvl="1" eaLnBrk="1" hangingPunct="1"/>
            <a:r>
              <a:rPr lang="en-US" smtClean="0"/>
              <a:t>goInMain() – go to the "main" frame (the screen area), no matter where the source widget is.</a:t>
            </a:r>
          </a:p>
          <a:p>
            <a:pPr lvl="1" eaLnBrk="1" hangingPunct="1"/>
            <a:r>
              <a:rPr lang="en-US" smtClean="0"/>
              <a:t>drilldown() – similar to "go", but it goes from a list view to a detail page while remembering the list context, so that you can navigate to the previous and next records in the detail page without having to return to the list view.</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39206E53-F39E-4B44-8153-99AD101FC3FC}"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50BDBCB-125F-469D-834C-3DFA0751944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730FE25-1381-4F05-A233-9052EE40CE8C}"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D2361823-B8AB-48FC-9D35-2F9E5FF6093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69D3476-DD06-4353-B862-EC803B6B68C7}"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75E51C9E-B034-4BC0-9AE9-7C793E5EFE6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9150EBA9-CFB0-4D5C-81BD-EC8C100ACEDE}"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ClaimCenter and PolicyCenter, navigation to a wizard typically uses go(). In BillingCenter, navigation to a wizard typically uses push().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15B354CB-9042-44E6-977D-C597282A7818}"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28663" y="630238"/>
            <a:ext cx="5430837"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492F20A9-E63F-4981-B8FF-B07F107EB2E0}"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Location group and wizard</a:t>
            </a:r>
          </a:p>
          <a:p>
            <a:pPr marL="209550" indent="-209550" eaLnBrk="1" hangingPunct="1"/>
            <a:r>
              <a:rPr lang="en-US" dirty="0" smtClean="0"/>
              <a:t>2) Worksheet</a:t>
            </a:r>
          </a:p>
          <a:p>
            <a:pPr marL="209550" indent="-209550" eaLnBrk="1" hangingPunct="1"/>
            <a:r>
              <a:rPr lang="en-US" dirty="0" smtClean="0"/>
              <a:t>3) Forward</a:t>
            </a:r>
          </a:p>
          <a:p>
            <a:pPr marL="209550" indent="-209550" eaLnBrk="1" hangingPunct="1"/>
            <a:r>
              <a:rPr lang="en-US" dirty="0" smtClean="0"/>
              <a:t>4) Exit point</a:t>
            </a:r>
          </a:p>
          <a:p>
            <a:pPr marL="209550" indent="-209550" eaLnBrk="1" hangingPunct="1"/>
            <a:r>
              <a:rPr lang="en-US" dirty="0" smtClean="0"/>
              <a:t>5)	Use go to navigate to pages, location groups, wizards, and forwards.</a:t>
            </a:r>
          </a:p>
          <a:p>
            <a:pPr marL="209550" indent="-209550" eaLnBrk="1" hangingPunct="1"/>
            <a:r>
              <a:rPr lang="en-US" dirty="0" smtClean="0"/>
              <a:t>	Use push to navigate to popups and exit points.</a:t>
            </a:r>
          </a:p>
          <a:p>
            <a:pPr marL="209550" indent="-209550" eaLnBrk="1" hangingPunct="1"/>
            <a:r>
              <a:rPr lang="en-US" dirty="0" smtClean="0"/>
              <a:t>	Use </a:t>
            </a:r>
            <a:r>
              <a:rPr lang="en-US" dirty="0" err="1" smtClean="0"/>
              <a:t>goInWorkspace</a:t>
            </a:r>
            <a:r>
              <a:rPr lang="en-US" dirty="0" smtClean="0"/>
              <a:t> to navigate to worksheets.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5504F311-F838-425D-8FEA-FA618E070C44}"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E4D89C08-550A-4427-806F-473E503DF0E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08986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0A2E06D7-6E9C-4C39-B456-47A59063AED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locations do not contain a screen: a Forward references Pages and an Exit Point references external web locations</a:t>
            </a:r>
            <a:r>
              <a:rPr lang="en-US" dirty="0" smtClean="0"/>
              <a:t>.</a:t>
            </a:r>
          </a:p>
          <a:p>
            <a:pPr eaLnBrk="1" hangingPunct="1"/>
            <a:endParaRPr lang="en-US" dirty="0" smtClean="0"/>
          </a:p>
          <a:p>
            <a:pPr eaLnBrk="1" hangingPunct="1"/>
            <a:r>
              <a:rPr lang="en-US" dirty="0" err="1" smtClean="0"/>
              <a:t>LocationGroups</a:t>
            </a:r>
            <a:r>
              <a:rPr lang="en-US" dirty="0" smtClean="0"/>
              <a:t> indirectly reference screens by </a:t>
            </a:r>
            <a:r>
              <a:rPr lang="en-US" dirty="0" err="1" smtClean="0"/>
              <a:t>meansof</a:t>
            </a:r>
            <a:r>
              <a:rPr lang="en-US" dirty="0" smtClean="0"/>
              <a:t> the </a:t>
            </a:r>
            <a:r>
              <a:rPr lang="en-US" dirty="0" err="1" smtClean="0"/>
              <a:t>LocationRef</a:t>
            </a:r>
            <a:r>
              <a:rPr lang="en-US" dirty="0" smtClean="0"/>
              <a:t>, which points to a Page. </a:t>
            </a:r>
          </a:p>
          <a:p>
            <a:pPr eaLnBrk="1" hangingPunct="1"/>
            <a:r>
              <a:rPr lang="en-US" dirty="0" smtClean="0"/>
              <a:t>If a location references multiple screens, then the first screen referenced by the location is displayed by default.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2CF5BEB4-3B7E-477F-B33A-F68F9CF2FB8F}"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Pages are the most common location. Most of the pages in the Guidewire base applications are child locations to a location group, though it is not a requirement that they be.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Locations - </a:t>
            </a:r>
            <a:fld id="{AFD6369C-545D-48FF-9DD1-5C94541D800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can be thought of as a "page group" as it is fundamentally a collection of pages, each with its own screen. Location groups are used to gather together a set of screens that display data about a single primary object (such as a contact, a policy, an account, or a claim) or serve a single major application function (such as searching for data). Users navigate from one page in a location group to the next by clicking the links in the side bar.</a:t>
            </a:r>
          </a:p>
          <a:p>
            <a:pPr eaLnBrk="1" hangingPunct="1"/>
            <a:r>
              <a:rPr lang="en-US" smtClean="0"/>
              <a:t>All the pages in a location group share a common info bar, actions menu, and side bar.</a:t>
            </a:r>
          </a:p>
          <a:p>
            <a:pPr lvl="1" eaLnBrk="1" hangingPunct="1"/>
            <a:r>
              <a:rPr lang="en-US" smtClean="0"/>
              <a:t>The info bar is the gray strip directly below the screen tabs which usually contains widgets providing high-level information about the data in the screen area. In the example above, the info bar contains a "person" icon and the label "Person: Karen Espinoza". Some location groups do not have info bars, in which case the gray strip is blank.</a:t>
            </a:r>
          </a:p>
          <a:p>
            <a:pPr lvl="1" eaLnBrk="1" hangingPunct="1"/>
            <a:r>
              <a:rPr lang="en-US" smtClean="0"/>
              <a:t>The actions menu is the menu accessible by clicking the "Actions" control.</a:t>
            </a:r>
          </a:p>
          <a:p>
            <a:pPr lvl="1" eaLnBrk="1" hangingPunct="1"/>
            <a:r>
              <a:rPr lang="en-US" smtClean="0"/>
              <a:t>The side bar appears on the left of the screen and contains a set of links to the pages in the location group.</a:t>
            </a:r>
          </a:p>
          <a:p>
            <a:pPr eaLnBrk="1" hangingPunct="1"/>
            <a:r>
              <a:rPr lang="en-US" smtClean="0"/>
              <a:t>Pages and location groups are both locations. This gives widgets the ability to navigate to the location group (in which case the screen for the first page listed in the location group is displayed) or to any page within the location group. For example, you might have one widget that needs to navigate to the ABContactLG location group, and a second widget that should specifically navigate to the Addresses page in the ABContactLG location group.</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70480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6380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44577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0190480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4259000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4437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932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796022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59279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0345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102583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04137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924899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7EE73FC5-321C-449B-9827-7228628CF905}"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6" r:id="rId12"/>
    <p:sldLayoutId id="2147483757"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Introduction to Locations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January 24,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882900"/>
            <a:ext cx="8369300" cy="32083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p:txBody>
          <a:bodyPr/>
          <a:lstStyle/>
          <a:p>
            <a:r>
              <a:rPr lang="en-US" smtClean="0"/>
              <a:t>Wizards</a:t>
            </a:r>
          </a:p>
        </p:txBody>
      </p:sp>
      <p:sp>
        <p:nvSpPr>
          <p:cNvPr id="12292" name="Rectangle 3"/>
          <p:cNvSpPr>
            <a:spLocks noGrp="1" noChangeArrowheads="1"/>
          </p:cNvSpPr>
          <p:nvPr>
            <p:ph idx="1"/>
          </p:nvPr>
        </p:nvSpPr>
        <p:spPr/>
        <p:txBody>
          <a:bodyPr/>
          <a:lstStyle/>
          <a:p>
            <a:r>
              <a:rPr lang="en-US" dirty="0" smtClean="0"/>
              <a:t>A </a:t>
            </a:r>
            <a:r>
              <a:rPr lang="en-US" b="1" dirty="0" smtClean="0"/>
              <a:t>wizard</a:t>
            </a:r>
            <a:r>
              <a:rPr lang="en-US" dirty="0" smtClean="0"/>
              <a:t> is an ordered collection of screens </a:t>
            </a:r>
            <a:br>
              <a:rPr lang="en-US" dirty="0" smtClean="0"/>
            </a:br>
            <a:r>
              <a:rPr lang="en-US" dirty="0" smtClean="0"/>
              <a:t>used to execute a complex business process</a:t>
            </a:r>
          </a:p>
          <a:p>
            <a:pPr lvl="1"/>
            <a:r>
              <a:rPr lang="en-US" dirty="0" smtClean="0"/>
              <a:t>Single info bar, actions menu, and side bar</a:t>
            </a:r>
          </a:p>
          <a:p>
            <a:pPr lvl="1"/>
            <a:r>
              <a:rPr lang="en-US" dirty="0" smtClean="0"/>
              <a:t>Includes toolbar with Back and Next buttons</a:t>
            </a:r>
          </a:p>
        </p:txBody>
      </p:sp>
      <p:sp>
        <p:nvSpPr>
          <p:cNvPr id="12293" name="Text Box 5"/>
          <p:cNvSpPr txBox="1">
            <a:spLocks noChangeArrowheads="1"/>
          </p:cNvSpPr>
          <p:nvPr/>
        </p:nvSpPr>
        <p:spPr bwMode="auto">
          <a:xfrm>
            <a:off x="4356100" y="2965450"/>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Info bar</a:t>
            </a:r>
          </a:p>
        </p:txBody>
      </p:sp>
      <p:sp>
        <p:nvSpPr>
          <p:cNvPr id="12294" name="Text Box 8"/>
          <p:cNvSpPr txBox="1">
            <a:spLocks noChangeArrowheads="1"/>
          </p:cNvSpPr>
          <p:nvPr/>
        </p:nvSpPr>
        <p:spPr bwMode="auto">
          <a:xfrm>
            <a:off x="2386013" y="3503613"/>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9900"/>
                </a:solidFill>
              </a:rPr>
              <a:t>menu</a:t>
            </a:r>
          </a:p>
        </p:txBody>
      </p:sp>
      <p:sp>
        <p:nvSpPr>
          <p:cNvPr id="12295" name="Text Box 9"/>
          <p:cNvSpPr txBox="1">
            <a:spLocks noChangeArrowheads="1"/>
          </p:cNvSpPr>
          <p:nvPr/>
        </p:nvSpPr>
        <p:spPr bwMode="auto">
          <a:xfrm>
            <a:off x="1557338" y="6099175"/>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9900"/>
                </a:solidFill>
              </a:rPr>
              <a:t>Side bar</a:t>
            </a:r>
          </a:p>
        </p:txBody>
      </p:sp>
      <p:sp>
        <p:nvSpPr>
          <p:cNvPr id="12296" name="Line 17"/>
          <p:cNvSpPr>
            <a:spLocks noChangeShapeType="1"/>
          </p:cNvSpPr>
          <p:nvPr/>
        </p:nvSpPr>
        <p:spPr bwMode="auto">
          <a:xfrm>
            <a:off x="1785938" y="5057775"/>
            <a:ext cx="2141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30"/>
          <p:cNvGrpSpPr>
            <a:grpSpLocks/>
          </p:cNvGrpSpPr>
          <p:nvPr/>
        </p:nvGrpSpPr>
        <p:grpSpPr bwMode="auto">
          <a:xfrm>
            <a:off x="1754188" y="4052888"/>
            <a:ext cx="1130300" cy="420687"/>
            <a:chOff x="1105" y="2427"/>
            <a:chExt cx="712" cy="265"/>
          </a:xfrm>
        </p:grpSpPr>
        <p:sp>
          <p:nvSpPr>
            <p:cNvPr id="12354" name="Line 1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55" name="Group 19"/>
            <p:cNvGrpSpPr>
              <a:grpSpLocks/>
            </p:cNvGrpSpPr>
            <p:nvPr/>
          </p:nvGrpSpPr>
          <p:grpSpPr bwMode="auto">
            <a:xfrm>
              <a:off x="1529" y="2427"/>
              <a:ext cx="288" cy="265"/>
              <a:chOff x="2371" y="1333"/>
              <a:chExt cx="1641" cy="1516"/>
            </a:xfrm>
          </p:grpSpPr>
          <p:sp>
            <p:nvSpPr>
              <p:cNvPr id="12356" name="Freeform 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7" name="Rectangle 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8" name="Freeform 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8" name="Group 31"/>
          <p:cNvGrpSpPr>
            <a:grpSpLocks/>
          </p:cNvGrpSpPr>
          <p:nvPr/>
        </p:nvGrpSpPr>
        <p:grpSpPr bwMode="auto">
          <a:xfrm>
            <a:off x="1754188" y="4489450"/>
            <a:ext cx="1130300" cy="420688"/>
            <a:chOff x="1105" y="2427"/>
            <a:chExt cx="712" cy="265"/>
          </a:xfrm>
        </p:grpSpPr>
        <p:sp>
          <p:nvSpPr>
            <p:cNvPr id="12342" name="Line 32"/>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43" name="Group 33"/>
            <p:cNvGrpSpPr>
              <a:grpSpLocks/>
            </p:cNvGrpSpPr>
            <p:nvPr/>
          </p:nvGrpSpPr>
          <p:grpSpPr bwMode="auto">
            <a:xfrm>
              <a:off x="1529" y="2427"/>
              <a:ext cx="288" cy="265"/>
              <a:chOff x="2371" y="1333"/>
              <a:chExt cx="1641" cy="1516"/>
            </a:xfrm>
          </p:grpSpPr>
          <p:sp>
            <p:nvSpPr>
              <p:cNvPr id="12344" name="Freeform 3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Rectangle 3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6" name="Freeform 3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3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4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4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2" name="Freeform 4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3" name="Freeform 4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299" name="Group 44"/>
          <p:cNvGrpSpPr>
            <a:grpSpLocks/>
          </p:cNvGrpSpPr>
          <p:nvPr/>
        </p:nvGrpSpPr>
        <p:grpSpPr bwMode="auto">
          <a:xfrm>
            <a:off x="1754188" y="5272088"/>
            <a:ext cx="1130300" cy="420687"/>
            <a:chOff x="1105" y="2427"/>
            <a:chExt cx="712" cy="265"/>
          </a:xfrm>
        </p:grpSpPr>
        <p:sp>
          <p:nvSpPr>
            <p:cNvPr id="12330" name="Line 45"/>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31" name="Group 46"/>
            <p:cNvGrpSpPr>
              <a:grpSpLocks/>
            </p:cNvGrpSpPr>
            <p:nvPr/>
          </p:nvGrpSpPr>
          <p:grpSpPr bwMode="auto">
            <a:xfrm>
              <a:off x="1529" y="2427"/>
              <a:ext cx="288" cy="265"/>
              <a:chOff x="2371" y="1333"/>
              <a:chExt cx="1641" cy="1516"/>
            </a:xfrm>
          </p:grpSpPr>
          <p:sp>
            <p:nvSpPr>
              <p:cNvPr id="12332"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57"/>
          <p:cNvGrpSpPr>
            <a:grpSpLocks/>
          </p:cNvGrpSpPr>
          <p:nvPr/>
        </p:nvGrpSpPr>
        <p:grpSpPr bwMode="auto">
          <a:xfrm>
            <a:off x="1754188" y="5694363"/>
            <a:ext cx="1130300" cy="420687"/>
            <a:chOff x="1105" y="2427"/>
            <a:chExt cx="712" cy="265"/>
          </a:xfrm>
        </p:grpSpPr>
        <p:sp>
          <p:nvSpPr>
            <p:cNvPr id="12318" name="Line 58"/>
            <p:cNvSpPr>
              <a:spLocks noChangeShapeType="1"/>
            </p:cNvSpPr>
            <p:nvPr/>
          </p:nvSpPr>
          <p:spPr bwMode="auto">
            <a:xfrm>
              <a:off x="1105" y="2540"/>
              <a:ext cx="359"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19" name="Group 59"/>
            <p:cNvGrpSpPr>
              <a:grpSpLocks/>
            </p:cNvGrpSpPr>
            <p:nvPr/>
          </p:nvGrpSpPr>
          <p:grpSpPr bwMode="auto">
            <a:xfrm>
              <a:off x="1529" y="2427"/>
              <a:ext cx="288" cy="265"/>
              <a:chOff x="2371" y="1333"/>
              <a:chExt cx="1641" cy="1516"/>
            </a:xfrm>
          </p:grpSpPr>
          <p:sp>
            <p:nvSpPr>
              <p:cNvPr id="12320" name="Freeform 6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Rectangle 6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2" name="Freeform 6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6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6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5" name="Freeform 6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Freeform 6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6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6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6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01" name="Text Box 70"/>
          <p:cNvSpPr txBox="1">
            <a:spLocks noChangeArrowheads="1"/>
          </p:cNvSpPr>
          <p:nvPr/>
        </p:nvSpPr>
        <p:spPr bwMode="auto">
          <a:xfrm>
            <a:off x="2466975" y="40878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1</a:t>
            </a:r>
          </a:p>
        </p:txBody>
      </p:sp>
      <p:sp>
        <p:nvSpPr>
          <p:cNvPr id="12302" name="Text Box 71"/>
          <p:cNvSpPr txBox="1">
            <a:spLocks noChangeArrowheads="1"/>
          </p:cNvSpPr>
          <p:nvPr/>
        </p:nvSpPr>
        <p:spPr bwMode="auto">
          <a:xfrm>
            <a:off x="2466975" y="455136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2</a:t>
            </a:r>
          </a:p>
        </p:txBody>
      </p:sp>
      <p:sp>
        <p:nvSpPr>
          <p:cNvPr id="12303" name="Text Box 72"/>
          <p:cNvSpPr txBox="1">
            <a:spLocks noChangeArrowheads="1"/>
          </p:cNvSpPr>
          <p:nvPr/>
        </p:nvSpPr>
        <p:spPr bwMode="auto">
          <a:xfrm>
            <a:off x="2466975" y="5319713"/>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4</a:t>
            </a:r>
          </a:p>
        </p:txBody>
      </p:sp>
      <p:sp>
        <p:nvSpPr>
          <p:cNvPr id="12304" name="Text Box 73"/>
          <p:cNvSpPr txBox="1">
            <a:spLocks noChangeArrowheads="1"/>
          </p:cNvSpPr>
          <p:nvPr/>
        </p:nvSpPr>
        <p:spPr bwMode="auto">
          <a:xfrm>
            <a:off x="2466975" y="5754688"/>
            <a:ext cx="39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5</a:t>
            </a:r>
          </a:p>
        </p:txBody>
      </p:sp>
      <p:grpSp>
        <p:nvGrpSpPr>
          <p:cNvPr id="12305" name="Group 75"/>
          <p:cNvGrpSpPr>
            <a:grpSpLocks/>
          </p:cNvGrpSpPr>
          <p:nvPr/>
        </p:nvGrpSpPr>
        <p:grpSpPr bwMode="auto">
          <a:xfrm>
            <a:off x="7472363" y="4810125"/>
            <a:ext cx="1249362" cy="1152525"/>
            <a:chOff x="2371" y="1333"/>
            <a:chExt cx="1641" cy="1516"/>
          </a:xfrm>
        </p:grpSpPr>
        <p:sp>
          <p:nvSpPr>
            <p:cNvPr id="1230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0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6" name="Text Box 74"/>
          <p:cNvSpPr txBox="1">
            <a:spLocks noChangeArrowheads="1"/>
          </p:cNvSpPr>
          <p:nvPr/>
        </p:nvSpPr>
        <p:spPr bwMode="auto">
          <a:xfrm>
            <a:off x="7850188" y="5145088"/>
            <a:ext cx="539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800"/>
              <a:t>3</a:t>
            </a:r>
          </a:p>
        </p:txBody>
      </p:sp>
      <p:sp>
        <p:nvSpPr>
          <p:cNvPr id="12307" name="Rectangle 86"/>
          <p:cNvSpPr>
            <a:spLocks noChangeArrowheads="1"/>
          </p:cNvSpPr>
          <p:nvPr/>
        </p:nvSpPr>
        <p:spPr bwMode="auto">
          <a:xfrm>
            <a:off x="473075" y="2809875"/>
            <a:ext cx="8512175" cy="35718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8738" y="914400"/>
            <a:ext cx="1212340" cy="121615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6565323" cy="453369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title"/>
          </p:nvPr>
        </p:nvSpPr>
        <p:spPr/>
        <p:txBody>
          <a:bodyPr/>
          <a:lstStyle/>
          <a:p>
            <a:r>
              <a:rPr lang="en-US" smtClean="0"/>
              <a:t>Wizard example: ClaimCenter</a:t>
            </a:r>
            <a:endParaRPr lang="en-US" dirty="0" smtClean="0"/>
          </a:p>
        </p:txBody>
      </p:sp>
      <p:sp>
        <p:nvSpPr>
          <p:cNvPr id="13316" name="Rectangle 3"/>
          <p:cNvSpPr>
            <a:spLocks noGrp="1" noChangeArrowheads="1"/>
          </p:cNvSpPr>
          <p:nvPr>
            <p:ph idx="1"/>
          </p:nvPr>
        </p:nvSpPr>
        <p:spPr>
          <a:xfrm>
            <a:off x="519113" y="5652655"/>
            <a:ext cx="8318500" cy="748145"/>
          </a:xfrm>
        </p:spPr>
        <p:txBody>
          <a:bodyPr/>
          <a:lstStyle/>
          <a:p>
            <a:r>
              <a:rPr lang="en-US" dirty="0" smtClean="0"/>
              <a:t>ClaimCenter wizards are used primarily to create new claims and issue payments</a:t>
            </a:r>
          </a:p>
        </p:txBody>
      </p:sp>
      <p:sp>
        <p:nvSpPr>
          <p:cNvPr id="13317" name="Line 6"/>
          <p:cNvSpPr>
            <a:spLocks noChangeShapeType="1"/>
          </p:cNvSpPr>
          <p:nvPr/>
        </p:nvSpPr>
        <p:spPr bwMode="auto">
          <a:xfrm flipV="1">
            <a:off x="2362199" y="1923329"/>
            <a:ext cx="733425" cy="450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9" y="917574"/>
            <a:ext cx="6661149" cy="453066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339" name="Rectangle 2"/>
          <p:cNvSpPr>
            <a:spLocks noGrp="1" noChangeArrowheads="1"/>
          </p:cNvSpPr>
          <p:nvPr>
            <p:ph type="title"/>
          </p:nvPr>
        </p:nvSpPr>
        <p:spPr/>
        <p:txBody>
          <a:bodyPr/>
          <a:lstStyle/>
          <a:p>
            <a:r>
              <a:rPr lang="en-US" smtClean="0"/>
              <a:t>Wizard example: PolicyCenter</a:t>
            </a:r>
          </a:p>
        </p:txBody>
      </p:sp>
      <p:sp>
        <p:nvSpPr>
          <p:cNvPr id="14340" name="Rectangle 3"/>
          <p:cNvSpPr>
            <a:spLocks noGrp="1" noChangeArrowheads="1"/>
          </p:cNvSpPr>
          <p:nvPr>
            <p:ph idx="1"/>
          </p:nvPr>
        </p:nvSpPr>
        <p:spPr>
          <a:xfrm>
            <a:off x="519113" y="5664200"/>
            <a:ext cx="8318500" cy="736600"/>
          </a:xfrm>
        </p:spPr>
        <p:txBody>
          <a:bodyPr/>
          <a:lstStyle/>
          <a:p>
            <a:r>
              <a:rPr lang="en-US" dirty="0" smtClean="0"/>
              <a:t>PolicyCenter wizards are used to create, modify, renew, or cancel policies</a:t>
            </a:r>
          </a:p>
        </p:txBody>
      </p:sp>
      <p:sp>
        <p:nvSpPr>
          <p:cNvPr id="14341" name="Line 5"/>
          <p:cNvSpPr>
            <a:spLocks noChangeShapeType="1"/>
          </p:cNvSpPr>
          <p:nvPr/>
        </p:nvSpPr>
        <p:spPr bwMode="auto">
          <a:xfrm flipV="1">
            <a:off x="1579563" y="2074863"/>
            <a:ext cx="319087" cy="3079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descr="image003"/>
          <p:cNvPicPr>
            <a:picLocks noChangeAspect="1" noChangeArrowheads="1"/>
          </p:cNvPicPr>
          <p:nvPr/>
        </p:nvPicPr>
        <p:blipFill rotWithShape="1">
          <a:blip r:embed="rId3">
            <a:extLst>
              <a:ext uri="{28A0092B-C50C-407E-A947-70E740481C1C}">
                <a14:useLocalDpi xmlns:a14="http://schemas.microsoft.com/office/drawing/2010/main" val="0"/>
              </a:ext>
            </a:extLst>
          </a:blip>
          <a:srcRect t="-2" b="-112"/>
          <a:stretch/>
        </p:blipFill>
        <p:spPr bwMode="auto">
          <a:xfrm>
            <a:off x="519113" y="914400"/>
            <a:ext cx="7469187" cy="460347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Wizard example: BillingCenter</a:t>
            </a:r>
          </a:p>
        </p:txBody>
      </p:sp>
      <p:sp>
        <p:nvSpPr>
          <p:cNvPr id="15364" name="Rectangle 3"/>
          <p:cNvSpPr>
            <a:spLocks noGrp="1" noChangeArrowheads="1"/>
          </p:cNvSpPr>
          <p:nvPr>
            <p:ph idx="1"/>
          </p:nvPr>
        </p:nvSpPr>
        <p:spPr>
          <a:xfrm>
            <a:off x="519113" y="5664200"/>
            <a:ext cx="8318500" cy="736600"/>
          </a:xfrm>
        </p:spPr>
        <p:txBody>
          <a:bodyPr/>
          <a:lstStyle/>
          <a:p>
            <a:r>
              <a:rPr lang="en-US" dirty="0" smtClean="0"/>
              <a:t>BillingCenter wizards are used to enter payments as well as to create or modify producers and accounts as needed</a:t>
            </a:r>
          </a:p>
        </p:txBody>
      </p:sp>
      <p:sp>
        <p:nvSpPr>
          <p:cNvPr id="7" name="AutoShape 33"/>
          <p:cNvSpPr>
            <a:spLocks noChangeArrowheads="1"/>
          </p:cNvSpPr>
          <p:nvPr/>
        </p:nvSpPr>
        <p:spPr bwMode="auto">
          <a:xfrm>
            <a:off x="1767608" y="2329083"/>
            <a:ext cx="2690092" cy="55381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w="3175"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Worksheets</a:t>
            </a:r>
          </a:p>
        </p:txBody>
      </p:sp>
      <p:sp>
        <p:nvSpPr>
          <p:cNvPr id="17412" name="Rectangle 3"/>
          <p:cNvSpPr>
            <a:spLocks noGrp="1" noChangeArrowheads="1"/>
          </p:cNvSpPr>
          <p:nvPr>
            <p:ph idx="1"/>
          </p:nvPr>
        </p:nvSpPr>
        <p:spPr/>
        <p:txBody>
          <a:bodyPr/>
          <a:lstStyle/>
          <a:p>
            <a:r>
              <a:rPr lang="en-US" dirty="0" smtClean="0"/>
              <a:t>A </a:t>
            </a:r>
            <a:r>
              <a:rPr lang="en-US" b="1" dirty="0" smtClean="0"/>
              <a:t>worksheet</a:t>
            </a:r>
            <a:r>
              <a:rPr lang="en-US" dirty="0" smtClean="0"/>
              <a:t> contains a single screen </a:t>
            </a:r>
            <a:br>
              <a:rPr lang="en-US" dirty="0" smtClean="0"/>
            </a:br>
            <a:r>
              <a:rPr lang="en-US" dirty="0" smtClean="0"/>
              <a:t>rendered in the workspace frame</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368" y="1897059"/>
            <a:ext cx="3549548" cy="4598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rect Name"/>
          <p:cNvSpPr/>
          <p:nvPr/>
        </p:nvSpPr>
        <p:spPr bwMode="auto">
          <a:xfrm>
            <a:off x="2822166" y="4539650"/>
            <a:ext cx="3499740" cy="1915455"/>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rect Name"/>
          <p:cNvSpPr/>
          <p:nvPr/>
        </p:nvSpPr>
        <p:spPr bwMode="auto">
          <a:xfrm>
            <a:off x="5251014" y="4360897"/>
            <a:ext cx="1424471"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Worksheet</a:t>
            </a:r>
            <a:endParaRPr lang="en-US" dirty="0">
              <a:solidFill>
                <a:schemeClr val="bg1"/>
              </a:solidFill>
            </a:endParaRPr>
          </a:p>
        </p:txBody>
      </p:sp>
      <p:grpSp>
        <p:nvGrpSpPr>
          <p:cNvPr id="17414" name="Group 5"/>
          <p:cNvGrpSpPr>
            <a:grpSpLocks/>
          </p:cNvGrpSpPr>
          <p:nvPr/>
        </p:nvGrpSpPr>
        <p:grpSpPr bwMode="auto">
          <a:xfrm>
            <a:off x="5574413" y="5420919"/>
            <a:ext cx="695836" cy="642443"/>
            <a:chOff x="2371" y="1333"/>
            <a:chExt cx="1641" cy="1516"/>
          </a:xfrm>
        </p:grpSpPr>
        <p:sp>
          <p:nvSpPr>
            <p:cNvPr id="17416" name="Freeform 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Rectangle 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8" name="Freeform 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0" name="Freeform 1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1" name="Freeform 1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2" name="Freeform 1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3" name="Freeform 1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4" name="Freeform 1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25" name="Freeform 1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53" y="914400"/>
            <a:ext cx="1216152" cy="1381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Forwards</a:t>
            </a:r>
          </a:p>
        </p:txBody>
      </p:sp>
      <p:sp>
        <p:nvSpPr>
          <p:cNvPr id="18436" name="Rectangle 3"/>
          <p:cNvSpPr>
            <a:spLocks noGrp="1" noChangeArrowheads="1"/>
          </p:cNvSpPr>
          <p:nvPr>
            <p:ph idx="1"/>
          </p:nvPr>
        </p:nvSpPr>
        <p:spPr>
          <a:xfrm>
            <a:off x="519113" y="914400"/>
            <a:ext cx="8318500" cy="2109788"/>
          </a:xfrm>
        </p:spPr>
        <p:txBody>
          <a:bodyPr/>
          <a:lstStyle/>
          <a:p>
            <a:r>
              <a:rPr lang="en-US" dirty="0" smtClean="0"/>
              <a:t>A </a:t>
            </a:r>
            <a:r>
              <a:rPr lang="en-US" b="1" dirty="0" smtClean="0"/>
              <a:t>forward</a:t>
            </a:r>
            <a:r>
              <a:rPr lang="en-US" dirty="0" smtClean="0"/>
              <a:t> contains logic to execute before </a:t>
            </a:r>
            <a:br>
              <a:rPr lang="en-US" dirty="0" smtClean="0"/>
            </a:br>
            <a:r>
              <a:rPr lang="en-US" dirty="0" smtClean="0"/>
              <a:t>navigating to another location</a:t>
            </a:r>
          </a:p>
          <a:p>
            <a:pPr lvl="1"/>
            <a:r>
              <a:rPr lang="en-US" dirty="0" smtClean="0"/>
              <a:t>Often involves </a:t>
            </a:r>
            <a:br>
              <a:rPr lang="en-US" dirty="0" smtClean="0"/>
            </a:br>
            <a:r>
              <a:rPr lang="en-US" dirty="0" smtClean="0"/>
              <a:t>deciding which </a:t>
            </a:r>
            <a:br>
              <a:rPr lang="en-US" dirty="0" smtClean="0"/>
            </a:br>
            <a:r>
              <a:rPr lang="en-US" dirty="0" smtClean="0"/>
              <a:t>location to </a:t>
            </a:r>
            <a:br>
              <a:rPr lang="en-US" dirty="0" smtClean="0"/>
            </a:br>
            <a:r>
              <a:rPr lang="en-US" dirty="0" smtClean="0"/>
              <a:t>navigate to</a:t>
            </a:r>
          </a:p>
          <a:p>
            <a:endParaRPr lang="en-US" dirty="0" smtClean="0"/>
          </a:p>
        </p:txBody>
      </p:sp>
      <p:sp>
        <p:nvSpPr>
          <p:cNvPr id="18437" name="Text Box 5"/>
          <p:cNvSpPr txBox="1">
            <a:spLocks noChangeArrowheads="1"/>
          </p:cNvSpPr>
          <p:nvPr/>
        </p:nvSpPr>
        <p:spPr bwMode="auto">
          <a:xfrm>
            <a:off x="5352856" y="2596671"/>
            <a:ext cx="2341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ContactTabForward</a:t>
            </a:r>
            <a:endParaRPr lang="en-US" sz="1800" dirty="0">
              <a:solidFill>
                <a:schemeClr val="bg1"/>
              </a:solidFill>
            </a:endParaRPr>
          </a:p>
        </p:txBody>
      </p:sp>
      <p:sp>
        <p:nvSpPr>
          <p:cNvPr id="18438" name="Text Box 6"/>
          <p:cNvSpPr txBox="1">
            <a:spLocks noChangeArrowheads="1"/>
          </p:cNvSpPr>
          <p:nvPr/>
        </p:nvSpPr>
        <p:spPr bwMode="auto">
          <a:xfrm>
            <a:off x="1982788" y="3732289"/>
            <a:ext cx="184604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2F6A2B"/>
                </a:solidFill>
              </a:rPr>
              <a:t>Yes</a:t>
            </a:r>
          </a:p>
        </p:txBody>
      </p:sp>
      <p:sp>
        <p:nvSpPr>
          <p:cNvPr id="18441" name="Text Box 14"/>
          <p:cNvSpPr txBox="1">
            <a:spLocks noChangeArrowheads="1"/>
          </p:cNvSpPr>
          <p:nvPr/>
        </p:nvSpPr>
        <p:spPr bwMode="auto">
          <a:xfrm>
            <a:off x="519113" y="6181725"/>
            <a:ext cx="338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ABContactSummaryPage</a:t>
            </a:r>
            <a:endParaRPr lang="en-US" sz="1800" dirty="0">
              <a:solidFill>
                <a:schemeClr val="bg1"/>
              </a:solidFill>
            </a:endParaRPr>
          </a:p>
        </p:txBody>
      </p:sp>
      <p:sp>
        <p:nvSpPr>
          <p:cNvPr id="18443" name="Text Box 18"/>
          <p:cNvSpPr txBox="1">
            <a:spLocks noChangeArrowheads="1"/>
          </p:cNvSpPr>
          <p:nvPr/>
        </p:nvSpPr>
        <p:spPr bwMode="auto">
          <a:xfrm>
            <a:off x="5338853" y="3732289"/>
            <a:ext cx="191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No</a:t>
            </a:r>
          </a:p>
        </p:txBody>
      </p:sp>
      <p:sp>
        <p:nvSpPr>
          <p:cNvPr id="18444" name="Text Box 19"/>
          <p:cNvSpPr txBox="1">
            <a:spLocks noChangeArrowheads="1"/>
          </p:cNvSpPr>
          <p:nvPr/>
        </p:nvSpPr>
        <p:spPr bwMode="auto">
          <a:xfrm>
            <a:off x="6056313" y="6181725"/>
            <a:ext cx="284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chemeClr val="bg1"/>
                </a:solidFill>
              </a:rPr>
              <a:t>NoContactPage</a:t>
            </a:r>
            <a:endParaRPr lang="en-US" sz="1800" dirty="0">
              <a:solidFill>
                <a:schemeClr val="bg1"/>
              </a:solidFill>
            </a:endParaRPr>
          </a:p>
        </p:txBody>
      </p:sp>
      <p:pic>
        <p:nvPicPr>
          <p:cNvPr id="21" name="Picture 11" descr="C:\Users\sluersen\AppData\Local\Temp\SNAGHTML1d825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833" y="2208852"/>
            <a:ext cx="1538023" cy="4975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Flowchart: Decision 3"/>
          <p:cNvSpPr/>
          <p:nvPr/>
        </p:nvSpPr>
        <p:spPr bwMode="auto">
          <a:xfrm>
            <a:off x="3828835" y="3036169"/>
            <a:ext cx="1510018" cy="1268261"/>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sz="1600" dirty="0">
                <a:solidFill>
                  <a:schemeClr val="accent1"/>
                </a:solidFill>
              </a:rPr>
              <a:t>Viewed </a:t>
            </a:r>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Contacts</a:t>
            </a:r>
            <a:r>
              <a:rPr lang="en-US" sz="1600" dirty="0">
                <a:solidFill>
                  <a:schemeClr val="accent1"/>
                </a:solidFill>
              </a:rPr>
              <a:t>?</a:t>
            </a:r>
          </a:p>
        </p:txBody>
      </p:sp>
      <p:cxnSp>
        <p:nvCxnSpPr>
          <p:cNvPr id="26" name="Straight Arrow Connector 4"/>
          <p:cNvCxnSpPr>
            <a:cxnSpLocks noChangeShapeType="1"/>
            <a:stCxn id="4" idx="1"/>
            <a:endCxn id="11271" idx="0"/>
          </p:cNvCxnSpPr>
          <p:nvPr/>
        </p:nvCxnSpPr>
        <p:spPr bwMode="auto">
          <a:xfrm rot="10800000" flipV="1">
            <a:off x="1657365" y="3670300"/>
            <a:ext cx="2171470" cy="486540"/>
          </a:xfrm>
          <a:prstGeom prst="bentConnector2">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0"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6163645" y="4227729"/>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1271" name="Picture 7"/>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307154" y="4156840"/>
            <a:ext cx="2700421" cy="1828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cxnSp>
        <p:nvCxnSpPr>
          <p:cNvPr id="32" name="Straight Arrow Connector 4"/>
          <p:cNvCxnSpPr>
            <a:cxnSpLocks noChangeShapeType="1"/>
            <a:stCxn id="4" idx="3"/>
            <a:endCxn id="11270" idx="0"/>
          </p:cNvCxnSpPr>
          <p:nvPr/>
        </p:nvCxnSpPr>
        <p:spPr bwMode="auto">
          <a:xfrm>
            <a:off x="5338853" y="3670300"/>
            <a:ext cx="2175003" cy="55742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5" name="Straight Arrow Connector 4"/>
          <p:cNvCxnSpPr>
            <a:cxnSpLocks noChangeShapeType="1"/>
            <a:stCxn id="11268" idx="2"/>
            <a:endCxn id="4" idx="0"/>
          </p:cNvCxnSpPr>
          <p:nvPr/>
        </p:nvCxnSpPr>
        <p:spPr bwMode="auto">
          <a:xfrm flipH="1">
            <a:off x="4583844" y="2706448"/>
            <a:ext cx="1" cy="329721"/>
          </a:xfrm>
          <a:prstGeom prst="straightConnector1">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descr="C:\Users\sluersen\AppData\Local\Temp\SNAGHTML1cfb62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731" y="3132579"/>
            <a:ext cx="3255256" cy="317943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r>
              <a:rPr lang="en-US" smtClean="0"/>
              <a:t>Exit points</a:t>
            </a:r>
          </a:p>
        </p:txBody>
      </p:sp>
      <p:sp>
        <p:nvSpPr>
          <p:cNvPr id="19460" name="Rectangle 3"/>
          <p:cNvSpPr>
            <a:spLocks noGrp="1" noChangeArrowheads="1"/>
          </p:cNvSpPr>
          <p:nvPr>
            <p:ph idx="1"/>
          </p:nvPr>
        </p:nvSpPr>
        <p:spPr/>
        <p:txBody>
          <a:bodyPr/>
          <a:lstStyle/>
          <a:p>
            <a:r>
              <a:rPr lang="en-US" dirty="0" smtClean="0"/>
              <a:t>An </a:t>
            </a:r>
            <a:r>
              <a:rPr lang="en-US" b="1" dirty="0" smtClean="0"/>
              <a:t>exit point</a:t>
            </a:r>
            <a:r>
              <a:rPr lang="en-US" dirty="0" smtClean="0"/>
              <a:t> points to a URL outside </a:t>
            </a:r>
            <a:br>
              <a:rPr lang="en-US" dirty="0" smtClean="0"/>
            </a:br>
            <a:r>
              <a:rPr lang="en-US" dirty="0" smtClean="0"/>
              <a:t>of the Guidewire application</a:t>
            </a:r>
          </a:p>
          <a:p>
            <a:pPr lvl="1"/>
            <a:r>
              <a:rPr lang="en-US" dirty="0" smtClean="0"/>
              <a:t>Often used to </a:t>
            </a:r>
            <a:br>
              <a:rPr lang="en-US" dirty="0" smtClean="0"/>
            </a:br>
            <a:r>
              <a:rPr lang="en-US" dirty="0" smtClean="0"/>
              <a:t>access other </a:t>
            </a:r>
            <a:br>
              <a:rPr lang="en-US" dirty="0" smtClean="0"/>
            </a:br>
            <a:r>
              <a:rPr lang="en-US" dirty="0" smtClean="0"/>
              <a:t>applications </a:t>
            </a:r>
            <a:br>
              <a:rPr lang="en-US" dirty="0" smtClean="0"/>
            </a:br>
            <a:r>
              <a:rPr lang="en-US" dirty="0" smtClean="0"/>
              <a:t>or websites</a:t>
            </a:r>
          </a:p>
          <a:p>
            <a:pPr lvl="1"/>
            <a:r>
              <a:rPr lang="en-US" dirty="0" smtClean="0"/>
              <a:t>Does </a:t>
            </a:r>
            <a:r>
              <a:rPr lang="en-US" b="1" dirty="0" smtClean="0"/>
              <a:t>not</a:t>
            </a:r>
            <a:r>
              <a:rPr lang="en-US" dirty="0" smtClean="0"/>
              <a:t> </a:t>
            </a:r>
            <a:br>
              <a:rPr lang="en-US" dirty="0" smtClean="0"/>
            </a:br>
            <a:r>
              <a:rPr lang="en-US" dirty="0" smtClean="0"/>
              <a:t>contain </a:t>
            </a:r>
            <a:br>
              <a:rPr lang="en-US" dirty="0" smtClean="0"/>
            </a:br>
            <a:r>
              <a:rPr lang="en-US" dirty="0" smtClean="0"/>
              <a:t>(directly or </a:t>
            </a:r>
            <a:br>
              <a:rPr lang="en-US" dirty="0" smtClean="0"/>
            </a:br>
            <a:r>
              <a:rPr lang="en-US" dirty="0" smtClean="0"/>
              <a:t>indirectly) </a:t>
            </a:r>
            <a:br>
              <a:rPr lang="en-US" dirty="0" smtClean="0"/>
            </a:br>
            <a:r>
              <a:rPr lang="en-US" dirty="0" smtClean="0"/>
              <a:t>a screen </a:t>
            </a:r>
            <a:br>
              <a:rPr lang="en-US" dirty="0" smtClean="0"/>
            </a:br>
            <a:r>
              <a:rPr lang="en-US" dirty="0" smtClean="0"/>
              <a:t>widget</a:t>
            </a:r>
          </a:p>
          <a:p>
            <a:endParaRPr lang="en-US" dirty="0" smtClean="0"/>
          </a:p>
        </p:txBody>
      </p:sp>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112" y="1754999"/>
            <a:ext cx="1839788" cy="45570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9461" name="AutoShape 8"/>
          <p:cNvSpPr>
            <a:spLocks noChangeArrowheads="1"/>
          </p:cNvSpPr>
          <p:nvPr/>
        </p:nvSpPr>
        <p:spPr bwMode="auto">
          <a:xfrm>
            <a:off x="3433235" y="5980082"/>
            <a:ext cx="1606142" cy="25166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203" name="Picture 11" descr="C:\Users\sluersen\AppData\Local\Temp\SNAGHTML1d825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8738" y="914401"/>
            <a:ext cx="1216152" cy="11345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 name="Arc 29"/>
          <p:cNvSpPr/>
          <p:nvPr/>
        </p:nvSpPr>
        <p:spPr bwMode="auto">
          <a:xfrm rot="16200000">
            <a:off x="5006446" y="5053274"/>
            <a:ext cx="2722919" cy="2884493"/>
          </a:xfrm>
          <a:prstGeom prst="arc">
            <a:avLst>
              <a:gd name="adj1" fmla="val 17340517"/>
              <a:gd name="adj2" fmla="val 20528056"/>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54" name="Group 223"/>
          <p:cNvGrpSpPr>
            <a:grpSpLocks/>
          </p:cNvGrpSpPr>
          <p:nvPr/>
        </p:nvGrpSpPr>
        <p:grpSpPr bwMode="auto">
          <a:xfrm>
            <a:off x="1409619" y="3714137"/>
            <a:ext cx="715962" cy="660400"/>
            <a:chOff x="2307" y="1036"/>
            <a:chExt cx="1397" cy="1290"/>
          </a:xfrm>
        </p:grpSpPr>
        <p:sp>
          <p:nvSpPr>
            <p:cNvPr id="55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55" name="Flowchart: Decision 454"/>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sp>
        <p:nvSpPr>
          <p:cNvPr id="20484" name="Rectangle 3"/>
          <p:cNvSpPr>
            <a:spLocks noGrp="1" noChangeArrowheads="1"/>
          </p:cNvSpPr>
          <p:nvPr>
            <p:ph type="title"/>
          </p:nvPr>
        </p:nvSpPr>
        <p:spPr/>
        <p:txBody>
          <a:bodyPr/>
          <a:lstStyle/>
          <a:p>
            <a:r>
              <a:rPr lang="en-US" dirty="0" smtClean="0"/>
              <a:t>Review of locations navigation</a:t>
            </a:r>
          </a:p>
        </p:txBody>
      </p:sp>
      <p:sp>
        <p:nvSpPr>
          <p:cNvPr id="20505" name="Text Box 137"/>
          <p:cNvSpPr txBox="1">
            <a:spLocks noChangeArrowheads="1"/>
          </p:cNvSpPr>
          <p:nvPr/>
        </p:nvSpPr>
        <p:spPr bwMode="auto">
          <a:xfrm>
            <a:off x="3515459" y="497103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sp>
        <p:nvSpPr>
          <p:cNvPr id="20506" name="Line 138"/>
          <p:cNvSpPr>
            <a:spLocks noChangeShapeType="1"/>
          </p:cNvSpPr>
          <p:nvPr/>
        </p:nvSpPr>
        <p:spPr bwMode="auto">
          <a:xfrm>
            <a:off x="3945836" y="5944679"/>
            <a:ext cx="842168"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7" name="Group 139"/>
          <p:cNvGrpSpPr>
            <a:grpSpLocks/>
          </p:cNvGrpSpPr>
          <p:nvPr/>
        </p:nvGrpSpPr>
        <p:grpSpPr bwMode="auto">
          <a:xfrm>
            <a:off x="3536261" y="5539866"/>
            <a:ext cx="685800" cy="684213"/>
            <a:chOff x="2589" y="2497"/>
            <a:chExt cx="946" cy="945"/>
          </a:xfrm>
        </p:grpSpPr>
        <p:sp>
          <p:nvSpPr>
            <p:cNvPr id="20649" name="Freeform 14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0" name="Freeform 141"/>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1" name="Freeform 142"/>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2" name="Freeform 143"/>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3" name="Freeform 144"/>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4" name="Freeform 145"/>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5" name="Freeform 146"/>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6" name="Freeform 147"/>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7" name="Freeform 148"/>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8" name="Freeform 149"/>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9" name="Freeform 150"/>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0" name="Freeform 151"/>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1" name="Freeform 152"/>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2" name="Freeform 153"/>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3" name="Freeform 154"/>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4" name="Freeform 155"/>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5" name="Freeform 156"/>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6" name="Freeform 157"/>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7" name="Freeform 158"/>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8" name="Freeform 159"/>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9" name="Freeform 160"/>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0" name="Freeform 161"/>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6" name="Text Box 260"/>
          <p:cNvSpPr txBox="1">
            <a:spLocks noChangeArrowheads="1"/>
          </p:cNvSpPr>
          <p:nvPr/>
        </p:nvSpPr>
        <p:spPr bwMode="auto">
          <a:xfrm>
            <a:off x="497945" y="299934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7" name="Group 6"/>
          <p:cNvGrpSpPr/>
          <p:nvPr/>
        </p:nvGrpSpPr>
        <p:grpSpPr>
          <a:xfrm>
            <a:off x="516142" y="909638"/>
            <a:ext cx="2175124" cy="1462341"/>
            <a:chOff x="516142" y="909638"/>
            <a:chExt cx="2175124" cy="1462341"/>
          </a:xfrm>
        </p:grpSpPr>
        <p:sp>
          <p:nvSpPr>
            <p:cNvPr id="20499" name="Text Box 97"/>
            <p:cNvSpPr txBox="1">
              <a:spLocks noChangeArrowheads="1"/>
            </p:cNvSpPr>
            <p:nvPr/>
          </p:nvSpPr>
          <p:spPr bwMode="auto">
            <a:xfrm>
              <a:off x="519699" y="909638"/>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20500" name="Rectangle 99"/>
            <p:cNvSpPr>
              <a:spLocks noChangeAspect="1" noChangeArrowheads="1"/>
            </p:cNvSpPr>
            <p:nvPr/>
          </p:nvSpPr>
          <p:spPr bwMode="invGray">
            <a:xfrm>
              <a:off x="1361126" y="1369124"/>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02" name="Line 111"/>
            <p:cNvSpPr>
              <a:spLocks noChangeShapeType="1"/>
            </p:cNvSpPr>
            <p:nvPr/>
          </p:nvSpPr>
          <p:spPr bwMode="auto">
            <a:xfrm>
              <a:off x="926967" y="1865651"/>
              <a:ext cx="61220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03" name="Group 112"/>
            <p:cNvGrpSpPr>
              <a:grpSpLocks/>
            </p:cNvGrpSpPr>
            <p:nvPr/>
          </p:nvGrpSpPr>
          <p:grpSpPr bwMode="auto">
            <a:xfrm>
              <a:off x="516142" y="1444625"/>
              <a:ext cx="685800" cy="684213"/>
              <a:chOff x="2589" y="2497"/>
              <a:chExt cx="946" cy="945"/>
            </a:xfrm>
          </p:grpSpPr>
          <p:sp>
            <p:nvSpPr>
              <p:cNvPr id="2067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946" y="1229997"/>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6" name="Group 223"/>
            <p:cNvGrpSpPr>
              <a:grpSpLocks/>
            </p:cNvGrpSpPr>
            <p:nvPr/>
          </p:nvGrpSpPr>
          <p:grpSpPr bwMode="auto">
            <a:xfrm>
              <a:off x="1499745" y="1597451"/>
              <a:ext cx="715962" cy="660400"/>
              <a:chOff x="2307" y="1036"/>
              <a:chExt cx="1397" cy="1290"/>
            </a:xfrm>
          </p:grpSpPr>
          <p:sp>
            <p:nvSpPr>
              <p:cNvPr id="3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519"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520"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521"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20522" name="Group 223"/>
          <p:cNvGrpSpPr>
            <a:grpSpLocks/>
          </p:cNvGrpSpPr>
          <p:nvPr/>
        </p:nvGrpSpPr>
        <p:grpSpPr bwMode="auto">
          <a:xfrm>
            <a:off x="4704979" y="3997427"/>
            <a:ext cx="715962" cy="660400"/>
            <a:chOff x="2307" y="1036"/>
            <a:chExt cx="1397" cy="1290"/>
          </a:xfrm>
        </p:grpSpPr>
        <p:sp>
          <p:nvSpPr>
            <p:cNvPr id="2059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23" name="Text Box 234"/>
          <p:cNvSpPr txBox="1">
            <a:spLocks noChangeArrowheads="1"/>
          </p:cNvSpPr>
          <p:nvPr/>
        </p:nvSpPr>
        <p:spPr bwMode="auto">
          <a:xfrm>
            <a:off x="3517211" y="2991610"/>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sp>
        <p:nvSpPr>
          <p:cNvPr id="20524" name="Line 235"/>
          <p:cNvSpPr>
            <a:spLocks noChangeShapeType="1"/>
          </p:cNvSpPr>
          <p:nvPr/>
        </p:nvSpPr>
        <p:spPr bwMode="auto">
          <a:xfrm>
            <a:off x="3861423" y="3972674"/>
            <a:ext cx="765183"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pic>
        <p:nvPicPr>
          <p:cNvPr id="33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3" name="Group 112"/>
          <p:cNvGrpSpPr>
            <a:grpSpLocks/>
          </p:cNvGrpSpPr>
          <p:nvPr/>
        </p:nvGrpSpPr>
        <p:grpSpPr bwMode="auto">
          <a:xfrm>
            <a:off x="3531572" y="3436099"/>
            <a:ext cx="685800" cy="684213"/>
            <a:chOff x="2589" y="2497"/>
            <a:chExt cx="946" cy="945"/>
          </a:xfrm>
        </p:grpSpPr>
        <p:sp>
          <p:nvSpPr>
            <p:cNvPr id="364"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7"/>
          <p:cNvGrpSpPr/>
          <p:nvPr/>
        </p:nvGrpSpPr>
        <p:grpSpPr>
          <a:xfrm>
            <a:off x="6610599" y="932375"/>
            <a:ext cx="2359559" cy="1717124"/>
            <a:chOff x="6153399" y="932375"/>
            <a:chExt cx="2359559" cy="1717124"/>
          </a:xfrm>
        </p:grpSpPr>
        <p:sp>
          <p:nvSpPr>
            <p:cNvPr id="451" name="Freeform 5"/>
            <p:cNvSpPr>
              <a:spLocks/>
            </p:cNvSpPr>
            <p:nvPr/>
          </p:nvSpPr>
          <p:spPr bwMode="invGray">
            <a:xfrm>
              <a:off x="70902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0486" name="Group 6"/>
            <p:cNvGrpSpPr>
              <a:grpSpLocks/>
            </p:cNvGrpSpPr>
            <p:nvPr/>
          </p:nvGrpSpPr>
          <p:grpSpPr bwMode="auto">
            <a:xfrm>
              <a:off x="7137649" y="1435825"/>
              <a:ext cx="715962" cy="660400"/>
              <a:chOff x="2307" y="1036"/>
              <a:chExt cx="1397" cy="1290"/>
            </a:xfrm>
          </p:grpSpPr>
          <p:sp>
            <p:nvSpPr>
              <p:cNvPr id="20767"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8"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9"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0"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1"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2"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3"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4"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5"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6"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87" name="Line 17"/>
            <p:cNvSpPr>
              <a:spLocks noChangeShapeType="1"/>
            </p:cNvSpPr>
            <p:nvPr/>
          </p:nvSpPr>
          <p:spPr bwMode="auto">
            <a:xfrm>
              <a:off x="6460602" y="2004150"/>
              <a:ext cx="578622"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sp>
          <p:nvSpPr>
            <p:cNvPr id="20489" name="Text Box 41"/>
            <p:cNvSpPr txBox="1">
              <a:spLocks noChangeArrowheads="1"/>
            </p:cNvSpPr>
            <p:nvPr/>
          </p:nvSpPr>
          <p:spPr bwMode="auto">
            <a:xfrm>
              <a:off x="6153399" y="932375"/>
              <a:ext cx="202735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0490" name="Group 42"/>
            <p:cNvGrpSpPr>
              <a:grpSpLocks/>
            </p:cNvGrpSpPr>
            <p:nvPr/>
          </p:nvGrpSpPr>
          <p:grpSpPr bwMode="auto">
            <a:xfrm>
              <a:off x="7337673" y="1684897"/>
              <a:ext cx="715963" cy="660400"/>
              <a:chOff x="2307" y="1036"/>
              <a:chExt cx="1397" cy="1290"/>
            </a:xfrm>
          </p:grpSpPr>
          <p:sp>
            <p:nvSpPr>
              <p:cNvPr id="20735"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6"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7"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8"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9"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0"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1"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2"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4"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1" name="Group 53"/>
            <p:cNvGrpSpPr>
              <a:grpSpLocks/>
            </p:cNvGrpSpPr>
            <p:nvPr/>
          </p:nvGrpSpPr>
          <p:grpSpPr bwMode="auto">
            <a:xfrm>
              <a:off x="7446852" y="1934819"/>
              <a:ext cx="715962" cy="660400"/>
              <a:chOff x="2307" y="1036"/>
              <a:chExt cx="1397" cy="1290"/>
            </a:xfrm>
          </p:grpSpPr>
          <p:sp>
            <p:nvSpPr>
              <p:cNvPr id="20725"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6"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7"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8"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9"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0"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1"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2"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3"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34"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2" name="Text Box 64"/>
            <p:cNvSpPr txBox="1">
              <a:spLocks noChangeArrowheads="1"/>
            </p:cNvSpPr>
            <p:nvPr/>
          </p:nvSpPr>
          <p:spPr bwMode="auto">
            <a:xfrm>
              <a:off x="71408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0493" name="Text Box 65"/>
            <p:cNvSpPr txBox="1">
              <a:spLocks noChangeArrowheads="1"/>
            </p:cNvSpPr>
            <p:nvPr/>
          </p:nvSpPr>
          <p:spPr bwMode="auto">
            <a:xfrm>
              <a:off x="73313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0494" name="Text Box 66"/>
            <p:cNvSpPr txBox="1">
              <a:spLocks noChangeArrowheads="1"/>
            </p:cNvSpPr>
            <p:nvPr/>
          </p:nvSpPr>
          <p:spPr bwMode="auto">
            <a:xfrm>
              <a:off x="74690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grpSp>
          <p:nvGrpSpPr>
            <p:cNvPr id="386" name="Group 112"/>
            <p:cNvGrpSpPr>
              <a:grpSpLocks/>
            </p:cNvGrpSpPr>
            <p:nvPr/>
          </p:nvGrpSpPr>
          <p:grpSpPr bwMode="auto">
            <a:xfrm>
              <a:off x="6153399" y="1475004"/>
              <a:ext cx="685800" cy="684213"/>
              <a:chOff x="2589" y="2497"/>
              <a:chExt cx="946" cy="945"/>
            </a:xfrm>
          </p:grpSpPr>
          <p:sp>
            <p:nvSpPr>
              <p:cNvPr id="387"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43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2" name="Group 1"/>
          <p:cNvGrpSpPr/>
          <p:nvPr/>
        </p:nvGrpSpPr>
        <p:grpSpPr>
          <a:xfrm>
            <a:off x="491797" y="4975485"/>
            <a:ext cx="2206818" cy="1539945"/>
            <a:chOff x="6530975" y="896781"/>
            <a:chExt cx="2206818" cy="1539945"/>
          </a:xfrm>
        </p:grpSpPr>
        <p:sp>
          <p:nvSpPr>
            <p:cNvPr id="20518" name="Text Box 218"/>
            <p:cNvSpPr txBox="1">
              <a:spLocks noChangeArrowheads="1"/>
            </p:cNvSpPr>
            <p:nvPr/>
          </p:nvSpPr>
          <p:spPr bwMode="auto">
            <a:xfrm>
              <a:off x="6541011" y="896781"/>
              <a:ext cx="202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5749" y="135300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4" name="Line 72"/>
            <p:cNvSpPr>
              <a:spLocks noChangeShapeType="1"/>
            </p:cNvSpPr>
            <p:nvPr/>
          </p:nvSpPr>
          <p:spPr bwMode="auto">
            <a:xfrm>
              <a:off x="6841653" y="1863278"/>
              <a:ext cx="712976"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513" name="Group 190"/>
            <p:cNvGrpSpPr>
              <a:grpSpLocks/>
            </p:cNvGrpSpPr>
            <p:nvPr/>
          </p:nvGrpSpPr>
          <p:grpSpPr bwMode="auto">
            <a:xfrm>
              <a:off x="6530975" y="1467485"/>
              <a:ext cx="685800" cy="684212"/>
              <a:chOff x="2589" y="2497"/>
              <a:chExt cx="946" cy="945"/>
            </a:xfrm>
          </p:grpSpPr>
          <p:sp>
            <p:nvSpPr>
              <p:cNvPr id="20605" name="Freeform 191"/>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6" name="Freeform 19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7" name="Freeform 193"/>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8" name="Freeform 194"/>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9" name="Freeform 195"/>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0" name="Freeform 196"/>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1" name="Freeform 197"/>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2" name="Freeform 198"/>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3" name="Freeform 199"/>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4" name="Freeform 20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5" name="Freeform 201"/>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6" name="Freeform 202"/>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7" name="Freeform 203"/>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8" name="Freeform 204"/>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9" name="Freeform 205"/>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0" name="Freeform 206"/>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1" name="Freeform 207"/>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2" name="Freeform 208"/>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3" name="Freeform 209"/>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4" name="Freeform 210"/>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5" name="Freeform 211"/>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26" name="Freeform 212"/>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3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153" y="123282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525996" y="909638"/>
            <a:ext cx="2249874" cy="1728786"/>
            <a:chOff x="3432595" y="909638"/>
            <a:chExt cx="2249874" cy="1728786"/>
          </a:xfrm>
        </p:grpSpPr>
        <p:sp>
          <p:nvSpPr>
            <p:cNvPr id="20485" name="Freeform 5"/>
            <p:cNvSpPr>
              <a:spLocks/>
            </p:cNvSpPr>
            <p:nvPr/>
          </p:nvSpPr>
          <p:spPr bwMode="invGray">
            <a:xfrm>
              <a:off x="4374389"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20496" name="Line 72"/>
            <p:cNvSpPr>
              <a:spLocks noChangeShapeType="1"/>
            </p:cNvSpPr>
            <p:nvPr/>
          </p:nvSpPr>
          <p:spPr bwMode="auto">
            <a:xfrm>
              <a:off x="3702826" y="1863278"/>
              <a:ext cx="683550" cy="0"/>
            </a:xfrm>
            <a:prstGeom prst="line">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endParaRPr lang="en-US"/>
            </a:p>
          </p:txBody>
        </p:sp>
        <p:grpSp>
          <p:nvGrpSpPr>
            <p:cNvPr id="20497" name="Group 73"/>
            <p:cNvGrpSpPr>
              <a:grpSpLocks/>
            </p:cNvGrpSpPr>
            <p:nvPr/>
          </p:nvGrpSpPr>
          <p:grpSpPr bwMode="auto">
            <a:xfrm>
              <a:off x="3435769" y="1467485"/>
              <a:ext cx="685800" cy="684213"/>
              <a:chOff x="2589" y="2497"/>
              <a:chExt cx="946" cy="945"/>
            </a:xfrm>
          </p:grpSpPr>
          <p:sp>
            <p:nvSpPr>
              <p:cNvPr id="20703" name="Freeform 74"/>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4" name="Freeform 75"/>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5" name="Freeform 76"/>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6" name="Freeform 77"/>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7" name="Freeform 78"/>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8" name="Freeform 79"/>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9" name="Freeform 80"/>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0" name="Freeform 81"/>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1" name="Freeform 82"/>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2" name="Freeform 83"/>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3" name="Freeform 84"/>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4" name="Freeform 85"/>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5" name="Freeform 86"/>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6" name="Freeform 87"/>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7" name="Freeform 88"/>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8" name="Freeform 89"/>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9" name="Freeform 90"/>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0" name="Freeform 91"/>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1" name="Freeform 92"/>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2" name="Freeform 93"/>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3" name="Freeform 94"/>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4" name="Freeform 95"/>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8" name="Text Box 96"/>
            <p:cNvSpPr txBox="1">
              <a:spLocks noChangeArrowheads="1"/>
            </p:cNvSpPr>
            <p:nvPr/>
          </p:nvSpPr>
          <p:spPr bwMode="auto">
            <a:xfrm>
              <a:off x="3432595" y="909638"/>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pic>
          <p:nvPicPr>
            <p:cNvPr id="43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33829"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7" name="Group 303"/>
            <p:cNvGrpSpPr>
              <a:grpSpLocks/>
            </p:cNvGrpSpPr>
            <p:nvPr/>
          </p:nvGrpSpPr>
          <p:grpSpPr bwMode="auto">
            <a:xfrm>
              <a:off x="4331244" y="1579697"/>
              <a:ext cx="807968" cy="459970"/>
              <a:chOff x="1940" y="2334"/>
              <a:chExt cx="487" cy="208"/>
            </a:xfrm>
          </p:grpSpPr>
          <p:sp>
            <p:nvSpPr>
              <p:cNvPr id="438"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39"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0" name="Group 303"/>
            <p:cNvGrpSpPr>
              <a:grpSpLocks/>
            </p:cNvGrpSpPr>
            <p:nvPr/>
          </p:nvGrpSpPr>
          <p:grpSpPr bwMode="auto">
            <a:xfrm>
              <a:off x="4526299" y="1812020"/>
              <a:ext cx="807968" cy="459970"/>
              <a:chOff x="1940" y="2334"/>
              <a:chExt cx="487" cy="208"/>
            </a:xfrm>
          </p:grpSpPr>
          <p:sp>
            <p:nvSpPr>
              <p:cNvPr id="441"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2"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443" name="Group 303"/>
            <p:cNvGrpSpPr>
              <a:grpSpLocks/>
            </p:cNvGrpSpPr>
            <p:nvPr/>
          </p:nvGrpSpPr>
          <p:grpSpPr bwMode="auto">
            <a:xfrm>
              <a:off x="4625759" y="2056710"/>
              <a:ext cx="807968" cy="459970"/>
              <a:chOff x="1940" y="2334"/>
              <a:chExt cx="487" cy="208"/>
            </a:xfrm>
          </p:grpSpPr>
          <p:sp>
            <p:nvSpPr>
              <p:cNvPr id="444"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445"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pic>
        <p:nvPicPr>
          <p:cNvPr id="456"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61"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16"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541"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542" name="Group 223"/>
          <p:cNvGrpSpPr>
            <a:grpSpLocks/>
          </p:cNvGrpSpPr>
          <p:nvPr/>
        </p:nvGrpSpPr>
        <p:grpSpPr bwMode="auto">
          <a:xfrm>
            <a:off x="1606276" y="3897726"/>
            <a:ext cx="715962" cy="660400"/>
            <a:chOff x="2307" y="1036"/>
            <a:chExt cx="1397" cy="1290"/>
          </a:xfrm>
        </p:grpSpPr>
        <p:sp>
          <p:nvSpPr>
            <p:cNvPr id="543"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5"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0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0" name="icon Nav_popup"/>
          <p:cNvGrpSpPr>
            <a:grpSpLocks/>
          </p:cNvGrpSpPr>
          <p:nvPr/>
        </p:nvGrpSpPr>
        <p:grpSpPr bwMode="auto">
          <a:xfrm>
            <a:off x="484024" y="3537696"/>
            <a:ext cx="685800" cy="684213"/>
            <a:chOff x="2589" y="2497"/>
            <a:chExt cx="946" cy="945"/>
          </a:xfrm>
        </p:grpSpPr>
        <p:sp>
          <p:nvSpPr>
            <p:cNvPr id="341" name="Freeform 113"/>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114"/>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15"/>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16"/>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17"/>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18"/>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1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20"/>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21"/>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122"/>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23"/>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124"/>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125"/>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126"/>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27"/>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128"/>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29"/>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130"/>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31"/>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132"/>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133"/>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134"/>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9" name="Arc 3"/>
          <p:cNvSpPr/>
          <p:nvPr/>
        </p:nvSpPr>
        <p:spPr bwMode="auto">
          <a:xfrm rot="2256859">
            <a:off x="868287" y="3687116"/>
            <a:ext cx="879147" cy="857681"/>
          </a:xfrm>
          <a:prstGeom prst="arc">
            <a:avLst>
              <a:gd name="adj1" fmla="val 10713746"/>
              <a:gd name="adj2" fmla="val 14253535"/>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6" name="Arc 2"/>
          <p:cNvSpPr/>
          <p:nvPr/>
        </p:nvSpPr>
        <p:spPr bwMode="auto">
          <a:xfrm rot="2256859">
            <a:off x="868287" y="3687116"/>
            <a:ext cx="879147" cy="857681"/>
          </a:xfrm>
          <a:prstGeom prst="arc">
            <a:avLst>
              <a:gd name="adj1" fmla="val 15163461"/>
              <a:gd name="adj2" fmla="val 20177421"/>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67" name="ARC 1"/>
          <p:cNvSpPr/>
          <p:nvPr/>
        </p:nvSpPr>
        <p:spPr bwMode="auto">
          <a:xfrm rot="2256859">
            <a:off x="868287" y="3679496"/>
            <a:ext cx="879147" cy="857681"/>
          </a:xfrm>
          <a:prstGeom prst="arc">
            <a:avLst>
              <a:gd name="adj1" fmla="val 20990255"/>
              <a:gd name="adj2" fmla="val 7986709"/>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smtClean="0"/>
              <a:t>Lessons on location configuration</a:t>
            </a:r>
          </a:p>
        </p:txBody>
      </p:sp>
      <p:sp>
        <p:nvSpPr>
          <p:cNvPr id="21510" name="Content Placeholder 2"/>
          <p:cNvSpPr>
            <a:spLocks noGrp="1"/>
          </p:cNvSpPr>
          <p:nvPr>
            <p:ph idx="1"/>
          </p:nvPr>
        </p:nvSpPr>
        <p:spPr>
          <a:xfrm>
            <a:off x="519113" y="914400"/>
            <a:ext cx="2668587" cy="5486400"/>
          </a:xfrm>
        </p:spPr>
        <p:txBody>
          <a:bodyPr/>
          <a:lstStyle/>
          <a:p>
            <a:r>
              <a:rPr lang="en-US" dirty="0" smtClean="0"/>
              <a:t>Popups are discussed in this course</a:t>
            </a:r>
          </a:p>
          <a:p>
            <a:r>
              <a:rPr lang="en-US" dirty="0" smtClean="0"/>
              <a:t>Pages, location groups, and wizards are discussed in the Application Config course for each product</a:t>
            </a:r>
          </a:p>
          <a:p>
            <a:r>
              <a:rPr lang="en-US" dirty="0" smtClean="0"/>
              <a:t>Worksheets, </a:t>
            </a:r>
            <a:br>
              <a:rPr lang="en-US" dirty="0" smtClean="0"/>
            </a:br>
            <a:r>
              <a:rPr lang="en-US" dirty="0" smtClean="0"/>
              <a:t>exit points, and forwards are not covered</a:t>
            </a:r>
          </a:p>
        </p:txBody>
      </p:sp>
      <p:sp>
        <p:nvSpPr>
          <p:cNvPr id="153" name="Text Box 260"/>
          <p:cNvSpPr txBox="1">
            <a:spLocks noChangeArrowheads="1"/>
          </p:cNvSpPr>
          <p:nvPr/>
        </p:nvSpPr>
        <p:spPr bwMode="auto">
          <a:xfrm>
            <a:off x="3521889" y="909638"/>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Popup</a:t>
            </a:r>
          </a:p>
        </p:txBody>
      </p:sp>
      <p:grpSp>
        <p:nvGrpSpPr>
          <p:cNvPr id="13" name="Group 12"/>
          <p:cNvGrpSpPr/>
          <p:nvPr/>
        </p:nvGrpSpPr>
        <p:grpSpPr>
          <a:xfrm>
            <a:off x="3530911" y="2722587"/>
            <a:ext cx="1333367" cy="1462341"/>
            <a:chOff x="3530911" y="2798787"/>
            <a:chExt cx="1333367" cy="1462341"/>
          </a:xfrm>
        </p:grpSpPr>
        <p:sp>
          <p:nvSpPr>
            <p:cNvPr id="155" name="Text Box 97"/>
            <p:cNvSpPr txBox="1">
              <a:spLocks noChangeArrowheads="1"/>
            </p:cNvSpPr>
            <p:nvPr/>
          </p:nvSpPr>
          <p:spPr bwMode="auto">
            <a:xfrm>
              <a:off x="3530911" y="2798787"/>
              <a:ext cx="121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Page</a:t>
              </a:r>
            </a:p>
          </p:txBody>
        </p:sp>
        <p:sp>
          <p:nvSpPr>
            <p:cNvPr id="156" name="Rectangle 99"/>
            <p:cNvSpPr>
              <a:spLocks noChangeAspect="1" noChangeArrowheads="1"/>
            </p:cNvSpPr>
            <p:nvPr/>
          </p:nvSpPr>
          <p:spPr bwMode="invGray">
            <a:xfrm>
              <a:off x="3534138" y="3258273"/>
              <a:ext cx="1002855" cy="1002855"/>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1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58" y="3119146"/>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0" name="Group 223"/>
            <p:cNvGrpSpPr>
              <a:grpSpLocks/>
            </p:cNvGrpSpPr>
            <p:nvPr/>
          </p:nvGrpSpPr>
          <p:grpSpPr bwMode="auto">
            <a:xfrm>
              <a:off x="3672757" y="3486600"/>
              <a:ext cx="715962" cy="660400"/>
              <a:chOff x="2307" y="1036"/>
              <a:chExt cx="1397" cy="1290"/>
            </a:xfrm>
          </p:grpSpPr>
          <p:sp>
            <p:nvSpPr>
              <p:cNvPr id="161"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 name="Group 10"/>
          <p:cNvGrpSpPr/>
          <p:nvPr/>
        </p:nvGrpSpPr>
        <p:grpSpPr>
          <a:xfrm>
            <a:off x="3521487" y="4630673"/>
            <a:ext cx="1431925" cy="1725387"/>
            <a:chOff x="3521487" y="4645025"/>
            <a:chExt cx="1431925" cy="1725387"/>
          </a:xfrm>
        </p:grpSpPr>
        <p:sp>
          <p:nvSpPr>
            <p:cNvPr id="207" name="Text Box 234"/>
            <p:cNvSpPr txBox="1">
              <a:spLocks noChangeArrowheads="1"/>
            </p:cNvSpPr>
            <p:nvPr/>
          </p:nvSpPr>
          <p:spPr bwMode="auto">
            <a:xfrm>
              <a:off x="3521487" y="4645025"/>
              <a:ext cx="143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Worksheet</a:t>
              </a:r>
            </a:p>
          </p:txBody>
        </p:sp>
        <p:grpSp>
          <p:nvGrpSpPr>
            <p:cNvPr id="5" name="Group 4"/>
            <p:cNvGrpSpPr/>
            <p:nvPr/>
          </p:nvGrpSpPr>
          <p:grpSpPr>
            <a:xfrm>
              <a:off x="3558549" y="4974402"/>
              <a:ext cx="1389602" cy="1396010"/>
              <a:chOff x="4405173" y="3320987"/>
              <a:chExt cx="1389602" cy="1396010"/>
            </a:xfrm>
          </p:grpSpPr>
          <p:sp>
            <p:nvSpPr>
              <p:cNvPr id="193" name="Rectangle 220"/>
              <p:cNvSpPr>
                <a:spLocks noChangeArrowheads="1"/>
              </p:cNvSpPr>
              <p:nvPr/>
            </p:nvSpPr>
            <p:spPr bwMode="auto">
              <a:xfrm>
                <a:off x="4405173" y="3634338"/>
                <a:ext cx="1244247" cy="1082659"/>
              </a:xfrm>
              <a:prstGeom prst="rect">
                <a:avLst/>
              </a:prstGeom>
              <a:solidFill>
                <a:schemeClr val="tx1"/>
              </a:solidFill>
              <a:ln w="28575" algn="ctr">
                <a:solidFill>
                  <a:srgbClr val="777777"/>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sp>
            <p:nvSpPr>
              <p:cNvPr id="194" name="Line 221"/>
              <p:cNvSpPr>
                <a:spLocks noChangeShapeType="1"/>
              </p:cNvSpPr>
              <p:nvPr/>
            </p:nvSpPr>
            <p:spPr bwMode="auto">
              <a:xfrm flipH="1">
                <a:off x="4422556" y="3809917"/>
                <a:ext cx="1226864" cy="8281"/>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5" name="Freeform 222"/>
              <p:cNvSpPr>
                <a:spLocks/>
              </p:cNvSpPr>
              <p:nvPr/>
            </p:nvSpPr>
            <p:spPr bwMode="invGray">
              <a:xfrm flipV="1">
                <a:off x="4479777" y="3829261"/>
                <a:ext cx="1123791" cy="863186"/>
              </a:xfrm>
              <a:custGeom>
                <a:avLst/>
                <a:gdLst>
                  <a:gd name="T0" fmla="*/ 0 w 1290"/>
                  <a:gd name="T1" fmla="*/ 2147483647 h 801"/>
                  <a:gd name="T2" fmla="*/ 0 w 1290"/>
                  <a:gd name="T3" fmla="*/ 0 h 801"/>
                  <a:gd name="T4" fmla="*/ 2147483647 w 1290"/>
                  <a:gd name="T5" fmla="*/ 0 h 801"/>
                  <a:gd name="T6" fmla="*/ 2147483647 w 1290"/>
                  <a:gd name="T7" fmla="*/ 2147483647 h 801"/>
                  <a:gd name="T8" fmla="*/ 2147483647 w 1290"/>
                  <a:gd name="T9" fmla="*/ 2147483647 h 801"/>
                  <a:gd name="T10" fmla="*/ 2147483647 w 1290"/>
                  <a:gd name="T11" fmla="*/ 2147483647 h 801"/>
                  <a:gd name="T12" fmla="*/ 0 w 1290"/>
                  <a:gd name="T13" fmla="*/ 2147483647 h 801"/>
                  <a:gd name="T14" fmla="*/ 0 60000 65536"/>
                  <a:gd name="T15" fmla="*/ 0 60000 65536"/>
                  <a:gd name="T16" fmla="*/ 0 60000 65536"/>
                  <a:gd name="T17" fmla="*/ 0 60000 65536"/>
                  <a:gd name="T18" fmla="*/ 0 60000 65536"/>
                  <a:gd name="T19" fmla="*/ 0 60000 65536"/>
                  <a:gd name="T20" fmla="*/ 0 60000 65536"/>
                  <a:gd name="T21" fmla="*/ 0 w 1290"/>
                  <a:gd name="T22" fmla="*/ 0 h 801"/>
                  <a:gd name="T23" fmla="*/ 1290 w 1290"/>
                  <a:gd name="T24" fmla="*/ 801 h 8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801">
                    <a:moveTo>
                      <a:pt x="0" y="801"/>
                    </a:moveTo>
                    <a:lnTo>
                      <a:pt x="0" y="0"/>
                    </a:lnTo>
                    <a:lnTo>
                      <a:pt x="1290" y="0"/>
                    </a:lnTo>
                    <a:lnTo>
                      <a:pt x="1290" y="636"/>
                    </a:lnTo>
                    <a:lnTo>
                      <a:pt x="324" y="636"/>
                    </a:lnTo>
                    <a:lnTo>
                      <a:pt x="324" y="792"/>
                    </a:lnTo>
                    <a:lnTo>
                      <a:pt x="0" y="801"/>
                    </a:lnTo>
                    <a:close/>
                  </a:path>
                </a:pathLst>
              </a:cu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96" name="Group 223"/>
              <p:cNvGrpSpPr>
                <a:grpSpLocks/>
              </p:cNvGrpSpPr>
              <p:nvPr/>
            </p:nvGrpSpPr>
            <p:grpSpPr bwMode="auto">
              <a:xfrm>
                <a:off x="4704979" y="3997427"/>
                <a:ext cx="715962" cy="660400"/>
                <a:chOff x="2307" y="1036"/>
                <a:chExt cx="1397" cy="1290"/>
              </a:xfrm>
            </p:grpSpPr>
            <p:sp>
              <p:nvSpPr>
                <p:cNvPr id="19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135" y="3320987"/>
                <a:ext cx="548640" cy="6230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7" name="Group 6"/>
          <p:cNvGrpSpPr/>
          <p:nvPr/>
        </p:nvGrpSpPr>
        <p:grpSpPr>
          <a:xfrm>
            <a:off x="7629584" y="2714649"/>
            <a:ext cx="1422691" cy="1704424"/>
            <a:chOff x="7547467" y="945075"/>
            <a:chExt cx="1422691" cy="1704424"/>
          </a:xfrm>
        </p:grpSpPr>
        <p:sp>
          <p:nvSpPr>
            <p:cNvPr id="234" name="Freeform 5"/>
            <p:cNvSpPr>
              <a:spLocks/>
            </p:cNvSpPr>
            <p:nvPr/>
          </p:nvSpPr>
          <p:spPr bwMode="invGray">
            <a:xfrm>
              <a:off x="7547467" y="1331556"/>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235" name="Group 6"/>
            <p:cNvGrpSpPr>
              <a:grpSpLocks/>
            </p:cNvGrpSpPr>
            <p:nvPr/>
          </p:nvGrpSpPr>
          <p:grpSpPr bwMode="auto">
            <a:xfrm>
              <a:off x="7594849" y="1435825"/>
              <a:ext cx="715962" cy="660400"/>
              <a:chOff x="2307" y="1036"/>
              <a:chExt cx="1397" cy="1290"/>
            </a:xfrm>
          </p:grpSpPr>
          <p:sp>
            <p:nvSpPr>
              <p:cNvPr id="286"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7" name="Text Box 41"/>
            <p:cNvSpPr txBox="1">
              <a:spLocks noChangeArrowheads="1"/>
            </p:cNvSpPr>
            <p:nvPr/>
          </p:nvSpPr>
          <p:spPr bwMode="auto">
            <a:xfrm>
              <a:off x="7547467" y="945075"/>
              <a:ext cx="109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Wizard</a:t>
              </a:r>
            </a:p>
          </p:txBody>
        </p:sp>
        <p:grpSp>
          <p:nvGrpSpPr>
            <p:cNvPr id="238" name="Group 42"/>
            <p:cNvGrpSpPr>
              <a:grpSpLocks/>
            </p:cNvGrpSpPr>
            <p:nvPr/>
          </p:nvGrpSpPr>
          <p:grpSpPr bwMode="auto">
            <a:xfrm>
              <a:off x="7794873" y="1684897"/>
              <a:ext cx="715963" cy="660400"/>
              <a:chOff x="2307" y="1036"/>
              <a:chExt cx="1397" cy="1290"/>
            </a:xfrm>
          </p:grpSpPr>
          <p:sp>
            <p:nvSpPr>
              <p:cNvPr id="277" name="Freeform 4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Rectangle 4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 name="Freeform 4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4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4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4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4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5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5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9" name="Group 53"/>
            <p:cNvGrpSpPr>
              <a:grpSpLocks/>
            </p:cNvGrpSpPr>
            <p:nvPr/>
          </p:nvGrpSpPr>
          <p:grpSpPr bwMode="auto">
            <a:xfrm>
              <a:off x="7904052" y="1934819"/>
              <a:ext cx="715962" cy="660400"/>
              <a:chOff x="2307" y="1036"/>
              <a:chExt cx="1397" cy="1290"/>
            </a:xfrm>
          </p:grpSpPr>
          <p:sp>
            <p:nvSpPr>
              <p:cNvPr id="267" name="Freeform 5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Rectangle 5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 name="Freeform 5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5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5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6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6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0" name="Text Box 64"/>
            <p:cNvSpPr txBox="1">
              <a:spLocks noChangeArrowheads="1"/>
            </p:cNvSpPr>
            <p:nvPr/>
          </p:nvSpPr>
          <p:spPr bwMode="auto">
            <a:xfrm>
              <a:off x="7598024" y="1494563"/>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1</a:t>
              </a:r>
            </a:p>
          </p:txBody>
        </p:sp>
        <p:sp>
          <p:nvSpPr>
            <p:cNvPr id="241" name="Text Box 65"/>
            <p:cNvSpPr txBox="1">
              <a:spLocks noChangeArrowheads="1"/>
            </p:cNvSpPr>
            <p:nvPr/>
          </p:nvSpPr>
          <p:spPr bwMode="auto">
            <a:xfrm>
              <a:off x="7788523" y="1735697"/>
              <a:ext cx="35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2</a:t>
              </a:r>
            </a:p>
          </p:txBody>
        </p:sp>
        <p:sp>
          <p:nvSpPr>
            <p:cNvPr id="242" name="Text Box 66"/>
            <p:cNvSpPr txBox="1">
              <a:spLocks noChangeArrowheads="1"/>
            </p:cNvSpPr>
            <p:nvPr/>
          </p:nvSpPr>
          <p:spPr bwMode="auto">
            <a:xfrm>
              <a:off x="7926277" y="1980857"/>
              <a:ext cx="350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3</a:t>
              </a:r>
            </a:p>
          </p:txBody>
        </p:sp>
        <p:pic>
          <p:nvPicPr>
            <p:cNvPr id="24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1518" y="1243243"/>
              <a:ext cx="548640" cy="55036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9" name="Group 8"/>
          <p:cNvGrpSpPr/>
          <p:nvPr/>
        </p:nvGrpSpPr>
        <p:grpSpPr>
          <a:xfrm>
            <a:off x="5506497" y="4630674"/>
            <a:ext cx="1392044" cy="1539945"/>
            <a:chOff x="5485400" y="4658761"/>
            <a:chExt cx="1392044" cy="1539945"/>
          </a:xfrm>
        </p:grpSpPr>
        <p:sp>
          <p:nvSpPr>
            <p:cNvPr id="297" name="Text Box 218"/>
            <p:cNvSpPr txBox="1">
              <a:spLocks noChangeArrowheads="1"/>
            </p:cNvSpPr>
            <p:nvPr/>
          </p:nvSpPr>
          <p:spPr bwMode="auto">
            <a:xfrm>
              <a:off x="5553075" y="4658761"/>
              <a:ext cx="12976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Exit Point</a:t>
              </a:r>
            </a:p>
          </p:txBody>
        </p:sp>
        <p:pic>
          <p:nvPicPr>
            <p:cNvPr id="29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400" y="5114984"/>
              <a:ext cx="1365328" cy="10837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8804" y="4994808"/>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506497" y="2723060"/>
            <a:ext cx="2048033" cy="1728786"/>
            <a:chOff x="11562045" y="3016187"/>
            <a:chExt cx="2048033" cy="1728786"/>
          </a:xfrm>
        </p:grpSpPr>
        <p:sp>
          <p:nvSpPr>
            <p:cNvPr id="328" name="Text Box 96"/>
            <p:cNvSpPr txBox="1">
              <a:spLocks noChangeArrowheads="1"/>
            </p:cNvSpPr>
            <p:nvPr/>
          </p:nvSpPr>
          <p:spPr bwMode="auto">
            <a:xfrm>
              <a:off x="11577796" y="3016187"/>
              <a:ext cx="20322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Location </a:t>
              </a:r>
              <a:r>
                <a:rPr lang="en-US" dirty="0" smtClean="0">
                  <a:solidFill>
                    <a:schemeClr val="bg1"/>
                  </a:solidFill>
                </a:rPr>
                <a:t>Group</a:t>
              </a:r>
              <a:endParaRPr lang="en-US" dirty="0">
                <a:solidFill>
                  <a:schemeClr val="bg1"/>
                </a:solidFill>
              </a:endParaRPr>
            </a:p>
          </p:txBody>
        </p:sp>
        <p:grpSp>
          <p:nvGrpSpPr>
            <p:cNvPr id="4" name="Group 3"/>
            <p:cNvGrpSpPr/>
            <p:nvPr/>
          </p:nvGrpSpPr>
          <p:grpSpPr>
            <a:xfrm>
              <a:off x="11562045" y="3347325"/>
              <a:ext cx="1351225" cy="1397648"/>
              <a:chOff x="4424645" y="1240776"/>
              <a:chExt cx="1351225" cy="1397648"/>
            </a:xfrm>
          </p:grpSpPr>
          <p:sp>
            <p:nvSpPr>
              <p:cNvPr id="325" name="Freeform 5"/>
              <p:cNvSpPr>
                <a:spLocks/>
              </p:cNvSpPr>
              <p:nvPr/>
            </p:nvSpPr>
            <p:spPr bwMode="invGray">
              <a:xfrm>
                <a:off x="4467790" y="1320481"/>
                <a:ext cx="1090488" cy="1317943"/>
              </a:xfrm>
              <a:custGeom>
                <a:avLst/>
                <a:gdLst>
                  <a:gd name="T0" fmla="*/ 0 w 1107"/>
                  <a:gd name="T1" fmla="*/ 2147483647 h 882"/>
                  <a:gd name="T2" fmla="*/ 0 w 1107"/>
                  <a:gd name="T3" fmla="*/ 0 h 882"/>
                  <a:gd name="T4" fmla="*/ 2147483647 w 1107"/>
                  <a:gd name="T5" fmla="*/ 0 h 882"/>
                  <a:gd name="T6" fmla="*/ 2147483647 w 1107"/>
                  <a:gd name="T7" fmla="*/ 2147483647 h 882"/>
                  <a:gd name="T8" fmla="*/ 2147483647 w 1107"/>
                  <a:gd name="T9" fmla="*/ 2147483647 h 882"/>
                  <a:gd name="T10" fmla="*/ 2147483647 w 1107"/>
                  <a:gd name="T11" fmla="*/ 2147483647 h 882"/>
                  <a:gd name="T12" fmla="*/ 0 w 1107"/>
                  <a:gd name="T13" fmla="*/ 2147483647 h 882"/>
                  <a:gd name="T14" fmla="*/ 0 60000 65536"/>
                  <a:gd name="T15" fmla="*/ 0 60000 65536"/>
                  <a:gd name="T16" fmla="*/ 0 60000 65536"/>
                  <a:gd name="T17" fmla="*/ 0 60000 65536"/>
                  <a:gd name="T18" fmla="*/ 0 60000 65536"/>
                  <a:gd name="T19" fmla="*/ 0 60000 65536"/>
                  <a:gd name="T20" fmla="*/ 0 60000 65536"/>
                  <a:gd name="T21" fmla="*/ 0 w 1107"/>
                  <a:gd name="T22" fmla="*/ 0 h 882"/>
                  <a:gd name="T23" fmla="*/ 1107 w 1107"/>
                  <a:gd name="T24" fmla="*/ 882 h 8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7" h="882">
                    <a:moveTo>
                      <a:pt x="0" y="879"/>
                    </a:moveTo>
                    <a:lnTo>
                      <a:pt x="0" y="0"/>
                    </a:lnTo>
                    <a:lnTo>
                      <a:pt x="288" y="0"/>
                    </a:lnTo>
                    <a:lnTo>
                      <a:pt x="288" y="84"/>
                    </a:lnTo>
                    <a:lnTo>
                      <a:pt x="1107" y="84"/>
                    </a:lnTo>
                    <a:lnTo>
                      <a:pt x="1107" y="882"/>
                    </a:lnTo>
                    <a:lnTo>
                      <a:pt x="0" y="879"/>
                    </a:lnTo>
                    <a:close/>
                  </a:path>
                </a:pathLst>
              </a:custGeom>
              <a:solidFill>
                <a:schemeClr val="tx1"/>
              </a:solidFill>
              <a:ln w="28575">
                <a:solidFill>
                  <a:srgbClr val="C00000"/>
                </a:solidFill>
                <a:round/>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pic>
            <p:nvPicPr>
              <p:cNvPr id="32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7230" y="1240776"/>
                <a:ext cx="548640" cy="548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0" name="Group 303"/>
              <p:cNvGrpSpPr>
                <a:grpSpLocks/>
              </p:cNvGrpSpPr>
              <p:nvPr/>
            </p:nvGrpSpPr>
            <p:grpSpPr bwMode="auto">
              <a:xfrm>
                <a:off x="4424645" y="1579697"/>
                <a:ext cx="807968" cy="459970"/>
                <a:chOff x="1940" y="2334"/>
                <a:chExt cx="487" cy="208"/>
              </a:xfrm>
            </p:grpSpPr>
            <p:sp>
              <p:nvSpPr>
                <p:cNvPr id="337"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8"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1" name="Group 303"/>
              <p:cNvGrpSpPr>
                <a:grpSpLocks/>
              </p:cNvGrpSpPr>
              <p:nvPr/>
            </p:nvGrpSpPr>
            <p:grpSpPr bwMode="auto">
              <a:xfrm>
                <a:off x="4619700" y="1812020"/>
                <a:ext cx="807968" cy="459970"/>
                <a:chOff x="1940" y="2334"/>
                <a:chExt cx="487" cy="208"/>
              </a:xfrm>
            </p:grpSpPr>
            <p:sp>
              <p:nvSpPr>
                <p:cNvPr id="335"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6"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nvGrpSpPr>
              <p:cNvPr id="332" name="Group 303"/>
              <p:cNvGrpSpPr>
                <a:grpSpLocks/>
              </p:cNvGrpSpPr>
              <p:nvPr/>
            </p:nvGrpSpPr>
            <p:grpSpPr bwMode="auto">
              <a:xfrm>
                <a:off x="4719160" y="2056710"/>
                <a:ext cx="807968" cy="459970"/>
                <a:chOff x="1940" y="2334"/>
                <a:chExt cx="487" cy="208"/>
              </a:xfrm>
            </p:grpSpPr>
            <p:sp>
              <p:nvSpPr>
                <p:cNvPr id="333" name="Rectangle 71"/>
                <p:cNvSpPr>
                  <a:spLocks noChangeArrowheads="1"/>
                </p:cNvSpPr>
                <p:nvPr/>
              </p:nvSpPr>
              <p:spPr bwMode="invGray">
                <a:xfrm>
                  <a:off x="2008" y="2334"/>
                  <a:ext cx="349" cy="194"/>
                </a:xfrm>
                <a:prstGeom prst="rect">
                  <a:avLst/>
                </a:prstGeom>
                <a:solidFill>
                  <a:schemeClr val="tx1"/>
                </a:solidFill>
                <a:ln w="28575" algn="ctr">
                  <a:solidFill>
                    <a:srgbClr val="C00000"/>
                  </a:solidFill>
                  <a:miter lim="800000"/>
                  <a:headEnd/>
                  <a:tailEnd/>
                </a:ln>
              </p:spPr>
              <p:txBody>
                <a:bodyPr wrap="square" lIns="0" tIns="0" rIns="0" bIns="0" anchor="ctr">
                  <a:spAutoFit/>
                </a:bodyPr>
                <a:lstStyle/>
                <a:p>
                  <a:endParaRPr lang="en-US">
                    <a:solidFill>
                      <a:schemeClr val="bg1"/>
                    </a:solidFill>
                  </a:endParaRPr>
                </a:p>
              </p:txBody>
            </p:sp>
            <p:sp>
              <p:nvSpPr>
                <p:cNvPr id="334" name="Text Box 302"/>
                <p:cNvSpPr txBox="1">
                  <a:spLocks noChangeArrowheads="1"/>
                </p:cNvSpPr>
                <p:nvPr/>
              </p:nvSpPr>
              <p:spPr bwMode="auto">
                <a:xfrm>
                  <a:off x="1940" y="2387"/>
                  <a:ext cx="4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Page</a:t>
                  </a:r>
                </a:p>
              </p:txBody>
            </p:sp>
          </p:grpSp>
        </p:grpSp>
      </p:grpSp>
      <p:grpSp>
        <p:nvGrpSpPr>
          <p:cNvPr id="10" name="Group 9"/>
          <p:cNvGrpSpPr/>
          <p:nvPr/>
        </p:nvGrpSpPr>
        <p:grpSpPr>
          <a:xfrm>
            <a:off x="7451626" y="4630673"/>
            <a:ext cx="1495414" cy="1527345"/>
            <a:chOff x="7451626" y="4630673"/>
            <a:chExt cx="1495414" cy="1527345"/>
          </a:xfrm>
        </p:grpSpPr>
        <p:sp>
          <p:nvSpPr>
            <p:cNvPr id="128" name="Text Box 137"/>
            <p:cNvSpPr txBox="1">
              <a:spLocks noChangeArrowheads="1"/>
            </p:cNvSpPr>
            <p:nvPr/>
          </p:nvSpPr>
          <p:spPr bwMode="auto">
            <a:xfrm>
              <a:off x="7451626" y="4630673"/>
              <a:ext cx="1020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Forward</a:t>
              </a:r>
            </a:p>
          </p:txBody>
        </p:sp>
        <p:grpSp>
          <p:nvGrpSpPr>
            <p:cNvPr id="6" name="Group 5"/>
            <p:cNvGrpSpPr/>
            <p:nvPr/>
          </p:nvGrpSpPr>
          <p:grpSpPr>
            <a:xfrm>
              <a:off x="7491493" y="4971833"/>
              <a:ext cx="1455547" cy="1186185"/>
              <a:chOff x="4355426" y="5312193"/>
              <a:chExt cx="1455547" cy="1186185"/>
            </a:xfrm>
          </p:grpSpPr>
          <p:sp>
            <p:nvSpPr>
              <p:cNvPr id="127" name="Flowchart: Decision 126"/>
              <p:cNvSpPr/>
              <p:nvPr/>
            </p:nvSpPr>
            <p:spPr bwMode="auto">
              <a:xfrm>
                <a:off x="4355426" y="5472755"/>
                <a:ext cx="1276193" cy="1025623"/>
              </a:xfrm>
              <a:prstGeom prst="flowChartDecision">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accent1"/>
                    </a:solidFill>
                  </a:rPr>
                  <a:t/>
                </a:r>
                <a:br>
                  <a:rPr lang="en-US" sz="1600" dirty="0" smtClean="0">
                    <a:solidFill>
                      <a:schemeClr val="accent1"/>
                    </a:solidFill>
                  </a:rPr>
                </a:br>
                <a:r>
                  <a:rPr lang="en-US" sz="1600" dirty="0" smtClean="0">
                    <a:solidFill>
                      <a:schemeClr val="accent1"/>
                    </a:solidFill>
                  </a:rPr>
                  <a:t/>
                </a:r>
                <a:br>
                  <a:rPr lang="en-US" sz="1600" dirty="0" smtClean="0">
                    <a:solidFill>
                      <a:schemeClr val="accent1"/>
                    </a:solidFill>
                  </a:rPr>
                </a:br>
                <a:endParaRPr lang="en-US" sz="1600" dirty="0">
                  <a:solidFill>
                    <a:schemeClr val="accent1"/>
                  </a:solidFill>
                </a:endParaRPr>
              </a:p>
            </p:txBody>
          </p:sp>
          <p:pic>
            <p:nvPicPr>
              <p:cNvPr id="361" name="Picture 11" descr="C:\Users\sluersen\AppData\Local\Temp\SNAGHTML1d825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2333" y="5312193"/>
                <a:ext cx="548640" cy="511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62" name="Rectangle 71"/>
              <p:cNvSpPr>
                <a:spLocks noChangeArrowheads="1"/>
              </p:cNvSpPr>
              <p:nvPr/>
            </p:nvSpPr>
            <p:spPr bwMode="invGray">
              <a:xfrm>
                <a:off x="5052463" y="59844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sp>
            <p:nvSpPr>
              <p:cNvPr id="363" name="Rectangle 71"/>
              <p:cNvSpPr>
                <a:spLocks noChangeArrowheads="1"/>
              </p:cNvSpPr>
              <p:nvPr/>
            </p:nvSpPr>
            <p:spPr bwMode="invGray">
              <a:xfrm>
                <a:off x="5204863" y="6136840"/>
                <a:ext cx="398705" cy="348563"/>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solidFill>
                    <a:schemeClr val="bg1"/>
                  </a:solidFill>
                </a:endParaRPr>
              </a:p>
            </p:txBody>
          </p:sp>
        </p:grpSp>
      </p:grpSp>
      <p:grpSp>
        <p:nvGrpSpPr>
          <p:cNvPr id="8" name="Group 7"/>
          <p:cNvGrpSpPr/>
          <p:nvPr/>
        </p:nvGrpSpPr>
        <p:grpSpPr>
          <a:xfrm>
            <a:off x="3231831" y="1223994"/>
            <a:ext cx="1606762" cy="1310549"/>
            <a:chOff x="1084187" y="3313699"/>
            <a:chExt cx="1606762" cy="1310549"/>
          </a:xfrm>
        </p:grpSpPr>
        <p:sp>
          <p:nvSpPr>
            <p:cNvPr id="115" name="Rectangle 262"/>
            <p:cNvSpPr>
              <a:spLocks noChangeArrowheads="1"/>
            </p:cNvSpPr>
            <p:nvPr/>
          </p:nvSpPr>
          <p:spPr bwMode="invGray">
            <a:xfrm>
              <a:off x="1367876" y="3641211"/>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116" name="Group 223"/>
            <p:cNvGrpSpPr>
              <a:grpSpLocks/>
            </p:cNvGrpSpPr>
            <p:nvPr/>
          </p:nvGrpSpPr>
          <p:grpSpPr bwMode="auto">
            <a:xfrm>
              <a:off x="1409619" y="3714137"/>
              <a:ext cx="715962" cy="660400"/>
              <a:chOff x="2307" y="1036"/>
              <a:chExt cx="1397" cy="1290"/>
            </a:xfrm>
          </p:grpSpPr>
          <p:sp>
            <p:nvSpPr>
              <p:cNvPr id="117"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4" name="Rectangle 262"/>
            <p:cNvSpPr>
              <a:spLocks noChangeArrowheads="1"/>
            </p:cNvSpPr>
            <p:nvPr/>
          </p:nvSpPr>
          <p:spPr bwMode="invGray">
            <a:xfrm>
              <a:off x="1564533" y="3824800"/>
              <a:ext cx="799448" cy="799448"/>
            </a:xfrm>
            <a:prstGeom prst="rect">
              <a:avLst/>
            </a:prstGeom>
            <a:solidFill>
              <a:schemeClr val="tx1"/>
            </a:solidFill>
            <a:ln w="28575" algn="ctr">
              <a:solidFill>
                <a:srgbClr val="C00000"/>
              </a:solidFill>
              <a:miter lim="800000"/>
              <a:headEnd/>
              <a:tailEnd/>
            </a:ln>
            <a:effectLst>
              <a:outerShdw blurRad="50800" dist="38100" dir="2700000" algn="tl" rotWithShape="0">
                <a:prstClr val="black">
                  <a:alpha val="40000"/>
                </a:prstClr>
              </a:outerShdw>
            </a:effectLst>
            <a:extLst/>
          </p:spPr>
          <p:txBody>
            <a:bodyPr wrap="square" lIns="0" tIns="0" rIns="0" bIns="0" anchor="ctr">
              <a:spAutoFit/>
            </a:bodyPr>
            <a:lstStyle/>
            <a:p>
              <a:endParaRPr lang="en-US"/>
            </a:p>
          </p:txBody>
        </p:sp>
        <p:grpSp>
          <p:nvGrpSpPr>
            <p:cNvPr id="365" name="Group 223"/>
            <p:cNvGrpSpPr>
              <a:grpSpLocks/>
            </p:cNvGrpSpPr>
            <p:nvPr/>
          </p:nvGrpSpPr>
          <p:grpSpPr bwMode="auto">
            <a:xfrm>
              <a:off x="1606276" y="3897726"/>
              <a:ext cx="715962" cy="660400"/>
              <a:chOff x="2307" y="1036"/>
              <a:chExt cx="1397" cy="1290"/>
            </a:xfrm>
          </p:grpSpPr>
          <p:sp>
            <p:nvSpPr>
              <p:cNvPr id="366"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629" y="3313699"/>
              <a:ext cx="544320" cy="5443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0" name="Arc 3"/>
            <p:cNvSpPr/>
            <p:nvPr/>
          </p:nvSpPr>
          <p:spPr bwMode="auto">
            <a:xfrm rot="2256859">
              <a:off x="1185787" y="3687116"/>
              <a:ext cx="879147" cy="857681"/>
            </a:xfrm>
            <a:prstGeom prst="arc">
              <a:avLst>
                <a:gd name="adj1" fmla="val 15104920"/>
                <a:gd name="adj2" fmla="val 17776548"/>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2" name="ARC 1"/>
            <p:cNvSpPr/>
            <p:nvPr/>
          </p:nvSpPr>
          <p:spPr bwMode="auto">
            <a:xfrm rot="2256859">
              <a:off x="1084187" y="3704896"/>
              <a:ext cx="879147" cy="857681"/>
            </a:xfrm>
            <a:prstGeom prst="arc">
              <a:avLst>
                <a:gd name="adj1" fmla="val 530377"/>
                <a:gd name="adj2" fmla="val 12268200"/>
              </a:avLst>
            </a:prstGeom>
            <a:noFill/>
            <a:ln w="28575">
              <a:solidFill>
                <a:schemeClr val="accent1">
                  <a:lumMod val="60000"/>
                  <a:lumOff val="40000"/>
                </a:schemeClr>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Location fundamentals</a:t>
            </a:r>
          </a:p>
          <a:p>
            <a:pPr>
              <a:lnSpc>
                <a:spcPct val="150000"/>
              </a:lnSpc>
              <a:buFont typeface="Arial" charset="0"/>
              <a:buChar char="•"/>
            </a:pPr>
            <a:r>
              <a:rPr lang="en-US" sz="2800" dirty="0" smtClean="0"/>
              <a:t>Enable navigation to a location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35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556" name="Rectangle 2"/>
          <p:cNvSpPr>
            <a:spLocks noGrp="1" noChangeArrowheads="1"/>
          </p:cNvSpPr>
          <p:nvPr>
            <p:ph type="title"/>
          </p:nvPr>
        </p:nvSpPr>
        <p:spPr/>
        <p:txBody>
          <a:bodyPr/>
          <a:lstStyle/>
          <a:p>
            <a:r>
              <a:rPr lang="en-US" smtClean="0"/>
              <a:t>Atomic widget action property</a:t>
            </a:r>
          </a:p>
        </p:txBody>
      </p:sp>
      <p:sp>
        <p:nvSpPr>
          <p:cNvPr id="23557" name="Rectangle 3"/>
          <p:cNvSpPr>
            <a:spLocks noGrp="1" noChangeArrowheads="1"/>
          </p:cNvSpPr>
          <p:nvPr>
            <p:ph idx="1"/>
          </p:nvPr>
        </p:nvSpPr>
        <p:spPr>
          <a:xfrm>
            <a:off x="504825" y="4200525"/>
            <a:ext cx="8332788" cy="2189163"/>
          </a:xfrm>
        </p:spPr>
        <p:txBody>
          <a:bodyPr/>
          <a:lstStyle/>
          <a:p>
            <a:pPr>
              <a:buFont typeface="Arial" charset="0"/>
              <a:buChar char="•"/>
            </a:pPr>
            <a:r>
              <a:rPr lang="en-US" dirty="0" smtClean="0"/>
              <a:t>Most atomic widgets have an action property</a:t>
            </a:r>
          </a:p>
          <a:p>
            <a:pPr lvl="1"/>
            <a:r>
              <a:rPr lang="en-US" sz="2000" dirty="0" smtClean="0"/>
              <a:t>Can be set to a Gosu statement</a:t>
            </a:r>
          </a:p>
          <a:p>
            <a:pPr lvl="1"/>
            <a:r>
              <a:rPr lang="en-US" sz="2000" dirty="0" smtClean="0"/>
              <a:t>When set, atomic widget becomes clickable</a:t>
            </a:r>
          </a:p>
          <a:p>
            <a:pPr lvl="1"/>
            <a:r>
              <a:rPr lang="en-US" sz="2000" dirty="0" smtClean="0"/>
              <a:t>When clicked, Gosu statement is executed</a:t>
            </a:r>
          </a:p>
        </p:txBody>
      </p:sp>
      <p:sp>
        <p:nvSpPr>
          <p:cNvPr id="23560" name="Text Box 12"/>
          <p:cNvSpPr txBox="1">
            <a:spLocks noChangeArrowheads="1"/>
          </p:cNvSpPr>
          <p:nvPr/>
        </p:nvSpPr>
        <p:spPr bwMode="auto">
          <a:xfrm>
            <a:off x="519113"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menu item</a:t>
            </a:r>
          </a:p>
        </p:txBody>
      </p:sp>
      <p:sp>
        <p:nvSpPr>
          <p:cNvPr id="23561" name="Text Box 13"/>
          <p:cNvSpPr txBox="1">
            <a:spLocks noChangeArrowheads="1"/>
          </p:cNvSpPr>
          <p:nvPr/>
        </p:nvSpPr>
        <p:spPr bwMode="auto">
          <a:xfrm>
            <a:off x="4370388" y="2662238"/>
            <a:ext cx="284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clickable cell</a:t>
            </a:r>
          </a:p>
        </p:txBody>
      </p:sp>
      <p:sp>
        <p:nvSpPr>
          <p:cNvPr id="12"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892427"/>
            <a:ext cx="2554287" cy="18938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r>
              <a:rPr lang="en-US" smtClean="0"/>
              <a:t>Atomic widgets that navigate</a:t>
            </a:r>
          </a:p>
        </p:txBody>
      </p:sp>
      <p:sp>
        <p:nvSpPr>
          <p:cNvPr id="24581" name="Rectangle 3"/>
          <p:cNvSpPr>
            <a:spLocks noGrp="1" noChangeArrowheads="1"/>
          </p:cNvSpPr>
          <p:nvPr>
            <p:ph idx="1"/>
          </p:nvPr>
        </p:nvSpPr>
        <p:spPr>
          <a:xfrm>
            <a:off x="519113" y="5816600"/>
            <a:ext cx="7251700" cy="765175"/>
          </a:xfrm>
        </p:spPr>
        <p:txBody>
          <a:bodyPr/>
          <a:lstStyle/>
          <a:p>
            <a:pPr>
              <a:buFont typeface="Arial" charset="0"/>
              <a:buChar char="•"/>
            </a:pPr>
            <a:r>
              <a:rPr lang="en-US" dirty="0" smtClean="0"/>
              <a:t>One common example of atomic widget action is navigation to a location</a:t>
            </a:r>
          </a:p>
          <a:p>
            <a:pPr lvl="1"/>
            <a:endParaRPr lang="en-US" dirty="0" smtClean="0"/>
          </a:p>
        </p:txBody>
      </p:sp>
      <p:sp>
        <p:nvSpPr>
          <p:cNvPr id="24586" name="Text Box 12"/>
          <p:cNvSpPr txBox="1">
            <a:spLocks noChangeArrowheads="1"/>
          </p:cNvSpPr>
          <p:nvPr/>
        </p:nvSpPr>
        <p:spPr bwMode="auto">
          <a:xfrm>
            <a:off x="246856" y="4805363"/>
            <a:ext cx="378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menu </a:t>
            </a:r>
            <a:r>
              <a:rPr lang="en-US" dirty="0" smtClean="0"/>
              <a:t>item</a:t>
            </a:r>
            <a:br>
              <a:rPr lang="en-US" dirty="0" smtClean="0"/>
            </a:br>
            <a:r>
              <a:rPr lang="en-US" dirty="0" smtClean="0"/>
              <a:t>navigates </a:t>
            </a:r>
            <a:r>
              <a:rPr lang="en-US" dirty="0"/>
              <a:t>to</a:t>
            </a:r>
            <a:br>
              <a:rPr lang="en-US" dirty="0"/>
            </a:br>
            <a:r>
              <a:rPr lang="en-US" dirty="0" err="1"/>
              <a:t>ContactNote</a:t>
            </a:r>
            <a:r>
              <a:rPr lang="en-US" dirty="0"/>
              <a:t> worksheet</a:t>
            </a:r>
          </a:p>
        </p:txBody>
      </p:sp>
      <p:sp>
        <p:nvSpPr>
          <p:cNvPr id="24587" name="Text Box 13"/>
          <p:cNvSpPr txBox="1">
            <a:spLocks noChangeArrowheads="1"/>
          </p:cNvSpPr>
          <p:nvPr/>
        </p:nvSpPr>
        <p:spPr bwMode="auto">
          <a:xfrm>
            <a:off x="4140349" y="5069086"/>
            <a:ext cx="460792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clickable </a:t>
            </a:r>
            <a:r>
              <a:rPr lang="en-US" dirty="0" smtClean="0"/>
              <a:t>cell navigates </a:t>
            </a:r>
            <a:r>
              <a:rPr lang="en-US" dirty="0"/>
              <a:t>to</a:t>
            </a:r>
            <a:br>
              <a:rPr lang="en-US" dirty="0"/>
            </a:br>
            <a:r>
              <a:rPr lang="en-US" dirty="0" err="1"/>
              <a:t>ABContactSummary</a:t>
            </a:r>
            <a:r>
              <a:rPr lang="en-US" dirty="0"/>
              <a:t> page</a:t>
            </a:r>
          </a:p>
        </p:txBody>
      </p:sp>
      <p:pic>
        <p:nvPicPr>
          <p:cNvPr id="245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2772571"/>
            <a:ext cx="4171950" cy="21336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36" y="924358"/>
            <a:ext cx="2676525" cy="16764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925652"/>
            <a:ext cx="4612689" cy="14970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AutoShape 33"/>
          <p:cNvSpPr>
            <a:spLocks noChangeArrowheads="1"/>
          </p:cNvSpPr>
          <p:nvPr/>
        </p:nvSpPr>
        <p:spPr bwMode="auto">
          <a:xfrm>
            <a:off x="1939131" y="2126118"/>
            <a:ext cx="1136209" cy="261304"/>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33"/>
          <p:cNvSpPr>
            <a:spLocks noChangeArrowheads="1"/>
          </p:cNvSpPr>
          <p:nvPr/>
        </p:nvSpPr>
        <p:spPr bwMode="auto">
          <a:xfrm>
            <a:off x="5323901" y="2147304"/>
            <a:ext cx="1724599" cy="27535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5" name="Straight Arrow Connector 4"/>
          <p:cNvCxnSpPr>
            <a:cxnSpLocks noChangeShapeType="1"/>
            <a:stCxn id="20" idx="2"/>
            <a:endCxn id="24588" idx="0"/>
          </p:cNvCxnSpPr>
          <p:nvPr/>
        </p:nvCxnSpPr>
        <p:spPr bwMode="auto">
          <a:xfrm rot="5400000">
            <a:off x="2070695" y="2455885"/>
            <a:ext cx="505005" cy="368079"/>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Arrow Connector 4"/>
          <p:cNvCxnSpPr>
            <a:cxnSpLocks noChangeShapeType="1"/>
            <a:stCxn id="21" idx="2"/>
            <a:endCxn id="24589" idx="0"/>
          </p:cNvCxnSpPr>
          <p:nvPr/>
        </p:nvCxnSpPr>
        <p:spPr bwMode="auto">
          <a:xfrm rot="16200000" flipH="1">
            <a:off x="6269359" y="2339505"/>
            <a:ext cx="349908" cy="516224"/>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9" y="3128962"/>
            <a:ext cx="5341938" cy="3108325"/>
          </a:xfrm>
          <a:prstGeom prst="rect">
            <a:avLst/>
          </a:prstGeom>
          <a:noFill/>
          <a:ln w="1905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p:txBody>
          <a:bodyPr/>
          <a:lstStyle/>
          <a:p>
            <a:r>
              <a:rPr lang="en-US" smtClean="0"/>
              <a:t>Location entry points</a:t>
            </a:r>
          </a:p>
        </p:txBody>
      </p:sp>
      <p:sp>
        <p:nvSpPr>
          <p:cNvPr id="25604" name="Rectangle 3"/>
          <p:cNvSpPr>
            <a:spLocks noGrp="1" noChangeArrowheads="1"/>
          </p:cNvSpPr>
          <p:nvPr>
            <p:ph idx="1"/>
          </p:nvPr>
        </p:nvSpPr>
        <p:spPr>
          <a:xfrm>
            <a:off x="519113" y="914400"/>
            <a:ext cx="8318500" cy="2054225"/>
          </a:xfrm>
        </p:spPr>
        <p:txBody>
          <a:bodyPr/>
          <a:lstStyle/>
          <a:p>
            <a:pPr>
              <a:buFont typeface="Arial" charset="0"/>
              <a:buChar char="•"/>
            </a:pPr>
            <a:r>
              <a:rPr lang="en-US" dirty="0" smtClean="0"/>
              <a:t>An </a:t>
            </a:r>
            <a:r>
              <a:rPr lang="en-US" b="1" dirty="0" smtClean="0"/>
              <a:t>entry point</a:t>
            </a:r>
            <a:r>
              <a:rPr lang="en-US" dirty="0" smtClean="0"/>
              <a:t> is a reference used by widgets</a:t>
            </a:r>
            <a:br>
              <a:rPr lang="en-US" dirty="0" smtClean="0"/>
            </a:br>
            <a:r>
              <a:rPr lang="en-US" dirty="0" smtClean="0"/>
              <a:t> to navigate to a given location</a:t>
            </a:r>
          </a:p>
          <a:p>
            <a:pPr lvl="1"/>
            <a:r>
              <a:rPr lang="en-US" dirty="0" smtClean="0"/>
              <a:t>Specifies location name and values </a:t>
            </a:r>
            <a:br>
              <a:rPr lang="en-US" dirty="0" smtClean="0"/>
            </a:br>
            <a:r>
              <a:rPr lang="en-US" dirty="0" smtClean="0"/>
              <a:t>required to render location</a:t>
            </a:r>
          </a:p>
          <a:p>
            <a:pPr lvl="1"/>
            <a:r>
              <a:rPr lang="en-US" dirty="0" smtClean="0"/>
              <a:t>Every location has at least one entry, but could have many</a:t>
            </a:r>
          </a:p>
        </p:txBody>
      </p:sp>
      <p:sp>
        <p:nvSpPr>
          <p:cNvPr id="25605" name="Text Box 5"/>
          <p:cNvSpPr txBox="1">
            <a:spLocks noChangeArrowheads="1"/>
          </p:cNvSpPr>
          <p:nvPr/>
        </p:nvSpPr>
        <p:spPr bwMode="auto">
          <a:xfrm>
            <a:off x="2416969" y="3595687"/>
            <a:ext cx="433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ABContactLG</a:t>
            </a:r>
            <a:r>
              <a:rPr lang="en-US" dirty="0"/>
              <a:t>(anABContact)</a:t>
            </a:r>
          </a:p>
        </p:txBody>
      </p:sp>
      <p:pic>
        <p:nvPicPr>
          <p:cNvPr id="2560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064000"/>
            <a:ext cx="4722812" cy="2330450"/>
          </a:xfrm>
          <a:prstGeom prst="rect">
            <a:avLst/>
          </a:prstGeom>
          <a:noFill/>
          <a:ln w="12700" algn="ctr">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
        <p:nvSpPr>
          <p:cNvPr id="25607" name="Text Box 7"/>
          <p:cNvSpPr txBox="1">
            <a:spLocks noChangeArrowheads="1"/>
          </p:cNvSpPr>
          <p:nvPr/>
        </p:nvSpPr>
        <p:spPr bwMode="auto">
          <a:xfrm>
            <a:off x="4968875" y="4414838"/>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UserPreferencesWorksheet()</a:t>
            </a:r>
          </a:p>
        </p:txBody>
      </p:sp>
      <p:pic>
        <p:nvPicPr>
          <p:cNvPr id="12290" name="Picture 2" descr="C:\Users\sluersen\AppData\Local\Temp\SNAGHTML24dd7d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9519" y="901700"/>
            <a:ext cx="1216152" cy="11424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814513"/>
            <a:ext cx="4616450" cy="4041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Rectangle 2"/>
          <p:cNvSpPr>
            <a:spLocks noGrp="1" noChangeArrowheads="1"/>
          </p:cNvSpPr>
          <p:nvPr>
            <p:ph type="title"/>
          </p:nvPr>
        </p:nvSpPr>
        <p:spPr/>
        <p:txBody>
          <a:bodyPr/>
          <a:lstStyle/>
          <a:p>
            <a:r>
              <a:rPr lang="en-US" smtClean="0"/>
              <a:t>Location methods</a:t>
            </a:r>
          </a:p>
        </p:txBody>
      </p:sp>
      <p:sp>
        <p:nvSpPr>
          <p:cNvPr id="26628" name="Rectangle 3"/>
          <p:cNvSpPr>
            <a:spLocks noGrp="1" noChangeArrowheads="1"/>
          </p:cNvSpPr>
          <p:nvPr>
            <p:ph idx="1"/>
          </p:nvPr>
        </p:nvSpPr>
        <p:spPr>
          <a:xfrm>
            <a:off x="519113" y="914400"/>
            <a:ext cx="4065587" cy="5486400"/>
          </a:xfrm>
        </p:spPr>
        <p:txBody>
          <a:bodyPr/>
          <a:lstStyle/>
          <a:p>
            <a:r>
              <a:rPr lang="en-US" dirty="0" smtClean="0"/>
              <a:t>Locations have methods used to navigate to them</a:t>
            </a:r>
          </a:p>
          <a:p>
            <a:pPr lvl="1"/>
            <a:r>
              <a:rPr lang="en-US" sz="2000" b="1" dirty="0" smtClean="0">
                <a:latin typeface="Courier New" pitchFamily="49" charset="0"/>
                <a:cs typeface="Courier New" pitchFamily="49" charset="0"/>
              </a:rPr>
              <a:t>go()</a:t>
            </a: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a:t>
            </a:r>
          </a:p>
          <a:p>
            <a:pPr lvl="1"/>
            <a:r>
              <a:rPr lang="en-US" sz="2000" b="1" dirty="0" err="1" smtClean="0">
                <a:latin typeface="Courier New" pitchFamily="49" charset="0"/>
                <a:cs typeface="Courier New" pitchFamily="49" charset="0"/>
              </a:rPr>
              <a:t>goInWorkspace</a:t>
            </a:r>
            <a:r>
              <a:rPr lang="en-US" sz="2000" b="1" dirty="0" smtClean="0">
                <a:latin typeface="Courier New" pitchFamily="49" charset="0"/>
                <a:cs typeface="Courier New" pitchFamily="49" charset="0"/>
              </a:rPr>
              <a:t>()</a:t>
            </a:r>
          </a:p>
          <a:p>
            <a:pPr lvl="2"/>
            <a:r>
              <a:rPr lang="en-US" sz="1800" dirty="0" smtClean="0"/>
              <a:t>Renders location in workspace frame</a:t>
            </a:r>
          </a:p>
          <a:p>
            <a:pPr lvl="1"/>
            <a:r>
              <a:rPr lang="en-US" sz="2000" b="1" dirty="0" smtClean="0">
                <a:latin typeface="Courier New" pitchFamily="49" charset="0"/>
                <a:cs typeface="Courier New" pitchFamily="49" charset="0"/>
              </a:rPr>
              <a:t>push()</a:t>
            </a:r>
            <a:endParaRPr lang="en-US" dirty="0">
              <a:cs typeface="Courier New" pitchFamily="49" charset="0"/>
            </a:endParaRPr>
          </a:p>
          <a:p>
            <a:pPr lvl="2"/>
            <a:r>
              <a:rPr lang="en-US" sz="1800" dirty="0" smtClean="0"/>
              <a:t>Renders location in </a:t>
            </a:r>
            <a:br>
              <a:rPr lang="en-US" sz="1800" dirty="0" smtClean="0"/>
            </a:br>
            <a:r>
              <a:rPr lang="en-US" sz="1800" dirty="0" smtClean="0"/>
              <a:t>same frame as </a:t>
            </a:r>
            <a:br>
              <a:rPr lang="en-US" sz="1800" dirty="0" smtClean="0"/>
            </a:br>
            <a:r>
              <a:rPr lang="en-US" sz="1800" dirty="0" smtClean="0"/>
              <a:t>source widget </a:t>
            </a:r>
            <a:br>
              <a:rPr lang="en-US" sz="1800" dirty="0" smtClean="0"/>
            </a:br>
            <a:r>
              <a:rPr lang="en-US" sz="1800" dirty="0" smtClean="0"/>
              <a:t>and retains </a:t>
            </a:r>
            <a:br>
              <a:rPr lang="en-US" sz="1800" dirty="0" smtClean="0"/>
            </a:br>
            <a:r>
              <a:rPr lang="en-US" sz="1800" dirty="0" smtClean="0"/>
              <a:t>previous location </a:t>
            </a:r>
            <a:br>
              <a:rPr lang="en-US" sz="1800" dirty="0" smtClean="0"/>
            </a:br>
            <a:r>
              <a:rPr lang="en-US" sz="1800" dirty="0" smtClean="0"/>
              <a:t>so that it can be </a:t>
            </a:r>
            <a:br>
              <a:rPr lang="en-US" sz="1800" dirty="0" smtClean="0"/>
            </a:br>
            <a:r>
              <a:rPr lang="en-US" sz="1800" dirty="0" smtClean="0"/>
              <a:t>returned to</a:t>
            </a:r>
          </a:p>
          <a:p>
            <a:pPr lvl="1"/>
            <a:endParaRPr lang="en-US" dirty="0" smtClean="0"/>
          </a:p>
        </p:txBody>
      </p:sp>
      <p:sp>
        <p:nvSpPr>
          <p:cNvPr id="26629" name="Rectangle 5"/>
          <p:cNvSpPr>
            <a:spLocks noChangeArrowheads="1"/>
          </p:cNvSpPr>
          <p:nvPr/>
        </p:nvSpPr>
        <p:spPr bwMode="auto">
          <a:xfrm>
            <a:off x="6172200" y="2171700"/>
            <a:ext cx="2690813" cy="177006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Text Box 6"/>
          <p:cNvSpPr txBox="1">
            <a:spLocks noChangeArrowheads="1"/>
          </p:cNvSpPr>
          <p:nvPr/>
        </p:nvSpPr>
        <p:spPr bwMode="auto">
          <a:xfrm>
            <a:off x="6615113" y="960438"/>
            <a:ext cx="2247900" cy="628650"/>
          </a:xfrm>
          <a:prstGeom prst="rect">
            <a:avLst/>
          </a:prstGeom>
          <a:solidFill>
            <a:schemeClr val="tx1"/>
          </a:solidFill>
          <a:ln w="1905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 area</a:t>
            </a:r>
            <a:br>
              <a:rPr lang="en-US"/>
            </a:br>
            <a:r>
              <a:rPr lang="en-US"/>
              <a:t>(main frame)</a:t>
            </a:r>
          </a:p>
        </p:txBody>
      </p:sp>
      <p:sp>
        <p:nvSpPr>
          <p:cNvPr id="26631" name="Line 7"/>
          <p:cNvSpPr>
            <a:spLocks noChangeShapeType="1"/>
          </p:cNvSpPr>
          <p:nvPr/>
        </p:nvSpPr>
        <p:spPr bwMode="auto">
          <a:xfrm>
            <a:off x="8648700" y="1589088"/>
            <a:ext cx="0" cy="8540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2" name="Text Box 8"/>
          <p:cNvSpPr txBox="1">
            <a:spLocks noChangeArrowheads="1"/>
          </p:cNvSpPr>
          <p:nvPr/>
        </p:nvSpPr>
        <p:spPr bwMode="auto">
          <a:xfrm>
            <a:off x="5537200" y="6254750"/>
            <a:ext cx="2247900" cy="304800"/>
          </a:xfrm>
          <a:prstGeom prst="rect">
            <a:avLst/>
          </a:prstGeom>
          <a:solidFill>
            <a:schemeClr val="tx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workspace frame</a:t>
            </a:r>
          </a:p>
        </p:txBody>
      </p:sp>
      <p:sp>
        <p:nvSpPr>
          <p:cNvPr id="26633" name="Line 9"/>
          <p:cNvSpPr>
            <a:spLocks noChangeShapeType="1"/>
          </p:cNvSpPr>
          <p:nvPr/>
        </p:nvSpPr>
        <p:spPr bwMode="auto">
          <a:xfrm flipV="1">
            <a:off x="6400800" y="5876925"/>
            <a:ext cx="0" cy="4048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Rectangle 10"/>
          <p:cNvSpPr>
            <a:spLocks noChangeArrowheads="1"/>
          </p:cNvSpPr>
          <p:nvPr/>
        </p:nvSpPr>
        <p:spPr bwMode="auto">
          <a:xfrm>
            <a:off x="4308475" y="3941763"/>
            <a:ext cx="4616450" cy="19034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302"/>
            <a:ext cx="5110549" cy="1659196"/>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7543" y="2055341"/>
            <a:ext cx="4585264" cy="2344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2"/>
          <p:cNvSpPr>
            <a:spLocks noGrp="1" noChangeArrowheads="1"/>
          </p:cNvSpPr>
          <p:nvPr>
            <p:ph type="title"/>
          </p:nvPr>
        </p:nvSpPr>
        <p:spPr/>
        <p:txBody>
          <a:bodyPr/>
          <a:lstStyle/>
          <a:p>
            <a:r>
              <a:rPr lang="en-US" smtClean="0"/>
              <a:t>Enabling navigation for given widget</a:t>
            </a:r>
          </a:p>
        </p:txBody>
      </p:sp>
      <p:sp>
        <p:nvSpPr>
          <p:cNvPr id="27652" name="Rectangle 3"/>
          <p:cNvSpPr>
            <a:spLocks noGrp="1" noChangeArrowheads="1"/>
          </p:cNvSpPr>
          <p:nvPr>
            <p:ph idx="1"/>
          </p:nvPr>
        </p:nvSpPr>
        <p:spPr>
          <a:xfrm>
            <a:off x="519113" y="4495800"/>
            <a:ext cx="8318500" cy="1893888"/>
          </a:xfrm>
        </p:spPr>
        <p:txBody>
          <a:bodyPr/>
          <a:lstStyle/>
          <a:p>
            <a:pPr marL="457200" indent="-457200">
              <a:buFont typeface="Wingdings 3" pitchFamily="18" charset="2"/>
              <a:buAutoNum type="arabicPeriod"/>
            </a:pPr>
            <a:r>
              <a:rPr lang="en-US" dirty="0" smtClean="0"/>
              <a:t>Open destination location's PCF file</a:t>
            </a:r>
          </a:p>
          <a:p>
            <a:pPr marL="457200" indent="-457200">
              <a:buFont typeface="Wingdings 3" pitchFamily="18" charset="2"/>
              <a:buAutoNum type="arabicPeriod"/>
            </a:pPr>
            <a:r>
              <a:rPr lang="en-US" dirty="0" smtClean="0"/>
              <a:t>Determine relevant entry point</a:t>
            </a:r>
          </a:p>
          <a:p>
            <a:pPr marL="457200" indent="-457200">
              <a:buFont typeface="Wingdings 3" pitchFamily="18" charset="2"/>
              <a:buAutoNum type="arabicPeriod"/>
            </a:pPr>
            <a:r>
              <a:rPr lang="en-US" dirty="0" smtClean="0"/>
              <a:t>Specify widget's action property</a:t>
            </a:r>
          </a:p>
          <a:p>
            <a:pPr marL="457200" indent="-457200">
              <a:buFont typeface="Wingdings 3" pitchFamily="18" charset="2"/>
              <a:buAutoNum type="arabicPeriod"/>
            </a:pPr>
            <a:r>
              <a:rPr lang="en-US" dirty="0" smtClean="0"/>
              <a:t>Deploy PCFs</a:t>
            </a:r>
          </a:p>
        </p:txBody>
      </p:sp>
      <p:sp>
        <p:nvSpPr>
          <p:cNvPr id="27653" name="AutoShape 6"/>
          <p:cNvSpPr>
            <a:spLocks noChangeArrowheads="1"/>
          </p:cNvSpPr>
          <p:nvPr/>
        </p:nvSpPr>
        <p:spPr bwMode="auto">
          <a:xfrm>
            <a:off x="1901409" y="1972231"/>
            <a:ext cx="1729019" cy="3185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4" name="Line 7"/>
          <p:cNvSpPr>
            <a:spLocks noChangeShapeType="1"/>
          </p:cNvSpPr>
          <p:nvPr/>
        </p:nvSpPr>
        <p:spPr bwMode="auto">
          <a:xfrm>
            <a:off x="3592730" y="2131496"/>
            <a:ext cx="2820769" cy="72600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7655" name="Group 8"/>
          <p:cNvGrpSpPr>
            <a:grpSpLocks/>
          </p:cNvGrpSpPr>
          <p:nvPr/>
        </p:nvGrpSpPr>
        <p:grpSpPr bwMode="auto">
          <a:xfrm>
            <a:off x="3784600" y="1972801"/>
            <a:ext cx="685800" cy="684212"/>
            <a:chOff x="2589" y="2497"/>
            <a:chExt cx="946" cy="945"/>
          </a:xfrm>
        </p:grpSpPr>
        <p:sp>
          <p:nvSpPr>
            <p:cNvPr id="27657" name="Freeform 9"/>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10"/>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11"/>
            <p:cNvSpPr>
              <a:spLocks/>
            </p:cNvSpPr>
            <p:nvPr/>
          </p:nvSpPr>
          <p:spPr bwMode="auto">
            <a:xfrm>
              <a:off x="2589" y="2497"/>
              <a:ext cx="946" cy="945"/>
            </a:xfrm>
            <a:custGeom>
              <a:avLst/>
              <a:gdLst>
                <a:gd name="T0" fmla="*/ 939 w 946"/>
                <a:gd name="T1" fmla="*/ 197 h 945"/>
                <a:gd name="T2" fmla="*/ 908 w 946"/>
                <a:gd name="T3" fmla="*/ 129 h 945"/>
                <a:gd name="T4" fmla="*/ 853 w 946"/>
                <a:gd name="T5" fmla="*/ 72 h 945"/>
                <a:gd name="T6" fmla="*/ 778 w 946"/>
                <a:gd name="T7" fmla="*/ 29 h 945"/>
                <a:gd name="T8" fmla="*/ 689 w 946"/>
                <a:gd name="T9" fmla="*/ 5 h 945"/>
                <a:gd name="T10" fmla="*/ 589 w 946"/>
                <a:gd name="T11" fmla="*/ 1 h 945"/>
                <a:gd name="T12" fmla="*/ 496 w 946"/>
                <a:gd name="T13" fmla="*/ 20 h 945"/>
                <a:gd name="T14" fmla="*/ 417 w 946"/>
                <a:gd name="T15" fmla="*/ 56 h 945"/>
                <a:gd name="T16" fmla="*/ 354 w 946"/>
                <a:gd name="T17" fmla="*/ 109 h 945"/>
                <a:gd name="T18" fmla="*/ 314 w 946"/>
                <a:gd name="T19" fmla="*/ 173 h 945"/>
                <a:gd name="T20" fmla="*/ 300 w 946"/>
                <a:gd name="T21" fmla="*/ 248 h 945"/>
                <a:gd name="T22" fmla="*/ 300 w 946"/>
                <a:gd name="T23" fmla="*/ 255 h 945"/>
                <a:gd name="T24" fmla="*/ 300 w 946"/>
                <a:gd name="T25" fmla="*/ 260 h 945"/>
                <a:gd name="T26" fmla="*/ 300 w 946"/>
                <a:gd name="T27" fmla="*/ 323 h 945"/>
                <a:gd name="T28" fmla="*/ 300 w 946"/>
                <a:gd name="T29" fmla="*/ 328 h 945"/>
                <a:gd name="T30" fmla="*/ 238 w 946"/>
                <a:gd name="T31" fmla="*/ 337 h 945"/>
                <a:gd name="T32" fmla="*/ 155 w 946"/>
                <a:gd name="T33" fmla="*/ 364 h 945"/>
                <a:gd name="T34" fmla="*/ 87 w 946"/>
                <a:gd name="T35" fmla="*/ 407 h 945"/>
                <a:gd name="T36" fmla="*/ 36 w 946"/>
                <a:gd name="T37" fmla="*/ 462 h 945"/>
                <a:gd name="T38" fmla="*/ 7 w 946"/>
                <a:gd name="T39" fmla="*/ 528 h 945"/>
                <a:gd name="T40" fmla="*/ 0 w 946"/>
                <a:gd name="T41" fmla="*/ 579 h 945"/>
                <a:gd name="T42" fmla="*/ 2 w 946"/>
                <a:gd name="T43" fmla="*/ 586 h 945"/>
                <a:gd name="T44" fmla="*/ 0 w 946"/>
                <a:gd name="T45" fmla="*/ 591 h 945"/>
                <a:gd name="T46" fmla="*/ 2 w 946"/>
                <a:gd name="T47" fmla="*/ 722 h 945"/>
                <a:gd name="T48" fmla="*/ 25 w 946"/>
                <a:gd name="T49" fmla="*/ 794 h 945"/>
                <a:gd name="T50" fmla="*/ 74 w 946"/>
                <a:gd name="T51" fmla="*/ 856 h 945"/>
                <a:gd name="T52" fmla="*/ 142 w 946"/>
                <a:gd name="T53" fmla="*/ 903 h 945"/>
                <a:gd name="T54" fmla="*/ 228 w 946"/>
                <a:gd name="T55" fmla="*/ 935 h 945"/>
                <a:gd name="T56" fmla="*/ 325 w 946"/>
                <a:gd name="T57" fmla="*/ 945 h 945"/>
                <a:gd name="T58" fmla="*/ 422 w 946"/>
                <a:gd name="T59" fmla="*/ 935 h 945"/>
                <a:gd name="T60" fmla="*/ 506 w 946"/>
                <a:gd name="T61" fmla="*/ 903 h 945"/>
                <a:gd name="T62" fmla="*/ 576 w 946"/>
                <a:gd name="T63" fmla="*/ 856 h 945"/>
                <a:gd name="T64" fmla="*/ 623 w 946"/>
                <a:gd name="T65" fmla="*/ 794 h 945"/>
                <a:gd name="T66" fmla="*/ 647 w 946"/>
                <a:gd name="T67" fmla="*/ 722 h 945"/>
                <a:gd name="T68" fmla="*/ 648 w 946"/>
                <a:gd name="T69" fmla="*/ 591 h 945"/>
                <a:gd name="T70" fmla="*/ 648 w 946"/>
                <a:gd name="T71" fmla="*/ 586 h 945"/>
                <a:gd name="T72" fmla="*/ 648 w 946"/>
                <a:gd name="T73" fmla="*/ 579 h 945"/>
                <a:gd name="T74" fmla="*/ 648 w 946"/>
                <a:gd name="T75" fmla="*/ 574 h 945"/>
                <a:gd name="T76" fmla="*/ 679 w 946"/>
                <a:gd name="T77" fmla="*/ 568 h 945"/>
                <a:gd name="T78" fmla="*/ 766 w 946"/>
                <a:gd name="T79" fmla="*/ 547 h 945"/>
                <a:gd name="T80" fmla="*/ 840 w 946"/>
                <a:gd name="T81" fmla="*/ 509 h 945"/>
                <a:gd name="T82" fmla="*/ 896 w 946"/>
                <a:gd name="T83" fmla="*/ 458 h 945"/>
                <a:gd name="T84" fmla="*/ 933 w 946"/>
                <a:gd name="T85" fmla="*/ 395 h 945"/>
                <a:gd name="T86" fmla="*/ 946 w 946"/>
                <a:gd name="T87" fmla="*/ 323 h 945"/>
                <a:gd name="T88" fmla="*/ 946 w 946"/>
                <a:gd name="T89" fmla="*/ 260 h 945"/>
                <a:gd name="T90" fmla="*/ 946 w 946"/>
                <a:gd name="T91" fmla="*/ 255 h 945"/>
                <a:gd name="T92" fmla="*/ 946 w 946"/>
                <a:gd name="T93" fmla="*/ 248 h 9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6"/>
                <a:gd name="T142" fmla="*/ 0 h 945"/>
                <a:gd name="T143" fmla="*/ 946 w 946"/>
                <a:gd name="T144" fmla="*/ 945 h 9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6" h="945">
                  <a:moveTo>
                    <a:pt x="946" y="248"/>
                  </a:moveTo>
                  <a:lnTo>
                    <a:pt x="945" y="222"/>
                  </a:lnTo>
                  <a:lnTo>
                    <a:pt x="939" y="197"/>
                  </a:lnTo>
                  <a:lnTo>
                    <a:pt x="932" y="173"/>
                  </a:lnTo>
                  <a:lnTo>
                    <a:pt x="921" y="151"/>
                  </a:lnTo>
                  <a:lnTo>
                    <a:pt x="908" y="129"/>
                  </a:lnTo>
                  <a:lnTo>
                    <a:pt x="892" y="109"/>
                  </a:lnTo>
                  <a:lnTo>
                    <a:pt x="874" y="89"/>
                  </a:lnTo>
                  <a:lnTo>
                    <a:pt x="853" y="72"/>
                  </a:lnTo>
                  <a:lnTo>
                    <a:pt x="829" y="56"/>
                  </a:lnTo>
                  <a:lnTo>
                    <a:pt x="804" y="42"/>
                  </a:lnTo>
                  <a:lnTo>
                    <a:pt x="778" y="29"/>
                  </a:lnTo>
                  <a:lnTo>
                    <a:pt x="750" y="20"/>
                  </a:lnTo>
                  <a:lnTo>
                    <a:pt x="720" y="10"/>
                  </a:lnTo>
                  <a:lnTo>
                    <a:pt x="689" y="5"/>
                  </a:lnTo>
                  <a:lnTo>
                    <a:pt x="657" y="1"/>
                  </a:lnTo>
                  <a:lnTo>
                    <a:pt x="623" y="0"/>
                  </a:lnTo>
                  <a:lnTo>
                    <a:pt x="589" y="1"/>
                  </a:lnTo>
                  <a:lnTo>
                    <a:pt x="557" y="5"/>
                  </a:lnTo>
                  <a:lnTo>
                    <a:pt x="526" y="10"/>
                  </a:lnTo>
                  <a:lnTo>
                    <a:pt x="496" y="20"/>
                  </a:lnTo>
                  <a:lnTo>
                    <a:pt x="468" y="29"/>
                  </a:lnTo>
                  <a:lnTo>
                    <a:pt x="442" y="42"/>
                  </a:lnTo>
                  <a:lnTo>
                    <a:pt x="417" y="56"/>
                  </a:lnTo>
                  <a:lnTo>
                    <a:pt x="393" y="72"/>
                  </a:lnTo>
                  <a:lnTo>
                    <a:pt x="372" y="89"/>
                  </a:lnTo>
                  <a:lnTo>
                    <a:pt x="354" y="109"/>
                  </a:lnTo>
                  <a:lnTo>
                    <a:pt x="338" y="129"/>
                  </a:lnTo>
                  <a:lnTo>
                    <a:pt x="325" y="151"/>
                  </a:lnTo>
                  <a:lnTo>
                    <a:pt x="314" y="173"/>
                  </a:lnTo>
                  <a:lnTo>
                    <a:pt x="306" y="197"/>
                  </a:lnTo>
                  <a:lnTo>
                    <a:pt x="301" y="222"/>
                  </a:lnTo>
                  <a:lnTo>
                    <a:pt x="300" y="248"/>
                  </a:lnTo>
                  <a:lnTo>
                    <a:pt x="300" y="251"/>
                  </a:lnTo>
                  <a:lnTo>
                    <a:pt x="300" y="253"/>
                  </a:lnTo>
                  <a:lnTo>
                    <a:pt x="300" y="255"/>
                  </a:lnTo>
                  <a:lnTo>
                    <a:pt x="300" y="257"/>
                  </a:lnTo>
                  <a:lnTo>
                    <a:pt x="300" y="259"/>
                  </a:lnTo>
                  <a:lnTo>
                    <a:pt x="300" y="260"/>
                  </a:lnTo>
                  <a:lnTo>
                    <a:pt x="300" y="263"/>
                  </a:lnTo>
                  <a:lnTo>
                    <a:pt x="300" y="264"/>
                  </a:lnTo>
                  <a:lnTo>
                    <a:pt x="300" y="323"/>
                  </a:lnTo>
                  <a:lnTo>
                    <a:pt x="300" y="324"/>
                  </a:lnTo>
                  <a:lnTo>
                    <a:pt x="300" y="326"/>
                  </a:lnTo>
                  <a:lnTo>
                    <a:pt x="300" y="328"/>
                  </a:lnTo>
                  <a:lnTo>
                    <a:pt x="300" y="330"/>
                  </a:lnTo>
                  <a:lnTo>
                    <a:pt x="268" y="332"/>
                  </a:lnTo>
                  <a:lnTo>
                    <a:pt x="238" y="337"/>
                  </a:lnTo>
                  <a:lnTo>
                    <a:pt x="209" y="344"/>
                  </a:lnTo>
                  <a:lnTo>
                    <a:pt x="182" y="353"/>
                  </a:lnTo>
                  <a:lnTo>
                    <a:pt x="155" y="364"/>
                  </a:lnTo>
                  <a:lnTo>
                    <a:pt x="130" y="377"/>
                  </a:lnTo>
                  <a:lnTo>
                    <a:pt x="108" y="391"/>
                  </a:lnTo>
                  <a:lnTo>
                    <a:pt x="87" y="407"/>
                  </a:lnTo>
                  <a:lnTo>
                    <a:pt x="67" y="424"/>
                  </a:lnTo>
                  <a:lnTo>
                    <a:pt x="50" y="442"/>
                  </a:lnTo>
                  <a:lnTo>
                    <a:pt x="36" y="462"/>
                  </a:lnTo>
                  <a:lnTo>
                    <a:pt x="23" y="483"/>
                  </a:lnTo>
                  <a:lnTo>
                    <a:pt x="14" y="505"/>
                  </a:lnTo>
                  <a:lnTo>
                    <a:pt x="7" y="528"/>
                  </a:lnTo>
                  <a:lnTo>
                    <a:pt x="2" y="551"/>
                  </a:lnTo>
                  <a:lnTo>
                    <a:pt x="0" y="576"/>
                  </a:lnTo>
                  <a:lnTo>
                    <a:pt x="0" y="579"/>
                  </a:lnTo>
                  <a:lnTo>
                    <a:pt x="2" y="582"/>
                  </a:lnTo>
                  <a:lnTo>
                    <a:pt x="2" y="583"/>
                  </a:lnTo>
                  <a:lnTo>
                    <a:pt x="2" y="586"/>
                  </a:lnTo>
                  <a:lnTo>
                    <a:pt x="2" y="587"/>
                  </a:lnTo>
                  <a:lnTo>
                    <a:pt x="2" y="588"/>
                  </a:lnTo>
                  <a:lnTo>
                    <a:pt x="0" y="591"/>
                  </a:lnTo>
                  <a:lnTo>
                    <a:pt x="0" y="592"/>
                  </a:lnTo>
                  <a:lnTo>
                    <a:pt x="0" y="696"/>
                  </a:lnTo>
                  <a:lnTo>
                    <a:pt x="2" y="722"/>
                  </a:lnTo>
                  <a:lnTo>
                    <a:pt x="7" y="747"/>
                  </a:lnTo>
                  <a:lnTo>
                    <a:pt x="15" y="771"/>
                  </a:lnTo>
                  <a:lnTo>
                    <a:pt x="25" y="794"/>
                  </a:lnTo>
                  <a:lnTo>
                    <a:pt x="39" y="815"/>
                  </a:lnTo>
                  <a:lnTo>
                    <a:pt x="56" y="836"/>
                  </a:lnTo>
                  <a:lnTo>
                    <a:pt x="74" y="856"/>
                  </a:lnTo>
                  <a:lnTo>
                    <a:pt x="95" y="873"/>
                  </a:lnTo>
                  <a:lnTo>
                    <a:pt x="117" y="889"/>
                  </a:lnTo>
                  <a:lnTo>
                    <a:pt x="142" y="903"/>
                  </a:lnTo>
                  <a:lnTo>
                    <a:pt x="170" y="915"/>
                  </a:lnTo>
                  <a:lnTo>
                    <a:pt x="197" y="926"/>
                  </a:lnTo>
                  <a:lnTo>
                    <a:pt x="228" y="935"/>
                  </a:lnTo>
                  <a:lnTo>
                    <a:pt x="259" y="940"/>
                  </a:lnTo>
                  <a:lnTo>
                    <a:pt x="291" y="944"/>
                  </a:lnTo>
                  <a:lnTo>
                    <a:pt x="325" y="945"/>
                  </a:lnTo>
                  <a:lnTo>
                    <a:pt x="359" y="944"/>
                  </a:lnTo>
                  <a:lnTo>
                    <a:pt x="390" y="940"/>
                  </a:lnTo>
                  <a:lnTo>
                    <a:pt x="422" y="935"/>
                  </a:lnTo>
                  <a:lnTo>
                    <a:pt x="452" y="926"/>
                  </a:lnTo>
                  <a:lnTo>
                    <a:pt x="480" y="915"/>
                  </a:lnTo>
                  <a:lnTo>
                    <a:pt x="506" y="903"/>
                  </a:lnTo>
                  <a:lnTo>
                    <a:pt x="531" y="889"/>
                  </a:lnTo>
                  <a:lnTo>
                    <a:pt x="555" y="873"/>
                  </a:lnTo>
                  <a:lnTo>
                    <a:pt x="576" y="856"/>
                  </a:lnTo>
                  <a:lnTo>
                    <a:pt x="594" y="836"/>
                  </a:lnTo>
                  <a:lnTo>
                    <a:pt x="610" y="815"/>
                  </a:lnTo>
                  <a:lnTo>
                    <a:pt x="623" y="794"/>
                  </a:lnTo>
                  <a:lnTo>
                    <a:pt x="633" y="771"/>
                  </a:lnTo>
                  <a:lnTo>
                    <a:pt x="641" y="747"/>
                  </a:lnTo>
                  <a:lnTo>
                    <a:pt x="647" y="722"/>
                  </a:lnTo>
                  <a:lnTo>
                    <a:pt x="648" y="696"/>
                  </a:lnTo>
                  <a:lnTo>
                    <a:pt x="648" y="592"/>
                  </a:lnTo>
                  <a:lnTo>
                    <a:pt x="648" y="591"/>
                  </a:lnTo>
                  <a:lnTo>
                    <a:pt x="648" y="588"/>
                  </a:lnTo>
                  <a:lnTo>
                    <a:pt x="648" y="587"/>
                  </a:lnTo>
                  <a:lnTo>
                    <a:pt x="648" y="586"/>
                  </a:lnTo>
                  <a:lnTo>
                    <a:pt x="648" y="583"/>
                  </a:lnTo>
                  <a:lnTo>
                    <a:pt x="648" y="582"/>
                  </a:lnTo>
                  <a:lnTo>
                    <a:pt x="648" y="579"/>
                  </a:lnTo>
                  <a:lnTo>
                    <a:pt x="648" y="576"/>
                  </a:lnTo>
                  <a:lnTo>
                    <a:pt x="648" y="575"/>
                  </a:lnTo>
                  <a:lnTo>
                    <a:pt x="648" y="574"/>
                  </a:lnTo>
                  <a:lnTo>
                    <a:pt x="648" y="572"/>
                  </a:lnTo>
                  <a:lnTo>
                    <a:pt x="648" y="571"/>
                  </a:lnTo>
                  <a:lnTo>
                    <a:pt x="679" y="568"/>
                  </a:lnTo>
                  <a:lnTo>
                    <a:pt x="710" y="563"/>
                  </a:lnTo>
                  <a:lnTo>
                    <a:pt x="738" y="557"/>
                  </a:lnTo>
                  <a:lnTo>
                    <a:pt x="766" y="547"/>
                  </a:lnTo>
                  <a:lnTo>
                    <a:pt x="792" y="537"/>
                  </a:lnTo>
                  <a:lnTo>
                    <a:pt x="817" y="524"/>
                  </a:lnTo>
                  <a:lnTo>
                    <a:pt x="840" y="509"/>
                  </a:lnTo>
                  <a:lnTo>
                    <a:pt x="861" y="494"/>
                  </a:lnTo>
                  <a:lnTo>
                    <a:pt x="879" y="477"/>
                  </a:lnTo>
                  <a:lnTo>
                    <a:pt x="896" y="458"/>
                  </a:lnTo>
                  <a:lnTo>
                    <a:pt x="910" y="438"/>
                  </a:lnTo>
                  <a:lnTo>
                    <a:pt x="924" y="417"/>
                  </a:lnTo>
                  <a:lnTo>
                    <a:pt x="933" y="395"/>
                  </a:lnTo>
                  <a:lnTo>
                    <a:pt x="941" y="372"/>
                  </a:lnTo>
                  <a:lnTo>
                    <a:pt x="945" y="348"/>
                  </a:lnTo>
                  <a:lnTo>
                    <a:pt x="946" y="323"/>
                  </a:lnTo>
                  <a:lnTo>
                    <a:pt x="946" y="264"/>
                  </a:lnTo>
                  <a:lnTo>
                    <a:pt x="946" y="263"/>
                  </a:lnTo>
                  <a:lnTo>
                    <a:pt x="946" y="260"/>
                  </a:lnTo>
                  <a:lnTo>
                    <a:pt x="946" y="259"/>
                  </a:lnTo>
                  <a:lnTo>
                    <a:pt x="946" y="257"/>
                  </a:lnTo>
                  <a:lnTo>
                    <a:pt x="946" y="255"/>
                  </a:lnTo>
                  <a:lnTo>
                    <a:pt x="946" y="253"/>
                  </a:lnTo>
                  <a:lnTo>
                    <a:pt x="946" y="251"/>
                  </a:lnTo>
                  <a:lnTo>
                    <a:pt x="946" y="24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12"/>
            <p:cNvSpPr>
              <a:spLocks/>
            </p:cNvSpPr>
            <p:nvPr/>
          </p:nvSpPr>
          <p:spPr bwMode="auto">
            <a:xfrm>
              <a:off x="2645" y="3089"/>
              <a:ext cx="537" cy="298"/>
            </a:xfrm>
            <a:custGeom>
              <a:avLst/>
              <a:gdLst>
                <a:gd name="T0" fmla="*/ 0 w 537"/>
                <a:gd name="T1" fmla="*/ 0 h 298"/>
                <a:gd name="T2" fmla="*/ 0 w 537"/>
                <a:gd name="T3" fmla="*/ 104 h 298"/>
                <a:gd name="T4" fmla="*/ 1 w 537"/>
                <a:gd name="T5" fmla="*/ 124 h 298"/>
                <a:gd name="T6" fmla="*/ 5 w 537"/>
                <a:gd name="T7" fmla="*/ 143 h 298"/>
                <a:gd name="T8" fmla="*/ 11 w 537"/>
                <a:gd name="T9" fmla="*/ 162 h 298"/>
                <a:gd name="T10" fmla="*/ 21 w 537"/>
                <a:gd name="T11" fmla="*/ 180 h 298"/>
                <a:gd name="T12" fmla="*/ 32 w 537"/>
                <a:gd name="T13" fmla="*/ 197 h 298"/>
                <a:gd name="T14" fmla="*/ 46 w 537"/>
                <a:gd name="T15" fmla="*/ 213 h 298"/>
                <a:gd name="T16" fmla="*/ 61 w 537"/>
                <a:gd name="T17" fmla="*/ 227 h 298"/>
                <a:gd name="T18" fmla="*/ 78 w 537"/>
                <a:gd name="T19" fmla="*/ 242 h 298"/>
                <a:gd name="T20" fmla="*/ 98 w 537"/>
                <a:gd name="T21" fmla="*/ 254 h 298"/>
                <a:gd name="T22" fmla="*/ 118 w 537"/>
                <a:gd name="T23" fmla="*/ 265 h 298"/>
                <a:gd name="T24" fmla="*/ 140 w 537"/>
                <a:gd name="T25" fmla="*/ 275 h 298"/>
                <a:gd name="T26" fmla="*/ 164 w 537"/>
                <a:gd name="T27" fmla="*/ 282 h 298"/>
                <a:gd name="T28" fmla="*/ 189 w 537"/>
                <a:gd name="T29" fmla="*/ 289 h 298"/>
                <a:gd name="T30" fmla="*/ 215 w 537"/>
                <a:gd name="T31" fmla="*/ 294 h 298"/>
                <a:gd name="T32" fmla="*/ 241 w 537"/>
                <a:gd name="T33" fmla="*/ 297 h 298"/>
                <a:gd name="T34" fmla="*/ 269 w 537"/>
                <a:gd name="T35" fmla="*/ 298 h 298"/>
                <a:gd name="T36" fmla="*/ 296 w 537"/>
                <a:gd name="T37" fmla="*/ 297 h 298"/>
                <a:gd name="T38" fmla="*/ 323 w 537"/>
                <a:gd name="T39" fmla="*/ 294 h 298"/>
                <a:gd name="T40" fmla="*/ 349 w 537"/>
                <a:gd name="T41" fmla="*/ 289 h 298"/>
                <a:gd name="T42" fmla="*/ 374 w 537"/>
                <a:gd name="T43" fmla="*/ 282 h 298"/>
                <a:gd name="T44" fmla="*/ 396 w 537"/>
                <a:gd name="T45" fmla="*/ 275 h 298"/>
                <a:gd name="T46" fmla="*/ 419 w 537"/>
                <a:gd name="T47" fmla="*/ 265 h 298"/>
                <a:gd name="T48" fmla="*/ 440 w 537"/>
                <a:gd name="T49" fmla="*/ 254 h 298"/>
                <a:gd name="T50" fmla="*/ 458 w 537"/>
                <a:gd name="T51" fmla="*/ 242 h 298"/>
                <a:gd name="T52" fmla="*/ 476 w 537"/>
                <a:gd name="T53" fmla="*/ 227 h 298"/>
                <a:gd name="T54" fmla="*/ 491 w 537"/>
                <a:gd name="T55" fmla="*/ 213 h 298"/>
                <a:gd name="T56" fmla="*/ 504 w 537"/>
                <a:gd name="T57" fmla="*/ 197 h 298"/>
                <a:gd name="T58" fmla="*/ 516 w 537"/>
                <a:gd name="T59" fmla="*/ 180 h 298"/>
                <a:gd name="T60" fmla="*/ 525 w 537"/>
                <a:gd name="T61" fmla="*/ 162 h 298"/>
                <a:gd name="T62" fmla="*/ 531 w 537"/>
                <a:gd name="T63" fmla="*/ 143 h 298"/>
                <a:gd name="T64" fmla="*/ 535 w 537"/>
                <a:gd name="T65" fmla="*/ 124 h 298"/>
                <a:gd name="T66" fmla="*/ 537 w 537"/>
                <a:gd name="T67" fmla="*/ 104 h 298"/>
                <a:gd name="T68" fmla="*/ 537 w 537"/>
                <a:gd name="T69" fmla="*/ 0 h 298"/>
                <a:gd name="T70" fmla="*/ 0 w 537"/>
                <a:gd name="T71" fmla="*/ 0 h 2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8"/>
                <a:gd name="T110" fmla="*/ 537 w 537"/>
                <a:gd name="T111" fmla="*/ 298 h 2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8">
                  <a:moveTo>
                    <a:pt x="0" y="0"/>
                  </a:moveTo>
                  <a:lnTo>
                    <a:pt x="0" y="104"/>
                  </a:lnTo>
                  <a:lnTo>
                    <a:pt x="1" y="124"/>
                  </a:lnTo>
                  <a:lnTo>
                    <a:pt x="5" y="143"/>
                  </a:lnTo>
                  <a:lnTo>
                    <a:pt x="11" y="162"/>
                  </a:lnTo>
                  <a:lnTo>
                    <a:pt x="21" y="180"/>
                  </a:lnTo>
                  <a:lnTo>
                    <a:pt x="32" y="197"/>
                  </a:lnTo>
                  <a:lnTo>
                    <a:pt x="46" y="213"/>
                  </a:lnTo>
                  <a:lnTo>
                    <a:pt x="61" y="227"/>
                  </a:lnTo>
                  <a:lnTo>
                    <a:pt x="78" y="242"/>
                  </a:lnTo>
                  <a:lnTo>
                    <a:pt x="98" y="254"/>
                  </a:lnTo>
                  <a:lnTo>
                    <a:pt x="118" y="265"/>
                  </a:lnTo>
                  <a:lnTo>
                    <a:pt x="140" y="275"/>
                  </a:lnTo>
                  <a:lnTo>
                    <a:pt x="164" y="282"/>
                  </a:lnTo>
                  <a:lnTo>
                    <a:pt x="189" y="289"/>
                  </a:lnTo>
                  <a:lnTo>
                    <a:pt x="215" y="294"/>
                  </a:lnTo>
                  <a:lnTo>
                    <a:pt x="241" y="297"/>
                  </a:lnTo>
                  <a:lnTo>
                    <a:pt x="269" y="298"/>
                  </a:lnTo>
                  <a:lnTo>
                    <a:pt x="296" y="297"/>
                  </a:lnTo>
                  <a:lnTo>
                    <a:pt x="323" y="294"/>
                  </a:lnTo>
                  <a:lnTo>
                    <a:pt x="349" y="289"/>
                  </a:lnTo>
                  <a:lnTo>
                    <a:pt x="374" y="282"/>
                  </a:lnTo>
                  <a:lnTo>
                    <a:pt x="396" y="275"/>
                  </a:lnTo>
                  <a:lnTo>
                    <a:pt x="419" y="265"/>
                  </a:lnTo>
                  <a:lnTo>
                    <a:pt x="440" y="254"/>
                  </a:lnTo>
                  <a:lnTo>
                    <a:pt x="458" y="242"/>
                  </a:lnTo>
                  <a:lnTo>
                    <a:pt x="476" y="227"/>
                  </a:lnTo>
                  <a:lnTo>
                    <a:pt x="491" y="213"/>
                  </a:lnTo>
                  <a:lnTo>
                    <a:pt x="504" y="197"/>
                  </a:lnTo>
                  <a:lnTo>
                    <a:pt x="516" y="180"/>
                  </a:lnTo>
                  <a:lnTo>
                    <a:pt x="525" y="162"/>
                  </a:lnTo>
                  <a:lnTo>
                    <a:pt x="531" y="143"/>
                  </a:lnTo>
                  <a:lnTo>
                    <a:pt x="535" y="124"/>
                  </a:lnTo>
                  <a:lnTo>
                    <a:pt x="537" y="104"/>
                  </a:lnTo>
                  <a:lnTo>
                    <a:pt x="53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13"/>
            <p:cNvSpPr>
              <a:spLocks/>
            </p:cNvSpPr>
            <p:nvPr/>
          </p:nvSpPr>
          <p:spPr bwMode="auto">
            <a:xfrm>
              <a:off x="2645" y="3044"/>
              <a:ext cx="537" cy="299"/>
            </a:xfrm>
            <a:custGeom>
              <a:avLst/>
              <a:gdLst>
                <a:gd name="T0" fmla="*/ 0 w 537"/>
                <a:gd name="T1" fmla="*/ 0 h 299"/>
                <a:gd name="T2" fmla="*/ 0 w 537"/>
                <a:gd name="T3" fmla="*/ 104 h 299"/>
                <a:gd name="T4" fmla="*/ 1 w 537"/>
                <a:gd name="T5" fmla="*/ 124 h 299"/>
                <a:gd name="T6" fmla="*/ 5 w 537"/>
                <a:gd name="T7" fmla="*/ 144 h 299"/>
                <a:gd name="T8" fmla="*/ 11 w 537"/>
                <a:gd name="T9" fmla="*/ 162 h 299"/>
                <a:gd name="T10" fmla="*/ 21 w 537"/>
                <a:gd name="T11" fmla="*/ 180 h 299"/>
                <a:gd name="T12" fmla="*/ 32 w 537"/>
                <a:gd name="T13" fmla="*/ 197 h 299"/>
                <a:gd name="T14" fmla="*/ 46 w 537"/>
                <a:gd name="T15" fmla="*/ 213 h 299"/>
                <a:gd name="T16" fmla="*/ 61 w 537"/>
                <a:gd name="T17" fmla="*/ 228 h 299"/>
                <a:gd name="T18" fmla="*/ 78 w 537"/>
                <a:gd name="T19" fmla="*/ 242 h 299"/>
                <a:gd name="T20" fmla="*/ 98 w 537"/>
                <a:gd name="T21" fmla="*/ 254 h 299"/>
                <a:gd name="T22" fmla="*/ 118 w 537"/>
                <a:gd name="T23" fmla="*/ 266 h 299"/>
                <a:gd name="T24" fmla="*/ 140 w 537"/>
                <a:gd name="T25" fmla="*/ 275 h 299"/>
                <a:gd name="T26" fmla="*/ 164 w 537"/>
                <a:gd name="T27" fmla="*/ 283 h 299"/>
                <a:gd name="T28" fmla="*/ 189 w 537"/>
                <a:gd name="T29" fmla="*/ 289 h 299"/>
                <a:gd name="T30" fmla="*/ 215 w 537"/>
                <a:gd name="T31" fmla="*/ 295 h 299"/>
                <a:gd name="T32" fmla="*/ 241 w 537"/>
                <a:gd name="T33" fmla="*/ 297 h 299"/>
                <a:gd name="T34" fmla="*/ 269 w 537"/>
                <a:gd name="T35" fmla="*/ 299 h 299"/>
                <a:gd name="T36" fmla="*/ 296 w 537"/>
                <a:gd name="T37" fmla="*/ 297 h 299"/>
                <a:gd name="T38" fmla="*/ 323 w 537"/>
                <a:gd name="T39" fmla="*/ 295 h 299"/>
                <a:gd name="T40" fmla="*/ 349 w 537"/>
                <a:gd name="T41" fmla="*/ 289 h 299"/>
                <a:gd name="T42" fmla="*/ 374 w 537"/>
                <a:gd name="T43" fmla="*/ 283 h 299"/>
                <a:gd name="T44" fmla="*/ 396 w 537"/>
                <a:gd name="T45" fmla="*/ 275 h 299"/>
                <a:gd name="T46" fmla="*/ 419 w 537"/>
                <a:gd name="T47" fmla="*/ 266 h 299"/>
                <a:gd name="T48" fmla="*/ 440 w 537"/>
                <a:gd name="T49" fmla="*/ 254 h 299"/>
                <a:gd name="T50" fmla="*/ 458 w 537"/>
                <a:gd name="T51" fmla="*/ 242 h 299"/>
                <a:gd name="T52" fmla="*/ 476 w 537"/>
                <a:gd name="T53" fmla="*/ 228 h 299"/>
                <a:gd name="T54" fmla="*/ 491 w 537"/>
                <a:gd name="T55" fmla="*/ 213 h 299"/>
                <a:gd name="T56" fmla="*/ 504 w 537"/>
                <a:gd name="T57" fmla="*/ 197 h 299"/>
                <a:gd name="T58" fmla="*/ 516 w 537"/>
                <a:gd name="T59" fmla="*/ 180 h 299"/>
                <a:gd name="T60" fmla="*/ 525 w 537"/>
                <a:gd name="T61" fmla="*/ 162 h 299"/>
                <a:gd name="T62" fmla="*/ 531 w 537"/>
                <a:gd name="T63" fmla="*/ 144 h 299"/>
                <a:gd name="T64" fmla="*/ 535 w 537"/>
                <a:gd name="T65" fmla="*/ 124 h 299"/>
                <a:gd name="T66" fmla="*/ 537 w 537"/>
                <a:gd name="T67" fmla="*/ 104 h 299"/>
                <a:gd name="T68" fmla="*/ 537 w 537"/>
                <a:gd name="T69" fmla="*/ 0 h 299"/>
                <a:gd name="T70" fmla="*/ 0 w 537"/>
                <a:gd name="T71" fmla="*/ 0 h 2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7"/>
                <a:gd name="T109" fmla="*/ 0 h 299"/>
                <a:gd name="T110" fmla="*/ 537 w 537"/>
                <a:gd name="T111" fmla="*/ 299 h 2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7" h="299">
                  <a:moveTo>
                    <a:pt x="0" y="0"/>
                  </a:moveTo>
                  <a:lnTo>
                    <a:pt x="0" y="104"/>
                  </a:lnTo>
                  <a:lnTo>
                    <a:pt x="1" y="124"/>
                  </a:lnTo>
                  <a:lnTo>
                    <a:pt x="5" y="144"/>
                  </a:lnTo>
                  <a:lnTo>
                    <a:pt x="11" y="162"/>
                  </a:lnTo>
                  <a:lnTo>
                    <a:pt x="21" y="180"/>
                  </a:lnTo>
                  <a:lnTo>
                    <a:pt x="32" y="197"/>
                  </a:lnTo>
                  <a:lnTo>
                    <a:pt x="46" y="213"/>
                  </a:lnTo>
                  <a:lnTo>
                    <a:pt x="61" y="228"/>
                  </a:lnTo>
                  <a:lnTo>
                    <a:pt x="78" y="242"/>
                  </a:lnTo>
                  <a:lnTo>
                    <a:pt x="98" y="254"/>
                  </a:lnTo>
                  <a:lnTo>
                    <a:pt x="118" y="266"/>
                  </a:lnTo>
                  <a:lnTo>
                    <a:pt x="140" y="275"/>
                  </a:lnTo>
                  <a:lnTo>
                    <a:pt x="164" y="283"/>
                  </a:lnTo>
                  <a:lnTo>
                    <a:pt x="189" y="289"/>
                  </a:lnTo>
                  <a:lnTo>
                    <a:pt x="215" y="295"/>
                  </a:lnTo>
                  <a:lnTo>
                    <a:pt x="241" y="297"/>
                  </a:lnTo>
                  <a:lnTo>
                    <a:pt x="269" y="299"/>
                  </a:lnTo>
                  <a:lnTo>
                    <a:pt x="296" y="297"/>
                  </a:lnTo>
                  <a:lnTo>
                    <a:pt x="323" y="295"/>
                  </a:lnTo>
                  <a:lnTo>
                    <a:pt x="349" y="289"/>
                  </a:lnTo>
                  <a:lnTo>
                    <a:pt x="374" y="283"/>
                  </a:lnTo>
                  <a:lnTo>
                    <a:pt x="396" y="275"/>
                  </a:lnTo>
                  <a:lnTo>
                    <a:pt x="419" y="266"/>
                  </a:lnTo>
                  <a:lnTo>
                    <a:pt x="440" y="254"/>
                  </a:lnTo>
                  <a:lnTo>
                    <a:pt x="458" y="242"/>
                  </a:lnTo>
                  <a:lnTo>
                    <a:pt x="476" y="228"/>
                  </a:lnTo>
                  <a:lnTo>
                    <a:pt x="491" y="213"/>
                  </a:lnTo>
                  <a:lnTo>
                    <a:pt x="504" y="197"/>
                  </a:lnTo>
                  <a:lnTo>
                    <a:pt x="516" y="180"/>
                  </a:lnTo>
                  <a:lnTo>
                    <a:pt x="525" y="162"/>
                  </a:lnTo>
                  <a:lnTo>
                    <a:pt x="531" y="144"/>
                  </a:lnTo>
                  <a:lnTo>
                    <a:pt x="535" y="124"/>
                  </a:lnTo>
                  <a:lnTo>
                    <a:pt x="537" y="104"/>
                  </a:lnTo>
                  <a:lnTo>
                    <a:pt x="537" y="0"/>
                  </a:lnTo>
                  <a:lnTo>
                    <a:pt x="0" y="0"/>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Freeform 14"/>
            <p:cNvSpPr>
              <a:spLocks/>
            </p:cNvSpPr>
            <p:nvPr/>
          </p:nvSpPr>
          <p:spPr bwMode="auto">
            <a:xfrm>
              <a:off x="2943" y="2552"/>
              <a:ext cx="538" cy="387"/>
            </a:xfrm>
            <a:custGeom>
              <a:avLst/>
              <a:gdLst>
                <a:gd name="T0" fmla="*/ 537 w 538"/>
                <a:gd name="T1" fmla="*/ 213 h 387"/>
                <a:gd name="T2" fmla="*/ 526 w 538"/>
                <a:gd name="T3" fmla="*/ 251 h 387"/>
                <a:gd name="T4" fmla="*/ 505 w 538"/>
                <a:gd name="T5" fmla="*/ 286 h 387"/>
                <a:gd name="T6" fmla="*/ 476 w 538"/>
                <a:gd name="T7" fmla="*/ 317 h 387"/>
                <a:gd name="T8" fmla="*/ 440 w 538"/>
                <a:gd name="T9" fmla="*/ 343 h 387"/>
                <a:gd name="T10" fmla="*/ 398 w 538"/>
                <a:gd name="T11" fmla="*/ 364 h 387"/>
                <a:gd name="T12" fmla="*/ 349 w 538"/>
                <a:gd name="T13" fmla="*/ 378 h 387"/>
                <a:gd name="T14" fmla="*/ 296 w 538"/>
                <a:gd name="T15" fmla="*/ 386 h 387"/>
                <a:gd name="T16" fmla="*/ 241 w 538"/>
                <a:gd name="T17" fmla="*/ 386 h 387"/>
                <a:gd name="T18" fmla="*/ 189 w 538"/>
                <a:gd name="T19" fmla="*/ 378 h 387"/>
                <a:gd name="T20" fmla="*/ 140 w 538"/>
                <a:gd name="T21" fmla="*/ 364 h 387"/>
                <a:gd name="T22" fmla="*/ 98 w 538"/>
                <a:gd name="T23" fmla="*/ 343 h 387"/>
                <a:gd name="T24" fmla="*/ 61 w 538"/>
                <a:gd name="T25" fmla="*/ 317 h 387"/>
                <a:gd name="T26" fmla="*/ 33 w 538"/>
                <a:gd name="T27" fmla="*/ 286 h 387"/>
                <a:gd name="T28" fmla="*/ 12 w 538"/>
                <a:gd name="T29" fmla="*/ 251 h 387"/>
                <a:gd name="T30" fmla="*/ 1 w 538"/>
                <a:gd name="T31" fmla="*/ 213 h 387"/>
                <a:gd name="T32" fmla="*/ 1 w 538"/>
                <a:gd name="T33" fmla="*/ 173 h 387"/>
                <a:gd name="T34" fmla="*/ 12 w 538"/>
                <a:gd name="T35" fmla="*/ 135 h 387"/>
                <a:gd name="T36" fmla="*/ 33 w 538"/>
                <a:gd name="T37" fmla="*/ 101 h 387"/>
                <a:gd name="T38" fmla="*/ 61 w 538"/>
                <a:gd name="T39" fmla="*/ 71 h 387"/>
                <a:gd name="T40" fmla="*/ 98 w 538"/>
                <a:gd name="T41" fmla="*/ 45 h 387"/>
                <a:gd name="T42" fmla="*/ 140 w 538"/>
                <a:gd name="T43" fmla="*/ 24 h 387"/>
                <a:gd name="T44" fmla="*/ 189 w 538"/>
                <a:gd name="T45" fmla="*/ 9 h 387"/>
                <a:gd name="T46" fmla="*/ 241 w 538"/>
                <a:gd name="T47" fmla="*/ 1 h 387"/>
                <a:gd name="T48" fmla="*/ 296 w 538"/>
                <a:gd name="T49" fmla="*/ 1 h 387"/>
                <a:gd name="T50" fmla="*/ 349 w 538"/>
                <a:gd name="T51" fmla="*/ 9 h 387"/>
                <a:gd name="T52" fmla="*/ 398 w 538"/>
                <a:gd name="T53" fmla="*/ 24 h 387"/>
                <a:gd name="T54" fmla="*/ 440 w 538"/>
                <a:gd name="T55" fmla="*/ 45 h 387"/>
                <a:gd name="T56" fmla="*/ 476 w 538"/>
                <a:gd name="T57" fmla="*/ 71 h 387"/>
                <a:gd name="T58" fmla="*/ 505 w 538"/>
                <a:gd name="T59" fmla="*/ 101 h 387"/>
                <a:gd name="T60" fmla="*/ 526 w 538"/>
                <a:gd name="T61" fmla="*/ 135 h 387"/>
                <a:gd name="T62" fmla="*/ 537 w 538"/>
                <a:gd name="T63" fmla="*/ 173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387"/>
                <a:gd name="T98" fmla="*/ 538 w 538"/>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387">
                  <a:moveTo>
                    <a:pt x="538" y="193"/>
                  </a:moveTo>
                  <a:lnTo>
                    <a:pt x="537" y="213"/>
                  </a:lnTo>
                  <a:lnTo>
                    <a:pt x="533" y="232"/>
                  </a:lnTo>
                  <a:lnTo>
                    <a:pt x="526" y="251"/>
                  </a:lnTo>
                  <a:lnTo>
                    <a:pt x="517" y="269"/>
                  </a:lnTo>
                  <a:lnTo>
                    <a:pt x="505" y="286"/>
                  </a:lnTo>
                  <a:lnTo>
                    <a:pt x="492" y="302"/>
                  </a:lnTo>
                  <a:lnTo>
                    <a:pt x="476" y="317"/>
                  </a:lnTo>
                  <a:lnTo>
                    <a:pt x="459" y="331"/>
                  </a:lnTo>
                  <a:lnTo>
                    <a:pt x="440" y="343"/>
                  </a:lnTo>
                  <a:lnTo>
                    <a:pt x="420" y="355"/>
                  </a:lnTo>
                  <a:lnTo>
                    <a:pt x="398" y="364"/>
                  </a:lnTo>
                  <a:lnTo>
                    <a:pt x="374" y="372"/>
                  </a:lnTo>
                  <a:lnTo>
                    <a:pt x="349" y="378"/>
                  </a:lnTo>
                  <a:lnTo>
                    <a:pt x="323" y="383"/>
                  </a:lnTo>
                  <a:lnTo>
                    <a:pt x="296" y="386"/>
                  </a:lnTo>
                  <a:lnTo>
                    <a:pt x="269" y="387"/>
                  </a:lnTo>
                  <a:lnTo>
                    <a:pt x="241" y="386"/>
                  </a:lnTo>
                  <a:lnTo>
                    <a:pt x="215" y="383"/>
                  </a:lnTo>
                  <a:lnTo>
                    <a:pt x="189" y="378"/>
                  </a:lnTo>
                  <a:lnTo>
                    <a:pt x="164" y="372"/>
                  </a:lnTo>
                  <a:lnTo>
                    <a:pt x="140" y="364"/>
                  </a:lnTo>
                  <a:lnTo>
                    <a:pt x="118" y="355"/>
                  </a:lnTo>
                  <a:lnTo>
                    <a:pt x="98" y="343"/>
                  </a:lnTo>
                  <a:lnTo>
                    <a:pt x="78" y="331"/>
                  </a:lnTo>
                  <a:lnTo>
                    <a:pt x="61" y="317"/>
                  </a:lnTo>
                  <a:lnTo>
                    <a:pt x="46" y="302"/>
                  </a:lnTo>
                  <a:lnTo>
                    <a:pt x="33" y="286"/>
                  </a:lnTo>
                  <a:lnTo>
                    <a:pt x="21" y="269"/>
                  </a:lnTo>
                  <a:lnTo>
                    <a:pt x="12" y="251"/>
                  </a:lnTo>
                  <a:lnTo>
                    <a:pt x="5" y="232"/>
                  </a:lnTo>
                  <a:lnTo>
                    <a:pt x="1" y="213"/>
                  </a:lnTo>
                  <a:lnTo>
                    <a:pt x="0" y="193"/>
                  </a:lnTo>
                  <a:lnTo>
                    <a:pt x="1" y="173"/>
                  </a:lnTo>
                  <a:lnTo>
                    <a:pt x="5" y="154"/>
                  </a:lnTo>
                  <a:lnTo>
                    <a:pt x="12" y="135"/>
                  </a:lnTo>
                  <a:lnTo>
                    <a:pt x="21" y="118"/>
                  </a:lnTo>
                  <a:lnTo>
                    <a:pt x="33" y="101"/>
                  </a:lnTo>
                  <a:lnTo>
                    <a:pt x="46" y="85"/>
                  </a:lnTo>
                  <a:lnTo>
                    <a:pt x="61" y="71"/>
                  </a:lnTo>
                  <a:lnTo>
                    <a:pt x="78" y="57"/>
                  </a:lnTo>
                  <a:lnTo>
                    <a:pt x="98" y="45"/>
                  </a:lnTo>
                  <a:lnTo>
                    <a:pt x="118" y="33"/>
                  </a:lnTo>
                  <a:lnTo>
                    <a:pt x="140" y="24"/>
                  </a:lnTo>
                  <a:lnTo>
                    <a:pt x="164" y="16"/>
                  </a:lnTo>
                  <a:lnTo>
                    <a:pt x="189" y="9"/>
                  </a:lnTo>
                  <a:lnTo>
                    <a:pt x="215" y="4"/>
                  </a:lnTo>
                  <a:lnTo>
                    <a:pt x="241" y="1"/>
                  </a:lnTo>
                  <a:lnTo>
                    <a:pt x="269" y="0"/>
                  </a:lnTo>
                  <a:lnTo>
                    <a:pt x="296" y="1"/>
                  </a:lnTo>
                  <a:lnTo>
                    <a:pt x="323" y="4"/>
                  </a:lnTo>
                  <a:lnTo>
                    <a:pt x="349" y="9"/>
                  </a:lnTo>
                  <a:lnTo>
                    <a:pt x="374" y="16"/>
                  </a:lnTo>
                  <a:lnTo>
                    <a:pt x="398" y="24"/>
                  </a:lnTo>
                  <a:lnTo>
                    <a:pt x="420" y="33"/>
                  </a:lnTo>
                  <a:lnTo>
                    <a:pt x="440" y="45"/>
                  </a:lnTo>
                  <a:lnTo>
                    <a:pt x="459" y="57"/>
                  </a:lnTo>
                  <a:lnTo>
                    <a:pt x="476" y="71"/>
                  </a:lnTo>
                  <a:lnTo>
                    <a:pt x="492" y="85"/>
                  </a:lnTo>
                  <a:lnTo>
                    <a:pt x="505" y="101"/>
                  </a:lnTo>
                  <a:lnTo>
                    <a:pt x="517" y="118"/>
                  </a:lnTo>
                  <a:lnTo>
                    <a:pt x="526" y="135"/>
                  </a:lnTo>
                  <a:lnTo>
                    <a:pt x="533" y="154"/>
                  </a:lnTo>
                  <a:lnTo>
                    <a:pt x="537" y="173"/>
                  </a:lnTo>
                  <a:lnTo>
                    <a:pt x="538" y="193"/>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3" name="Freeform 15"/>
            <p:cNvSpPr>
              <a:spLocks/>
            </p:cNvSpPr>
            <p:nvPr/>
          </p:nvSpPr>
          <p:spPr bwMode="auto">
            <a:xfrm>
              <a:off x="2943" y="2761"/>
              <a:ext cx="538" cy="253"/>
            </a:xfrm>
            <a:custGeom>
              <a:avLst/>
              <a:gdLst>
                <a:gd name="T0" fmla="*/ 0 w 538"/>
                <a:gd name="T1" fmla="*/ 0 h 253"/>
                <a:gd name="T2" fmla="*/ 0 w 538"/>
                <a:gd name="T3" fmla="*/ 59 h 253"/>
                <a:gd name="T4" fmla="*/ 1 w 538"/>
                <a:gd name="T5" fmla="*/ 79 h 253"/>
                <a:gd name="T6" fmla="*/ 5 w 538"/>
                <a:gd name="T7" fmla="*/ 98 h 253"/>
                <a:gd name="T8" fmla="*/ 12 w 538"/>
                <a:gd name="T9" fmla="*/ 117 h 253"/>
                <a:gd name="T10" fmla="*/ 21 w 538"/>
                <a:gd name="T11" fmla="*/ 135 h 253"/>
                <a:gd name="T12" fmla="*/ 33 w 538"/>
                <a:gd name="T13" fmla="*/ 152 h 253"/>
                <a:gd name="T14" fmla="*/ 46 w 538"/>
                <a:gd name="T15" fmla="*/ 168 h 253"/>
                <a:gd name="T16" fmla="*/ 61 w 538"/>
                <a:gd name="T17" fmla="*/ 182 h 253"/>
                <a:gd name="T18" fmla="*/ 78 w 538"/>
                <a:gd name="T19" fmla="*/ 197 h 253"/>
                <a:gd name="T20" fmla="*/ 98 w 538"/>
                <a:gd name="T21" fmla="*/ 209 h 253"/>
                <a:gd name="T22" fmla="*/ 118 w 538"/>
                <a:gd name="T23" fmla="*/ 220 h 253"/>
                <a:gd name="T24" fmla="*/ 140 w 538"/>
                <a:gd name="T25" fmla="*/ 230 h 253"/>
                <a:gd name="T26" fmla="*/ 164 w 538"/>
                <a:gd name="T27" fmla="*/ 238 h 253"/>
                <a:gd name="T28" fmla="*/ 189 w 538"/>
                <a:gd name="T29" fmla="*/ 244 h 253"/>
                <a:gd name="T30" fmla="*/ 215 w 538"/>
                <a:gd name="T31" fmla="*/ 249 h 253"/>
                <a:gd name="T32" fmla="*/ 241 w 538"/>
                <a:gd name="T33" fmla="*/ 252 h 253"/>
                <a:gd name="T34" fmla="*/ 269 w 538"/>
                <a:gd name="T35" fmla="*/ 253 h 253"/>
                <a:gd name="T36" fmla="*/ 296 w 538"/>
                <a:gd name="T37" fmla="*/ 252 h 253"/>
                <a:gd name="T38" fmla="*/ 323 w 538"/>
                <a:gd name="T39" fmla="*/ 249 h 253"/>
                <a:gd name="T40" fmla="*/ 349 w 538"/>
                <a:gd name="T41" fmla="*/ 244 h 253"/>
                <a:gd name="T42" fmla="*/ 374 w 538"/>
                <a:gd name="T43" fmla="*/ 238 h 253"/>
                <a:gd name="T44" fmla="*/ 398 w 538"/>
                <a:gd name="T45" fmla="*/ 230 h 253"/>
                <a:gd name="T46" fmla="*/ 420 w 538"/>
                <a:gd name="T47" fmla="*/ 220 h 253"/>
                <a:gd name="T48" fmla="*/ 440 w 538"/>
                <a:gd name="T49" fmla="*/ 209 h 253"/>
                <a:gd name="T50" fmla="*/ 459 w 538"/>
                <a:gd name="T51" fmla="*/ 197 h 253"/>
                <a:gd name="T52" fmla="*/ 476 w 538"/>
                <a:gd name="T53" fmla="*/ 182 h 253"/>
                <a:gd name="T54" fmla="*/ 492 w 538"/>
                <a:gd name="T55" fmla="*/ 168 h 253"/>
                <a:gd name="T56" fmla="*/ 505 w 538"/>
                <a:gd name="T57" fmla="*/ 152 h 253"/>
                <a:gd name="T58" fmla="*/ 517 w 538"/>
                <a:gd name="T59" fmla="*/ 135 h 253"/>
                <a:gd name="T60" fmla="*/ 526 w 538"/>
                <a:gd name="T61" fmla="*/ 117 h 253"/>
                <a:gd name="T62" fmla="*/ 533 w 538"/>
                <a:gd name="T63" fmla="*/ 98 h 253"/>
                <a:gd name="T64" fmla="*/ 537 w 538"/>
                <a:gd name="T65" fmla="*/ 79 h 253"/>
                <a:gd name="T66" fmla="*/ 538 w 538"/>
                <a:gd name="T67" fmla="*/ 59 h 253"/>
                <a:gd name="T68" fmla="*/ 538 w 538"/>
                <a:gd name="T69" fmla="*/ 0 h 253"/>
                <a:gd name="T70" fmla="*/ 0 w 538"/>
                <a:gd name="T71" fmla="*/ 0 h 2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8"/>
                <a:gd name="T109" fmla="*/ 0 h 253"/>
                <a:gd name="T110" fmla="*/ 538 w 538"/>
                <a:gd name="T111" fmla="*/ 253 h 2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8" h="253">
                  <a:moveTo>
                    <a:pt x="0" y="0"/>
                  </a:moveTo>
                  <a:lnTo>
                    <a:pt x="0" y="59"/>
                  </a:lnTo>
                  <a:lnTo>
                    <a:pt x="1" y="79"/>
                  </a:lnTo>
                  <a:lnTo>
                    <a:pt x="5" y="98"/>
                  </a:lnTo>
                  <a:lnTo>
                    <a:pt x="12" y="117"/>
                  </a:lnTo>
                  <a:lnTo>
                    <a:pt x="21" y="135"/>
                  </a:lnTo>
                  <a:lnTo>
                    <a:pt x="33" y="152"/>
                  </a:lnTo>
                  <a:lnTo>
                    <a:pt x="46" y="168"/>
                  </a:lnTo>
                  <a:lnTo>
                    <a:pt x="61" y="182"/>
                  </a:lnTo>
                  <a:lnTo>
                    <a:pt x="78" y="197"/>
                  </a:lnTo>
                  <a:lnTo>
                    <a:pt x="98" y="209"/>
                  </a:lnTo>
                  <a:lnTo>
                    <a:pt x="118" y="220"/>
                  </a:lnTo>
                  <a:lnTo>
                    <a:pt x="140" y="230"/>
                  </a:lnTo>
                  <a:lnTo>
                    <a:pt x="164" y="238"/>
                  </a:lnTo>
                  <a:lnTo>
                    <a:pt x="189" y="244"/>
                  </a:lnTo>
                  <a:lnTo>
                    <a:pt x="215" y="249"/>
                  </a:lnTo>
                  <a:lnTo>
                    <a:pt x="241" y="252"/>
                  </a:lnTo>
                  <a:lnTo>
                    <a:pt x="269" y="253"/>
                  </a:lnTo>
                  <a:lnTo>
                    <a:pt x="296" y="252"/>
                  </a:lnTo>
                  <a:lnTo>
                    <a:pt x="323" y="249"/>
                  </a:lnTo>
                  <a:lnTo>
                    <a:pt x="349" y="244"/>
                  </a:lnTo>
                  <a:lnTo>
                    <a:pt x="374" y="238"/>
                  </a:lnTo>
                  <a:lnTo>
                    <a:pt x="398" y="230"/>
                  </a:lnTo>
                  <a:lnTo>
                    <a:pt x="420" y="220"/>
                  </a:lnTo>
                  <a:lnTo>
                    <a:pt x="440" y="209"/>
                  </a:lnTo>
                  <a:lnTo>
                    <a:pt x="459" y="197"/>
                  </a:lnTo>
                  <a:lnTo>
                    <a:pt x="476" y="182"/>
                  </a:lnTo>
                  <a:lnTo>
                    <a:pt x="492" y="168"/>
                  </a:lnTo>
                  <a:lnTo>
                    <a:pt x="505" y="152"/>
                  </a:lnTo>
                  <a:lnTo>
                    <a:pt x="517" y="135"/>
                  </a:lnTo>
                  <a:lnTo>
                    <a:pt x="526" y="117"/>
                  </a:lnTo>
                  <a:lnTo>
                    <a:pt x="533" y="98"/>
                  </a:lnTo>
                  <a:lnTo>
                    <a:pt x="537" y="79"/>
                  </a:lnTo>
                  <a:lnTo>
                    <a:pt x="538" y="59"/>
                  </a:lnTo>
                  <a:lnTo>
                    <a:pt x="538" y="0"/>
                  </a:lnTo>
                  <a:lnTo>
                    <a:pt x="0" y="0"/>
                  </a:lnTo>
                  <a:close/>
                </a:path>
              </a:pathLst>
            </a:custGeom>
            <a:solidFill>
              <a:srgbClr val="BF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16"/>
            <p:cNvSpPr>
              <a:spLocks/>
            </p:cNvSpPr>
            <p:nvPr/>
          </p:nvSpPr>
          <p:spPr bwMode="auto">
            <a:xfrm>
              <a:off x="2926" y="2742"/>
              <a:ext cx="572" cy="291"/>
            </a:xfrm>
            <a:custGeom>
              <a:avLst/>
              <a:gdLst>
                <a:gd name="T0" fmla="*/ 537 w 572"/>
                <a:gd name="T1" fmla="*/ 78 h 291"/>
                <a:gd name="T2" fmla="*/ 531 w 572"/>
                <a:gd name="T3" fmla="*/ 113 h 291"/>
                <a:gd name="T4" fmla="*/ 517 w 572"/>
                <a:gd name="T5" fmla="*/ 146 h 291"/>
                <a:gd name="T6" fmla="*/ 493 w 572"/>
                <a:gd name="T7" fmla="*/ 176 h 291"/>
                <a:gd name="T8" fmla="*/ 463 w 572"/>
                <a:gd name="T9" fmla="*/ 203 h 291"/>
                <a:gd name="T10" fmla="*/ 426 w 572"/>
                <a:gd name="T11" fmla="*/ 224 h 291"/>
                <a:gd name="T12" fmla="*/ 383 w 572"/>
                <a:gd name="T13" fmla="*/ 239 h 291"/>
                <a:gd name="T14" fmla="*/ 336 w 572"/>
                <a:gd name="T15" fmla="*/ 250 h 291"/>
                <a:gd name="T16" fmla="*/ 286 w 572"/>
                <a:gd name="T17" fmla="*/ 254 h 291"/>
                <a:gd name="T18" fmla="*/ 236 w 572"/>
                <a:gd name="T19" fmla="*/ 250 h 291"/>
                <a:gd name="T20" fmla="*/ 189 w 572"/>
                <a:gd name="T21" fmla="*/ 239 h 291"/>
                <a:gd name="T22" fmla="*/ 145 w 572"/>
                <a:gd name="T23" fmla="*/ 224 h 291"/>
                <a:gd name="T24" fmla="*/ 109 w 572"/>
                <a:gd name="T25" fmla="*/ 203 h 291"/>
                <a:gd name="T26" fmla="*/ 78 w 572"/>
                <a:gd name="T27" fmla="*/ 176 h 291"/>
                <a:gd name="T28" fmla="*/ 55 w 572"/>
                <a:gd name="T29" fmla="*/ 146 h 291"/>
                <a:gd name="T30" fmla="*/ 40 w 572"/>
                <a:gd name="T31" fmla="*/ 113 h 291"/>
                <a:gd name="T32" fmla="*/ 35 w 572"/>
                <a:gd name="T33" fmla="*/ 78 h 291"/>
                <a:gd name="T34" fmla="*/ 34 w 572"/>
                <a:gd name="T35" fmla="*/ 11 h 291"/>
                <a:gd name="T36" fmla="*/ 25 w 572"/>
                <a:gd name="T37" fmla="*/ 2 h 291"/>
                <a:gd name="T38" fmla="*/ 10 w 572"/>
                <a:gd name="T39" fmla="*/ 2 h 291"/>
                <a:gd name="T40" fmla="*/ 1 w 572"/>
                <a:gd name="T41" fmla="*/ 11 h 291"/>
                <a:gd name="T42" fmla="*/ 0 w 572"/>
                <a:gd name="T43" fmla="*/ 78 h 291"/>
                <a:gd name="T44" fmla="*/ 5 w 572"/>
                <a:gd name="T45" fmla="*/ 121 h 291"/>
                <a:gd name="T46" fmla="*/ 22 w 572"/>
                <a:gd name="T47" fmla="*/ 161 h 291"/>
                <a:gd name="T48" fmla="*/ 48 w 572"/>
                <a:gd name="T49" fmla="*/ 196 h 291"/>
                <a:gd name="T50" fmla="*/ 84 w 572"/>
                <a:gd name="T51" fmla="*/ 228 h 291"/>
                <a:gd name="T52" fmla="*/ 126 w 572"/>
                <a:gd name="T53" fmla="*/ 254 h 291"/>
                <a:gd name="T54" fmla="*/ 174 w 572"/>
                <a:gd name="T55" fmla="*/ 274 h 291"/>
                <a:gd name="T56" fmla="*/ 228 w 572"/>
                <a:gd name="T57" fmla="*/ 287 h 291"/>
                <a:gd name="T58" fmla="*/ 286 w 572"/>
                <a:gd name="T59" fmla="*/ 291 h 291"/>
                <a:gd name="T60" fmla="*/ 344 w 572"/>
                <a:gd name="T61" fmla="*/ 287 h 291"/>
                <a:gd name="T62" fmla="*/ 398 w 572"/>
                <a:gd name="T63" fmla="*/ 274 h 291"/>
                <a:gd name="T64" fmla="*/ 446 w 572"/>
                <a:gd name="T65" fmla="*/ 254 h 291"/>
                <a:gd name="T66" fmla="*/ 488 w 572"/>
                <a:gd name="T67" fmla="*/ 228 h 291"/>
                <a:gd name="T68" fmla="*/ 524 w 572"/>
                <a:gd name="T69" fmla="*/ 196 h 291"/>
                <a:gd name="T70" fmla="*/ 550 w 572"/>
                <a:gd name="T71" fmla="*/ 161 h 291"/>
                <a:gd name="T72" fmla="*/ 567 w 572"/>
                <a:gd name="T73" fmla="*/ 121 h 291"/>
                <a:gd name="T74" fmla="*/ 572 w 572"/>
                <a:gd name="T75" fmla="*/ 78 h 291"/>
                <a:gd name="T76" fmla="*/ 571 w 572"/>
                <a:gd name="T77" fmla="*/ 11 h 291"/>
                <a:gd name="T78" fmla="*/ 562 w 572"/>
                <a:gd name="T79" fmla="*/ 2 h 291"/>
                <a:gd name="T80" fmla="*/ 547 w 572"/>
                <a:gd name="T81" fmla="*/ 2 h 291"/>
                <a:gd name="T82" fmla="*/ 538 w 572"/>
                <a:gd name="T83" fmla="*/ 11 h 2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2"/>
                <a:gd name="T127" fmla="*/ 0 h 291"/>
                <a:gd name="T128" fmla="*/ 572 w 572"/>
                <a:gd name="T129" fmla="*/ 291 h 2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2" h="291">
                  <a:moveTo>
                    <a:pt x="537" y="19"/>
                  </a:moveTo>
                  <a:lnTo>
                    <a:pt x="537" y="78"/>
                  </a:lnTo>
                  <a:lnTo>
                    <a:pt x="535" y="96"/>
                  </a:lnTo>
                  <a:lnTo>
                    <a:pt x="531" y="113"/>
                  </a:lnTo>
                  <a:lnTo>
                    <a:pt x="525" y="130"/>
                  </a:lnTo>
                  <a:lnTo>
                    <a:pt x="517" y="146"/>
                  </a:lnTo>
                  <a:lnTo>
                    <a:pt x="507" y="162"/>
                  </a:lnTo>
                  <a:lnTo>
                    <a:pt x="493" y="176"/>
                  </a:lnTo>
                  <a:lnTo>
                    <a:pt x="479" y="190"/>
                  </a:lnTo>
                  <a:lnTo>
                    <a:pt x="463" y="203"/>
                  </a:lnTo>
                  <a:lnTo>
                    <a:pt x="445" y="213"/>
                  </a:lnTo>
                  <a:lnTo>
                    <a:pt x="426" y="224"/>
                  </a:lnTo>
                  <a:lnTo>
                    <a:pt x="405" y="233"/>
                  </a:lnTo>
                  <a:lnTo>
                    <a:pt x="383" y="239"/>
                  </a:lnTo>
                  <a:lnTo>
                    <a:pt x="361" y="246"/>
                  </a:lnTo>
                  <a:lnTo>
                    <a:pt x="336" y="250"/>
                  </a:lnTo>
                  <a:lnTo>
                    <a:pt x="311" y="253"/>
                  </a:lnTo>
                  <a:lnTo>
                    <a:pt x="286" y="254"/>
                  </a:lnTo>
                  <a:lnTo>
                    <a:pt x="261" y="253"/>
                  </a:lnTo>
                  <a:lnTo>
                    <a:pt x="236" y="250"/>
                  </a:lnTo>
                  <a:lnTo>
                    <a:pt x="211" y="246"/>
                  </a:lnTo>
                  <a:lnTo>
                    <a:pt x="189" y="239"/>
                  </a:lnTo>
                  <a:lnTo>
                    <a:pt x="166" y="233"/>
                  </a:lnTo>
                  <a:lnTo>
                    <a:pt x="145" y="224"/>
                  </a:lnTo>
                  <a:lnTo>
                    <a:pt x="127" y="213"/>
                  </a:lnTo>
                  <a:lnTo>
                    <a:pt x="109" y="203"/>
                  </a:lnTo>
                  <a:lnTo>
                    <a:pt x="93" y="190"/>
                  </a:lnTo>
                  <a:lnTo>
                    <a:pt x="78" y="176"/>
                  </a:lnTo>
                  <a:lnTo>
                    <a:pt x="65" y="162"/>
                  </a:lnTo>
                  <a:lnTo>
                    <a:pt x="55" y="146"/>
                  </a:lnTo>
                  <a:lnTo>
                    <a:pt x="47" y="130"/>
                  </a:lnTo>
                  <a:lnTo>
                    <a:pt x="40" y="113"/>
                  </a:lnTo>
                  <a:lnTo>
                    <a:pt x="36" y="96"/>
                  </a:lnTo>
                  <a:lnTo>
                    <a:pt x="35" y="78"/>
                  </a:lnTo>
                  <a:lnTo>
                    <a:pt x="35" y="19"/>
                  </a:lnTo>
                  <a:lnTo>
                    <a:pt x="34" y="11"/>
                  </a:lnTo>
                  <a:lnTo>
                    <a:pt x="30" y="6"/>
                  </a:lnTo>
                  <a:lnTo>
                    <a:pt x="25" y="2"/>
                  </a:lnTo>
                  <a:lnTo>
                    <a:pt x="17" y="0"/>
                  </a:lnTo>
                  <a:lnTo>
                    <a:pt x="10" y="2"/>
                  </a:lnTo>
                  <a:lnTo>
                    <a:pt x="5" y="6"/>
                  </a:lnTo>
                  <a:lnTo>
                    <a:pt x="1" y="11"/>
                  </a:lnTo>
                  <a:lnTo>
                    <a:pt x="0" y="19"/>
                  </a:lnTo>
                  <a:lnTo>
                    <a:pt x="0" y="78"/>
                  </a:lnTo>
                  <a:lnTo>
                    <a:pt x="1" y="99"/>
                  </a:lnTo>
                  <a:lnTo>
                    <a:pt x="5" y="121"/>
                  </a:lnTo>
                  <a:lnTo>
                    <a:pt x="13" y="141"/>
                  </a:lnTo>
                  <a:lnTo>
                    <a:pt x="22" y="161"/>
                  </a:lnTo>
                  <a:lnTo>
                    <a:pt x="34" y="179"/>
                  </a:lnTo>
                  <a:lnTo>
                    <a:pt x="48" y="196"/>
                  </a:lnTo>
                  <a:lnTo>
                    <a:pt x="65" y="213"/>
                  </a:lnTo>
                  <a:lnTo>
                    <a:pt x="84" y="228"/>
                  </a:lnTo>
                  <a:lnTo>
                    <a:pt x="103" y="242"/>
                  </a:lnTo>
                  <a:lnTo>
                    <a:pt x="126" y="254"/>
                  </a:lnTo>
                  <a:lnTo>
                    <a:pt x="149" y="264"/>
                  </a:lnTo>
                  <a:lnTo>
                    <a:pt x="174" y="274"/>
                  </a:lnTo>
                  <a:lnTo>
                    <a:pt x="201" y="281"/>
                  </a:lnTo>
                  <a:lnTo>
                    <a:pt x="228" y="287"/>
                  </a:lnTo>
                  <a:lnTo>
                    <a:pt x="257" y="289"/>
                  </a:lnTo>
                  <a:lnTo>
                    <a:pt x="286" y="291"/>
                  </a:lnTo>
                  <a:lnTo>
                    <a:pt x="315" y="289"/>
                  </a:lnTo>
                  <a:lnTo>
                    <a:pt x="344" y="287"/>
                  </a:lnTo>
                  <a:lnTo>
                    <a:pt x="371" y="281"/>
                  </a:lnTo>
                  <a:lnTo>
                    <a:pt x="398" y="274"/>
                  </a:lnTo>
                  <a:lnTo>
                    <a:pt x="422" y="264"/>
                  </a:lnTo>
                  <a:lnTo>
                    <a:pt x="446" y="254"/>
                  </a:lnTo>
                  <a:lnTo>
                    <a:pt x="468" y="242"/>
                  </a:lnTo>
                  <a:lnTo>
                    <a:pt x="488" y="228"/>
                  </a:lnTo>
                  <a:lnTo>
                    <a:pt x="507" y="213"/>
                  </a:lnTo>
                  <a:lnTo>
                    <a:pt x="524" y="196"/>
                  </a:lnTo>
                  <a:lnTo>
                    <a:pt x="538" y="179"/>
                  </a:lnTo>
                  <a:lnTo>
                    <a:pt x="550" y="161"/>
                  </a:lnTo>
                  <a:lnTo>
                    <a:pt x="559" y="141"/>
                  </a:lnTo>
                  <a:lnTo>
                    <a:pt x="567" y="121"/>
                  </a:lnTo>
                  <a:lnTo>
                    <a:pt x="571" y="99"/>
                  </a:lnTo>
                  <a:lnTo>
                    <a:pt x="572" y="78"/>
                  </a:lnTo>
                  <a:lnTo>
                    <a:pt x="572" y="19"/>
                  </a:lnTo>
                  <a:lnTo>
                    <a:pt x="571" y="11"/>
                  </a:lnTo>
                  <a:lnTo>
                    <a:pt x="567" y="6"/>
                  </a:lnTo>
                  <a:lnTo>
                    <a:pt x="562" y="2"/>
                  </a:lnTo>
                  <a:lnTo>
                    <a:pt x="555" y="0"/>
                  </a:lnTo>
                  <a:lnTo>
                    <a:pt x="547" y="2"/>
                  </a:lnTo>
                  <a:lnTo>
                    <a:pt x="542" y="6"/>
                  </a:lnTo>
                  <a:lnTo>
                    <a:pt x="538" y="11"/>
                  </a:lnTo>
                  <a:lnTo>
                    <a:pt x="53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17"/>
            <p:cNvSpPr>
              <a:spLocks/>
            </p:cNvSpPr>
            <p:nvPr/>
          </p:nvSpPr>
          <p:spPr bwMode="auto">
            <a:xfrm>
              <a:off x="2626" y="3071"/>
              <a:ext cx="574" cy="335"/>
            </a:xfrm>
            <a:custGeom>
              <a:avLst/>
              <a:gdLst>
                <a:gd name="T0" fmla="*/ 537 w 574"/>
                <a:gd name="T1" fmla="*/ 122 h 335"/>
                <a:gd name="T2" fmla="*/ 532 w 574"/>
                <a:gd name="T3" fmla="*/ 157 h 335"/>
                <a:gd name="T4" fmla="*/ 518 w 574"/>
                <a:gd name="T5" fmla="*/ 190 h 335"/>
                <a:gd name="T6" fmla="*/ 495 w 574"/>
                <a:gd name="T7" fmla="*/ 220 h 335"/>
                <a:gd name="T8" fmla="*/ 464 w 574"/>
                <a:gd name="T9" fmla="*/ 247 h 335"/>
                <a:gd name="T10" fmla="*/ 427 w 574"/>
                <a:gd name="T11" fmla="*/ 268 h 335"/>
                <a:gd name="T12" fmla="*/ 385 w 574"/>
                <a:gd name="T13" fmla="*/ 283 h 335"/>
                <a:gd name="T14" fmla="*/ 338 w 574"/>
                <a:gd name="T15" fmla="*/ 294 h 335"/>
                <a:gd name="T16" fmla="*/ 288 w 574"/>
                <a:gd name="T17" fmla="*/ 298 h 335"/>
                <a:gd name="T18" fmla="*/ 238 w 574"/>
                <a:gd name="T19" fmla="*/ 294 h 335"/>
                <a:gd name="T20" fmla="*/ 191 w 574"/>
                <a:gd name="T21" fmla="*/ 283 h 335"/>
                <a:gd name="T22" fmla="*/ 147 w 574"/>
                <a:gd name="T23" fmla="*/ 268 h 335"/>
                <a:gd name="T24" fmla="*/ 111 w 574"/>
                <a:gd name="T25" fmla="*/ 247 h 335"/>
                <a:gd name="T26" fmla="*/ 80 w 574"/>
                <a:gd name="T27" fmla="*/ 220 h 335"/>
                <a:gd name="T28" fmla="*/ 57 w 574"/>
                <a:gd name="T29" fmla="*/ 190 h 335"/>
                <a:gd name="T30" fmla="*/ 42 w 574"/>
                <a:gd name="T31" fmla="*/ 157 h 335"/>
                <a:gd name="T32" fmla="*/ 37 w 574"/>
                <a:gd name="T33" fmla="*/ 122 h 335"/>
                <a:gd name="T34" fmla="*/ 36 w 574"/>
                <a:gd name="T35" fmla="*/ 10 h 335"/>
                <a:gd name="T36" fmla="*/ 26 w 574"/>
                <a:gd name="T37" fmla="*/ 1 h 335"/>
                <a:gd name="T38" fmla="*/ 11 w 574"/>
                <a:gd name="T39" fmla="*/ 1 h 335"/>
                <a:gd name="T40" fmla="*/ 2 w 574"/>
                <a:gd name="T41" fmla="*/ 10 h 335"/>
                <a:gd name="T42" fmla="*/ 0 w 574"/>
                <a:gd name="T43" fmla="*/ 122 h 335"/>
                <a:gd name="T44" fmla="*/ 5 w 574"/>
                <a:gd name="T45" fmla="*/ 165 h 335"/>
                <a:gd name="T46" fmla="*/ 23 w 574"/>
                <a:gd name="T47" fmla="*/ 205 h 335"/>
                <a:gd name="T48" fmla="*/ 49 w 574"/>
                <a:gd name="T49" fmla="*/ 240 h 335"/>
                <a:gd name="T50" fmla="*/ 84 w 574"/>
                <a:gd name="T51" fmla="*/ 272 h 335"/>
                <a:gd name="T52" fmla="*/ 128 w 574"/>
                <a:gd name="T53" fmla="*/ 298 h 335"/>
                <a:gd name="T54" fmla="*/ 176 w 574"/>
                <a:gd name="T55" fmla="*/ 317 h 335"/>
                <a:gd name="T56" fmla="*/ 230 w 574"/>
                <a:gd name="T57" fmla="*/ 331 h 335"/>
                <a:gd name="T58" fmla="*/ 288 w 574"/>
                <a:gd name="T59" fmla="*/ 335 h 335"/>
                <a:gd name="T60" fmla="*/ 346 w 574"/>
                <a:gd name="T61" fmla="*/ 331 h 335"/>
                <a:gd name="T62" fmla="*/ 399 w 574"/>
                <a:gd name="T63" fmla="*/ 317 h 335"/>
                <a:gd name="T64" fmla="*/ 448 w 574"/>
                <a:gd name="T65" fmla="*/ 298 h 335"/>
                <a:gd name="T66" fmla="*/ 490 w 574"/>
                <a:gd name="T67" fmla="*/ 272 h 335"/>
                <a:gd name="T68" fmla="*/ 525 w 574"/>
                <a:gd name="T69" fmla="*/ 240 h 335"/>
                <a:gd name="T70" fmla="*/ 552 w 574"/>
                <a:gd name="T71" fmla="*/ 205 h 335"/>
                <a:gd name="T72" fmla="*/ 569 w 574"/>
                <a:gd name="T73" fmla="*/ 165 h 335"/>
                <a:gd name="T74" fmla="*/ 574 w 574"/>
                <a:gd name="T75" fmla="*/ 122 h 335"/>
                <a:gd name="T76" fmla="*/ 573 w 574"/>
                <a:gd name="T77" fmla="*/ 10 h 335"/>
                <a:gd name="T78" fmla="*/ 564 w 574"/>
                <a:gd name="T79" fmla="*/ 1 h 335"/>
                <a:gd name="T80" fmla="*/ 549 w 574"/>
                <a:gd name="T81" fmla="*/ 1 h 335"/>
                <a:gd name="T82" fmla="*/ 539 w 574"/>
                <a:gd name="T83" fmla="*/ 10 h 3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4"/>
                <a:gd name="T127" fmla="*/ 0 h 335"/>
                <a:gd name="T128" fmla="*/ 574 w 574"/>
                <a:gd name="T129" fmla="*/ 335 h 3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4" h="335">
                  <a:moveTo>
                    <a:pt x="537" y="18"/>
                  </a:moveTo>
                  <a:lnTo>
                    <a:pt x="537" y="122"/>
                  </a:lnTo>
                  <a:lnTo>
                    <a:pt x="536" y="140"/>
                  </a:lnTo>
                  <a:lnTo>
                    <a:pt x="532" y="157"/>
                  </a:lnTo>
                  <a:lnTo>
                    <a:pt x="525" y="174"/>
                  </a:lnTo>
                  <a:lnTo>
                    <a:pt x="518" y="190"/>
                  </a:lnTo>
                  <a:lnTo>
                    <a:pt x="507" y="206"/>
                  </a:lnTo>
                  <a:lnTo>
                    <a:pt x="495" y="220"/>
                  </a:lnTo>
                  <a:lnTo>
                    <a:pt x="481" y="233"/>
                  </a:lnTo>
                  <a:lnTo>
                    <a:pt x="464" y="247"/>
                  </a:lnTo>
                  <a:lnTo>
                    <a:pt x="447" y="257"/>
                  </a:lnTo>
                  <a:lnTo>
                    <a:pt x="427" y="268"/>
                  </a:lnTo>
                  <a:lnTo>
                    <a:pt x="407" y="277"/>
                  </a:lnTo>
                  <a:lnTo>
                    <a:pt x="385" y="283"/>
                  </a:lnTo>
                  <a:lnTo>
                    <a:pt x="363" y="290"/>
                  </a:lnTo>
                  <a:lnTo>
                    <a:pt x="338" y="294"/>
                  </a:lnTo>
                  <a:lnTo>
                    <a:pt x="313" y="296"/>
                  </a:lnTo>
                  <a:lnTo>
                    <a:pt x="288" y="298"/>
                  </a:lnTo>
                  <a:lnTo>
                    <a:pt x="263" y="296"/>
                  </a:lnTo>
                  <a:lnTo>
                    <a:pt x="238" y="294"/>
                  </a:lnTo>
                  <a:lnTo>
                    <a:pt x="213" y="290"/>
                  </a:lnTo>
                  <a:lnTo>
                    <a:pt x="191" y="283"/>
                  </a:lnTo>
                  <a:lnTo>
                    <a:pt x="168" y="277"/>
                  </a:lnTo>
                  <a:lnTo>
                    <a:pt x="147" y="268"/>
                  </a:lnTo>
                  <a:lnTo>
                    <a:pt x="129" y="257"/>
                  </a:lnTo>
                  <a:lnTo>
                    <a:pt x="111" y="247"/>
                  </a:lnTo>
                  <a:lnTo>
                    <a:pt x="95" y="233"/>
                  </a:lnTo>
                  <a:lnTo>
                    <a:pt x="80" y="220"/>
                  </a:lnTo>
                  <a:lnTo>
                    <a:pt x="67" y="206"/>
                  </a:lnTo>
                  <a:lnTo>
                    <a:pt x="57" y="190"/>
                  </a:lnTo>
                  <a:lnTo>
                    <a:pt x="49" y="174"/>
                  </a:lnTo>
                  <a:lnTo>
                    <a:pt x="42" y="157"/>
                  </a:lnTo>
                  <a:lnTo>
                    <a:pt x="38" y="140"/>
                  </a:lnTo>
                  <a:lnTo>
                    <a:pt x="37" y="122"/>
                  </a:lnTo>
                  <a:lnTo>
                    <a:pt x="37" y="18"/>
                  </a:lnTo>
                  <a:lnTo>
                    <a:pt x="36" y="10"/>
                  </a:lnTo>
                  <a:lnTo>
                    <a:pt x="32" y="5"/>
                  </a:lnTo>
                  <a:lnTo>
                    <a:pt x="26" y="1"/>
                  </a:lnTo>
                  <a:lnTo>
                    <a:pt x="19" y="0"/>
                  </a:lnTo>
                  <a:lnTo>
                    <a:pt x="11" y="1"/>
                  </a:lnTo>
                  <a:lnTo>
                    <a:pt x="5" y="5"/>
                  </a:lnTo>
                  <a:lnTo>
                    <a:pt x="2" y="10"/>
                  </a:lnTo>
                  <a:lnTo>
                    <a:pt x="0" y="18"/>
                  </a:lnTo>
                  <a:lnTo>
                    <a:pt x="0" y="122"/>
                  </a:lnTo>
                  <a:lnTo>
                    <a:pt x="2" y="143"/>
                  </a:lnTo>
                  <a:lnTo>
                    <a:pt x="5" y="165"/>
                  </a:lnTo>
                  <a:lnTo>
                    <a:pt x="13" y="185"/>
                  </a:lnTo>
                  <a:lnTo>
                    <a:pt x="23" y="205"/>
                  </a:lnTo>
                  <a:lnTo>
                    <a:pt x="34" y="223"/>
                  </a:lnTo>
                  <a:lnTo>
                    <a:pt x="49" y="240"/>
                  </a:lnTo>
                  <a:lnTo>
                    <a:pt x="66" y="257"/>
                  </a:lnTo>
                  <a:lnTo>
                    <a:pt x="84" y="272"/>
                  </a:lnTo>
                  <a:lnTo>
                    <a:pt x="105" y="286"/>
                  </a:lnTo>
                  <a:lnTo>
                    <a:pt x="128" y="298"/>
                  </a:lnTo>
                  <a:lnTo>
                    <a:pt x="151" y="308"/>
                  </a:lnTo>
                  <a:lnTo>
                    <a:pt x="176" y="317"/>
                  </a:lnTo>
                  <a:lnTo>
                    <a:pt x="202" y="325"/>
                  </a:lnTo>
                  <a:lnTo>
                    <a:pt x="230" y="331"/>
                  </a:lnTo>
                  <a:lnTo>
                    <a:pt x="259" y="333"/>
                  </a:lnTo>
                  <a:lnTo>
                    <a:pt x="288" y="335"/>
                  </a:lnTo>
                  <a:lnTo>
                    <a:pt x="317" y="333"/>
                  </a:lnTo>
                  <a:lnTo>
                    <a:pt x="346" y="331"/>
                  </a:lnTo>
                  <a:lnTo>
                    <a:pt x="373" y="325"/>
                  </a:lnTo>
                  <a:lnTo>
                    <a:pt x="399" y="317"/>
                  </a:lnTo>
                  <a:lnTo>
                    <a:pt x="424" y="308"/>
                  </a:lnTo>
                  <a:lnTo>
                    <a:pt x="448" y="298"/>
                  </a:lnTo>
                  <a:lnTo>
                    <a:pt x="470" y="286"/>
                  </a:lnTo>
                  <a:lnTo>
                    <a:pt x="490" y="272"/>
                  </a:lnTo>
                  <a:lnTo>
                    <a:pt x="508" y="257"/>
                  </a:lnTo>
                  <a:lnTo>
                    <a:pt x="525" y="240"/>
                  </a:lnTo>
                  <a:lnTo>
                    <a:pt x="540" y="223"/>
                  </a:lnTo>
                  <a:lnTo>
                    <a:pt x="552" y="205"/>
                  </a:lnTo>
                  <a:lnTo>
                    <a:pt x="561" y="185"/>
                  </a:lnTo>
                  <a:lnTo>
                    <a:pt x="569" y="165"/>
                  </a:lnTo>
                  <a:lnTo>
                    <a:pt x="573" y="143"/>
                  </a:lnTo>
                  <a:lnTo>
                    <a:pt x="574" y="122"/>
                  </a:lnTo>
                  <a:lnTo>
                    <a:pt x="574" y="18"/>
                  </a:lnTo>
                  <a:lnTo>
                    <a:pt x="573" y="10"/>
                  </a:lnTo>
                  <a:lnTo>
                    <a:pt x="569" y="5"/>
                  </a:lnTo>
                  <a:lnTo>
                    <a:pt x="564" y="1"/>
                  </a:lnTo>
                  <a:lnTo>
                    <a:pt x="556" y="0"/>
                  </a:lnTo>
                  <a:lnTo>
                    <a:pt x="549" y="1"/>
                  </a:lnTo>
                  <a:lnTo>
                    <a:pt x="543" y="5"/>
                  </a:lnTo>
                  <a:lnTo>
                    <a:pt x="539" y="10"/>
                  </a:lnTo>
                  <a:lnTo>
                    <a:pt x="53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18"/>
            <p:cNvSpPr>
              <a:spLocks/>
            </p:cNvSpPr>
            <p:nvPr/>
          </p:nvSpPr>
          <p:spPr bwMode="auto">
            <a:xfrm>
              <a:off x="2645" y="2880"/>
              <a:ext cx="537" cy="388"/>
            </a:xfrm>
            <a:custGeom>
              <a:avLst/>
              <a:gdLst>
                <a:gd name="T0" fmla="*/ 535 w 537"/>
                <a:gd name="T1" fmla="*/ 213 h 388"/>
                <a:gd name="T2" fmla="*/ 525 w 537"/>
                <a:gd name="T3" fmla="*/ 251 h 388"/>
                <a:gd name="T4" fmla="*/ 504 w 537"/>
                <a:gd name="T5" fmla="*/ 287 h 388"/>
                <a:gd name="T6" fmla="*/ 476 w 537"/>
                <a:gd name="T7" fmla="*/ 317 h 388"/>
                <a:gd name="T8" fmla="*/ 440 w 537"/>
                <a:gd name="T9" fmla="*/ 343 h 388"/>
                <a:gd name="T10" fmla="*/ 396 w 537"/>
                <a:gd name="T11" fmla="*/ 364 h 388"/>
                <a:gd name="T12" fmla="*/ 349 w 537"/>
                <a:gd name="T13" fmla="*/ 378 h 388"/>
                <a:gd name="T14" fmla="*/ 296 w 537"/>
                <a:gd name="T15" fmla="*/ 386 h 388"/>
                <a:gd name="T16" fmla="*/ 241 w 537"/>
                <a:gd name="T17" fmla="*/ 386 h 388"/>
                <a:gd name="T18" fmla="*/ 189 w 537"/>
                <a:gd name="T19" fmla="*/ 378 h 388"/>
                <a:gd name="T20" fmla="*/ 140 w 537"/>
                <a:gd name="T21" fmla="*/ 364 h 388"/>
                <a:gd name="T22" fmla="*/ 98 w 537"/>
                <a:gd name="T23" fmla="*/ 343 h 388"/>
                <a:gd name="T24" fmla="*/ 61 w 537"/>
                <a:gd name="T25" fmla="*/ 317 h 388"/>
                <a:gd name="T26" fmla="*/ 32 w 537"/>
                <a:gd name="T27" fmla="*/ 287 h 388"/>
                <a:gd name="T28" fmla="*/ 11 w 537"/>
                <a:gd name="T29" fmla="*/ 251 h 388"/>
                <a:gd name="T30" fmla="*/ 1 w 537"/>
                <a:gd name="T31" fmla="*/ 213 h 388"/>
                <a:gd name="T32" fmla="*/ 1 w 537"/>
                <a:gd name="T33" fmla="*/ 174 h 388"/>
                <a:gd name="T34" fmla="*/ 11 w 537"/>
                <a:gd name="T35" fmla="*/ 136 h 388"/>
                <a:gd name="T36" fmla="*/ 32 w 537"/>
                <a:gd name="T37" fmla="*/ 101 h 388"/>
                <a:gd name="T38" fmla="*/ 61 w 537"/>
                <a:gd name="T39" fmla="*/ 71 h 388"/>
                <a:gd name="T40" fmla="*/ 98 w 537"/>
                <a:gd name="T41" fmla="*/ 45 h 388"/>
                <a:gd name="T42" fmla="*/ 140 w 537"/>
                <a:gd name="T43" fmla="*/ 24 h 388"/>
                <a:gd name="T44" fmla="*/ 189 w 537"/>
                <a:gd name="T45" fmla="*/ 10 h 388"/>
                <a:gd name="T46" fmla="*/ 241 w 537"/>
                <a:gd name="T47" fmla="*/ 2 h 388"/>
                <a:gd name="T48" fmla="*/ 296 w 537"/>
                <a:gd name="T49" fmla="*/ 2 h 388"/>
                <a:gd name="T50" fmla="*/ 349 w 537"/>
                <a:gd name="T51" fmla="*/ 10 h 388"/>
                <a:gd name="T52" fmla="*/ 396 w 537"/>
                <a:gd name="T53" fmla="*/ 24 h 388"/>
                <a:gd name="T54" fmla="*/ 440 w 537"/>
                <a:gd name="T55" fmla="*/ 45 h 388"/>
                <a:gd name="T56" fmla="*/ 476 w 537"/>
                <a:gd name="T57" fmla="*/ 71 h 388"/>
                <a:gd name="T58" fmla="*/ 504 w 537"/>
                <a:gd name="T59" fmla="*/ 101 h 388"/>
                <a:gd name="T60" fmla="*/ 525 w 537"/>
                <a:gd name="T61" fmla="*/ 136 h 388"/>
                <a:gd name="T62" fmla="*/ 535 w 537"/>
                <a:gd name="T63" fmla="*/ 174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7"/>
                <a:gd name="T97" fmla="*/ 0 h 388"/>
                <a:gd name="T98" fmla="*/ 537 w 537"/>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7" h="388">
                  <a:moveTo>
                    <a:pt x="537" y="193"/>
                  </a:moveTo>
                  <a:lnTo>
                    <a:pt x="535" y="213"/>
                  </a:lnTo>
                  <a:lnTo>
                    <a:pt x="531" y="233"/>
                  </a:lnTo>
                  <a:lnTo>
                    <a:pt x="525" y="251"/>
                  </a:lnTo>
                  <a:lnTo>
                    <a:pt x="516" y="270"/>
                  </a:lnTo>
                  <a:lnTo>
                    <a:pt x="504" y="287"/>
                  </a:lnTo>
                  <a:lnTo>
                    <a:pt x="491" y="302"/>
                  </a:lnTo>
                  <a:lnTo>
                    <a:pt x="476" y="317"/>
                  </a:lnTo>
                  <a:lnTo>
                    <a:pt x="458" y="331"/>
                  </a:lnTo>
                  <a:lnTo>
                    <a:pt x="440" y="343"/>
                  </a:lnTo>
                  <a:lnTo>
                    <a:pt x="419" y="355"/>
                  </a:lnTo>
                  <a:lnTo>
                    <a:pt x="396" y="364"/>
                  </a:lnTo>
                  <a:lnTo>
                    <a:pt x="374" y="372"/>
                  </a:lnTo>
                  <a:lnTo>
                    <a:pt x="349" y="378"/>
                  </a:lnTo>
                  <a:lnTo>
                    <a:pt x="323" y="384"/>
                  </a:lnTo>
                  <a:lnTo>
                    <a:pt x="296" y="386"/>
                  </a:lnTo>
                  <a:lnTo>
                    <a:pt x="269" y="388"/>
                  </a:lnTo>
                  <a:lnTo>
                    <a:pt x="241" y="386"/>
                  </a:lnTo>
                  <a:lnTo>
                    <a:pt x="215" y="384"/>
                  </a:lnTo>
                  <a:lnTo>
                    <a:pt x="189" y="378"/>
                  </a:lnTo>
                  <a:lnTo>
                    <a:pt x="164" y="372"/>
                  </a:lnTo>
                  <a:lnTo>
                    <a:pt x="140" y="364"/>
                  </a:lnTo>
                  <a:lnTo>
                    <a:pt x="118" y="355"/>
                  </a:lnTo>
                  <a:lnTo>
                    <a:pt x="98" y="343"/>
                  </a:lnTo>
                  <a:lnTo>
                    <a:pt x="78" y="331"/>
                  </a:lnTo>
                  <a:lnTo>
                    <a:pt x="61" y="317"/>
                  </a:lnTo>
                  <a:lnTo>
                    <a:pt x="46" y="302"/>
                  </a:lnTo>
                  <a:lnTo>
                    <a:pt x="32" y="287"/>
                  </a:lnTo>
                  <a:lnTo>
                    <a:pt x="21" y="270"/>
                  </a:lnTo>
                  <a:lnTo>
                    <a:pt x="11" y="251"/>
                  </a:lnTo>
                  <a:lnTo>
                    <a:pt x="5" y="233"/>
                  </a:lnTo>
                  <a:lnTo>
                    <a:pt x="1" y="213"/>
                  </a:lnTo>
                  <a:lnTo>
                    <a:pt x="0" y="193"/>
                  </a:lnTo>
                  <a:lnTo>
                    <a:pt x="1" y="174"/>
                  </a:lnTo>
                  <a:lnTo>
                    <a:pt x="5" y="154"/>
                  </a:lnTo>
                  <a:lnTo>
                    <a:pt x="11" y="136"/>
                  </a:lnTo>
                  <a:lnTo>
                    <a:pt x="21" y="119"/>
                  </a:lnTo>
                  <a:lnTo>
                    <a:pt x="32" y="101"/>
                  </a:lnTo>
                  <a:lnTo>
                    <a:pt x="46" y="86"/>
                  </a:lnTo>
                  <a:lnTo>
                    <a:pt x="61" y="71"/>
                  </a:lnTo>
                  <a:lnTo>
                    <a:pt x="78" y="57"/>
                  </a:lnTo>
                  <a:lnTo>
                    <a:pt x="98" y="45"/>
                  </a:lnTo>
                  <a:lnTo>
                    <a:pt x="118" y="33"/>
                  </a:lnTo>
                  <a:lnTo>
                    <a:pt x="140" y="24"/>
                  </a:lnTo>
                  <a:lnTo>
                    <a:pt x="164" y="16"/>
                  </a:lnTo>
                  <a:lnTo>
                    <a:pt x="189" y="10"/>
                  </a:lnTo>
                  <a:lnTo>
                    <a:pt x="215" y="4"/>
                  </a:lnTo>
                  <a:lnTo>
                    <a:pt x="241" y="2"/>
                  </a:lnTo>
                  <a:lnTo>
                    <a:pt x="269" y="0"/>
                  </a:lnTo>
                  <a:lnTo>
                    <a:pt x="296" y="2"/>
                  </a:lnTo>
                  <a:lnTo>
                    <a:pt x="323" y="4"/>
                  </a:lnTo>
                  <a:lnTo>
                    <a:pt x="349" y="10"/>
                  </a:lnTo>
                  <a:lnTo>
                    <a:pt x="374" y="16"/>
                  </a:lnTo>
                  <a:lnTo>
                    <a:pt x="396" y="24"/>
                  </a:lnTo>
                  <a:lnTo>
                    <a:pt x="419" y="33"/>
                  </a:lnTo>
                  <a:lnTo>
                    <a:pt x="440" y="45"/>
                  </a:lnTo>
                  <a:lnTo>
                    <a:pt x="458" y="57"/>
                  </a:lnTo>
                  <a:lnTo>
                    <a:pt x="476" y="71"/>
                  </a:lnTo>
                  <a:lnTo>
                    <a:pt x="491" y="86"/>
                  </a:lnTo>
                  <a:lnTo>
                    <a:pt x="504" y="101"/>
                  </a:lnTo>
                  <a:lnTo>
                    <a:pt x="516" y="119"/>
                  </a:lnTo>
                  <a:lnTo>
                    <a:pt x="525" y="136"/>
                  </a:lnTo>
                  <a:lnTo>
                    <a:pt x="531" y="154"/>
                  </a:lnTo>
                  <a:lnTo>
                    <a:pt x="535" y="174"/>
                  </a:lnTo>
                  <a:lnTo>
                    <a:pt x="537"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19"/>
            <p:cNvSpPr>
              <a:spLocks noEditPoints="1"/>
            </p:cNvSpPr>
            <p:nvPr/>
          </p:nvSpPr>
          <p:spPr bwMode="auto">
            <a:xfrm>
              <a:off x="2626" y="2862"/>
              <a:ext cx="574" cy="424"/>
            </a:xfrm>
            <a:custGeom>
              <a:avLst/>
              <a:gdLst>
                <a:gd name="T0" fmla="*/ 5 w 574"/>
                <a:gd name="T1" fmla="*/ 255 h 424"/>
                <a:gd name="T2" fmla="*/ 34 w 574"/>
                <a:gd name="T3" fmla="*/ 312 h 424"/>
                <a:gd name="T4" fmla="*/ 84 w 574"/>
                <a:gd name="T5" fmla="*/ 361 h 424"/>
                <a:gd name="T6" fmla="*/ 151 w 574"/>
                <a:gd name="T7" fmla="*/ 398 h 424"/>
                <a:gd name="T8" fmla="*/ 230 w 574"/>
                <a:gd name="T9" fmla="*/ 420 h 424"/>
                <a:gd name="T10" fmla="*/ 317 w 574"/>
                <a:gd name="T11" fmla="*/ 423 h 424"/>
                <a:gd name="T12" fmla="*/ 399 w 574"/>
                <a:gd name="T13" fmla="*/ 407 h 424"/>
                <a:gd name="T14" fmla="*/ 470 w 574"/>
                <a:gd name="T15" fmla="*/ 375 h 424"/>
                <a:gd name="T16" fmla="*/ 525 w 574"/>
                <a:gd name="T17" fmla="*/ 330 h 424"/>
                <a:gd name="T18" fmla="*/ 561 w 574"/>
                <a:gd name="T19" fmla="*/ 274 h 424"/>
                <a:gd name="T20" fmla="*/ 574 w 574"/>
                <a:gd name="T21" fmla="*/ 211 h 424"/>
                <a:gd name="T22" fmla="*/ 561 w 574"/>
                <a:gd name="T23" fmla="*/ 148 h 424"/>
                <a:gd name="T24" fmla="*/ 525 w 574"/>
                <a:gd name="T25" fmla="*/ 93 h 424"/>
                <a:gd name="T26" fmla="*/ 470 w 574"/>
                <a:gd name="T27" fmla="*/ 49 h 424"/>
                <a:gd name="T28" fmla="*/ 399 w 574"/>
                <a:gd name="T29" fmla="*/ 17 h 424"/>
                <a:gd name="T30" fmla="*/ 317 w 574"/>
                <a:gd name="T31" fmla="*/ 1 h 424"/>
                <a:gd name="T32" fmla="*/ 230 w 574"/>
                <a:gd name="T33" fmla="*/ 4 h 424"/>
                <a:gd name="T34" fmla="*/ 151 w 574"/>
                <a:gd name="T35" fmla="*/ 25 h 424"/>
                <a:gd name="T36" fmla="*/ 84 w 574"/>
                <a:gd name="T37" fmla="*/ 62 h 424"/>
                <a:gd name="T38" fmla="*/ 34 w 574"/>
                <a:gd name="T39" fmla="*/ 110 h 424"/>
                <a:gd name="T40" fmla="*/ 5 w 574"/>
                <a:gd name="T41" fmla="*/ 169 h 424"/>
                <a:gd name="T42" fmla="*/ 37 w 574"/>
                <a:gd name="T43" fmla="*/ 211 h 424"/>
                <a:gd name="T44" fmla="*/ 49 w 574"/>
                <a:gd name="T45" fmla="*/ 160 h 424"/>
                <a:gd name="T46" fmla="*/ 80 w 574"/>
                <a:gd name="T47" fmla="*/ 114 h 424"/>
                <a:gd name="T48" fmla="*/ 129 w 574"/>
                <a:gd name="T49" fmla="*/ 77 h 424"/>
                <a:gd name="T50" fmla="*/ 191 w 574"/>
                <a:gd name="T51" fmla="*/ 51 h 424"/>
                <a:gd name="T52" fmla="*/ 263 w 574"/>
                <a:gd name="T53" fmla="*/ 38 h 424"/>
                <a:gd name="T54" fmla="*/ 338 w 574"/>
                <a:gd name="T55" fmla="*/ 41 h 424"/>
                <a:gd name="T56" fmla="*/ 407 w 574"/>
                <a:gd name="T57" fmla="*/ 58 h 424"/>
                <a:gd name="T58" fmla="*/ 464 w 574"/>
                <a:gd name="T59" fmla="*/ 88 h 424"/>
                <a:gd name="T60" fmla="*/ 507 w 574"/>
                <a:gd name="T61" fmla="*/ 129 h 424"/>
                <a:gd name="T62" fmla="*/ 532 w 574"/>
                <a:gd name="T63" fmla="*/ 176 h 424"/>
                <a:gd name="T64" fmla="*/ 536 w 574"/>
                <a:gd name="T65" fmla="*/ 230 h 424"/>
                <a:gd name="T66" fmla="*/ 518 w 574"/>
                <a:gd name="T67" fmla="*/ 280 h 424"/>
                <a:gd name="T68" fmla="*/ 481 w 574"/>
                <a:gd name="T69" fmla="*/ 323 h 424"/>
                <a:gd name="T70" fmla="*/ 427 w 574"/>
                <a:gd name="T71" fmla="*/ 357 h 424"/>
                <a:gd name="T72" fmla="*/ 363 w 574"/>
                <a:gd name="T73" fmla="*/ 379 h 424"/>
                <a:gd name="T74" fmla="*/ 288 w 574"/>
                <a:gd name="T75" fmla="*/ 387 h 424"/>
                <a:gd name="T76" fmla="*/ 213 w 574"/>
                <a:gd name="T77" fmla="*/ 379 h 424"/>
                <a:gd name="T78" fmla="*/ 147 w 574"/>
                <a:gd name="T79" fmla="*/ 357 h 424"/>
                <a:gd name="T80" fmla="*/ 95 w 574"/>
                <a:gd name="T81" fmla="*/ 323 h 424"/>
                <a:gd name="T82" fmla="*/ 57 w 574"/>
                <a:gd name="T83" fmla="*/ 280 h 424"/>
                <a:gd name="T84" fmla="*/ 38 w 574"/>
                <a:gd name="T85" fmla="*/ 230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4"/>
                <a:gd name="T130" fmla="*/ 0 h 424"/>
                <a:gd name="T131" fmla="*/ 574 w 574"/>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4" h="424">
                  <a:moveTo>
                    <a:pt x="0" y="211"/>
                  </a:moveTo>
                  <a:lnTo>
                    <a:pt x="2" y="232"/>
                  </a:lnTo>
                  <a:lnTo>
                    <a:pt x="5" y="255"/>
                  </a:lnTo>
                  <a:lnTo>
                    <a:pt x="13" y="274"/>
                  </a:lnTo>
                  <a:lnTo>
                    <a:pt x="23" y="294"/>
                  </a:lnTo>
                  <a:lnTo>
                    <a:pt x="34" y="312"/>
                  </a:lnTo>
                  <a:lnTo>
                    <a:pt x="49" y="330"/>
                  </a:lnTo>
                  <a:lnTo>
                    <a:pt x="66" y="347"/>
                  </a:lnTo>
                  <a:lnTo>
                    <a:pt x="84" y="361"/>
                  </a:lnTo>
                  <a:lnTo>
                    <a:pt x="105" y="375"/>
                  </a:lnTo>
                  <a:lnTo>
                    <a:pt x="128" y="387"/>
                  </a:lnTo>
                  <a:lnTo>
                    <a:pt x="151" y="398"/>
                  </a:lnTo>
                  <a:lnTo>
                    <a:pt x="176" y="407"/>
                  </a:lnTo>
                  <a:lnTo>
                    <a:pt x="202" y="415"/>
                  </a:lnTo>
                  <a:lnTo>
                    <a:pt x="230" y="420"/>
                  </a:lnTo>
                  <a:lnTo>
                    <a:pt x="259" y="423"/>
                  </a:lnTo>
                  <a:lnTo>
                    <a:pt x="288" y="424"/>
                  </a:lnTo>
                  <a:lnTo>
                    <a:pt x="317" y="423"/>
                  </a:lnTo>
                  <a:lnTo>
                    <a:pt x="346" y="420"/>
                  </a:lnTo>
                  <a:lnTo>
                    <a:pt x="373" y="415"/>
                  </a:lnTo>
                  <a:lnTo>
                    <a:pt x="399" y="407"/>
                  </a:lnTo>
                  <a:lnTo>
                    <a:pt x="424" y="398"/>
                  </a:lnTo>
                  <a:lnTo>
                    <a:pt x="448" y="387"/>
                  </a:lnTo>
                  <a:lnTo>
                    <a:pt x="470" y="375"/>
                  </a:lnTo>
                  <a:lnTo>
                    <a:pt x="490" y="361"/>
                  </a:lnTo>
                  <a:lnTo>
                    <a:pt x="508" y="347"/>
                  </a:lnTo>
                  <a:lnTo>
                    <a:pt x="525" y="330"/>
                  </a:lnTo>
                  <a:lnTo>
                    <a:pt x="540" y="312"/>
                  </a:lnTo>
                  <a:lnTo>
                    <a:pt x="552" y="294"/>
                  </a:lnTo>
                  <a:lnTo>
                    <a:pt x="561" y="274"/>
                  </a:lnTo>
                  <a:lnTo>
                    <a:pt x="569" y="255"/>
                  </a:lnTo>
                  <a:lnTo>
                    <a:pt x="573" y="232"/>
                  </a:lnTo>
                  <a:lnTo>
                    <a:pt x="574" y="211"/>
                  </a:lnTo>
                  <a:lnTo>
                    <a:pt x="573" y="190"/>
                  </a:lnTo>
                  <a:lnTo>
                    <a:pt x="569" y="169"/>
                  </a:lnTo>
                  <a:lnTo>
                    <a:pt x="561" y="148"/>
                  </a:lnTo>
                  <a:lnTo>
                    <a:pt x="552" y="129"/>
                  </a:lnTo>
                  <a:lnTo>
                    <a:pt x="540" y="110"/>
                  </a:lnTo>
                  <a:lnTo>
                    <a:pt x="525" y="93"/>
                  </a:lnTo>
                  <a:lnTo>
                    <a:pt x="508" y="77"/>
                  </a:lnTo>
                  <a:lnTo>
                    <a:pt x="490" y="62"/>
                  </a:lnTo>
                  <a:lnTo>
                    <a:pt x="470" y="49"/>
                  </a:lnTo>
                  <a:lnTo>
                    <a:pt x="448" y="35"/>
                  </a:lnTo>
                  <a:lnTo>
                    <a:pt x="424" y="25"/>
                  </a:lnTo>
                  <a:lnTo>
                    <a:pt x="399" y="17"/>
                  </a:lnTo>
                  <a:lnTo>
                    <a:pt x="373" y="9"/>
                  </a:lnTo>
                  <a:lnTo>
                    <a:pt x="346" y="4"/>
                  </a:lnTo>
                  <a:lnTo>
                    <a:pt x="317" y="1"/>
                  </a:lnTo>
                  <a:lnTo>
                    <a:pt x="288" y="0"/>
                  </a:lnTo>
                  <a:lnTo>
                    <a:pt x="259" y="1"/>
                  </a:lnTo>
                  <a:lnTo>
                    <a:pt x="230" y="4"/>
                  </a:lnTo>
                  <a:lnTo>
                    <a:pt x="202" y="9"/>
                  </a:lnTo>
                  <a:lnTo>
                    <a:pt x="176" y="17"/>
                  </a:lnTo>
                  <a:lnTo>
                    <a:pt x="151" y="25"/>
                  </a:lnTo>
                  <a:lnTo>
                    <a:pt x="128" y="35"/>
                  </a:lnTo>
                  <a:lnTo>
                    <a:pt x="105" y="49"/>
                  </a:lnTo>
                  <a:lnTo>
                    <a:pt x="84" y="62"/>
                  </a:lnTo>
                  <a:lnTo>
                    <a:pt x="66" y="77"/>
                  </a:lnTo>
                  <a:lnTo>
                    <a:pt x="49" y="93"/>
                  </a:lnTo>
                  <a:lnTo>
                    <a:pt x="34" y="110"/>
                  </a:lnTo>
                  <a:lnTo>
                    <a:pt x="23" y="129"/>
                  </a:lnTo>
                  <a:lnTo>
                    <a:pt x="13" y="148"/>
                  </a:lnTo>
                  <a:lnTo>
                    <a:pt x="5" y="169"/>
                  </a:lnTo>
                  <a:lnTo>
                    <a:pt x="2" y="190"/>
                  </a:lnTo>
                  <a:lnTo>
                    <a:pt x="0" y="211"/>
                  </a:lnTo>
                  <a:close/>
                  <a:moveTo>
                    <a:pt x="37" y="211"/>
                  </a:moveTo>
                  <a:lnTo>
                    <a:pt x="38" y="193"/>
                  </a:lnTo>
                  <a:lnTo>
                    <a:pt x="42" y="176"/>
                  </a:lnTo>
                  <a:lnTo>
                    <a:pt x="49" y="160"/>
                  </a:lnTo>
                  <a:lnTo>
                    <a:pt x="57" y="143"/>
                  </a:lnTo>
                  <a:lnTo>
                    <a:pt x="67" y="129"/>
                  </a:lnTo>
                  <a:lnTo>
                    <a:pt x="80" y="114"/>
                  </a:lnTo>
                  <a:lnTo>
                    <a:pt x="95" y="101"/>
                  </a:lnTo>
                  <a:lnTo>
                    <a:pt x="111" y="88"/>
                  </a:lnTo>
                  <a:lnTo>
                    <a:pt x="129" y="77"/>
                  </a:lnTo>
                  <a:lnTo>
                    <a:pt x="147" y="67"/>
                  </a:lnTo>
                  <a:lnTo>
                    <a:pt x="168" y="58"/>
                  </a:lnTo>
                  <a:lnTo>
                    <a:pt x="191" y="51"/>
                  </a:lnTo>
                  <a:lnTo>
                    <a:pt x="213" y="45"/>
                  </a:lnTo>
                  <a:lnTo>
                    <a:pt x="238" y="41"/>
                  </a:lnTo>
                  <a:lnTo>
                    <a:pt x="263" y="38"/>
                  </a:lnTo>
                  <a:lnTo>
                    <a:pt x="288" y="37"/>
                  </a:lnTo>
                  <a:lnTo>
                    <a:pt x="313" y="38"/>
                  </a:lnTo>
                  <a:lnTo>
                    <a:pt x="338" y="41"/>
                  </a:lnTo>
                  <a:lnTo>
                    <a:pt x="363" y="45"/>
                  </a:lnTo>
                  <a:lnTo>
                    <a:pt x="385" y="51"/>
                  </a:lnTo>
                  <a:lnTo>
                    <a:pt x="407" y="58"/>
                  </a:lnTo>
                  <a:lnTo>
                    <a:pt x="427" y="67"/>
                  </a:lnTo>
                  <a:lnTo>
                    <a:pt x="447" y="77"/>
                  </a:lnTo>
                  <a:lnTo>
                    <a:pt x="464" y="88"/>
                  </a:lnTo>
                  <a:lnTo>
                    <a:pt x="481" y="101"/>
                  </a:lnTo>
                  <a:lnTo>
                    <a:pt x="495" y="114"/>
                  </a:lnTo>
                  <a:lnTo>
                    <a:pt x="507" y="129"/>
                  </a:lnTo>
                  <a:lnTo>
                    <a:pt x="518" y="143"/>
                  </a:lnTo>
                  <a:lnTo>
                    <a:pt x="525" y="160"/>
                  </a:lnTo>
                  <a:lnTo>
                    <a:pt x="532" y="176"/>
                  </a:lnTo>
                  <a:lnTo>
                    <a:pt x="536" y="193"/>
                  </a:lnTo>
                  <a:lnTo>
                    <a:pt x="537" y="211"/>
                  </a:lnTo>
                  <a:lnTo>
                    <a:pt x="536" y="230"/>
                  </a:lnTo>
                  <a:lnTo>
                    <a:pt x="532" y="247"/>
                  </a:lnTo>
                  <a:lnTo>
                    <a:pt x="525" y="264"/>
                  </a:lnTo>
                  <a:lnTo>
                    <a:pt x="518" y="280"/>
                  </a:lnTo>
                  <a:lnTo>
                    <a:pt x="507" y="295"/>
                  </a:lnTo>
                  <a:lnTo>
                    <a:pt x="495" y="310"/>
                  </a:lnTo>
                  <a:lnTo>
                    <a:pt x="481" y="323"/>
                  </a:lnTo>
                  <a:lnTo>
                    <a:pt x="464" y="336"/>
                  </a:lnTo>
                  <a:lnTo>
                    <a:pt x="447" y="347"/>
                  </a:lnTo>
                  <a:lnTo>
                    <a:pt x="427" y="357"/>
                  </a:lnTo>
                  <a:lnTo>
                    <a:pt x="407" y="366"/>
                  </a:lnTo>
                  <a:lnTo>
                    <a:pt x="385" y="373"/>
                  </a:lnTo>
                  <a:lnTo>
                    <a:pt x="363" y="379"/>
                  </a:lnTo>
                  <a:lnTo>
                    <a:pt x="338" y="383"/>
                  </a:lnTo>
                  <a:lnTo>
                    <a:pt x="313" y="386"/>
                  </a:lnTo>
                  <a:lnTo>
                    <a:pt x="288" y="387"/>
                  </a:lnTo>
                  <a:lnTo>
                    <a:pt x="263" y="386"/>
                  </a:lnTo>
                  <a:lnTo>
                    <a:pt x="238" y="383"/>
                  </a:lnTo>
                  <a:lnTo>
                    <a:pt x="213" y="379"/>
                  </a:lnTo>
                  <a:lnTo>
                    <a:pt x="191" y="373"/>
                  </a:lnTo>
                  <a:lnTo>
                    <a:pt x="168" y="366"/>
                  </a:lnTo>
                  <a:lnTo>
                    <a:pt x="147" y="357"/>
                  </a:lnTo>
                  <a:lnTo>
                    <a:pt x="129" y="347"/>
                  </a:lnTo>
                  <a:lnTo>
                    <a:pt x="111" y="336"/>
                  </a:lnTo>
                  <a:lnTo>
                    <a:pt x="95" y="323"/>
                  </a:lnTo>
                  <a:lnTo>
                    <a:pt x="80" y="310"/>
                  </a:lnTo>
                  <a:lnTo>
                    <a:pt x="67" y="295"/>
                  </a:lnTo>
                  <a:lnTo>
                    <a:pt x="57" y="280"/>
                  </a:lnTo>
                  <a:lnTo>
                    <a:pt x="49" y="264"/>
                  </a:lnTo>
                  <a:lnTo>
                    <a:pt x="42" y="247"/>
                  </a:lnTo>
                  <a:lnTo>
                    <a:pt x="38" y="230"/>
                  </a:lnTo>
                  <a:lnTo>
                    <a:pt x="37"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20"/>
            <p:cNvSpPr>
              <a:spLocks/>
            </p:cNvSpPr>
            <p:nvPr/>
          </p:nvSpPr>
          <p:spPr bwMode="auto">
            <a:xfrm>
              <a:off x="2895" y="2862"/>
              <a:ext cx="37" cy="96"/>
            </a:xfrm>
            <a:custGeom>
              <a:avLst/>
              <a:gdLst>
                <a:gd name="T0" fmla="*/ 0 w 37"/>
                <a:gd name="T1" fmla="*/ 18 h 96"/>
                <a:gd name="T2" fmla="*/ 0 w 37"/>
                <a:gd name="T3" fmla="*/ 77 h 96"/>
                <a:gd name="T4" fmla="*/ 2 w 37"/>
                <a:gd name="T5" fmla="*/ 85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5 h 96"/>
                <a:gd name="T18" fmla="*/ 37 w 37"/>
                <a:gd name="T19" fmla="*/ 77 h 96"/>
                <a:gd name="T20" fmla="*/ 37 w 37"/>
                <a:gd name="T21" fmla="*/ 18 h 96"/>
                <a:gd name="T22" fmla="*/ 36 w 37"/>
                <a:gd name="T23" fmla="*/ 10 h 96"/>
                <a:gd name="T24" fmla="*/ 32 w 37"/>
                <a:gd name="T25" fmla="*/ 5 h 96"/>
                <a:gd name="T26" fmla="*/ 25 w 37"/>
                <a:gd name="T27" fmla="*/ 1 h 96"/>
                <a:gd name="T28" fmla="*/ 19 w 37"/>
                <a:gd name="T29" fmla="*/ 0 h 96"/>
                <a:gd name="T30" fmla="*/ 11 w 37"/>
                <a:gd name="T31" fmla="*/ 1 h 96"/>
                <a:gd name="T32" fmla="*/ 6 w 37"/>
                <a:gd name="T33" fmla="*/ 5 h 96"/>
                <a:gd name="T34" fmla="*/ 2 w 37"/>
                <a:gd name="T35" fmla="*/ 10 h 96"/>
                <a:gd name="T36" fmla="*/ 0 w 37"/>
                <a:gd name="T37" fmla="*/ 18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8"/>
                  </a:moveTo>
                  <a:lnTo>
                    <a:pt x="0" y="77"/>
                  </a:lnTo>
                  <a:lnTo>
                    <a:pt x="2" y="85"/>
                  </a:lnTo>
                  <a:lnTo>
                    <a:pt x="6" y="91"/>
                  </a:lnTo>
                  <a:lnTo>
                    <a:pt x="11" y="95"/>
                  </a:lnTo>
                  <a:lnTo>
                    <a:pt x="19" y="96"/>
                  </a:lnTo>
                  <a:lnTo>
                    <a:pt x="25" y="95"/>
                  </a:lnTo>
                  <a:lnTo>
                    <a:pt x="32" y="91"/>
                  </a:lnTo>
                  <a:lnTo>
                    <a:pt x="36" y="85"/>
                  </a:lnTo>
                  <a:lnTo>
                    <a:pt x="37" y="77"/>
                  </a:lnTo>
                  <a:lnTo>
                    <a:pt x="37" y="18"/>
                  </a:lnTo>
                  <a:lnTo>
                    <a:pt x="36" y="10"/>
                  </a:lnTo>
                  <a:lnTo>
                    <a:pt x="32" y="5"/>
                  </a:lnTo>
                  <a:lnTo>
                    <a:pt x="25" y="1"/>
                  </a:lnTo>
                  <a:lnTo>
                    <a:pt x="19" y="0"/>
                  </a:lnTo>
                  <a:lnTo>
                    <a:pt x="11" y="1"/>
                  </a:lnTo>
                  <a:lnTo>
                    <a:pt x="6" y="5"/>
                  </a:lnTo>
                  <a:lnTo>
                    <a:pt x="2" y="1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21"/>
            <p:cNvSpPr>
              <a:spLocks/>
            </p:cNvSpPr>
            <p:nvPr/>
          </p:nvSpPr>
          <p:spPr bwMode="auto">
            <a:xfrm>
              <a:off x="2895" y="3190"/>
              <a:ext cx="37" cy="96"/>
            </a:xfrm>
            <a:custGeom>
              <a:avLst/>
              <a:gdLst>
                <a:gd name="T0" fmla="*/ 0 w 37"/>
                <a:gd name="T1" fmla="*/ 19 h 96"/>
                <a:gd name="T2" fmla="*/ 0 w 37"/>
                <a:gd name="T3" fmla="*/ 78 h 96"/>
                <a:gd name="T4" fmla="*/ 2 w 37"/>
                <a:gd name="T5" fmla="*/ 86 h 96"/>
                <a:gd name="T6" fmla="*/ 6 w 37"/>
                <a:gd name="T7" fmla="*/ 91 h 96"/>
                <a:gd name="T8" fmla="*/ 11 w 37"/>
                <a:gd name="T9" fmla="*/ 95 h 96"/>
                <a:gd name="T10" fmla="*/ 19 w 37"/>
                <a:gd name="T11" fmla="*/ 96 h 96"/>
                <a:gd name="T12" fmla="*/ 25 w 37"/>
                <a:gd name="T13" fmla="*/ 95 h 96"/>
                <a:gd name="T14" fmla="*/ 32 w 37"/>
                <a:gd name="T15" fmla="*/ 91 h 96"/>
                <a:gd name="T16" fmla="*/ 36 w 37"/>
                <a:gd name="T17" fmla="*/ 86 h 96"/>
                <a:gd name="T18" fmla="*/ 37 w 37"/>
                <a:gd name="T19" fmla="*/ 78 h 96"/>
                <a:gd name="T20" fmla="*/ 37 w 37"/>
                <a:gd name="T21" fmla="*/ 19 h 96"/>
                <a:gd name="T22" fmla="*/ 36 w 37"/>
                <a:gd name="T23" fmla="*/ 11 h 96"/>
                <a:gd name="T24" fmla="*/ 32 w 37"/>
                <a:gd name="T25" fmla="*/ 5 h 96"/>
                <a:gd name="T26" fmla="*/ 25 w 37"/>
                <a:gd name="T27" fmla="*/ 2 h 96"/>
                <a:gd name="T28" fmla="*/ 19 w 37"/>
                <a:gd name="T29" fmla="*/ 0 h 96"/>
                <a:gd name="T30" fmla="*/ 11 w 37"/>
                <a:gd name="T31" fmla="*/ 2 h 96"/>
                <a:gd name="T32" fmla="*/ 6 w 37"/>
                <a:gd name="T33" fmla="*/ 5 h 96"/>
                <a:gd name="T34" fmla="*/ 2 w 37"/>
                <a:gd name="T35" fmla="*/ 11 h 96"/>
                <a:gd name="T36" fmla="*/ 0 w 37"/>
                <a:gd name="T37" fmla="*/ 19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96"/>
                <a:gd name="T59" fmla="*/ 37 w 37"/>
                <a:gd name="T60" fmla="*/ 96 h 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96">
                  <a:moveTo>
                    <a:pt x="0" y="19"/>
                  </a:moveTo>
                  <a:lnTo>
                    <a:pt x="0" y="78"/>
                  </a:lnTo>
                  <a:lnTo>
                    <a:pt x="2" y="86"/>
                  </a:lnTo>
                  <a:lnTo>
                    <a:pt x="6" y="91"/>
                  </a:lnTo>
                  <a:lnTo>
                    <a:pt x="11" y="95"/>
                  </a:lnTo>
                  <a:lnTo>
                    <a:pt x="19" y="96"/>
                  </a:lnTo>
                  <a:lnTo>
                    <a:pt x="25" y="95"/>
                  </a:lnTo>
                  <a:lnTo>
                    <a:pt x="32" y="91"/>
                  </a:lnTo>
                  <a:lnTo>
                    <a:pt x="36" y="86"/>
                  </a:lnTo>
                  <a:lnTo>
                    <a:pt x="37" y="78"/>
                  </a:lnTo>
                  <a:lnTo>
                    <a:pt x="37" y="19"/>
                  </a:lnTo>
                  <a:lnTo>
                    <a:pt x="36" y="11"/>
                  </a:lnTo>
                  <a:lnTo>
                    <a:pt x="32" y="5"/>
                  </a:lnTo>
                  <a:lnTo>
                    <a:pt x="25" y="2"/>
                  </a:lnTo>
                  <a:lnTo>
                    <a:pt x="19" y="0"/>
                  </a:lnTo>
                  <a:lnTo>
                    <a:pt x="11" y="2"/>
                  </a:lnTo>
                  <a:lnTo>
                    <a:pt x="6" y="5"/>
                  </a:lnTo>
                  <a:lnTo>
                    <a:pt x="2" y="1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22"/>
            <p:cNvSpPr>
              <a:spLocks/>
            </p:cNvSpPr>
            <p:nvPr/>
          </p:nvSpPr>
          <p:spPr bwMode="auto">
            <a:xfrm>
              <a:off x="2626" y="3060"/>
              <a:ext cx="97" cy="37"/>
            </a:xfrm>
            <a:custGeom>
              <a:avLst/>
              <a:gdLst>
                <a:gd name="T0" fmla="*/ 19 w 97"/>
                <a:gd name="T1" fmla="*/ 0 h 37"/>
                <a:gd name="T2" fmla="*/ 11 w 97"/>
                <a:gd name="T3" fmla="*/ 2 h 37"/>
                <a:gd name="T4" fmla="*/ 5 w 97"/>
                <a:gd name="T5" fmla="*/ 5 h 37"/>
                <a:gd name="T6" fmla="*/ 2 w 97"/>
                <a:gd name="T7" fmla="*/ 12 h 37"/>
                <a:gd name="T8" fmla="*/ 0 w 97"/>
                <a:gd name="T9" fmla="*/ 19 h 37"/>
                <a:gd name="T10" fmla="*/ 2 w 97"/>
                <a:gd name="T11" fmla="*/ 26 h 37"/>
                <a:gd name="T12" fmla="*/ 5 w 97"/>
                <a:gd name="T13" fmla="*/ 32 h 37"/>
                <a:gd name="T14" fmla="*/ 11 w 97"/>
                <a:gd name="T15" fmla="*/ 36 h 37"/>
                <a:gd name="T16" fmla="*/ 19 w 97"/>
                <a:gd name="T17" fmla="*/ 37 h 37"/>
                <a:gd name="T18" fmla="*/ 79 w 97"/>
                <a:gd name="T19" fmla="*/ 37 h 37"/>
                <a:gd name="T20" fmla="*/ 86 w 97"/>
                <a:gd name="T21" fmla="*/ 36 h 37"/>
                <a:gd name="T22" fmla="*/ 92 w 97"/>
                <a:gd name="T23" fmla="*/ 32 h 37"/>
                <a:gd name="T24" fmla="*/ 96 w 97"/>
                <a:gd name="T25" fmla="*/ 26 h 37"/>
                <a:gd name="T26" fmla="*/ 97 w 97"/>
                <a:gd name="T27" fmla="*/ 19 h 37"/>
                <a:gd name="T28" fmla="*/ 96 w 97"/>
                <a:gd name="T29" fmla="*/ 12 h 37"/>
                <a:gd name="T30" fmla="*/ 92 w 97"/>
                <a:gd name="T31" fmla="*/ 5 h 37"/>
                <a:gd name="T32" fmla="*/ 86 w 97"/>
                <a:gd name="T33" fmla="*/ 2 h 37"/>
                <a:gd name="T34" fmla="*/ 79 w 97"/>
                <a:gd name="T35" fmla="*/ 0 h 37"/>
                <a:gd name="T36" fmla="*/ 19 w 97"/>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7"/>
                <a:gd name="T58" fmla="*/ 0 h 37"/>
                <a:gd name="T59" fmla="*/ 97 w 9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7" h="37">
                  <a:moveTo>
                    <a:pt x="19" y="0"/>
                  </a:moveTo>
                  <a:lnTo>
                    <a:pt x="11" y="2"/>
                  </a:lnTo>
                  <a:lnTo>
                    <a:pt x="5" y="5"/>
                  </a:lnTo>
                  <a:lnTo>
                    <a:pt x="2" y="12"/>
                  </a:lnTo>
                  <a:lnTo>
                    <a:pt x="0" y="19"/>
                  </a:lnTo>
                  <a:lnTo>
                    <a:pt x="2" y="26"/>
                  </a:lnTo>
                  <a:lnTo>
                    <a:pt x="5" y="32"/>
                  </a:lnTo>
                  <a:lnTo>
                    <a:pt x="11" y="36"/>
                  </a:lnTo>
                  <a:lnTo>
                    <a:pt x="19" y="37"/>
                  </a:lnTo>
                  <a:lnTo>
                    <a:pt x="79" y="37"/>
                  </a:lnTo>
                  <a:lnTo>
                    <a:pt x="86" y="36"/>
                  </a:lnTo>
                  <a:lnTo>
                    <a:pt x="92" y="32"/>
                  </a:lnTo>
                  <a:lnTo>
                    <a:pt x="96" y="26"/>
                  </a:lnTo>
                  <a:lnTo>
                    <a:pt x="97" y="19"/>
                  </a:lnTo>
                  <a:lnTo>
                    <a:pt x="96" y="12"/>
                  </a:lnTo>
                  <a:lnTo>
                    <a:pt x="92" y="5"/>
                  </a:lnTo>
                  <a:lnTo>
                    <a:pt x="86" y="2"/>
                  </a:lnTo>
                  <a:lnTo>
                    <a:pt x="7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23"/>
            <p:cNvSpPr>
              <a:spLocks/>
            </p:cNvSpPr>
            <p:nvPr/>
          </p:nvSpPr>
          <p:spPr bwMode="auto">
            <a:xfrm>
              <a:off x="3104" y="3060"/>
              <a:ext cx="96" cy="37"/>
            </a:xfrm>
            <a:custGeom>
              <a:avLst/>
              <a:gdLst>
                <a:gd name="T0" fmla="*/ 19 w 96"/>
                <a:gd name="T1" fmla="*/ 0 h 37"/>
                <a:gd name="T2" fmla="*/ 11 w 96"/>
                <a:gd name="T3" fmla="*/ 2 h 37"/>
                <a:gd name="T4" fmla="*/ 5 w 96"/>
                <a:gd name="T5" fmla="*/ 5 h 37"/>
                <a:gd name="T6" fmla="*/ 2 w 96"/>
                <a:gd name="T7" fmla="*/ 12 h 37"/>
                <a:gd name="T8" fmla="*/ 0 w 96"/>
                <a:gd name="T9" fmla="*/ 19 h 37"/>
                <a:gd name="T10" fmla="*/ 2 w 96"/>
                <a:gd name="T11" fmla="*/ 26 h 37"/>
                <a:gd name="T12" fmla="*/ 5 w 96"/>
                <a:gd name="T13" fmla="*/ 32 h 37"/>
                <a:gd name="T14" fmla="*/ 11 w 96"/>
                <a:gd name="T15" fmla="*/ 36 h 37"/>
                <a:gd name="T16" fmla="*/ 19 w 96"/>
                <a:gd name="T17" fmla="*/ 37 h 37"/>
                <a:gd name="T18" fmla="*/ 78 w 96"/>
                <a:gd name="T19" fmla="*/ 37 h 37"/>
                <a:gd name="T20" fmla="*/ 86 w 96"/>
                <a:gd name="T21" fmla="*/ 36 h 37"/>
                <a:gd name="T22" fmla="*/ 91 w 96"/>
                <a:gd name="T23" fmla="*/ 32 h 37"/>
                <a:gd name="T24" fmla="*/ 95 w 96"/>
                <a:gd name="T25" fmla="*/ 26 h 37"/>
                <a:gd name="T26" fmla="*/ 96 w 96"/>
                <a:gd name="T27" fmla="*/ 19 h 37"/>
                <a:gd name="T28" fmla="*/ 95 w 96"/>
                <a:gd name="T29" fmla="*/ 12 h 37"/>
                <a:gd name="T30" fmla="*/ 91 w 96"/>
                <a:gd name="T31" fmla="*/ 5 h 37"/>
                <a:gd name="T32" fmla="*/ 86 w 96"/>
                <a:gd name="T33" fmla="*/ 2 h 37"/>
                <a:gd name="T34" fmla="*/ 78 w 96"/>
                <a:gd name="T35" fmla="*/ 0 h 37"/>
                <a:gd name="T36" fmla="*/ 19 w 96"/>
                <a:gd name="T37" fmla="*/ 0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37"/>
                <a:gd name="T59" fmla="*/ 96 w 96"/>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37">
                  <a:moveTo>
                    <a:pt x="19" y="0"/>
                  </a:moveTo>
                  <a:lnTo>
                    <a:pt x="11" y="2"/>
                  </a:lnTo>
                  <a:lnTo>
                    <a:pt x="5" y="5"/>
                  </a:lnTo>
                  <a:lnTo>
                    <a:pt x="2" y="12"/>
                  </a:lnTo>
                  <a:lnTo>
                    <a:pt x="0" y="19"/>
                  </a:lnTo>
                  <a:lnTo>
                    <a:pt x="2" y="26"/>
                  </a:lnTo>
                  <a:lnTo>
                    <a:pt x="5" y="32"/>
                  </a:lnTo>
                  <a:lnTo>
                    <a:pt x="11" y="36"/>
                  </a:lnTo>
                  <a:lnTo>
                    <a:pt x="19" y="37"/>
                  </a:lnTo>
                  <a:lnTo>
                    <a:pt x="78" y="37"/>
                  </a:lnTo>
                  <a:lnTo>
                    <a:pt x="86" y="36"/>
                  </a:lnTo>
                  <a:lnTo>
                    <a:pt x="91" y="32"/>
                  </a:lnTo>
                  <a:lnTo>
                    <a:pt x="95" y="26"/>
                  </a:lnTo>
                  <a:lnTo>
                    <a:pt x="96" y="19"/>
                  </a:lnTo>
                  <a:lnTo>
                    <a:pt x="95" y="12"/>
                  </a:lnTo>
                  <a:lnTo>
                    <a:pt x="91" y="5"/>
                  </a:lnTo>
                  <a:lnTo>
                    <a:pt x="86" y="2"/>
                  </a:lnTo>
                  <a:lnTo>
                    <a:pt x="78"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24"/>
            <p:cNvSpPr>
              <a:spLocks/>
            </p:cNvSpPr>
            <p:nvPr/>
          </p:nvSpPr>
          <p:spPr bwMode="auto">
            <a:xfrm>
              <a:off x="2953" y="2819"/>
              <a:ext cx="51" cy="63"/>
            </a:xfrm>
            <a:custGeom>
              <a:avLst/>
              <a:gdLst>
                <a:gd name="T0" fmla="*/ 0 w 51"/>
                <a:gd name="T1" fmla="*/ 0 h 63"/>
                <a:gd name="T2" fmla="*/ 4 w 51"/>
                <a:gd name="T3" fmla="*/ 59 h 63"/>
                <a:gd name="T4" fmla="*/ 51 w 51"/>
                <a:gd name="T5" fmla="*/ 63 h 63"/>
                <a:gd name="T6" fmla="*/ 0 w 51"/>
                <a:gd name="T7" fmla="*/ 0 h 63"/>
                <a:gd name="T8" fmla="*/ 0 60000 65536"/>
                <a:gd name="T9" fmla="*/ 0 60000 65536"/>
                <a:gd name="T10" fmla="*/ 0 60000 65536"/>
                <a:gd name="T11" fmla="*/ 0 60000 65536"/>
                <a:gd name="T12" fmla="*/ 0 w 51"/>
                <a:gd name="T13" fmla="*/ 0 h 63"/>
                <a:gd name="T14" fmla="*/ 51 w 51"/>
                <a:gd name="T15" fmla="*/ 63 h 63"/>
              </a:gdLst>
              <a:ahLst/>
              <a:cxnLst>
                <a:cxn ang="T8">
                  <a:pos x="T0" y="T1"/>
                </a:cxn>
                <a:cxn ang="T9">
                  <a:pos x="T2" y="T3"/>
                </a:cxn>
                <a:cxn ang="T10">
                  <a:pos x="T4" y="T5"/>
                </a:cxn>
                <a:cxn ang="T11">
                  <a:pos x="T6" y="T7"/>
                </a:cxn>
              </a:cxnLst>
              <a:rect l="T12" t="T13" r="T14" b="T15"/>
              <a:pathLst>
                <a:path w="51" h="63">
                  <a:moveTo>
                    <a:pt x="0" y="0"/>
                  </a:moveTo>
                  <a:lnTo>
                    <a:pt x="4" y="59"/>
                  </a:lnTo>
                  <a:lnTo>
                    <a:pt x="51" y="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25"/>
            <p:cNvSpPr>
              <a:spLocks/>
            </p:cNvSpPr>
            <p:nvPr/>
          </p:nvSpPr>
          <p:spPr bwMode="auto">
            <a:xfrm>
              <a:off x="2944" y="2611"/>
              <a:ext cx="536" cy="330"/>
            </a:xfrm>
            <a:custGeom>
              <a:avLst/>
              <a:gdLst>
                <a:gd name="T0" fmla="*/ 536 w 536"/>
                <a:gd name="T1" fmla="*/ 179 h 330"/>
                <a:gd name="T2" fmla="*/ 533 w 536"/>
                <a:gd name="T3" fmla="*/ 160 h 330"/>
                <a:gd name="T4" fmla="*/ 527 w 536"/>
                <a:gd name="T5" fmla="*/ 142 h 330"/>
                <a:gd name="T6" fmla="*/ 519 w 536"/>
                <a:gd name="T7" fmla="*/ 125 h 330"/>
                <a:gd name="T8" fmla="*/ 510 w 536"/>
                <a:gd name="T9" fmla="*/ 109 h 330"/>
                <a:gd name="T10" fmla="*/ 498 w 536"/>
                <a:gd name="T11" fmla="*/ 93 h 330"/>
                <a:gd name="T12" fmla="*/ 483 w 536"/>
                <a:gd name="T13" fmla="*/ 79 h 330"/>
                <a:gd name="T14" fmla="*/ 469 w 536"/>
                <a:gd name="T15" fmla="*/ 65 h 330"/>
                <a:gd name="T16" fmla="*/ 452 w 536"/>
                <a:gd name="T17" fmla="*/ 51 h 330"/>
                <a:gd name="T18" fmla="*/ 432 w 536"/>
                <a:gd name="T19" fmla="*/ 41 h 330"/>
                <a:gd name="T20" fmla="*/ 412 w 536"/>
                <a:gd name="T21" fmla="*/ 30 h 330"/>
                <a:gd name="T22" fmla="*/ 391 w 536"/>
                <a:gd name="T23" fmla="*/ 21 h 330"/>
                <a:gd name="T24" fmla="*/ 368 w 536"/>
                <a:gd name="T25" fmla="*/ 15 h 330"/>
                <a:gd name="T26" fmla="*/ 344 w 536"/>
                <a:gd name="T27" fmla="*/ 8 h 330"/>
                <a:gd name="T28" fmla="*/ 319 w 536"/>
                <a:gd name="T29" fmla="*/ 4 h 330"/>
                <a:gd name="T30" fmla="*/ 294 w 536"/>
                <a:gd name="T31" fmla="*/ 1 h 330"/>
                <a:gd name="T32" fmla="*/ 268 w 536"/>
                <a:gd name="T33" fmla="*/ 0 h 330"/>
                <a:gd name="T34" fmla="*/ 242 w 536"/>
                <a:gd name="T35" fmla="*/ 1 h 330"/>
                <a:gd name="T36" fmla="*/ 217 w 536"/>
                <a:gd name="T37" fmla="*/ 4 h 330"/>
                <a:gd name="T38" fmla="*/ 192 w 536"/>
                <a:gd name="T39" fmla="*/ 8 h 330"/>
                <a:gd name="T40" fmla="*/ 168 w 536"/>
                <a:gd name="T41" fmla="*/ 15 h 330"/>
                <a:gd name="T42" fmla="*/ 144 w 536"/>
                <a:gd name="T43" fmla="*/ 21 h 330"/>
                <a:gd name="T44" fmla="*/ 123 w 536"/>
                <a:gd name="T45" fmla="*/ 30 h 330"/>
                <a:gd name="T46" fmla="*/ 104 w 536"/>
                <a:gd name="T47" fmla="*/ 41 h 330"/>
                <a:gd name="T48" fmla="*/ 85 w 536"/>
                <a:gd name="T49" fmla="*/ 51 h 330"/>
                <a:gd name="T50" fmla="*/ 67 w 536"/>
                <a:gd name="T51" fmla="*/ 65 h 330"/>
                <a:gd name="T52" fmla="*/ 53 w 536"/>
                <a:gd name="T53" fmla="*/ 79 h 330"/>
                <a:gd name="T54" fmla="*/ 38 w 536"/>
                <a:gd name="T55" fmla="*/ 93 h 330"/>
                <a:gd name="T56" fmla="*/ 26 w 536"/>
                <a:gd name="T57" fmla="*/ 109 h 330"/>
                <a:gd name="T58" fmla="*/ 17 w 536"/>
                <a:gd name="T59" fmla="*/ 125 h 330"/>
                <a:gd name="T60" fmla="*/ 9 w 536"/>
                <a:gd name="T61" fmla="*/ 142 h 330"/>
                <a:gd name="T62" fmla="*/ 3 w 536"/>
                <a:gd name="T63" fmla="*/ 160 h 330"/>
                <a:gd name="T64" fmla="*/ 0 w 536"/>
                <a:gd name="T65" fmla="*/ 179 h 330"/>
                <a:gd name="T66" fmla="*/ 4 w 536"/>
                <a:gd name="T67" fmla="*/ 197 h 330"/>
                <a:gd name="T68" fmla="*/ 14 w 536"/>
                <a:gd name="T69" fmla="*/ 217 h 330"/>
                <a:gd name="T70" fmla="*/ 32 w 536"/>
                <a:gd name="T71" fmla="*/ 238 h 330"/>
                <a:gd name="T72" fmla="*/ 56 w 536"/>
                <a:gd name="T73" fmla="*/ 259 h 330"/>
                <a:gd name="T74" fmla="*/ 85 w 536"/>
                <a:gd name="T75" fmla="*/ 279 h 330"/>
                <a:gd name="T76" fmla="*/ 118 w 536"/>
                <a:gd name="T77" fmla="*/ 296 h 330"/>
                <a:gd name="T78" fmla="*/ 156 w 536"/>
                <a:gd name="T79" fmla="*/ 311 h 330"/>
                <a:gd name="T80" fmla="*/ 197 w 536"/>
                <a:gd name="T81" fmla="*/ 322 h 330"/>
                <a:gd name="T82" fmla="*/ 239 w 536"/>
                <a:gd name="T83" fmla="*/ 328 h 330"/>
                <a:gd name="T84" fmla="*/ 284 w 536"/>
                <a:gd name="T85" fmla="*/ 330 h 330"/>
                <a:gd name="T86" fmla="*/ 328 w 536"/>
                <a:gd name="T87" fmla="*/ 326 h 330"/>
                <a:gd name="T88" fmla="*/ 373 w 536"/>
                <a:gd name="T89" fmla="*/ 314 h 330"/>
                <a:gd name="T90" fmla="*/ 416 w 536"/>
                <a:gd name="T91" fmla="*/ 294 h 330"/>
                <a:gd name="T92" fmla="*/ 460 w 536"/>
                <a:gd name="T93" fmla="*/ 265 h 330"/>
                <a:gd name="T94" fmla="*/ 499 w 536"/>
                <a:gd name="T95" fmla="*/ 227 h 330"/>
                <a:gd name="T96" fmla="*/ 536 w 536"/>
                <a:gd name="T97" fmla="*/ 179 h 3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6"/>
                <a:gd name="T148" fmla="*/ 0 h 330"/>
                <a:gd name="T149" fmla="*/ 536 w 536"/>
                <a:gd name="T150" fmla="*/ 330 h 3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6" h="330">
                  <a:moveTo>
                    <a:pt x="536" y="179"/>
                  </a:moveTo>
                  <a:lnTo>
                    <a:pt x="533" y="160"/>
                  </a:lnTo>
                  <a:lnTo>
                    <a:pt x="527" y="142"/>
                  </a:lnTo>
                  <a:lnTo>
                    <a:pt x="519" y="125"/>
                  </a:lnTo>
                  <a:lnTo>
                    <a:pt x="510" y="109"/>
                  </a:lnTo>
                  <a:lnTo>
                    <a:pt x="498" y="93"/>
                  </a:lnTo>
                  <a:lnTo>
                    <a:pt x="483" y="79"/>
                  </a:lnTo>
                  <a:lnTo>
                    <a:pt x="469" y="65"/>
                  </a:lnTo>
                  <a:lnTo>
                    <a:pt x="452" y="51"/>
                  </a:lnTo>
                  <a:lnTo>
                    <a:pt x="432" y="41"/>
                  </a:lnTo>
                  <a:lnTo>
                    <a:pt x="412" y="30"/>
                  </a:lnTo>
                  <a:lnTo>
                    <a:pt x="391" y="21"/>
                  </a:lnTo>
                  <a:lnTo>
                    <a:pt x="368" y="15"/>
                  </a:lnTo>
                  <a:lnTo>
                    <a:pt x="344" y="8"/>
                  </a:lnTo>
                  <a:lnTo>
                    <a:pt x="319" y="4"/>
                  </a:lnTo>
                  <a:lnTo>
                    <a:pt x="294" y="1"/>
                  </a:lnTo>
                  <a:lnTo>
                    <a:pt x="268" y="0"/>
                  </a:lnTo>
                  <a:lnTo>
                    <a:pt x="242" y="1"/>
                  </a:lnTo>
                  <a:lnTo>
                    <a:pt x="217" y="4"/>
                  </a:lnTo>
                  <a:lnTo>
                    <a:pt x="192" y="8"/>
                  </a:lnTo>
                  <a:lnTo>
                    <a:pt x="168" y="15"/>
                  </a:lnTo>
                  <a:lnTo>
                    <a:pt x="144" y="21"/>
                  </a:lnTo>
                  <a:lnTo>
                    <a:pt x="123" y="30"/>
                  </a:lnTo>
                  <a:lnTo>
                    <a:pt x="104" y="41"/>
                  </a:lnTo>
                  <a:lnTo>
                    <a:pt x="85" y="51"/>
                  </a:lnTo>
                  <a:lnTo>
                    <a:pt x="67" y="65"/>
                  </a:lnTo>
                  <a:lnTo>
                    <a:pt x="53" y="79"/>
                  </a:lnTo>
                  <a:lnTo>
                    <a:pt x="38" y="93"/>
                  </a:lnTo>
                  <a:lnTo>
                    <a:pt x="26" y="109"/>
                  </a:lnTo>
                  <a:lnTo>
                    <a:pt x="17" y="125"/>
                  </a:lnTo>
                  <a:lnTo>
                    <a:pt x="9" y="142"/>
                  </a:lnTo>
                  <a:lnTo>
                    <a:pt x="3" y="160"/>
                  </a:lnTo>
                  <a:lnTo>
                    <a:pt x="0" y="179"/>
                  </a:lnTo>
                  <a:lnTo>
                    <a:pt x="4" y="197"/>
                  </a:lnTo>
                  <a:lnTo>
                    <a:pt x="14" y="217"/>
                  </a:lnTo>
                  <a:lnTo>
                    <a:pt x="32" y="238"/>
                  </a:lnTo>
                  <a:lnTo>
                    <a:pt x="56" y="259"/>
                  </a:lnTo>
                  <a:lnTo>
                    <a:pt x="85" y="279"/>
                  </a:lnTo>
                  <a:lnTo>
                    <a:pt x="118" y="296"/>
                  </a:lnTo>
                  <a:lnTo>
                    <a:pt x="156" y="311"/>
                  </a:lnTo>
                  <a:lnTo>
                    <a:pt x="197" y="322"/>
                  </a:lnTo>
                  <a:lnTo>
                    <a:pt x="239" y="328"/>
                  </a:lnTo>
                  <a:lnTo>
                    <a:pt x="284" y="330"/>
                  </a:lnTo>
                  <a:lnTo>
                    <a:pt x="328" y="326"/>
                  </a:lnTo>
                  <a:lnTo>
                    <a:pt x="373" y="314"/>
                  </a:lnTo>
                  <a:lnTo>
                    <a:pt x="416" y="294"/>
                  </a:lnTo>
                  <a:lnTo>
                    <a:pt x="460" y="265"/>
                  </a:lnTo>
                  <a:lnTo>
                    <a:pt x="499" y="227"/>
                  </a:lnTo>
                  <a:lnTo>
                    <a:pt x="536" y="179"/>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26"/>
            <p:cNvSpPr>
              <a:spLocks noEditPoints="1"/>
            </p:cNvSpPr>
            <p:nvPr/>
          </p:nvSpPr>
          <p:spPr bwMode="auto">
            <a:xfrm>
              <a:off x="2935" y="2602"/>
              <a:ext cx="554" cy="349"/>
            </a:xfrm>
            <a:custGeom>
              <a:avLst/>
              <a:gdLst>
                <a:gd name="T0" fmla="*/ 2 w 554"/>
                <a:gd name="T1" fmla="*/ 206 h 349"/>
                <a:gd name="T2" fmla="*/ 27 w 554"/>
                <a:gd name="T3" fmla="*/ 247 h 349"/>
                <a:gd name="T4" fmla="*/ 72 w 554"/>
                <a:gd name="T5" fmla="*/ 285 h 349"/>
                <a:gd name="T6" fmla="*/ 134 w 554"/>
                <a:gd name="T7" fmla="*/ 318 h 349"/>
                <a:gd name="T8" fmla="*/ 197 w 554"/>
                <a:gd name="T9" fmla="*/ 339 h 349"/>
                <a:gd name="T10" fmla="*/ 253 w 554"/>
                <a:gd name="T11" fmla="*/ 348 h 349"/>
                <a:gd name="T12" fmla="*/ 307 w 554"/>
                <a:gd name="T13" fmla="*/ 348 h 349"/>
                <a:gd name="T14" fmla="*/ 360 w 554"/>
                <a:gd name="T15" fmla="*/ 339 h 349"/>
                <a:gd name="T16" fmla="*/ 410 w 554"/>
                <a:gd name="T17" fmla="*/ 320 h 349"/>
                <a:gd name="T18" fmla="*/ 455 w 554"/>
                <a:gd name="T19" fmla="*/ 294 h 349"/>
                <a:gd name="T20" fmla="*/ 498 w 554"/>
                <a:gd name="T21" fmla="*/ 260 h 349"/>
                <a:gd name="T22" fmla="*/ 536 w 554"/>
                <a:gd name="T23" fmla="*/ 218 h 349"/>
                <a:gd name="T24" fmla="*/ 554 w 554"/>
                <a:gd name="T25" fmla="*/ 192 h 349"/>
                <a:gd name="T26" fmla="*/ 554 w 554"/>
                <a:gd name="T27" fmla="*/ 189 h 349"/>
                <a:gd name="T28" fmla="*/ 550 w 554"/>
                <a:gd name="T29" fmla="*/ 168 h 349"/>
                <a:gd name="T30" fmla="*/ 537 w 554"/>
                <a:gd name="T31" fmla="*/ 131 h 349"/>
                <a:gd name="T32" fmla="*/ 513 w 554"/>
                <a:gd name="T33" fmla="*/ 97 h 349"/>
                <a:gd name="T34" fmla="*/ 483 w 554"/>
                <a:gd name="T35" fmla="*/ 68 h 349"/>
                <a:gd name="T36" fmla="*/ 446 w 554"/>
                <a:gd name="T37" fmla="*/ 42 h 349"/>
                <a:gd name="T38" fmla="*/ 403 w 554"/>
                <a:gd name="T39" fmla="*/ 22 h 349"/>
                <a:gd name="T40" fmla="*/ 356 w 554"/>
                <a:gd name="T41" fmla="*/ 8 h 349"/>
                <a:gd name="T42" fmla="*/ 303 w 554"/>
                <a:gd name="T43" fmla="*/ 1 h 349"/>
                <a:gd name="T44" fmla="*/ 251 w 554"/>
                <a:gd name="T45" fmla="*/ 1 h 349"/>
                <a:gd name="T46" fmla="*/ 198 w 554"/>
                <a:gd name="T47" fmla="*/ 8 h 349"/>
                <a:gd name="T48" fmla="*/ 151 w 554"/>
                <a:gd name="T49" fmla="*/ 22 h 349"/>
                <a:gd name="T50" fmla="*/ 108 w 554"/>
                <a:gd name="T51" fmla="*/ 42 h 349"/>
                <a:gd name="T52" fmla="*/ 71 w 554"/>
                <a:gd name="T53" fmla="*/ 68 h 349"/>
                <a:gd name="T54" fmla="*/ 41 w 554"/>
                <a:gd name="T55" fmla="*/ 97 h 349"/>
                <a:gd name="T56" fmla="*/ 17 w 554"/>
                <a:gd name="T57" fmla="*/ 131 h 349"/>
                <a:gd name="T58" fmla="*/ 4 w 554"/>
                <a:gd name="T59" fmla="*/ 168 h 349"/>
                <a:gd name="T60" fmla="*/ 174 w 554"/>
                <a:gd name="T61" fmla="*/ 314 h 349"/>
                <a:gd name="T62" fmla="*/ 110 w 554"/>
                <a:gd name="T63" fmla="*/ 286 h 349"/>
                <a:gd name="T64" fmla="*/ 60 w 554"/>
                <a:gd name="T65" fmla="*/ 253 h 349"/>
                <a:gd name="T66" fmla="*/ 29 w 554"/>
                <a:gd name="T67" fmla="*/ 219 h 349"/>
                <a:gd name="T68" fmla="*/ 18 w 554"/>
                <a:gd name="T69" fmla="*/ 189 h 349"/>
                <a:gd name="T70" fmla="*/ 27 w 554"/>
                <a:gd name="T71" fmla="*/ 154 h 349"/>
                <a:gd name="T72" fmla="*/ 44 w 554"/>
                <a:gd name="T73" fmla="*/ 122 h 349"/>
                <a:gd name="T74" fmla="*/ 69 w 554"/>
                <a:gd name="T75" fmla="*/ 93 h 349"/>
                <a:gd name="T76" fmla="*/ 101 w 554"/>
                <a:gd name="T77" fmla="*/ 68 h 349"/>
                <a:gd name="T78" fmla="*/ 139 w 554"/>
                <a:gd name="T79" fmla="*/ 47 h 349"/>
                <a:gd name="T80" fmla="*/ 181 w 554"/>
                <a:gd name="T81" fmla="*/ 32 h 349"/>
                <a:gd name="T82" fmla="*/ 227 w 554"/>
                <a:gd name="T83" fmla="*/ 22 h 349"/>
                <a:gd name="T84" fmla="*/ 277 w 554"/>
                <a:gd name="T85" fmla="*/ 18 h 349"/>
                <a:gd name="T86" fmla="*/ 325 w 554"/>
                <a:gd name="T87" fmla="*/ 22 h 349"/>
                <a:gd name="T88" fmla="*/ 371 w 554"/>
                <a:gd name="T89" fmla="*/ 32 h 349"/>
                <a:gd name="T90" fmla="*/ 415 w 554"/>
                <a:gd name="T91" fmla="*/ 47 h 349"/>
                <a:gd name="T92" fmla="*/ 452 w 554"/>
                <a:gd name="T93" fmla="*/ 67 h 349"/>
                <a:gd name="T94" fmla="*/ 483 w 554"/>
                <a:gd name="T95" fmla="*/ 92 h 349"/>
                <a:gd name="T96" fmla="*/ 508 w 554"/>
                <a:gd name="T97" fmla="*/ 121 h 349"/>
                <a:gd name="T98" fmla="*/ 526 w 554"/>
                <a:gd name="T99" fmla="*/ 152 h 349"/>
                <a:gd name="T100" fmla="*/ 536 w 554"/>
                <a:gd name="T101" fmla="*/ 186 h 349"/>
                <a:gd name="T102" fmla="*/ 488 w 554"/>
                <a:gd name="T103" fmla="*/ 244 h 349"/>
                <a:gd name="T104" fmla="*/ 438 w 554"/>
                <a:gd name="T105" fmla="*/ 285 h 349"/>
                <a:gd name="T106" fmla="*/ 387 w 554"/>
                <a:gd name="T107" fmla="*/ 311 h 349"/>
                <a:gd name="T108" fmla="*/ 336 w 554"/>
                <a:gd name="T109" fmla="*/ 326 h 349"/>
                <a:gd name="T110" fmla="*/ 287 w 554"/>
                <a:gd name="T111" fmla="*/ 331 h 349"/>
                <a:gd name="T112" fmla="*/ 243 w 554"/>
                <a:gd name="T113" fmla="*/ 328 h 349"/>
                <a:gd name="T114" fmla="*/ 205 w 554"/>
                <a:gd name="T115" fmla="*/ 322 h 349"/>
                <a:gd name="T116" fmla="*/ 174 w 554"/>
                <a:gd name="T117" fmla="*/ 314 h 3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4"/>
                <a:gd name="T178" fmla="*/ 0 h 349"/>
                <a:gd name="T179" fmla="*/ 554 w 554"/>
                <a:gd name="T180" fmla="*/ 349 h 3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4" h="349">
                  <a:moveTo>
                    <a:pt x="0" y="188"/>
                  </a:moveTo>
                  <a:lnTo>
                    <a:pt x="2" y="206"/>
                  </a:lnTo>
                  <a:lnTo>
                    <a:pt x="12" y="226"/>
                  </a:lnTo>
                  <a:lnTo>
                    <a:pt x="27" y="247"/>
                  </a:lnTo>
                  <a:lnTo>
                    <a:pt x="47" y="267"/>
                  </a:lnTo>
                  <a:lnTo>
                    <a:pt x="72" y="285"/>
                  </a:lnTo>
                  <a:lnTo>
                    <a:pt x="101" y="302"/>
                  </a:lnTo>
                  <a:lnTo>
                    <a:pt x="134" y="318"/>
                  </a:lnTo>
                  <a:lnTo>
                    <a:pt x="168" y="331"/>
                  </a:lnTo>
                  <a:lnTo>
                    <a:pt x="197" y="339"/>
                  </a:lnTo>
                  <a:lnTo>
                    <a:pt x="224" y="344"/>
                  </a:lnTo>
                  <a:lnTo>
                    <a:pt x="253" y="348"/>
                  </a:lnTo>
                  <a:lnTo>
                    <a:pt x="281" y="349"/>
                  </a:lnTo>
                  <a:lnTo>
                    <a:pt x="307" y="348"/>
                  </a:lnTo>
                  <a:lnTo>
                    <a:pt x="333" y="344"/>
                  </a:lnTo>
                  <a:lnTo>
                    <a:pt x="360" y="339"/>
                  </a:lnTo>
                  <a:lnTo>
                    <a:pt x="385" y="331"/>
                  </a:lnTo>
                  <a:lnTo>
                    <a:pt x="410" y="320"/>
                  </a:lnTo>
                  <a:lnTo>
                    <a:pt x="433" y="309"/>
                  </a:lnTo>
                  <a:lnTo>
                    <a:pt x="455" y="294"/>
                  </a:lnTo>
                  <a:lnTo>
                    <a:pt x="477" y="278"/>
                  </a:lnTo>
                  <a:lnTo>
                    <a:pt x="498" y="260"/>
                  </a:lnTo>
                  <a:lnTo>
                    <a:pt x="517" y="240"/>
                  </a:lnTo>
                  <a:lnTo>
                    <a:pt x="536" y="218"/>
                  </a:lnTo>
                  <a:lnTo>
                    <a:pt x="553" y="193"/>
                  </a:lnTo>
                  <a:lnTo>
                    <a:pt x="554" y="192"/>
                  </a:lnTo>
                  <a:lnTo>
                    <a:pt x="554" y="190"/>
                  </a:lnTo>
                  <a:lnTo>
                    <a:pt x="554" y="189"/>
                  </a:lnTo>
                  <a:lnTo>
                    <a:pt x="554" y="188"/>
                  </a:lnTo>
                  <a:lnTo>
                    <a:pt x="550" y="168"/>
                  </a:lnTo>
                  <a:lnTo>
                    <a:pt x="545" y="150"/>
                  </a:lnTo>
                  <a:lnTo>
                    <a:pt x="537" y="131"/>
                  </a:lnTo>
                  <a:lnTo>
                    <a:pt x="526" y="114"/>
                  </a:lnTo>
                  <a:lnTo>
                    <a:pt x="513" y="97"/>
                  </a:lnTo>
                  <a:lnTo>
                    <a:pt x="499" y="83"/>
                  </a:lnTo>
                  <a:lnTo>
                    <a:pt x="483" y="68"/>
                  </a:lnTo>
                  <a:lnTo>
                    <a:pt x="465" y="54"/>
                  </a:lnTo>
                  <a:lnTo>
                    <a:pt x="446" y="42"/>
                  </a:lnTo>
                  <a:lnTo>
                    <a:pt x="425" y="32"/>
                  </a:lnTo>
                  <a:lnTo>
                    <a:pt x="403" y="22"/>
                  </a:lnTo>
                  <a:lnTo>
                    <a:pt x="379" y="14"/>
                  </a:lnTo>
                  <a:lnTo>
                    <a:pt x="356" y="8"/>
                  </a:lnTo>
                  <a:lnTo>
                    <a:pt x="329" y="4"/>
                  </a:lnTo>
                  <a:lnTo>
                    <a:pt x="303" y="1"/>
                  </a:lnTo>
                  <a:lnTo>
                    <a:pt x="277" y="0"/>
                  </a:lnTo>
                  <a:lnTo>
                    <a:pt x="251" y="1"/>
                  </a:lnTo>
                  <a:lnTo>
                    <a:pt x="224" y="4"/>
                  </a:lnTo>
                  <a:lnTo>
                    <a:pt x="198" y="8"/>
                  </a:lnTo>
                  <a:lnTo>
                    <a:pt x="174" y="14"/>
                  </a:lnTo>
                  <a:lnTo>
                    <a:pt x="151" y="22"/>
                  </a:lnTo>
                  <a:lnTo>
                    <a:pt x="129" y="32"/>
                  </a:lnTo>
                  <a:lnTo>
                    <a:pt x="108" y="42"/>
                  </a:lnTo>
                  <a:lnTo>
                    <a:pt x="89" y="54"/>
                  </a:lnTo>
                  <a:lnTo>
                    <a:pt x="71" y="68"/>
                  </a:lnTo>
                  <a:lnTo>
                    <a:pt x="55" y="83"/>
                  </a:lnTo>
                  <a:lnTo>
                    <a:pt x="41" y="97"/>
                  </a:lnTo>
                  <a:lnTo>
                    <a:pt x="27" y="114"/>
                  </a:lnTo>
                  <a:lnTo>
                    <a:pt x="17" y="131"/>
                  </a:lnTo>
                  <a:lnTo>
                    <a:pt x="9" y="150"/>
                  </a:lnTo>
                  <a:lnTo>
                    <a:pt x="4" y="168"/>
                  </a:lnTo>
                  <a:lnTo>
                    <a:pt x="0" y="188"/>
                  </a:lnTo>
                  <a:close/>
                  <a:moveTo>
                    <a:pt x="174" y="314"/>
                  </a:moveTo>
                  <a:lnTo>
                    <a:pt x="140" y="301"/>
                  </a:lnTo>
                  <a:lnTo>
                    <a:pt x="110" y="286"/>
                  </a:lnTo>
                  <a:lnTo>
                    <a:pt x="83" y="270"/>
                  </a:lnTo>
                  <a:lnTo>
                    <a:pt x="60" y="253"/>
                  </a:lnTo>
                  <a:lnTo>
                    <a:pt x="42" y="235"/>
                  </a:lnTo>
                  <a:lnTo>
                    <a:pt x="29" y="219"/>
                  </a:lnTo>
                  <a:lnTo>
                    <a:pt x="21" y="204"/>
                  </a:lnTo>
                  <a:lnTo>
                    <a:pt x="18" y="189"/>
                  </a:lnTo>
                  <a:lnTo>
                    <a:pt x="21" y="172"/>
                  </a:lnTo>
                  <a:lnTo>
                    <a:pt x="27" y="154"/>
                  </a:lnTo>
                  <a:lnTo>
                    <a:pt x="34" y="138"/>
                  </a:lnTo>
                  <a:lnTo>
                    <a:pt x="44" y="122"/>
                  </a:lnTo>
                  <a:lnTo>
                    <a:pt x="55" y="108"/>
                  </a:lnTo>
                  <a:lnTo>
                    <a:pt x="69" y="93"/>
                  </a:lnTo>
                  <a:lnTo>
                    <a:pt x="84" y="80"/>
                  </a:lnTo>
                  <a:lnTo>
                    <a:pt x="101" y="68"/>
                  </a:lnTo>
                  <a:lnTo>
                    <a:pt x="119" y="56"/>
                  </a:lnTo>
                  <a:lnTo>
                    <a:pt x="139" y="47"/>
                  </a:lnTo>
                  <a:lnTo>
                    <a:pt x="159" y="38"/>
                  </a:lnTo>
                  <a:lnTo>
                    <a:pt x="181" y="32"/>
                  </a:lnTo>
                  <a:lnTo>
                    <a:pt x="203" y="26"/>
                  </a:lnTo>
                  <a:lnTo>
                    <a:pt x="227" y="22"/>
                  </a:lnTo>
                  <a:lnTo>
                    <a:pt x="252" y="20"/>
                  </a:lnTo>
                  <a:lnTo>
                    <a:pt x="277" y="18"/>
                  </a:lnTo>
                  <a:lnTo>
                    <a:pt x="302" y="20"/>
                  </a:lnTo>
                  <a:lnTo>
                    <a:pt x="325" y="22"/>
                  </a:lnTo>
                  <a:lnTo>
                    <a:pt x="349" y="26"/>
                  </a:lnTo>
                  <a:lnTo>
                    <a:pt x="371" y="32"/>
                  </a:lnTo>
                  <a:lnTo>
                    <a:pt x="394" y="38"/>
                  </a:lnTo>
                  <a:lnTo>
                    <a:pt x="415" y="47"/>
                  </a:lnTo>
                  <a:lnTo>
                    <a:pt x="433" y="56"/>
                  </a:lnTo>
                  <a:lnTo>
                    <a:pt x="452" y="67"/>
                  </a:lnTo>
                  <a:lnTo>
                    <a:pt x="469" y="79"/>
                  </a:lnTo>
                  <a:lnTo>
                    <a:pt x="483" y="92"/>
                  </a:lnTo>
                  <a:lnTo>
                    <a:pt x="496" y="105"/>
                  </a:lnTo>
                  <a:lnTo>
                    <a:pt x="508" y="121"/>
                  </a:lnTo>
                  <a:lnTo>
                    <a:pt x="519" y="135"/>
                  </a:lnTo>
                  <a:lnTo>
                    <a:pt x="526" y="152"/>
                  </a:lnTo>
                  <a:lnTo>
                    <a:pt x="532" y="169"/>
                  </a:lnTo>
                  <a:lnTo>
                    <a:pt x="536" y="186"/>
                  </a:lnTo>
                  <a:lnTo>
                    <a:pt x="512" y="218"/>
                  </a:lnTo>
                  <a:lnTo>
                    <a:pt x="488" y="244"/>
                  </a:lnTo>
                  <a:lnTo>
                    <a:pt x="463" y="267"/>
                  </a:lnTo>
                  <a:lnTo>
                    <a:pt x="438" y="285"/>
                  </a:lnTo>
                  <a:lnTo>
                    <a:pt x="412" y="301"/>
                  </a:lnTo>
                  <a:lnTo>
                    <a:pt x="387" y="311"/>
                  </a:lnTo>
                  <a:lnTo>
                    <a:pt x="361" y="320"/>
                  </a:lnTo>
                  <a:lnTo>
                    <a:pt x="336" y="326"/>
                  </a:lnTo>
                  <a:lnTo>
                    <a:pt x="311" y="330"/>
                  </a:lnTo>
                  <a:lnTo>
                    <a:pt x="287" y="331"/>
                  </a:lnTo>
                  <a:lnTo>
                    <a:pt x="264" y="331"/>
                  </a:lnTo>
                  <a:lnTo>
                    <a:pt x="243" y="328"/>
                  </a:lnTo>
                  <a:lnTo>
                    <a:pt x="223" y="326"/>
                  </a:lnTo>
                  <a:lnTo>
                    <a:pt x="205" y="322"/>
                  </a:lnTo>
                  <a:lnTo>
                    <a:pt x="189" y="318"/>
                  </a:lnTo>
                  <a:lnTo>
                    <a:pt x="174"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27"/>
            <p:cNvSpPr>
              <a:spLocks noEditPoints="1"/>
            </p:cNvSpPr>
            <p:nvPr/>
          </p:nvSpPr>
          <p:spPr bwMode="auto">
            <a:xfrm>
              <a:off x="2926" y="2534"/>
              <a:ext cx="572" cy="424"/>
            </a:xfrm>
            <a:custGeom>
              <a:avLst/>
              <a:gdLst>
                <a:gd name="T0" fmla="*/ 5 w 572"/>
                <a:gd name="T1" fmla="*/ 254 h 424"/>
                <a:gd name="T2" fmla="*/ 34 w 572"/>
                <a:gd name="T3" fmla="*/ 312 h 424"/>
                <a:gd name="T4" fmla="*/ 84 w 572"/>
                <a:gd name="T5" fmla="*/ 361 h 424"/>
                <a:gd name="T6" fmla="*/ 149 w 572"/>
                <a:gd name="T7" fmla="*/ 398 h 424"/>
                <a:gd name="T8" fmla="*/ 228 w 572"/>
                <a:gd name="T9" fmla="*/ 420 h 424"/>
                <a:gd name="T10" fmla="*/ 315 w 572"/>
                <a:gd name="T11" fmla="*/ 423 h 424"/>
                <a:gd name="T12" fmla="*/ 398 w 572"/>
                <a:gd name="T13" fmla="*/ 407 h 424"/>
                <a:gd name="T14" fmla="*/ 468 w 572"/>
                <a:gd name="T15" fmla="*/ 375 h 424"/>
                <a:gd name="T16" fmla="*/ 524 w 572"/>
                <a:gd name="T17" fmla="*/ 329 h 424"/>
                <a:gd name="T18" fmla="*/ 559 w 572"/>
                <a:gd name="T19" fmla="*/ 274 h 424"/>
                <a:gd name="T20" fmla="*/ 572 w 572"/>
                <a:gd name="T21" fmla="*/ 211 h 424"/>
                <a:gd name="T22" fmla="*/ 559 w 572"/>
                <a:gd name="T23" fmla="*/ 148 h 424"/>
                <a:gd name="T24" fmla="*/ 524 w 572"/>
                <a:gd name="T25" fmla="*/ 93 h 424"/>
                <a:gd name="T26" fmla="*/ 468 w 572"/>
                <a:gd name="T27" fmla="*/ 48 h 424"/>
                <a:gd name="T28" fmla="*/ 398 w 572"/>
                <a:gd name="T29" fmla="*/ 17 h 424"/>
                <a:gd name="T30" fmla="*/ 315 w 572"/>
                <a:gd name="T31" fmla="*/ 1 h 424"/>
                <a:gd name="T32" fmla="*/ 228 w 572"/>
                <a:gd name="T33" fmla="*/ 4 h 424"/>
                <a:gd name="T34" fmla="*/ 149 w 572"/>
                <a:gd name="T35" fmla="*/ 25 h 424"/>
                <a:gd name="T36" fmla="*/ 84 w 572"/>
                <a:gd name="T37" fmla="*/ 61 h 424"/>
                <a:gd name="T38" fmla="*/ 34 w 572"/>
                <a:gd name="T39" fmla="*/ 110 h 424"/>
                <a:gd name="T40" fmla="*/ 5 w 572"/>
                <a:gd name="T41" fmla="*/ 169 h 424"/>
                <a:gd name="T42" fmla="*/ 35 w 572"/>
                <a:gd name="T43" fmla="*/ 211 h 424"/>
                <a:gd name="T44" fmla="*/ 47 w 572"/>
                <a:gd name="T45" fmla="*/ 160 h 424"/>
                <a:gd name="T46" fmla="*/ 78 w 572"/>
                <a:gd name="T47" fmla="*/ 114 h 424"/>
                <a:gd name="T48" fmla="*/ 127 w 572"/>
                <a:gd name="T49" fmla="*/ 76 h 424"/>
                <a:gd name="T50" fmla="*/ 189 w 572"/>
                <a:gd name="T51" fmla="*/ 50 h 424"/>
                <a:gd name="T52" fmla="*/ 261 w 572"/>
                <a:gd name="T53" fmla="*/ 36 h 424"/>
                <a:gd name="T54" fmla="*/ 336 w 572"/>
                <a:gd name="T55" fmla="*/ 39 h 424"/>
                <a:gd name="T56" fmla="*/ 405 w 572"/>
                <a:gd name="T57" fmla="*/ 56 h 424"/>
                <a:gd name="T58" fmla="*/ 463 w 572"/>
                <a:gd name="T59" fmla="*/ 88 h 424"/>
                <a:gd name="T60" fmla="*/ 507 w 572"/>
                <a:gd name="T61" fmla="*/ 128 h 424"/>
                <a:gd name="T62" fmla="*/ 531 w 572"/>
                <a:gd name="T63" fmla="*/ 176 h 424"/>
                <a:gd name="T64" fmla="*/ 535 w 572"/>
                <a:gd name="T65" fmla="*/ 229 h 424"/>
                <a:gd name="T66" fmla="*/ 517 w 572"/>
                <a:gd name="T67" fmla="*/ 279 h 424"/>
                <a:gd name="T68" fmla="*/ 479 w 572"/>
                <a:gd name="T69" fmla="*/ 323 h 424"/>
                <a:gd name="T70" fmla="*/ 426 w 572"/>
                <a:gd name="T71" fmla="*/ 357 h 424"/>
                <a:gd name="T72" fmla="*/ 361 w 572"/>
                <a:gd name="T73" fmla="*/ 379 h 424"/>
                <a:gd name="T74" fmla="*/ 286 w 572"/>
                <a:gd name="T75" fmla="*/ 387 h 424"/>
                <a:gd name="T76" fmla="*/ 211 w 572"/>
                <a:gd name="T77" fmla="*/ 379 h 424"/>
                <a:gd name="T78" fmla="*/ 145 w 572"/>
                <a:gd name="T79" fmla="*/ 357 h 424"/>
                <a:gd name="T80" fmla="*/ 93 w 572"/>
                <a:gd name="T81" fmla="*/ 323 h 424"/>
                <a:gd name="T82" fmla="*/ 55 w 572"/>
                <a:gd name="T83" fmla="*/ 279 h 424"/>
                <a:gd name="T84" fmla="*/ 36 w 572"/>
                <a:gd name="T85" fmla="*/ 229 h 4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2"/>
                <a:gd name="T130" fmla="*/ 0 h 424"/>
                <a:gd name="T131" fmla="*/ 572 w 572"/>
                <a:gd name="T132" fmla="*/ 424 h 4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2" h="424">
                  <a:moveTo>
                    <a:pt x="0" y="211"/>
                  </a:moveTo>
                  <a:lnTo>
                    <a:pt x="1" y="232"/>
                  </a:lnTo>
                  <a:lnTo>
                    <a:pt x="5" y="254"/>
                  </a:lnTo>
                  <a:lnTo>
                    <a:pt x="13" y="274"/>
                  </a:lnTo>
                  <a:lnTo>
                    <a:pt x="22" y="294"/>
                  </a:lnTo>
                  <a:lnTo>
                    <a:pt x="34" y="312"/>
                  </a:lnTo>
                  <a:lnTo>
                    <a:pt x="48" y="329"/>
                  </a:lnTo>
                  <a:lnTo>
                    <a:pt x="65" y="346"/>
                  </a:lnTo>
                  <a:lnTo>
                    <a:pt x="84" y="361"/>
                  </a:lnTo>
                  <a:lnTo>
                    <a:pt x="103" y="375"/>
                  </a:lnTo>
                  <a:lnTo>
                    <a:pt x="126" y="387"/>
                  </a:lnTo>
                  <a:lnTo>
                    <a:pt x="149" y="398"/>
                  </a:lnTo>
                  <a:lnTo>
                    <a:pt x="174" y="407"/>
                  </a:lnTo>
                  <a:lnTo>
                    <a:pt x="201" y="415"/>
                  </a:lnTo>
                  <a:lnTo>
                    <a:pt x="228" y="420"/>
                  </a:lnTo>
                  <a:lnTo>
                    <a:pt x="257" y="423"/>
                  </a:lnTo>
                  <a:lnTo>
                    <a:pt x="286" y="424"/>
                  </a:lnTo>
                  <a:lnTo>
                    <a:pt x="315" y="423"/>
                  </a:lnTo>
                  <a:lnTo>
                    <a:pt x="344" y="420"/>
                  </a:lnTo>
                  <a:lnTo>
                    <a:pt x="371" y="415"/>
                  </a:lnTo>
                  <a:lnTo>
                    <a:pt x="398" y="407"/>
                  </a:lnTo>
                  <a:lnTo>
                    <a:pt x="422" y="398"/>
                  </a:lnTo>
                  <a:lnTo>
                    <a:pt x="446" y="387"/>
                  </a:lnTo>
                  <a:lnTo>
                    <a:pt x="468" y="375"/>
                  </a:lnTo>
                  <a:lnTo>
                    <a:pt x="488" y="361"/>
                  </a:lnTo>
                  <a:lnTo>
                    <a:pt x="507" y="346"/>
                  </a:lnTo>
                  <a:lnTo>
                    <a:pt x="524" y="329"/>
                  </a:lnTo>
                  <a:lnTo>
                    <a:pt x="538" y="312"/>
                  </a:lnTo>
                  <a:lnTo>
                    <a:pt x="550" y="294"/>
                  </a:lnTo>
                  <a:lnTo>
                    <a:pt x="559" y="274"/>
                  </a:lnTo>
                  <a:lnTo>
                    <a:pt x="567" y="254"/>
                  </a:lnTo>
                  <a:lnTo>
                    <a:pt x="571" y="232"/>
                  </a:lnTo>
                  <a:lnTo>
                    <a:pt x="572" y="211"/>
                  </a:lnTo>
                  <a:lnTo>
                    <a:pt x="571" y="190"/>
                  </a:lnTo>
                  <a:lnTo>
                    <a:pt x="567" y="169"/>
                  </a:lnTo>
                  <a:lnTo>
                    <a:pt x="559" y="148"/>
                  </a:lnTo>
                  <a:lnTo>
                    <a:pt x="550" y="128"/>
                  </a:lnTo>
                  <a:lnTo>
                    <a:pt x="538" y="110"/>
                  </a:lnTo>
                  <a:lnTo>
                    <a:pt x="524" y="93"/>
                  </a:lnTo>
                  <a:lnTo>
                    <a:pt x="507" y="77"/>
                  </a:lnTo>
                  <a:lnTo>
                    <a:pt x="488" y="61"/>
                  </a:lnTo>
                  <a:lnTo>
                    <a:pt x="468" y="48"/>
                  </a:lnTo>
                  <a:lnTo>
                    <a:pt x="446" y="35"/>
                  </a:lnTo>
                  <a:lnTo>
                    <a:pt x="422" y="25"/>
                  </a:lnTo>
                  <a:lnTo>
                    <a:pt x="398" y="17"/>
                  </a:lnTo>
                  <a:lnTo>
                    <a:pt x="371" y="9"/>
                  </a:lnTo>
                  <a:lnTo>
                    <a:pt x="344" y="4"/>
                  </a:lnTo>
                  <a:lnTo>
                    <a:pt x="315" y="1"/>
                  </a:lnTo>
                  <a:lnTo>
                    <a:pt x="286" y="0"/>
                  </a:lnTo>
                  <a:lnTo>
                    <a:pt x="257" y="1"/>
                  </a:lnTo>
                  <a:lnTo>
                    <a:pt x="228" y="4"/>
                  </a:lnTo>
                  <a:lnTo>
                    <a:pt x="201" y="9"/>
                  </a:lnTo>
                  <a:lnTo>
                    <a:pt x="174" y="17"/>
                  </a:lnTo>
                  <a:lnTo>
                    <a:pt x="149" y="25"/>
                  </a:lnTo>
                  <a:lnTo>
                    <a:pt x="126" y="35"/>
                  </a:lnTo>
                  <a:lnTo>
                    <a:pt x="103" y="48"/>
                  </a:lnTo>
                  <a:lnTo>
                    <a:pt x="84" y="61"/>
                  </a:lnTo>
                  <a:lnTo>
                    <a:pt x="65" y="77"/>
                  </a:lnTo>
                  <a:lnTo>
                    <a:pt x="48" y="93"/>
                  </a:lnTo>
                  <a:lnTo>
                    <a:pt x="34" y="110"/>
                  </a:lnTo>
                  <a:lnTo>
                    <a:pt x="22" y="128"/>
                  </a:lnTo>
                  <a:lnTo>
                    <a:pt x="13" y="148"/>
                  </a:lnTo>
                  <a:lnTo>
                    <a:pt x="5" y="169"/>
                  </a:lnTo>
                  <a:lnTo>
                    <a:pt x="1" y="190"/>
                  </a:lnTo>
                  <a:lnTo>
                    <a:pt x="0" y="211"/>
                  </a:lnTo>
                  <a:close/>
                  <a:moveTo>
                    <a:pt x="35" y="211"/>
                  </a:moveTo>
                  <a:lnTo>
                    <a:pt x="36" y="193"/>
                  </a:lnTo>
                  <a:lnTo>
                    <a:pt x="40" y="176"/>
                  </a:lnTo>
                  <a:lnTo>
                    <a:pt x="47" y="160"/>
                  </a:lnTo>
                  <a:lnTo>
                    <a:pt x="55" y="143"/>
                  </a:lnTo>
                  <a:lnTo>
                    <a:pt x="65" y="128"/>
                  </a:lnTo>
                  <a:lnTo>
                    <a:pt x="78" y="114"/>
                  </a:lnTo>
                  <a:lnTo>
                    <a:pt x="93" y="100"/>
                  </a:lnTo>
                  <a:lnTo>
                    <a:pt x="109" y="88"/>
                  </a:lnTo>
                  <a:lnTo>
                    <a:pt x="127" y="76"/>
                  </a:lnTo>
                  <a:lnTo>
                    <a:pt x="145" y="65"/>
                  </a:lnTo>
                  <a:lnTo>
                    <a:pt x="166" y="56"/>
                  </a:lnTo>
                  <a:lnTo>
                    <a:pt x="189" y="50"/>
                  </a:lnTo>
                  <a:lnTo>
                    <a:pt x="211" y="43"/>
                  </a:lnTo>
                  <a:lnTo>
                    <a:pt x="236" y="39"/>
                  </a:lnTo>
                  <a:lnTo>
                    <a:pt x="261" y="36"/>
                  </a:lnTo>
                  <a:lnTo>
                    <a:pt x="286" y="35"/>
                  </a:lnTo>
                  <a:lnTo>
                    <a:pt x="311" y="36"/>
                  </a:lnTo>
                  <a:lnTo>
                    <a:pt x="336" y="39"/>
                  </a:lnTo>
                  <a:lnTo>
                    <a:pt x="361" y="43"/>
                  </a:lnTo>
                  <a:lnTo>
                    <a:pt x="383" y="50"/>
                  </a:lnTo>
                  <a:lnTo>
                    <a:pt x="405" y="56"/>
                  </a:lnTo>
                  <a:lnTo>
                    <a:pt x="426" y="65"/>
                  </a:lnTo>
                  <a:lnTo>
                    <a:pt x="445" y="76"/>
                  </a:lnTo>
                  <a:lnTo>
                    <a:pt x="463" y="88"/>
                  </a:lnTo>
                  <a:lnTo>
                    <a:pt x="479" y="100"/>
                  </a:lnTo>
                  <a:lnTo>
                    <a:pt x="493" y="114"/>
                  </a:lnTo>
                  <a:lnTo>
                    <a:pt x="507" y="128"/>
                  </a:lnTo>
                  <a:lnTo>
                    <a:pt x="517" y="143"/>
                  </a:lnTo>
                  <a:lnTo>
                    <a:pt x="525" y="160"/>
                  </a:lnTo>
                  <a:lnTo>
                    <a:pt x="531" y="176"/>
                  </a:lnTo>
                  <a:lnTo>
                    <a:pt x="535" y="193"/>
                  </a:lnTo>
                  <a:lnTo>
                    <a:pt x="537" y="211"/>
                  </a:lnTo>
                  <a:lnTo>
                    <a:pt x="535" y="229"/>
                  </a:lnTo>
                  <a:lnTo>
                    <a:pt x="531" y="247"/>
                  </a:lnTo>
                  <a:lnTo>
                    <a:pt x="525" y="264"/>
                  </a:lnTo>
                  <a:lnTo>
                    <a:pt x="517" y="279"/>
                  </a:lnTo>
                  <a:lnTo>
                    <a:pt x="507" y="295"/>
                  </a:lnTo>
                  <a:lnTo>
                    <a:pt x="493" y="310"/>
                  </a:lnTo>
                  <a:lnTo>
                    <a:pt x="479" y="323"/>
                  </a:lnTo>
                  <a:lnTo>
                    <a:pt x="463" y="336"/>
                  </a:lnTo>
                  <a:lnTo>
                    <a:pt x="445" y="346"/>
                  </a:lnTo>
                  <a:lnTo>
                    <a:pt x="426" y="357"/>
                  </a:lnTo>
                  <a:lnTo>
                    <a:pt x="405" y="366"/>
                  </a:lnTo>
                  <a:lnTo>
                    <a:pt x="383" y="373"/>
                  </a:lnTo>
                  <a:lnTo>
                    <a:pt x="361" y="379"/>
                  </a:lnTo>
                  <a:lnTo>
                    <a:pt x="336" y="383"/>
                  </a:lnTo>
                  <a:lnTo>
                    <a:pt x="311" y="386"/>
                  </a:lnTo>
                  <a:lnTo>
                    <a:pt x="286" y="387"/>
                  </a:lnTo>
                  <a:lnTo>
                    <a:pt x="261" y="386"/>
                  </a:lnTo>
                  <a:lnTo>
                    <a:pt x="236" y="383"/>
                  </a:lnTo>
                  <a:lnTo>
                    <a:pt x="211" y="379"/>
                  </a:lnTo>
                  <a:lnTo>
                    <a:pt x="189" y="373"/>
                  </a:lnTo>
                  <a:lnTo>
                    <a:pt x="166" y="366"/>
                  </a:lnTo>
                  <a:lnTo>
                    <a:pt x="145" y="357"/>
                  </a:lnTo>
                  <a:lnTo>
                    <a:pt x="127" y="346"/>
                  </a:lnTo>
                  <a:lnTo>
                    <a:pt x="109" y="336"/>
                  </a:lnTo>
                  <a:lnTo>
                    <a:pt x="93" y="323"/>
                  </a:lnTo>
                  <a:lnTo>
                    <a:pt x="78" y="310"/>
                  </a:lnTo>
                  <a:lnTo>
                    <a:pt x="65" y="295"/>
                  </a:lnTo>
                  <a:lnTo>
                    <a:pt x="55" y="279"/>
                  </a:lnTo>
                  <a:lnTo>
                    <a:pt x="47" y="264"/>
                  </a:lnTo>
                  <a:lnTo>
                    <a:pt x="40" y="247"/>
                  </a:lnTo>
                  <a:lnTo>
                    <a:pt x="36" y="229"/>
                  </a:lnTo>
                  <a:lnTo>
                    <a:pt x="35"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28"/>
            <p:cNvSpPr>
              <a:spLocks/>
            </p:cNvSpPr>
            <p:nvPr/>
          </p:nvSpPr>
          <p:spPr bwMode="auto">
            <a:xfrm>
              <a:off x="2840" y="2989"/>
              <a:ext cx="180" cy="182"/>
            </a:xfrm>
            <a:custGeom>
              <a:avLst/>
              <a:gdLst>
                <a:gd name="T0" fmla="*/ 65 w 180"/>
                <a:gd name="T1" fmla="*/ 65 h 182"/>
                <a:gd name="T2" fmla="*/ 180 w 180"/>
                <a:gd name="T3" fmla="*/ 0 h 182"/>
                <a:gd name="T4" fmla="*/ 116 w 180"/>
                <a:gd name="T5" fmla="*/ 117 h 182"/>
                <a:gd name="T6" fmla="*/ 0 w 180"/>
                <a:gd name="T7" fmla="*/ 182 h 182"/>
                <a:gd name="T8" fmla="*/ 65 w 180"/>
                <a:gd name="T9" fmla="*/ 65 h 182"/>
                <a:gd name="T10" fmla="*/ 0 60000 65536"/>
                <a:gd name="T11" fmla="*/ 0 60000 65536"/>
                <a:gd name="T12" fmla="*/ 0 60000 65536"/>
                <a:gd name="T13" fmla="*/ 0 60000 65536"/>
                <a:gd name="T14" fmla="*/ 0 60000 65536"/>
                <a:gd name="T15" fmla="*/ 0 w 180"/>
                <a:gd name="T16" fmla="*/ 0 h 182"/>
                <a:gd name="T17" fmla="*/ 180 w 180"/>
                <a:gd name="T18" fmla="*/ 182 h 182"/>
              </a:gdLst>
              <a:ahLst/>
              <a:cxnLst>
                <a:cxn ang="T10">
                  <a:pos x="T0" y="T1"/>
                </a:cxn>
                <a:cxn ang="T11">
                  <a:pos x="T2" y="T3"/>
                </a:cxn>
                <a:cxn ang="T12">
                  <a:pos x="T4" y="T5"/>
                </a:cxn>
                <a:cxn ang="T13">
                  <a:pos x="T6" y="T7"/>
                </a:cxn>
                <a:cxn ang="T14">
                  <a:pos x="T8" y="T9"/>
                </a:cxn>
              </a:cxnLst>
              <a:rect l="T15" t="T16" r="T17" b="T18"/>
              <a:pathLst>
                <a:path w="180" h="182">
                  <a:moveTo>
                    <a:pt x="65" y="65"/>
                  </a:moveTo>
                  <a:lnTo>
                    <a:pt x="180" y="0"/>
                  </a:lnTo>
                  <a:lnTo>
                    <a:pt x="116" y="117"/>
                  </a:lnTo>
                  <a:lnTo>
                    <a:pt x="0" y="182"/>
                  </a:lnTo>
                  <a:lnTo>
                    <a:pt x="65" y="65"/>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29"/>
            <p:cNvSpPr>
              <a:spLocks/>
            </p:cNvSpPr>
            <p:nvPr/>
          </p:nvSpPr>
          <p:spPr bwMode="auto">
            <a:xfrm>
              <a:off x="2817" y="2966"/>
              <a:ext cx="227" cy="228"/>
            </a:xfrm>
            <a:custGeom>
              <a:avLst/>
              <a:gdLst>
                <a:gd name="T0" fmla="*/ 220 w 227"/>
                <a:gd name="T1" fmla="*/ 0 h 228"/>
                <a:gd name="T2" fmla="*/ 219 w 227"/>
                <a:gd name="T3" fmla="*/ 0 h 228"/>
                <a:gd name="T4" fmla="*/ 219 w 227"/>
                <a:gd name="T5" fmla="*/ 0 h 228"/>
                <a:gd name="T6" fmla="*/ 218 w 227"/>
                <a:gd name="T7" fmla="*/ 1 h 228"/>
                <a:gd name="T8" fmla="*/ 218 w 227"/>
                <a:gd name="T9" fmla="*/ 1 h 228"/>
                <a:gd name="T10" fmla="*/ 218 w 227"/>
                <a:gd name="T11" fmla="*/ 1 h 228"/>
                <a:gd name="T12" fmla="*/ 80 w 227"/>
                <a:gd name="T13" fmla="*/ 77 h 228"/>
                <a:gd name="T14" fmla="*/ 80 w 227"/>
                <a:gd name="T15" fmla="*/ 77 h 228"/>
                <a:gd name="T16" fmla="*/ 78 w 227"/>
                <a:gd name="T17" fmla="*/ 78 h 228"/>
                <a:gd name="T18" fmla="*/ 78 w 227"/>
                <a:gd name="T19" fmla="*/ 78 h 228"/>
                <a:gd name="T20" fmla="*/ 77 w 227"/>
                <a:gd name="T21" fmla="*/ 78 h 228"/>
                <a:gd name="T22" fmla="*/ 77 w 227"/>
                <a:gd name="T23" fmla="*/ 80 h 228"/>
                <a:gd name="T24" fmla="*/ 77 w 227"/>
                <a:gd name="T25" fmla="*/ 80 h 228"/>
                <a:gd name="T26" fmla="*/ 1 w 227"/>
                <a:gd name="T27" fmla="*/ 218 h 228"/>
                <a:gd name="T28" fmla="*/ 0 w 227"/>
                <a:gd name="T29" fmla="*/ 219 h 228"/>
                <a:gd name="T30" fmla="*/ 0 w 227"/>
                <a:gd name="T31" fmla="*/ 219 h 228"/>
                <a:gd name="T32" fmla="*/ 0 w 227"/>
                <a:gd name="T33" fmla="*/ 220 h 228"/>
                <a:gd name="T34" fmla="*/ 0 w 227"/>
                <a:gd name="T35" fmla="*/ 222 h 228"/>
                <a:gd name="T36" fmla="*/ 0 w 227"/>
                <a:gd name="T37" fmla="*/ 224 h 228"/>
                <a:gd name="T38" fmla="*/ 1 w 227"/>
                <a:gd name="T39" fmla="*/ 226 h 228"/>
                <a:gd name="T40" fmla="*/ 4 w 227"/>
                <a:gd name="T41" fmla="*/ 227 h 228"/>
                <a:gd name="T42" fmla="*/ 6 w 227"/>
                <a:gd name="T43" fmla="*/ 228 h 228"/>
                <a:gd name="T44" fmla="*/ 8 w 227"/>
                <a:gd name="T45" fmla="*/ 228 h 228"/>
                <a:gd name="T46" fmla="*/ 9 w 227"/>
                <a:gd name="T47" fmla="*/ 227 h 228"/>
                <a:gd name="T48" fmla="*/ 9 w 227"/>
                <a:gd name="T49" fmla="*/ 227 h 228"/>
                <a:gd name="T50" fmla="*/ 10 w 227"/>
                <a:gd name="T51" fmla="*/ 227 h 228"/>
                <a:gd name="T52" fmla="*/ 10 w 227"/>
                <a:gd name="T53" fmla="*/ 227 h 228"/>
                <a:gd name="T54" fmla="*/ 147 w 227"/>
                <a:gd name="T55" fmla="*/ 151 h 228"/>
                <a:gd name="T56" fmla="*/ 147 w 227"/>
                <a:gd name="T57" fmla="*/ 151 h 228"/>
                <a:gd name="T58" fmla="*/ 148 w 227"/>
                <a:gd name="T59" fmla="*/ 149 h 228"/>
                <a:gd name="T60" fmla="*/ 149 w 227"/>
                <a:gd name="T61" fmla="*/ 148 h 228"/>
                <a:gd name="T62" fmla="*/ 149 w 227"/>
                <a:gd name="T63" fmla="*/ 148 h 228"/>
                <a:gd name="T64" fmla="*/ 151 w 227"/>
                <a:gd name="T65" fmla="*/ 147 h 228"/>
                <a:gd name="T66" fmla="*/ 226 w 227"/>
                <a:gd name="T67" fmla="*/ 10 h 228"/>
                <a:gd name="T68" fmla="*/ 227 w 227"/>
                <a:gd name="T69" fmla="*/ 9 h 228"/>
                <a:gd name="T70" fmla="*/ 227 w 227"/>
                <a:gd name="T71" fmla="*/ 8 h 228"/>
                <a:gd name="T72" fmla="*/ 227 w 227"/>
                <a:gd name="T73" fmla="*/ 8 h 228"/>
                <a:gd name="T74" fmla="*/ 227 w 227"/>
                <a:gd name="T75" fmla="*/ 6 h 228"/>
                <a:gd name="T76" fmla="*/ 227 w 227"/>
                <a:gd name="T77" fmla="*/ 4 h 228"/>
                <a:gd name="T78" fmla="*/ 226 w 227"/>
                <a:gd name="T79" fmla="*/ 2 h 228"/>
                <a:gd name="T80" fmla="*/ 223 w 227"/>
                <a:gd name="T81" fmla="*/ 0 h 228"/>
                <a:gd name="T82" fmla="*/ 220 w 227"/>
                <a:gd name="T83" fmla="*/ 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7"/>
                <a:gd name="T127" fmla="*/ 0 h 228"/>
                <a:gd name="T128" fmla="*/ 227 w 227"/>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7" h="228">
                  <a:moveTo>
                    <a:pt x="220" y="0"/>
                  </a:moveTo>
                  <a:lnTo>
                    <a:pt x="219" y="0"/>
                  </a:lnTo>
                  <a:lnTo>
                    <a:pt x="218" y="1"/>
                  </a:lnTo>
                  <a:lnTo>
                    <a:pt x="80" y="77"/>
                  </a:lnTo>
                  <a:lnTo>
                    <a:pt x="78" y="78"/>
                  </a:lnTo>
                  <a:lnTo>
                    <a:pt x="77" y="78"/>
                  </a:lnTo>
                  <a:lnTo>
                    <a:pt x="77" y="80"/>
                  </a:lnTo>
                  <a:lnTo>
                    <a:pt x="1" y="218"/>
                  </a:lnTo>
                  <a:lnTo>
                    <a:pt x="0" y="219"/>
                  </a:lnTo>
                  <a:lnTo>
                    <a:pt x="0" y="220"/>
                  </a:lnTo>
                  <a:lnTo>
                    <a:pt x="0" y="222"/>
                  </a:lnTo>
                  <a:lnTo>
                    <a:pt x="0" y="224"/>
                  </a:lnTo>
                  <a:lnTo>
                    <a:pt x="1" y="226"/>
                  </a:lnTo>
                  <a:lnTo>
                    <a:pt x="4" y="227"/>
                  </a:lnTo>
                  <a:lnTo>
                    <a:pt x="6" y="228"/>
                  </a:lnTo>
                  <a:lnTo>
                    <a:pt x="8" y="228"/>
                  </a:lnTo>
                  <a:lnTo>
                    <a:pt x="9" y="227"/>
                  </a:lnTo>
                  <a:lnTo>
                    <a:pt x="10" y="227"/>
                  </a:lnTo>
                  <a:lnTo>
                    <a:pt x="147" y="151"/>
                  </a:lnTo>
                  <a:lnTo>
                    <a:pt x="148" y="149"/>
                  </a:lnTo>
                  <a:lnTo>
                    <a:pt x="149" y="148"/>
                  </a:lnTo>
                  <a:lnTo>
                    <a:pt x="151" y="147"/>
                  </a:lnTo>
                  <a:lnTo>
                    <a:pt x="226" y="10"/>
                  </a:lnTo>
                  <a:lnTo>
                    <a:pt x="227" y="9"/>
                  </a:lnTo>
                  <a:lnTo>
                    <a:pt x="227" y="8"/>
                  </a:lnTo>
                  <a:lnTo>
                    <a:pt x="227" y="6"/>
                  </a:lnTo>
                  <a:lnTo>
                    <a:pt x="227" y="4"/>
                  </a:lnTo>
                  <a:lnTo>
                    <a:pt x="226" y="2"/>
                  </a:lnTo>
                  <a:lnTo>
                    <a:pt x="223" y="0"/>
                  </a:lnTo>
                  <a:lnTo>
                    <a:pt x="22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30"/>
            <p:cNvSpPr>
              <a:spLocks/>
            </p:cNvSpPr>
            <p:nvPr/>
          </p:nvSpPr>
          <p:spPr bwMode="auto">
            <a:xfrm>
              <a:off x="2800" y="2954"/>
              <a:ext cx="227" cy="227"/>
            </a:xfrm>
            <a:custGeom>
              <a:avLst/>
              <a:gdLst>
                <a:gd name="T0" fmla="*/ 224 w 227"/>
                <a:gd name="T1" fmla="*/ 1 h 227"/>
                <a:gd name="T2" fmla="*/ 223 w 227"/>
                <a:gd name="T3" fmla="*/ 0 h 227"/>
                <a:gd name="T4" fmla="*/ 220 w 227"/>
                <a:gd name="T5" fmla="*/ 0 h 227"/>
                <a:gd name="T6" fmla="*/ 219 w 227"/>
                <a:gd name="T7" fmla="*/ 0 h 227"/>
                <a:gd name="T8" fmla="*/ 216 w 227"/>
                <a:gd name="T9" fmla="*/ 0 h 227"/>
                <a:gd name="T10" fmla="*/ 80 w 227"/>
                <a:gd name="T11" fmla="*/ 77 h 227"/>
                <a:gd name="T12" fmla="*/ 78 w 227"/>
                <a:gd name="T13" fmla="*/ 77 h 227"/>
                <a:gd name="T14" fmla="*/ 78 w 227"/>
                <a:gd name="T15" fmla="*/ 79 h 227"/>
                <a:gd name="T16" fmla="*/ 77 w 227"/>
                <a:gd name="T17" fmla="*/ 79 h 227"/>
                <a:gd name="T18" fmla="*/ 77 w 227"/>
                <a:gd name="T19" fmla="*/ 80 h 227"/>
                <a:gd name="T20" fmla="*/ 0 w 227"/>
                <a:gd name="T21" fmla="*/ 217 h 227"/>
                <a:gd name="T22" fmla="*/ 0 w 227"/>
                <a:gd name="T23" fmla="*/ 219 h 227"/>
                <a:gd name="T24" fmla="*/ 0 w 227"/>
                <a:gd name="T25" fmla="*/ 220 h 227"/>
                <a:gd name="T26" fmla="*/ 0 w 227"/>
                <a:gd name="T27" fmla="*/ 223 h 227"/>
                <a:gd name="T28" fmla="*/ 1 w 227"/>
                <a:gd name="T29" fmla="*/ 224 h 227"/>
                <a:gd name="T30" fmla="*/ 4 w 227"/>
                <a:gd name="T31" fmla="*/ 226 h 227"/>
                <a:gd name="T32" fmla="*/ 5 w 227"/>
                <a:gd name="T33" fmla="*/ 227 h 227"/>
                <a:gd name="T34" fmla="*/ 7 w 227"/>
                <a:gd name="T35" fmla="*/ 227 h 227"/>
                <a:gd name="T36" fmla="*/ 9 w 227"/>
                <a:gd name="T37" fmla="*/ 226 h 227"/>
                <a:gd name="T38" fmla="*/ 147 w 227"/>
                <a:gd name="T39" fmla="*/ 150 h 227"/>
                <a:gd name="T40" fmla="*/ 148 w 227"/>
                <a:gd name="T41" fmla="*/ 150 h 227"/>
                <a:gd name="T42" fmla="*/ 148 w 227"/>
                <a:gd name="T43" fmla="*/ 148 h 227"/>
                <a:gd name="T44" fmla="*/ 149 w 227"/>
                <a:gd name="T45" fmla="*/ 148 h 227"/>
                <a:gd name="T46" fmla="*/ 149 w 227"/>
                <a:gd name="T47" fmla="*/ 147 h 227"/>
                <a:gd name="T48" fmla="*/ 225 w 227"/>
                <a:gd name="T49" fmla="*/ 9 h 227"/>
                <a:gd name="T50" fmla="*/ 227 w 227"/>
                <a:gd name="T51" fmla="*/ 6 h 227"/>
                <a:gd name="T52" fmla="*/ 227 w 227"/>
                <a:gd name="T53" fmla="*/ 5 h 227"/>
                <a:gd name="T54" fmla="*/ 225 w 227"/>
                <a:gd name="T55" fmla="*/ 3 h 227"/>
                <a:gd name="T56" fmla="*/ 224 w 227"/>
                <a:gd name="T57" fmla="*/ 1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7"/>
                <a:gd name="T88" fmla="*/ 0 h 227"/>
                <a:gd name="T89" fmla="*/ 227 w 227"/>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7" h="227">
                  <a:moveTo>
                    <a:pt x="224" y="1"/>
                  </a:moveTo>
                  <a:lnTo>
                    <a:pt x="223" y="0"/>
                  </a:lnTo>
                  <a:lnTo>
                    <a:pt x="220" y="0"/>
                  </a:lnTo>
                  <a:lnTo>
                    <a:pt x="219" y="0"/>
                  </a:lnTo>
                  <a:lnTo>
                    <a:pt x="216" y="0"/>
                  </a:lnTo>
                  <a:lnTo>
                    <a:pt x="80" y="77"/>
                  </a:lnTo>
                  <a:lnTo>
                    <a:pt x="78" y="77"/>
                  </a:lnTo>
                  <a:lnTo>
                    <a:pt x="78" y="79"/>
                  </a:lnTo>
                  <a:lnTo>
                    <a:pt x="77" y="79"/>
                  </a:lnTo>
                  <a:lnTo>
                    <a:pt x="77" y="80"/>
                  </a:lnTo>
                  <a:lnTo>
                    <a:pt x="0" y="217"/>
                  </a:lnTo>
                  <a:lnTo>
                    <a:pt x="0" y="219"/>
                  </a:lnTo>
                  <a:lnTo>
                    <a:pt x="0" y="220"/>
                  </a:lnTo>
                  <a:lnTo>
                    <a:pt x="0" y="223"/>
                  </a:lnTo>
                  <a:lnTo>
                    <a:pt x="1" y="224"/>
                  </a:lnTo>
                  <a:lnTo>
                    <a:pt x="4" y="226"/>
                  </a:lnTo>
                  <a:lnTo>
                    <a:pt x="5" y="227"/>
                  </a:lnTo>
                  <a:lnTo>
                    <a:pt x="7" y="227"/>
                  </a:lnTo>
                  <a:lnTo>
                    <a:pt x="9" y="226"/>
                  </a:lnTo>
                  <a:lnTo>
                    <a:pt x="147" y="150"/>
                  </a:lnTo>
                  <a:lnTo>
                    <a:pt x="148" y="150"/>
                  </a:lnTo>
                  <a:lnTo>
                    <a:pt x="148" y="148"/>
                  </a:lnTo>
                  <a:lnTo>
                    <a:pt x="149" y="148"/>
                  </a:lnTo>
                  <a:lnTo>
                    <a:pt x="149" y="147"/>
                  </a:lnTo>
                  <a:lnTo>
                    <a:pt x="225" y="9"/>
                  </a:lnTo>
                  <a:lnTo>
                    <a:pt x="227" y="6"/>
                  </a:lnTo>
                  <a:lnTo>
                    <a:pt x="227" y="5"/>
                  </a:lnTo>
                  <a:lnTo>
                    <a:pt x="225" y="3"/>
                  </a:lnTo>
                  <a:lnTo>
                    <a:pt x="2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5" y="2652713"/>
            <a:ext cx="3732213" cy="35194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652713"/>
            <a:ext cx="4173537"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r>
              <a:rPr lang="en-US" smtClean="0"/>
              <a:t>Step 1: Open destination location's PCF file</a:t>
            </a:r>
          </a:p>
        </p:txBody>
      </p:sp>
      <p:sp>
        <p:nvSpPr>
          <p:cNvPr id="28677" name="Rectangle 3"/>
          <p:cNvSpPr>
            <a:spLocks noGrp="1" noChangeArrowheads="1"/>
          </p:cNvSpPr>
          <p:nvPr>
            <p:ph idx="1"/>
          </p:nvPr>
        </p:nvSpPr>
        <p:spPr>
          <a:xfrm>
            <a:off x="519113" y="914400"/>
            <a:ext cx="8318500" cy="1498600"/>
          </a:xfrm>
        </p:spPr>
        <p:txBody>
          <a:bodyPr/>
          <a:lstStyle/>
          <a:p>
            <a:pPr>
              <a:buFont typeface="Arial" charset="0"/>
              <a:buChar char="•"/>
            </a:pPr>
            <a:r>
              <a:rPr lang="en-US" dirty="0" err="1" smtClean="0"/>
              <a:t>ALT+SHIFT+E</a:t>
            </a:r>
            <a:r>
              <a:rPr lang="en-US" dirty="0" smtClean="0"/>
              <a:t> opens PCF file in Studio</a:t>
            </a:r>
          </a:p>
          <a:p>
            <a:pPr>
              <a:buFont typeface="Arial" charset="0"/>
              <a:buChar char="•"/>
            </a:pPr>
            <a:r>
              <a:rPr lang="en-US" dirty="0" err="1" smtClean="0"/>
              <a:t>ALT+SHIFT+I</a:t>
            </a:r>
            <a:r>
              <a:rPr lang="en-US" dirty="0" smtClean="0"/>
              <a:t> (location info) details complete structure of visible screen, including its location</a:t>
            </a:r>
          </a:p>
        </p:txBody>
      </p:sp>
      <p:sp>
        <p:nvSpPr>
          <p:cNvPr id="28678" name="Text Box 6"/>
          <p:cNvSpPr txBox="1">
            <a:spLocks noChangeArrowheads="1"/>
          </p:cNvSpPr>
          <p:nvPr/>
        </p:nvSpPr>
        <p:spPr bwMode="auto">
          <a:xfrm>
            <a:off x="1858963" y="5472113"/>
            <a:ext cx="2128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ALT+SHIFT+E</a:t>
            </a:r>
            <a:endParaRPr lang="en-US" dirty="0"/>
          </a:p>
        </p:txBody>
      </p:sp>
      <p:sp>
        <p:nvSpPr>
          <p:cNvPr id="28679" name="Oval 7"/>
          <p:cNvSpPr>
            <a:spLocks noChangeArrowheads="1"/>
          </p:cNvSpPr>
          <p:nvPr/>
        </p:nvSpPr>
        <p:spPr bwMode="auto">
          <a:xfrm>
            <a:off x="2868613" y="3752850"/>
            <a:ext cx="509587" cy="5095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3117850" y="4241800"/>
            <a:ext cx="0" cy="12001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81" name="Line 9"/>
          <p:cNvSpPr>
            <a:spLocks noChangeShapeType="1"/>
          </p:cNvSpPr>
          <p:nvPr/>
        </p:nvSpPr>
        <p:spPr bwMode="auto">
          <a:xfrm flipV="1">
            <a:off x="3103563" y="4175125"/>
            <a:ext cx="2157412" cy="1266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2189163"/>
            <a:ext cx="6848475" cy="3921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p:txBody>
          <a:bodyPr/>
          <a:lstStyle/>
          <a:p>
            <a:r>
              <a:rPr lang="en-US" smtClean="0"/>
              <a:t>Step 2: Determine relevant entry point</a:t>
            </a:r>
          </a:p>
        </p:txBody>
      </p:sp>
      <p:sp>
        <p:nvSpPr>
          <p:cNvPr id="29700" name="Rectangle 3"/>
          <p:cNvSpPr>
            <a:spLocks noGrp="1" noChangeArrowheads="1"/>
          </p:cNvSpPr>
          <p:nvPr>
            <p:ph idx="1"/>
          </p:nvPr>
        </p:nvSpPr>
        <p:spPr>
          <a:xfrm>
            <a:off x="519113" y="914400"/>
            <a:ext cx="8318500" cy="989013"/>
          </a:xfrm>
        </p:spPr>
        <p:txBody>
          <a:bodyPr/>
          <a:lstStyle/>
          <a:p>
            <a:pPr>
              <a:buFont typeface="Arial" charset="0"/>
              <a:buChar char="•"/>
            </a:pPr>
            <a:r>
              <a:rPr lang="en-US" smtClean="0"/>
              <a:t>Click name of location at top of PCF editor to display tabs</a:t>
            </a:r>
          </a:p>
          <a:p>
            <a:pPr lvl="1"/>
            <a:r>
              <a:rPr lang="en-US" smtClean="0"/>
              <a:t>Entry points listed on Entry Points tab</a:t>
            </a:r>
          </a:p>
        </p:txBody>
      </p:sp>
      <p:sp>
        <p:nvSpPr>
          <p:cNvPr id="29701" name="AutoShape 5"/>
          <p:cNvSpPr>
            <a:spLocks noChangeArrowheads="1"/>
          </p:cNvSpPr>
          <p:nvPr/>
        </p:nvSpPr>
        <p:spPr bwMode="auto">
          <a:xfrm>
            <a:off x="1570038" y="2655888"/>
            <a:ext cx="3155950"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2" name="Line 6"/>
          <p:cNvSpPr>
            <a:spLocks noChangeShapeType="1"/>
          </p:cNvSpPr>
          <p:nvPr/>
        </p:nvSpPr>
        <p:spPr bwMode="auto">
          <a:xfrm flipH="1">
            <a:off x="3148013" y="2928938"/>
            <a:ext cx="1243012" cy="2692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Text Box 7"/>
          <p:cNvSpPr txBox="1">
            <a:spLocks noChangeArrowheads="1"/>
          </p:cNvSpPr>
          <p:nvPr/>
        </p:nvSpPr>
        <p:spPr bwMode="auto">
          <a:xfrm>
            <a:off x="4703763"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name</a:t>
            </a:r>
          </a:p>
        </p:txBody>
      </p:sp>
      <p:sp>
        <p:nvSpPr>
          <p:cNvPr id="29704" name="AutoShape 8"/>
          <p:cNvSpPr>
            <a:spLocks/>
          </p:cNvSpPr>
          <p:nvPr/>
        </p:nvSpPr>
        <p:spPr bwMode="auto">
          <a:xfrm rot="5400000" flipV="1">
            <a:off x="5401469" y="5147469"/>
            <a:ext cx="195262" cy="1651000"/>
          </a:xfrm>
          <a:prstGeom prst="rightBrace">
            <a:avLst>
              <a:gd name="adj1" fmla="val 7046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Text Box 9"/>
          <p:cNvSpPr txBox="1">
            <a:spLocks noChangeArrowheads="1"/>
          </p:cNvSpPr>
          <p:nvPr/>
        </p:nvSpPr>
        <p:spPr bwMode="auto">
          <a:xfrm>
            <a:off x="6505575" y="6110288"/>
            <a:ext cx="155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object list</a:t>
            </a:r>
          </a:p>
        </p:txBody>
      </p:sp>
      <p:sp>
        <p:nvSpPr>
          <p:cNvPr id="29706" name="AutoShape 10"/>
          <p:cNvSpPr>
            <a:spLocks/>
          </p:cNvSpPr>
          <p:nvPr/>
        </p:nvSpPr>
        <p:spPr bwMode="auto">
          <a:xfrm rot="5400000" flipV="1">
            <a:off x="7162801" y="5184775"/>
            <a:ext cx="195262" cy="1576387"/>
          </a:xfrm>
          <a:prstGeom prst="rightBrace">
            <a:avLst>
              <a:gd name="adj1" fmla="val 672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1"/>
          <p:cNvPicPr>
            <a:picLocks noChangeAspect="1" noChangeArrowheads="1"/>
          </p:cNvPicPr>
          <p:nvPr/>
        </p:nvPicPr>
        <p:blipFill>
          <a:blip r:embed="rId3">
            <a:extLst>
              <a:ext uri="{28A0092B-C50C-407E-A947-70E740481C1C}">
                <a14:useLocalDpi xmlns:a14="http://schemas.microsoft.com/office/drawing/2010/main" val="0"/>
              </a:ext>
            </a:extLst>
          </a:blip>
          <a:srcRect r="23967"/>
          <a:stretch>
            <a:fillRect/>
          </a:stretch>
        </p:blipFill>
        <p:spPr bwMode="auto">
          <a:xfrm>
            <a:off x="576263" y="2903538"/>
            <a:ext cx="3294062" cy="14049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913063"/>
            <a:ext cx="4827587" cy="35877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p:cNvSpPr>
            <a:spLocks noGrp="1" noChangeArrowheads="1"/>
          </p:cNvSpPr>
          <p:nvPr>
            <p:ph type="title"/>
          </p:nvPr>
        </p:nvSpPr>
        <p:spPr/>
        <p:txBody>
          <a:bodyPr/>
          <a:lstStyle/>
          <a:p>
            <a:r>
              <a:rPr lang="en-US" smtClean="0"/>
              <a:t>Step 3: Specify widget's action property</a:t>
            </a:r>
          </a:p>
        </p:txBody>
      </p:sp>
      <p:sp>
        <p:nvSpPr>
          <p:cNvPr id="30725" name="Rectangle 3"/>
          <p:cNvSpPr>
            <a:spLocks noGrp="1" noChangeArrowheads="1"/>
          </p:cNvSpPr>
          <p:nvPr>
            <p:ph idx="1"/>
          </p:nvPr>
        </p:nvSpPr>
        <p:spPr>
          <a:xfrm>
            <a:off x="519113" y="909638"/>
            <a:ext cx="8318500" cy="1909762"/>
          </a:xfrm>
        </p:spPr>
        <p:txBody>
          <a:bodyPr/>
          <a:lstStyle/>
          <a:p>
            <a:pPr>
              <a:buFont typeface="Arial" charset="0"/>
              <a:buChar char="•"/>
            </a:pPr>
            <a:r>
              <a:rPr lang="en-US" dirty="0" smtClean="0"/>
              <a:t>Syntax: </a:t>
            </a:r>
            <a:r>
              <a:rPr lang="en-US" sz="2500" i="1" dirty="0" err="1" smtClean="0">
                <a:solidFill>
                  <a:srgbClr val="0033CC"/>
                </a:solidFill>
              </a:rPr>
              <a:t>locationName</a:t>
            </a:r>
            <a:r>
              <a:rPr lang="en-US" sz="2500" dirty="0" err="1" smtClean="0">
                <a:solidFill>
                  <a:srgbClr val="FF3300"/>
                </a:solidFill>
              </a:rPr>
              <a:t>.</a:t>
            </a:r>
            <a:r>
              <a:rPr lang="en-US" sz="2500" i="1" dirty="0" err="1" smtClean="0">
                <a:solidFill>
                  <a:srgbClr val="0033CC"/>
                </a:solidFill>
              </a:rPr>
              <a:t>method</a:t>
            </a:r>
            <a:r>
              <a:rPr lang="en-US" sz="2500" dirty="0" smtClean="0">
                <a:solidFill>
                  <a:srgbClr val="FF3300"/>
                </a:solidFill>
              </a:rPr>
              <a:t>(</a:t>
            </a:r>
            <a:r>
              <a:rPr lang="en-US" sz="2500" i="1" dirty="0" err="1" smtClean="0">
                <a:solidFill>
                  <a:srgbClr val="0033CC"/>
                </a:solidFill>
              </a:rPr>
              <a:t>objectList</a:t>
            </a:r>
            <a:r>
              <a:rPr lang="en-US" sz="2500" dirty="0" smtClean="0">
                <a:solidFill>
                  <a:srgbClr val="FF3300"/>
                </a:solidFill>
              </a:rPr>
              <a:t>)</a:t>
            </a:r>
          </a:p>
          <a:p>
            <a:pPr lvl="1"/>
            <a:r>
              <a:rPr lang="en-US" dirty="0" smtClean="0"/>
              <a:t>method is typically </a:t>
            </a:r>
            <a:r>
              <a:rPr lang="en-US" dirty="0" err="1" smtClean="0">
                <a:solidFill>
                  <a:srgbClr val="FF3300"/>
                </a:solidFill>
              </a:rPr>
              <a:t>goInWorkspace</a:t>
            </a:r>
            <a:r>
              <a:rPr lang="en-US" dirty="0" smtClean="0"/>
              <a:t> (worksheets),</a:t>
            </a:r>
            <a:br>
              <a:rPr lang="en-US" dirty="0" smtClean="0"/>
            </a:br>
            <a:r>
              <a:rPr lang="en-US" dirty="0" smtClean="0">
                <a:solidFill>
                  <a:srgbClr val="FF3300"/>
                </a:solidFill>
              </a:rPr>
              <a:t>push</a:t>
            </a:r>
            <a:r>
              <a:rPr lang="en-US" dirty="0" smtClean="0"/>
              <a:t> (popups, exit points, wizards) or </a:t>
            </a:r>
            <a:r>
              <a:rPr lang="en-US" dirty="0" smtClean="0">
                <a:solidFill>
                  <a:srgbClr val="FF3300"/>
                </a:solidFill>
              </a:rPr>
              <a:t>go</a:t>
            </a:r>
            <a:r>
              <a:rPr lang="en-US" dirty="0" smtClean="0"/>
              <a:t> (location groups, pages, wizards, forwards)</a:t>
            </a:r>
          </a:p>
        </p:txBody>
      </p:sp>
      <p:sp>
        <p:nvSpPr>
          <p:cNvPr id="30726" name="Freeform 14"/>
          <p:cNvSpPr>
            <a:spLocks/>
          </p:cNvSpPr>
          <p:nvPr/>
        </p:nvSpPr>
        <p:spPr bwMode="auto">
          <a:xfrm>
            <a:off x="2647950" y="4238625"/>
            <a:ext cx="1736725" cy="168275"/>
          </a:xfrm>
          <a:custGeom>
            <a:avLst/>
            <a:gdLst>
              <a:gd name="T0" fmla="*/ 0 w 1094"/>
              <a:gd name="T1" fmla="*/ 0 h 154"/>
              <a:gd name="T2" fmla="*/ 2147483647 w 1094"/>
              <a:gd name="T3" fmla="*/ 0 h 154"/>
              <a:gd name="T4" fmla="*/ 2147483647 w 1094"/>
              <a:gd name="T5" fmla="*/ 2147483647 h 154"/>
              <a:gd name="T6" fmla="*/ 0 60000 65536"/>
              <a:gd name="T7" fmla="*/ 0 60000 65536"/>
              <a:gd name="T8" fmla="*/ 0 60000 65536"/>
              <a:gd name="T9" fmla="*/ 0 w 1094"/>
              <a:gd name="T10" fmla="*/ 0 h 154"/>
              <a:gd name="T11" fmla="*/ 1094 w 1094"/>
              <a:gd name="T12" fmla="*/ 154 h 154"/>
            </a:gdLst>
            <a:ahLst/>
            <a:cxnLst>
              <a:cxn ang="T6">
                <a:pos x="T0" y="T1"/>
              </a:cxn>
              <a:cxn ang="T7">
                <a:pos x="T2" y="T3"/>
              </a:cxn>
              <a:cxn ang="T8">
                <a:pos x="T4" y="T5"/>
              </a:cxn>
            </a:cxnLst>
            <a:rect l="T9" t="T10" r="T11" b="T12"/>
            <a:pathLst>
              <a:path w="1094" h="154">
                <a:moveTo>
                  <a:pt x="0" y="0"/>
                </a:moveTo>
                <a:lnTo>
                  <a:pt x="1094" y="0"/>
                </a:lnTo>
                <a:lnTo>
                  <a:pt x="1094" y="15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Line 15"/>
          <p:cNvSpPr>
            <a:spLocks noChangeShapeType="1"/>
          </p:cNvSpPr>
          <p:nvPr/>
        </p:nvSpPr>
        <p:spPr bwMode="auto">
          <a:xfrm>
            <a:off x="4946650" y="4511675"/>
            <a:ext cx="1198563" cy="1604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Rounded Rectangle 1"/>
          <p:cNvSpPr>
            <a:spLocks noChangeArrowheads="1"/>
          </p:cNvSpPr>
          <p:nvPr/>
        </p:nvSpPr>
        <p:spPr bwMode="auto">
          <a:xfrm>
            <a:off x="1663700" y="4076700"/>
            <a:ext cx="984250"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831975"/>
            <a:ext cx="5429250" cy="176202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t="70190"/>
          <a:stretch>
            <a:fillRect/>
          </a:stretch>
        </p:blipFill>
        <p:spPr bwMode="auto">
          <a:xfrm>
            <a:off x="536575" y="3870325"/>
            <a:ext cx="5416550" cy="12001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11"/>
          <p:cNvPicPr>
            <a:picLocks noChangeAspect="1" noChangeArrowheads="1"/>
          </p:cNvPicPr>
          <p:nvPr/>
        </p:nvPicPr>
        <p:blipFill>
          <a:blip r:embed="rId5">
            <a:extLst>
              <a:ext uri="{28A0092B-C50C-407E-A947-70E740481C1C}">
                <a14:useLocalDpi xmlns:a14="http://schemas.microsoft.com/office/drawing/2010/main" val="0"/>
              </a:ext>
            </a:extLst>
          </a:blip>
          <a:srcRect t="66721"/>
          <a:stretch>
            <a:fillRect/>
          </a:stretch>
        </p:blipFill>
        <p:spPr bwMode="auto">
          <a:xfrm>
            <a:off x="1952625" y="4973638"/>
            <a:ext cx="6848475" cy="13033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2"/>
          <p:cNvSpPr>
            <a:spLocks noGrp="1" noChangeArrowheads="1"/>
          </p:cNvSpPr>
          <p:nvPr>
            <p:ph type="title"/>
          </p:nvPr>
        </p:nvSpPr>
        <p:spPr/>
        <p:txBody>
          <a:bodyPr/>
          <a:lstStyle/>
          <a:p>
            <a:r>
              <a:rPr lang="en-US" smtClean="0"/>
              <a:t>Example of navigation configuration</a:t>
            </a:r>
          </a:p>
        </p:txBody>
      </p:sp>
      <p:sp>
        <p:nvSpPr>
          <p:cNvPr id="31750" name="AutoShape 8"/>
          <p:cNvSpPr>
            <a:spLocks noChangeArrowheads="1"/>
          </p:cNvSpPr>
          <p:nvPr/>
        </p:nvSpPr>
        <p:spPr bwMode="auto">
          <a:xfrm>
            <a:off x="1862264" y="2976563"/>
            <a:ext cx="210159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1" name="Line 35"/>
          <p:cNvSpPr>
            <a:spLocks noChangeShapeType="1"/>
          </p:cNvSpPr>
          <p:nvPr/>
        </p:nvSpPr>
        <p:spPr bwMode="auto">
          <a:xfrm flipV="1">
            <a:off x="3365500" y="3272517"/>
            <a:ext cx="0" cy="584429"/>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3" name="AutoShape 37"/>
          <p:cNvSpPr>
            <a:spLocks noChangeArrowheads="1"/>
          </p:cNvSpPr>
          <p:nvPr/>
        </p:nvSpPr>
        <p:spPr bwMode="auto">
          <a:xfrm>
            <a:off x="2871788" y="4573588"/>
            <a:ext cx="1654175" cy="282575"/>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4" name="AutoShape 38"/>
          <p:cNvSpPr>
            <a:spLocks noChangeArrowheads="1"/>
          </p:cNvSpPr>
          <p:nvPr/>
        </p:nvSpPr>
        <p:spPr bwMode="auto">
          <a:xfrm>
            <a:off x="5376863" y="5768975"/>
            <a:ext cx="1624012" cy="252413"/>
          </a:xfrm>
          <a:prstGeom prst="roundRect">
            <a:avLst>
              <a:gd name="adj" fmla="val 16667"/>
            </a:avLst>
          </a:prstGeom>
          <a:noFill/>
          <a:ln w="1905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5" name="Line 39"/>
          <p:cNvSpPr>
            <a:spLocks noChangeShapeType="1"/>
          </p:cNvSpPr>
          <p:nvPr/>
        </p:nvSpPr>
        <p:spPr bwMode="auto">
          <a:xfrm flipH="1" flipV="1">
            <a:off x="3168650" y="4856163"/>
            <a:ext cx="2208213" cy="91281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56" name="AutoShape 41"/>
          <p:cNvSpPr>
            <a:spLocks noChangeArrowheads="1"/>
          </p:cNvSpPr>
          <p:nvPr/>
        </p:nvSpPr>
        <p:spPr bwMode="auto">
          <a:xfrm>
            <a:off x="4764088" y="4605338"/>
            <a:ext cx="966787" cy="250825"/>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7" name="AutoShape 42"/>
          <p:cNvSpPr>
            <a:spLocks noChangeArrowheads="1"/>
          </p:cNvSpPr>
          <p:nvPr/>
        </p:nvSpPr>
        <p:spPr bwMode="auto">
          <a:xfrm>
            <a:off x="7000875" y="5783263"/>
            <a:ext cx="1677988" cy="236537"/>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58" name="Freeform 43"/>
          <p:cNvSpPr>
            <a:spLocks/>
          </p:cNvSpPr>
          <p:nvPr/>
        </p:nvSpPr>
        <p:spPr bwMode="auto">
          <a:xfrm>
            <a:off x="5654675" y="4767263"/>
            <a:ext cx="2319338" cy="1016000"/>
          </a:xfrm>
          <a:custGeom>
            <a:avLst/>
            <a:gdLst>
              <a:gd name="T0" fmla="*/ 0 w 1719"/>
              <a:gd name="T1" fmla="*/ 2147483647 h 315"/>
              <a:gd name="T2" fmla="*/ 2147483647 w 1719"/>
              <a:gd name="T3" fmla="*/ 2147483647 h 315"/>
              <a:gd name="T4" fmla="*/ 2147483647 w 1719"/>
              <a:gd name="T5" fmla="*/ 2147483647 h 315"/>
              <a:gd name="T6" fmla="*/ 0 60000 65536"/>
              <a:gd name="T7" fmla="*/ 0 60000 65536"/>
              <a:gd name="T8" fmla="*/ 0 60000 65536"/>
              <a:gd name="T9" fmla="*/ 0 w 1719"/>
              <a:gd name="T10" fmla="*/ 0 h 315"/>
              <a:gd name="T11" fmla="*/ 1719 w 1719"/>
              <a:gd name="T12" fmla="*/ 315 h 315"/>
            </a:gdLst>
            <a:ahLst/>
            <a:cxnLst>
              <a:cxn ang="T6">
                <a:pos x="T0" y="T1"/>
              </a:cxn>
              <a:cxn ang="T7">
                <a:pos x="T2" y="T3"/>
              </a:cxn>
              <a:cxn ang="T8">
                <a:pos x="T4" y="T5"/>
              </a:cxn>
            </a:cxnLst>
            <a:rect l="T9" t="T10" r="T11" b="T12"/>
            <a:pathLst>
              <a:path w="1719" h="315">
                <a:moveTo>
                  <a:pt x="0" y="13"/>
                </a:moveTo>
                <a:cubicBezTo>
                  <a:pt x="357" y="6"/>
                  <a:pt x="715" y="0"/>
                  <a:pt x="1001" y="50"/>
                </a:cubicBezTo>
                <a:cubicBezTo>
                  <a:pt x="1287" y="100"/>
                  <a:pt x="1503" y="207"/>
                  <a:pt x="1719" y="315"/>
                </a:cubicBezTo>
              </a:path>
            </a:pathLst>
          </a:custGeom>
          <a:noFill/>
          <a:ln w="19050">
            <a:solidFill>
              <a:srgbClr val="CC00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175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914400"/>
            <a:ext cx="4171950" cy="21336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0" name="Line 9"/>
          <p:cNvSpPr>
            <a:spLocks noChangeShapeType="1"/>
          </p:cNvSpPr>
          <p:nvPr/>
        </p:nvSpPr>
        <p:spPr bwMode="auto">
          <a:xfrm flipV="1">
            <a:off x="2854325" y="1785938"/>
            <a:ext cx="3022600" cy="868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Location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Enable navigation to a location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Comparison of locations</a:t>
            </a:r>
          </a:p>
        </p:txBody>
      </p:sp>
      <p:graphicFrame>
        <p:nvGraphicFramePr>
          <p:cNvPr id="3899576" name="Group 184"/>
          <p:cNvGraphicFramePr>
            <a:graphicFrameLocks noGrp="1"/>
          </p:cNvGraphicFramePr>
          <p:nvPr/>
        </p:nvGraphicFramePr>
        <p:xfrm>
          <a:off x="538163" y="935038"/>
          <a:ext cx="8199437" cy="5394324"/>
        </p:xfrm>
        <a:graphic>
          <a:graphicData uri="http://schemas.openxmlformats.org/drawingml/2006/table">
            <a:tbl>
              <a:tblPr/>
              <a:tblGrid>
                <a:gridCol w="1470025"/>
                <a:gridCol w="2447925"/>
                <a:gridCol w="1722437"/>
                <a:gridCol w="2559050"/>
              </a:tblGrid>
              <a:tr h="60968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Typical Navigation</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i="0" u="none" strike="noStrike" cap="none" normalizeH="0" baseline="0" smtClean="0">
                          <a:ln>
                            <a:noFill/>
                          </a:ln>
                          <a:solidFill>
                            <a:schemeClr val="bg1"/>
                          </a:solidFill>
                          <a:effectLst/>
                          <a:latin typeface="Arial" charset="0"/>
                        </a:rPr>
                        <a:t>Initially</a:t>
                      </a:r>
                      <a:br>
                        <a:rPr kumimoji="0" lang="en-US" sz="2000" b="1"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Displays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2000" b="1" i="0" u="none" strike="noStrike" cap="none" normalizeH="0" baseline="0" smtClean="0">
                          <a:ln>
                            <a:noFill/>
                          </a:ln>
                          <a:solidFill>
                            <a:schemeClr val="bg1"/>
                          </a:solidFill>
                          <a:effectLst/>
                          <a:latin typeface="Arial" charset="0"/>
                        </a:rPr>
                        <a:t>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dirty="0" smtClean="0">
                          <a:ln>
                            <a:noFill/>
                          </a:ln>
                          <a:solidFill>
                            <a:schemeClr val="bg1"/>
                          </a:solidFill>
                          <a:effectLst/>
                          <a:latin typeface="Arial" charset="0"/>
                        </a:rPr>
                        <a:t/>
                      </a:r>
                      <a:br>
                        <a:rPr kumimoji="0" lang="en-US" sz="1200" b="1" i="0" u="none" strike="noStrike" cap="none" normalizeH="0" baseline="0" dirty="0" smtClean="0">
                          <a:ln>
                            <a:noFill/>
                          </a:ln>
                          <a:solidFill>
                            <a:schemeClr val="bg1"/>
                          </a:solidFill>
                          <a:effectLst/>
                          <a:latin typeface="Arial" charset="0"/>
                        </a:rPr>
                      </a:br>
                      <a:r>
                        <a:rPr kumimoji="0" lang="en-US" sz="1800" b="1" i="0" u="none" strike="noStrike" cap="none" normalizeH="0" baseline="0" dirty="0" smtClean="0">
                          <a:ln>
                            <a:noFill/>
                          </a:ln>
                          <a:solidFill>
                            <a:schemeClr val="bg1"/>
                          </a:solidFill>
                          <a:effectLst/>
                          <a:latin typeface="Arial" charset="0"/>
                        </a:rPr>
                        <a:t>Forward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nothing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8039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Location</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18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child 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7318">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Page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Wizard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 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First</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 area</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24002">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1" i="0" u="none" strike="noStrike" cap="none" normalizeH="0" baseline="0" smtClean="0">
                          <a:ln>
                            <a:noFill/>
                          </a:ln>
                          <a:solidFill>
                            <a:schemeClr val="bg1"/>
                          </a:solidFill>
                          <a:effectLst/>
                          <a:latin typeface="Arial" charset="0"/>
                        </a:rPr>
                        <a:t/>
                      </a:r>
                      <a:br>
                        <a:rPr kumimoji="0" lang="en-US" sz="14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Worksheet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goInWorkspace()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400" b="0" i="0" u="none" strike="noStrike" cap="none" normalizeH="0" baseline="0" smtClean="0">
                          <a:ln>
                            <a:noFill/>
                          </a:ln>
                          <a:solidFill>
                            <a:schemeClr val="bg1"/>
                          </a:solidFill>
                          <a:effectLst/>
                          <a:latin typeface="Arial" charset="0"/>
                        </a:rPr>
                        <a:t/>
                      </a:r>
                      <a:br>
                        <a:rPr kumimoji="0" lang="en-US" sz="14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Workspace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1" i="0" u="none" strike="noStrike" cap="none" normalizeH="0" baseline="0" smtClean="0">
                          <a:ln>
                            <a:noFill/>
                          </a:ln>
                          <a:solidFill>
                            <a:schemeClr val="bg1"/>
                          </a:solidFill>
                          <a:effectLst/>
                          <a:latin typeface="Arial" charset="0"/>
                        </a:rPr>
                        <a:t/>
                      </a:r>
                      <a:br>
                        <a:rPr kumimoji="0" lang="en-US" sz="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Popup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Screen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Originating frame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55730">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i="0" u="none" strike="noStrike" cap="none" normalizeH="0" baseline="0" smtClean="0">
                          <a:ln>
                            <a:noFill/>
                          </a:ln>
                          <a:solidFill>
                            <a:schemeClr val="bg1"/>
                          </a:solidFill>
                          <a:effectLst/>
                          <a:latin typeface="Arial" charset="0"/>
                        </a:rPr>
                        <a:t>Exit</a:t>
                      </a:r>
                      <a:br>
                        <a:rPr kumimoji="0" lang="en-US" sz="1800" b="1" i="0" u="none" strike="noStrike" cap="none" normalizeH="0" baseline="0" smtClean="0">
                          <a:ln>
                            <a:noFill/>
                          </a:ln>
                          <a:solidFill>
                            <a:schemeClr val="bg1"/>
                          </a:solidFill>
                          <a:effectLst/>
                          <a:latin typeface="Arial" charset="0"/>
                        </a:rPr>
                      </a:br>
                      <a:r>
                        <a:rPr kumimoji="0" lang="en-US" sz="1800" b="1" i="0" u="none" strike="noStrike" cap="none" normalizeH="0" baseline="0" smtClean="0">
                          <a:ln>
                            <a:noFill/>
                          </a:ln>
                          <a:solidFill>
                            <a:schemeClr val="bg1"/>
                          </a:solidFill>
                          <a:effectLst/>
                          <a:latin typeface="Arial" charset="0"/>
                        </a:rPr>
                        <a:t>Point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800" b="0" i="0" u="none" strike="noStrike" cap="none" normalizeH="0" baseline="0" smtClean="0">
                          <a:ln>
                            <a:noFill/>
                          </a:ln>
                          <a:solidFill>
                            <a:schemeClr val="bg1"/>
                          </a:solidFill>
                          <a:effectLst/>
                          <a:latin typeface="Arial" charset="0"/>
                        </a:rPr>
                        <a:t/>
                      </a:r>
                      <a:br>
                        <a:rPr kumimoji="0" lang="en-US" sz="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push()</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smtClean="0">
                          <a:ln>
                            <a:noFill/>
                          </a:ln>
                          <a:solidFill>
                            <a:schemeClr val="bg1"/>
                          </a:solidFill>
                          <a:effectLst/>
                          <a:latin typeface="Arial" charset="0"/>
                        </a:rPr>
                        <a:t>External</a:t>
                      </a:r>
                      <a:br>
                        <a:rPr kumimoji="0" lang="en-US" sz="1800" b="0" i="0" u="none" strike="noStrike" cap="none" normalizeH="0" baseline="0" smtClean="0">
                          <a:ln>
                            <a:noFill/>
                          </a:ln>
                          <a:solidFill>
                            <a:schemeClr val="bg1"/>
                          </a:solidFill>
                          <a:effectLst/>
                          <a:latin typeface="Arial" charset="0"/>
                        </a:rPr>
                      </a:br>
                      <a:r>
                        <a:rPr kumimoji="0" lang="en-US" sz="1800" b="0" i="0" u="none" strike="noStrike" cap="none" normalizeH="0" baseline="0" smtClean="0">
                          <a:ln>
                            <a:noFill/>
                          </a:ln>
                          <a:solidFill>
                            <a:schemeClr val="bg1"/>
                          </a:solidFill>
                          <a:effectLst/>
                          <a:latin typeface="Arial" charset="0"/>
                        </a:rPr>
                        <a:t>page or site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58738" marR="0" lvl="0" indent="1588"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0" i="0" u="none" strike="noStrike" cap="none" normalizeH="0" baseline="0" dirty="0" smtClean="0">
                          <a:ln>
                            <a:noFill/>
                          </a:ln>
                          <a:solidFill>
                            <a:schemeClr val="bg1"/>
                          </a:solidFill>
                          <a:effectLst/>
                          <a:latin typeface="Arial" charset="0"/>
                        </a:rPr>
                        <a:t>New window (or entire existing window)</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4: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42919995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 that locations are used to control navigation in the user interface</a:t>
            </a:r>
          </a:p>
          <a:p>
            <a:pPr lvl="1"/>
            <a:r>
              <a:rPr lang="en-US" smtClean="0"/>
              <a:t>List the different types of locations</a:t>
            </a:r>
          </a:p>
          <a:p>
            <a:pPr lvl="1"/>
            <a:r>
              <a:rPr lang="en-US" smtClean="0"/>
              <a:t>Modify widgets so that they navigate to given locations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r>
              <a:rPr lang="en-US" smtClean="0"/>
              <a:t>Review questions</a:t>
            </a:r>
          </a:p>
        </p:txBody>
      </p:sp>
      <p:sp>
        <p:nvSpPr>
          <p:cNvPr id="34819" name="Rectangle 3"/>
          <p:cNvSpPr>
            <a:spLocks noGrp="1" noChangeArrowheads="1"/>
          </p:cNvSpPr>
          <p:nvPr>
            <p:ph idx="1"/>
          </p:nvPr>
        </p:nvSpPr>
        <p:spPr>
          <a:xfrm>
            <a:off x="519113" y="930275"/>
            <a:ext cx="6305550" cy="5537200"/>
          </a:xfrm>
        </p:spPr>
        <p:txBody>
          <a:bodyPr/>
          <a:lstStyle/>
          <a:p>
            <a:pPr marL="457200" indent="-457200">
              <a:buFont typeface="Webdings" pitchFamily="18" charset="2"/>
              <a:buNone/>
            </a:pPr>
            <a:r>
              <a:rPr lang="en-US" dirty="0" smtClean="0"/>
              <a:t>Of the seven types of locations listed...</a:t>
            </a:r>
          </a:p>
          <a:p>
            <a:pPr marL="457200" indent="-457200">
              <a:buFont typeface="Webdings" pitchFamily="18" charset="2"/>
              <a:buAutoNum type="arabicPeriod"/>
            </a:pPr>
            <a:r>
              <a:rPr lang="en-US" dirty="0" smtClean="0"/>
              <a:t>Which two contain multiple screens and have their own info bar, actions menu, and side bar?</a:t>
            </a:r>
          </a:p>
          <a:p>
            <a:pPr marL="457200" indent="-457200">
              <a:buFont typeface="Webdings" pitchFamily="18" charset="2"/>
              <a:buAutoNum type="arabicPeriod"/>
            </a:pPr>
            <a:r>
              <a:rPr lang="en-US" dirty="0" smtClean="0"/>
              <a:t>Which one renders a screen somewhere other than the screen area?</a:t>
            </a:r>
          </a:p>
          <a:p>
            <a:pPr marL="457200" indent="-457200">
              <a:buFont typeface="Webdings" pitchFamily="18" charset="2"/>
              <a:buAutoNum type="arabicPeriod"/>
            </a:pPr>
            <a:r>
              <a:rPr lang="en-US" dirty="0" smtClean="0"/>
              <a:t>Which one typically navigates to one of several locations based on business logic?</a:t>
            </a:r>
          </a:p>
          <a:p>
            <a:pPr marL="457200" indent="-457200">
              <a:buFont typeface="Webdings" pitchFamily="18" charset="2"/>
              <a:buAutoNum type="arabicPeriod"/>
            </a:pPr>
            <a:r>
              <a:rPr lang="en-US" dirty="0" smtClean="0"/>
              <a:t>Which location does not navigate (directly or indirectly) to a screen?</a:t>
            </a:r>
          </a:p>
          <a:p>
            <a:pPr marL="457200" indent="-457200">
              <a:buFont typeface="Webdings" pitchFamily="18" charset="2"/>
              <a:buAutoNum type="arabicPeriod"/>
            </a:pPr>
            <a:r>
              <a:rPr lang="en-US" dirty="0" smtClean="0"/>
              <a:t>For each location, what method would you usually use to navigate to it?</a:t>
            </a:r>
          </a:p>
        </p:txBody>
      </p:sp>
      <p:sp>
        <p:nvSpPr>
          <p:cNvPr id="34820" name="Text Box 4"/>
          <p:cNvSpPr txBox="1">
            <a:spLocks noChangeArrowheads="1"/>
          </p:cNvSpPr>
          <p:nvPr/>
        </p:nvSpPr>
        <p:spPr bwMode="auto">
          <a:xfrm>
            <a:off x="6959600" y="930275"/>
            <a:ext cx="179705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dirty="0"/>
              <a:t>Locations</a:t>
            </a:r>
          </a:p>
          <a:p>
            <a:pPr eaLnBrk="1" hangingPunct="1"/>
            <a:r>
              <a:rPr lang="en-US" sz="2400" dirty="0"/>
              <a:t>Page</a:t>
            </a:r>
          </a:p>
          <a:p>
            <a:pPr eaLnBrk="1" hangingPunct="1"/>
            <a:r>
              <a:rPr lang="en-US" sz="2400" dirty="0"/>
              <a:t>Location</a:t>
            </a:r>
            <a:br>
              <a:rPr lang="en-US" sz="2400" dirty="0"/>
            </a:br>
            <a:r>
              <a:rPr lang="en-US" sz="2400" dirty="0"/>
              <a:t>Group</a:t>
            </a:r>
          </a:p>
          <a:p>
            <a:pPr eaLnBrk="1" hangingPunct="1"/>
            <a:r>
              <a:rPr lang="en-US" sz="2400" dirty="0"/>
              <a:t>Wizard</a:t>
            </a:r>
          </a:p>
          <a:p>
            <a:pPr eaLnBrk="1" hangingPunct="1"/>
            <a:r>
              <a:rPr lang="en-US" sz="2400" dirty="0"/>
              <a:t>Popup</a:t>
            </a:r>
          </a:p>
          <a:p>
            <a:pPr eaLnBrk="1" hangingPunct="1"/>
            <a:r>
              <a:rPr lang="en-US" sz="2400" dirty="0"/>
              <a:t>Worksheet</a:t>
            </a:r>
          </a:p>
          <a:p>
            <a:pPr eaLnBrk="1" hangingPunct="1"/>
            <a:r>
              <a:rPr lang="en-US" sz="2400" dirty="0"/>
              <a:t>Forward</a:t>
            </a:r>
          </a:p>
          <a:p>
            <a:pPr eaLnBrk="1" hangingPunct="1"/>
            <a:r>
              <a:rPr lang="en-US" sz="2400" dirty="0"/>
              <a:t>Exit Point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Notices</a:t>
            </a:r>
          </a:p>
        </p:txBody>
      </p:sp>
      <p:sp>
        <p:nvSpPr>
          <p:cNvPr id="36867" name="Rectangle 3"/>
          <p:cNvSpPr>
            <a:spLocks noGrp="1" noChangeArrowheads="1"/>
          </p:cNvSpPr>
          <p:nvPr>
            <p:ph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r>
              <a:rPr lang="en-US" dirty="0"/>
              <a:t>Define how user navigates from one UI to the next UI</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6571170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Types of locations</a:t>
            </a:r>
          </a:p>
        </p:txBody>
      </p:sp>
      <p:sp>
        <p:nvSpPr>
          <p:cNvPr id="9219" name="Rectangle 3"/>
          <p:cNvSpPr>
            <a:spLocks noGrp="1" noChangeArrowheads="1"/>
          </p:cNvSpPr>
          <p:nvPr>
            <p:ph idx="1"/>
          </p:nvPr>
        </p:nvSpPr>
        <p:spPr>
          <a:xfrm>
            <a:off x="519113" y="914400"/>
            <a:ext cx="5021262" cy="5475288"/>
          </a:xfrm>
        </p:spPr>
        <p:txBody>
          <a:bodyPr/>
          <a:lstStyle/>
          <a:p>
            <a:pPr>
              <a:buFont typeface="Arial" charset="0"/>
              <a:buChar char="•"/>
            </a:pPr>
            <a:r>
              <a:rPr lang="en-US" dirty="0" smtClean="0"/>
              <a:t>Primary difference between different types of locations:</a:t>
            </a:r>
          </a:p>
          <a:p>
            <a:pPr lvl="1"/>
            <a:r>
              <a:rPr lang="en-US" dirty="0" smtClean="0"/>
              <a:t>How many screens can it reference?</a:t>
            </a:r>
          </a:p>
          <a:p>
            <a:pPr lvl="1"/>
            <a:r>
              <a:rPr lang="en-US" dirty="0" smtClean="0"/>
              <a:t>Where are screens rendered?</a:t>
            </a:r>
          </a:p>
          <a:p>
            <a:pPr lvl="1"/>
            <a:r>
              <a:rPr lang="en-US" dirty="0" smtClean="0"/>
              <a:t>Is previous location remembered?</a:t>
            </a:r>
          </a:p>
        </p:txBody>
      </p:sp>
      <p:sp>
        <p:nvSpPr>
          <p:cNvPr id="19" name="Freeform 18"/>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1" name="Freeform 20"/>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7" name="Freeform 26"/>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8" name="Freeform 27"/>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9" name="Freeform 28"/>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30" name="Freeform 29"/>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31" name="Freeform 30"/>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32" name="Freeform 31"/>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33" name="Freeform 32"/>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idx="1"/>
          </p:nvPr>
        </p:nvSpPr>
        <p:spPr>
          <a:xfrm>
            <a:off x="6390409" y="914400"/>
            <a:ext cx="2447204" cy="5486400"/>
          </a:xfrm>
        </p:spPr>
        <p:txBody>
          <a:bodyPr/>
          <a:lstStyle/>
          <a:p>
            <a:r>
              <a:rPr lang="en-US" dirty="0"/>
              <a:t>A location references a specific screen</a:t>
            </a:r>
          </a:p>
          <a:p>
            <a:r>
              <a:rPr lang="en-US" dirty="0"/>
              <a:t>Screens form the bridge between what the application displays and how users work and navigate in the application</a:t>
            </a:r>
          </a:p>
          <a:p>
            <a:endParaRPr lang="en-US" dirty="0"/>
          </a:p>
        </p:txBody>
      </p:sp>
      <p:cxnSp>
        <p:nvCxnSpPr>
          <p:cNvPr id="4" name="Straight Arrow Connector 3"/>
          <p:cNvCxnSpPr/>
          <p:nvPr/>
        </p:nvCxnSpPr>
        <p:spPr bwMode="auto">
          <a:xfrm>
            <a:off x="2780721" y="4876799"/>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 name="rec Screen"/>
          <p:cNvSpPr/>
          <p:nvPr/>
        </p:nvSpPr>
        <p:spPr bwMode="auto">
          <a:xfrm>
            <a:off x="2542596"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smtClean="0">
                <a:solidFill>
                  <a:schemeClr val="bg1"/>
                </a:solidFill>
              </a:rPr>
              <a:t>Screen</a:t>
            </a:r>
            <a:endParaRPr lang="en-US" sz="2400" b="1" dirty="0">
              <a:solidFill>
                <a:schemeClr val="bg1"/>
              </a:solidFill>
            </a:endParaRPr>
          </a:p>
        </p:txBody>
      </p:sp>
      <p:sp>
        <p:nvSpPr>
          <p:cNvPr id="6" name="rec CRV / :DV"/>
          <p:cNvSpPr/>
          <p:nvPr/>
        </p:nvSpPr>
        <p:spPr bwMode="auto">
          <a:xfrm>
            <a:off x="3129222"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a:t>
            </a:r>
            <a:r>
              <a:rPr lang="en-US" sz="2000" b="1" dirty="0" smtClean="0">
                <a:solidFill>
                  <a:schemeClr val="bg1"/>
                </a:solidFill>
              </a:rPr>
              <a:t>Panel / </a:t>
            </a:r>
            <a:r>
              <a:rPr lang="en-US" sz="2000" b="1" dirty="0">
                <a:solidFill>
                  <a:schemeClr val="bg1"/>
                </a:solidFill>
              </a:rPr>
              <a:t/>
            </a:r>
            <a:br>
              <a:rPr lang="en-US" sz="2000" b="1" dirty="0">
                <a:solidFill>
                  <a:schemeClr val="bg1"/>
                </a:solidFill>
              </a:rPr>
            </a:br>
            <a:r>
              <a:rPr lang="en-US" sz="2000" b="1" dirty="0">
                <a:solidFill>
                  <a:schemeClr val="bg1"/>
                </a:solidFill>
              </a:rPr>
              <a:t>List Detail </a:t>
            </a:r>
            <a:r>
              <a:rPr lang="en-US" sz="2000" b="1" dirty="0" smtClean="0">
                <a:solidFill>
                  <a:schemeClr val="bg1"/>
                </a:solidFill>
              </a:rPr>
              <a:t>Panel</a:t>
            </a:r>
            <a:endParaRPr lang="en-US" sz="2000" b="1" dirty="0">
              <a:solidFill>
                <a:schemeClr val="bg1"/>
              </a:solidFill>
            </a:endParaRPr>
          </a:p>
        </p:txBody>
      </p:sp>
      <p:sp>
        <p:nvSpPr>
          <p:cNvPr id="7" name="rec DV"/>
          <p:cNvSpPr/>
          <p:nvPr/>
        </p:nvSpPr>
        <p:spPr bwMode="auto">
          <a:xfrm>
            <a:off x="2466975" y="3886200"/>
            <a:ext cx="1585880" cy="990600"/>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4530694" y="3886200"/>
            <a:ext cx="1584356" cy="990600"/>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 </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9" name="rec IS"/>
          <p:cNvSpPr/>
          <p:nvPr/>
        </p:nvSpPr>
        <p:spPr bwMode="auto">
          <a:xfrm>
            <a:off x="2133600" y="5163127"/>
            <a:ext cx="1256143" cy="351848"/>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Sets</a:t>
            </a:r>
          </a:p>
        </p:txBody>
      </p:sp>
      <p:sp>
        <p:nvSpPr>
          <p:cNvPr id="10" name="rec AWs"/>
          <p:cNvSpPr/>
          <p:nvPr/>
        </p:nvSpPr>
        <p:spPr bwMode="auto">
          <a:xfrm>
            <a:off x="2207578" y="5743575"/>
            <a:ext cx="4179999" cy="457200"/>
          </a:xfrm>
          <a:prstGeom prst="round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4295196" y="1933575"/>
            <a:ext cx="1" cy="41056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48291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762375" y="3409457"/>
            <a:ext cx="0" cy="49628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2908923" y="3008463"/>
            <a:ext cx="406701" cy="333376"/>
          </a:xfrm>
          <a:prstGeom prst="bentConnector3">
            <a:avLst>
              <a:gd name="adj1" fmla="val -46024"/>
            </a:avLst>
          </a:prstGeom>
          <a:noFill/>
          <a:ln w="28575" cap="flat" cmpd="sng" algn="ctr">
            <a:solidFill>
              <a:schemeClr val="bg1"/>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2775577" y="2509384"/>
            <a:ext cx="649586" cy="319089"/>
          </a:xfrm>
          <a:prstGeom prst="bentConnector3">
            <a:avLst>
              <a:gd name="adj1" fmla="val -39445"/>
            </a:avLst>
          </a:prstGeom>
          <a:noFill/>
          <a:ln w="28575" cap="flat" cmpd="sng" algn="ctr">
            <a:solidFill>
              <a:schemeClr val="bg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2695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5743575" y="1948355"/>
            <a:ext cx="0" cy="193784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3886200"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p:nvPr/>
        </p:nvCxnSpPr>
        <p:spPr bwMode="auto">
          <a:xfrm>
            <a:off x="4676775" y="4876800"/>
            <a:ext cx="0" cy="866775"/>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ight Arrow 19"/>
          <p:cNvSpPr/>
          <p:nvPr/>
        </p:nvSpPr>
        <p:spPr bwMode="auto">
          <a:xfrm>
            <a:off x="1909755" y="1385887"/>
            <a:ext cx="897412" cy="322865"/>
          </a:xfrm>
          <a:prstGeom prst="rightArrow">
            <a:avLst/>
          </a:prstGeom>
          <a:solidFill>
            <a:srgbClr val="2F6A2B"/>
          </a:solidFill>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1" name="Group 20"/>
          <p:cNvGrpSpPr/>
          <p:nvPr/>
        </p:nvGrpSpPr>
        <p:grpSpPr>
          <a:xfrm>
            <a:off x="457200" y="916681"/>
            <a:ext cx="1563997" cy="302519"/>
            <a:chOff x="8611096" y="2362197"/>
            <a:chExt cx="2011672" cy="302519"/>
          </a:xfrm>
          <a:solidFill>
            <a:srgbClr val="D4EDD3"/>
          </a:solidFill>
        </p:grpSpPr>
        <p:sp>
          <p:nvSpPr>
            <p:cNvPr id="22" name="Rectangle 21"/>
            <p:cNvSpPr/>
            <p:nvPr/>
          </p:nvSpPr>
          <p:spPr>
            <a:xfrm>
              <a:off x="8611096" y="2362197"/>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3" name="Rectangle 22"/>
            <p:cNvSpPr/>
            <p:nvPr/>
          </p:nvSpPr>
          <p:spPr>
            <a:xfrm>
              <a:off x="8611096" y="2362197"/>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Page</a:t>
              </a:r>
              <a:endParaRPr lang="en-US" sz="1800" b="1" kern="1200" dirty="0">
                <a:solidFill>
                  <a:schemeClr val="bg1"/>
                </a:solidFill>
              </a:endParaRPr>
            </a:p>
          </p:txBody>
        </p:sp>
      </p:grpSp>
      <p:grpSp>
        <p:nvGrpSpPr>
          <p:cNvPr id="24" name="Group 23"/>
          <p:cNvGrpSpPr/>
          <p:nvPr/>
        </p:nvGrpSpPr>
        <p:grpSpPr>
          <a:xfrm>
            <a:off x="645803" y="1202431"/>
            <a:ext cx="1563997" cy="302519"/>
            <a:chOff x="8611096" y="2895602"/>
            <a:chExt cx="2011672" cy="302519"/>
          </a:xfrm>
          <a:solidFill>
            <a:srgbClr val="D4EDD3"/>
          </a:solidFill>
        </p:grpSpPr>
        <p:sp>
          <p:nvSpPr>
            <p:cNvPr id="25" name="Rectangle 24"/>
            <p:cNvSpPr/>
            <p:nvPr/>
          </p:nvSpPr>
          <p:spPr>
            <a:xfrm>
              <a:off x="8611096" y="2895602"/>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11096" y="2895602"/>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Wizard</a:t>
              </a:r>
              <a:endParaRPr lang="en-US" sz="1800" b="1" kern="1200" dirty="0">
                <a:solidFill>
                  <a:schemeClr val="bg1"/>
                </a:solidFill>
              </a:endParaRPr>
            </a:p>
          </p:txBody>
        </p:sp>
      </p:grpSp>
      <p:grpSp>
        <p:nvGrpSpPr>
          <p:cNvPr id="27" name="Group 26"/>
          <p:cNvGrpSpPr/>
          <p:nvPr/>
        </p:nvGrpSpPr>
        <p:grpSpPr>
          <a:xfrm>
            <a:off x="457200" y="1476375"/>
            <a:ext cx="1563997" cy="302519"/>
            <a:chOff x="8622549" y="3426724"/>
            <a:chExt cx="2011672" cy="302519"/>
          </a:xfrm>
          <a:solidFill>
            <a:srgbClr val="D4EDD3"/>
          </a:solidFill>
        </p:grpSpPr>
        <p:sp>
          <p:nvSpPr>
            <p:cNvPr id="28" name="Rectangle 27"/>
            <p:cNvSpPr/>
            <p:nvPr/>
          </p:nvSpPr>
          <p:spPr>
            <a:xfrm>
              <a:off x="8622549" y="3426724"/>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ectangle 28"/>
            <p:cNvSpPr/>
            <p:nvPr/>
          </p:nvSpPr>
          <p:spPr>
            <a:xfrm>
              <a:off x="8622549" y="3426724"/>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Popup</a:t>
              </a:r>
              <a:endParaRPr lang="en-US" sz="1800" b="1" kern="1200" dirty="0">
                <a:solidFill>
                  <a:schemeClr val="bg1"/>
                </a:solidFill>
              </a:endParaRPr>
            </a:p>
          </p:txBody>
        </p:sp>
      </p:grpSp>
      <p:grpSp>
        <p:nvGrpSpPr>
          <p:cNvPr id="30" name="Group 29"/>
          <p:cNvGrpSpPr/>
          <p:nvPr/>
        </p:nvGrpSpPr>
        <p:grpSpPr>
          <a:xfrm>
            <a:off x="645803" y="1764406"/>
            <a:ext cx="1563997" cy="302519"/>
            <a:chOff x="8622549" y="3964686"/>
            <a:chExt cx="2011672" cy="302519"/>
          </a:xfrm>
          <a:solidFill>
            <a:srgbClr val="D4EDD3"/>
          </a:solidFill>
        </p:grpSpPr>
        <p:sp>
          <p:nvSpPr>
            <p:cNvPr id="31" name="Rectangle 30"/>
            <p:cNvSpPr/>
            <p:nvPr/>
          </p:nvSpPr>
          <p:spPr>
            <a:xfrm>
              <a:off x="8622549" y="3964686"/>
              <a:ext cx="2011672" cy="302519"/>
            </a:xfrm>
            <a:prstGeom prst="rect">
              <a:avLst/>
            </a:prstGeom>
            <a:grpFill/>
            <a:ln>
              <a:solidFill>
                <a:srgbClr val="2F6A2B"/>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2" name="Rectangle 31"/>
            <p:cNvSpPr/>
            <p:nvPr/>
          </p:nvSpPr>
          <p:spPr>
            <a:xfrm>
              <a:off x="8622549" y="3964686"/>
              <a:ext cx="2011672" cy="302519"/>
            </a:xfrm>
            <a:prstGeom prst="rect">
              <a:avLst/>
            </a:prstGeom>
            <a:grpFill/>
            <a:ln>
              <a:solidFill>
                <a:srgbClr val="2F6A2B"/>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solidFill>
                </a:rPr>
                <a:t>Worksheet</a:t>
              </a:r>
              <a:endParaRPr lang="en-US" sz="1800" b="1" kern="1200" dirty="0">
                <a:solidFill>
                  <a:schemeClr val="bg1"/>
                </a:solidFill>
              </a:endParaRPr>
            </a:p>
          </p:txBody>
        </p:sp>
      </p:grpSp>
    </p:spTree>
    <p:extLst>
      <p:ext uri="{BB962C8B-B14F-4D97-AF65-F5344CB8AC3E}">
        <p14:creationId xmlns:p14="http://schemas.microsoft.com/office/powerpoint/2010/main" val="35934198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36"/>
          <p:cNvGrpSpPr>
            <a:grpSpLocks/>
          </p:cNvGrpSpPr>
          <p:nvPr/>
        </p:nvGrpSpPr>
        <p:grpSpPr bwMode="auto">
          <a:xfrm>
            <a:off x="3321483" y="1331913"/>
            <a:ext cx="2768294" cy="2555875"/>
            <a:chOff x="2371" y="1333"/>
            <a:chExt cx="1641" cy="1516"/>
          </a:xfrm>
        </p:grpSpPr>
        <p:sp>
          <p:nvSpPr>
            <p:cNvPr id="43"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94" name="Rectangle 2"/>
          <p:cNvSpPr>
            <a:spLocks noGrp="1" noChangeArrowheads="1"/>
          </p:cNvSpPr>
          <p:nvPr>
            <p:ph type="title"/>
          </p:nvPr>
        </p:nvSpPr>
        <p:spPr/>
        <p:txBody>
          <a:bodyPr/>
          <a:lstStyle/>
          <a:p>
            <a:r>
              <a:rPr lang="en-US" dirty="0" smtClean="0"/>
              <a:t>Screens connect locations to panels</a:t>
            </a:r>
          </a:p>
        </p:txBody>
      </p:sp>
      <p:sp>
        <p:nvSpPr>
          <p:cNvPr id="8195" name="Rectangle 3"/>
          <p:cNvSpPr>
            <a:spLocks noGrp="1" noChangeArrowheads="1"/>
          </p:cNvSpPr>
          <p:nvPr>
            <p:ph idx="1"/>
          </p:nvPr>
        </p:nvSpPr>
        <p:spPr>
          <a:xfrm>
            <a:off x="519113" y="4391025"/>
            <a:ext cx="8318500" cy="1998663"/>
          </a:xfrm>
        </p:spPr>
        <p:txBody>
          <a:bodyPr/>
          <a:lstStyle/>
          <a:p>
            <a:pPr>
              <a:buFont typeface="Arial" charset="0"/>
              <a:buChar char="•"/>
            </a:pPr>
            <a:r>
              <a:rPr lang="en-US" dirty="0" smtClean="0"/>
              <a:t>Screens connect locations and views</a:t>
            </a:r>
          </a:p>
          <a:p>
            <a:pPr lvl="1"/>
            <a:r>
              <a:rPr lang="en-US" dirty="0" smtClean="0"/>
              <a:t>Almost every location contains a screen</a:t>
            </a:r>
          </a:p>
          <a:p>
            <a:pPr lvl="1"/>
            <a:r>
              <a:rPr lang="en-US" dirty="0" smtClean="0"/>
              <a:t>Every view is contained within a screen</a:t>
            </a:r>
          </a:p>
          <a:p>
            <a:pPr>
              <a:buFont typeface="Arial" charset="0"/>
              <a:buChar char="•"/>
            </a:pPr>
            <a:r>
              <a:rPr lang="en-US" dirty="0" smtClean="0"/>
              <a:t>When you navigate to given location, its screen (or one of its screens) is displayed</a:t>
            </a:r>
          </a:p>
        </p:txBody>
      </p:sp>
      <p:sp>
        <p:nvSpPr>
          <p:cNvPr id="8197" name="Rectangle 16"/>
          <p:cNvSpPr>
            <a:spLocks noChangeArrowheads="1"/>
          </p:cNvSpPr>
          <p:nvPr/>
        </p:nvSpPr>
        <p:spPr bwMode="auto">
          <a:xfrm>
            <a:off x="588963" y="146367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198" name="Text Box 17"/>
          <p:cNvSpPr txBox="1">
            <a:spLocks noChangeArrowheads="1"/>
          </p:cNvSpPr>
          <p:nvPr/>
        </p:nvSpPr>
        <p:spPr bwMode="auto">
          <a:xfrm>
            <a:off x="587375" y="1141413"/>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page</a:t>
            </a:r>
          </a:p>
        </p:txBody>
      </p:sp>
      <p:sp>
        <p:nvSpPr>
          <p:cNvPr id="8199" name="Rectangle 18"/>
          <p:cNvSpPr>
            <a:spLocks noChangeArrowheads="1"/>
          </p:cNvSpPr>
          <p:nvPr/>
        </p:nvSpPr>
        <p:spPr bwMode="auto">
          <a:xfrm>
            <a:off x="1746250" y="1844675"/>
            <a:ext cx="1255713"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0" name="Rectangle 19"/>
          <p:cNvSpPr>
            <a:spLocks noChangeArrowheads="1"/>
          </p:cNvSpPr>
          <p:nvPr/>
        </p:nvSpPr>
        <p:spPr bwMode="auto">
          <a:xfrm>
            <a:off x="646113" y="24733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1" name="Rectangle 20"/>
          <p:cNvSpPr>
            <a:spLocks noChangeArrowheads="1"/>
          </p:cNvSpPr>
          <p:nvPr/>
        </p:nvSpPr>
        <p:spPr bwMode="auto">
          <a:xfrm>
            <a:off x="1636713" y="2816225"/>
            <a:ext cx="1255712" cy="7747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02" name="Text Box 21"/>
          <p:cNvSpPr txBox="1">
            <a:spLocks noChangeArrowheads="1"/>
          </p:cNvSpPr>
          <p:nvPr/>
        </p:nvSpPr>
        <p:spPr bwMode="auto">
          <a:xfrm>
            <a:off x="1739900" y="1570038"/>
            <a:ext cx="12715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popup</a:t>
            </a:r>
          </a:p>
        </p:txBody>
      </p:sp>
      <p:sp>
        <p:nvSpPr>
          <p:cNvPr id="8203" name="Text Box 22"/>
          <p:cNvSpPr txBox="1">
            <a:spLocks noChangeArrowheads="1"/>
          </p:cNvSpPr>
          <p:nvPr/>
        </p:nvSpPr>
        <p:spPr bwMode="auto">
          <a:xfrm>
            <a:off x="476250" y="325120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wizard</a:t>
            </a:r>
          </a:p>
        </p:txBody>
      </p:sp>
      <p:sp>
        <p:nvSpPr>
          <p:cNvPr id="8204" name="Text Box 23"/>
          <p:cNvSpPr txBox="1">
            <a:spLocks noChangeArrowheads="1"/>
          </p:cNvSpPr>
          <p:nvPr/>
        </p:nvSpPr>
        <p:spPr bwMode="auto">
          <a:xfrm>
            <a:off x="1670050" y="3613150"/>
            <a:ext cx="127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worksheet</a:t>
            </a:r>
          </a:p>
        </p:txBody>
      </p:sp>
      <p:sp>
        <p:nvSpPr>
          <p:cNvPr id="8205" name="Line 32"/>
          <p:cNvSpPr>
            <a:spLocks noChangeShapeType="1"/>
          </p:cNvSpPr>
          <p:nvPr/>
        </p:nvSpPr>
        <p:spPr bwMode="auto">
          <a:xfrm>
            <a:off x="2997200" y="2155825"/>
            <a:ext cx="66992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3"/>
          <p:cNvSpPr>
            <a:spLocks noChangeShapeType="1"/>
          </p:cNvSpPr>
          <p:nvPr/>
        </p:nvSpPr>
        <p:spPr bwMode="auto">
          <a:xfrm>
            <a:off x="1917700" y="2720975"/>
            <a:ext cx="1730375"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Line 34"/>
          <p:cNvSpPr>
            <a:spLocks noChangeShapeType="1"/>
          </p:cNvSpPr>
          <p:nvPr/>
        </p:nvSpPr>
        <p:spPr bwMode="auto">
          <a:xfrm>
            <a:off x="2897188" y="3263900"/>
            <a:ext cx="731837" cy="0"/>
          </a:xfrm>
          <a:prstGeom prst="line">
            <a:avLst/>
          </a:prstGeom>
          <a:noFill/>
          <a:ln w="12700">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8" name="Text Box 39"/>
          <p:cNvSpPr txBox="1">
            <a:spLocks noChangeArrowheads="1"/>
          </p:cNvSpPr>
          <p:nvPr/>
        </p:nvSpPr>
        <p:spPr bwMode="auto">
          <a:xfrm>
            <a:off x="3938466" y="918731"/>
            <a:ext cx="1466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dirty="0"/>
              <a:t>Screen</a:t>
            </a:r>
          </a:p>
        </p:txBody>
      </p:sp>
      <p:pic>
        <p:nvPicPr>
          <p:cNvPr id="8209" name="Picture 40" descr="card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886075"/>
            <a:ext cx="608013" cy="6080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41" descr="detail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276350"/>
            <a:ext cx="601663" cy="601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1" name="Picture 42" descr="list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084388"/>
            <a:ext cx="595313" cy="595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2" name="Text Box 43"/>
          <p:cNvSpPr txBox="1">
            <a:spLocks noChangeArrowheads="1"/>
          </p:cNvSpPr>
          <p:nvPr/>
        </p:nvSpPr>
        <p:spPr bwMode="auto">
          <a:xfrm>
            <a:off x="7545389" y="133191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Detail</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sp>
        <p:nvSpPr>
          <p:cNvPr id="8213" name="Text Box 44"/>
          <p:cNvSpPr txBox="1">
            <a:spLocks noChangeArrowheads="1"/>
          </p:cNvSpPr>
          <p:nvPr/>
        </p:nvSpPr>
        <p:spPr bwMode="auto">
          <a:xfrm>
            <a:off x="7545388" y="2138363"/>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View Panel</a:t>
            </a:r>
            <a:endParaRPr lang="en-US" sz="1600" dirty="0">
              <a:solidFill>
                <a:schemeClr val="bg1"/>
              </a:solidFill>
            </a:endParaRPr>
          </a:p>
        </p:txBody>
      </p:sp>
      <p:sp>
        <p:nvSpPr>
          <p:cNvPr id="8214" name="Text Box 45"/>
          <p:cNvSpPr txBox="1">
            <a:spLocks noChangeArrowheads="1"/>
          </p:cNvSpPr>
          <p:nvPr/>
        </p:nvSpPr>
        <p:spPr bwMode="auto">
          <a:xfrm>
            <a:off x="7545388" y="2946400"/>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Card</a:t>
            </a:r>
            <a:r>
              <a:rPr lang="en-US" sz="1600" dirty="0">
                <a:solidFill>
                  <a:schemeClr val="bg1"/>
                </a:solidFill>
              </a:rPr>
              <a:t/>
            </a:r>
            <a:br>
              <a:rPr lang="en-US" sz="1600" dirty="0">
                <a:solidFill>
                  <a:schemeClr val="bg1"/>
                </a:solidFill>
              </a:rPr>
            </a:br>
            <a:r>
              <a:rPr lang="en-US" sz="1600" dirty="0" smtClean="0">
                <a:solidFill>
                  <a:schemeClr val="bg1"/>
                </a:solidFill>
              </a:rPr>
              <a:t>View Panel</a:t>
            </a:r>
            <a:endParaRPr lang="en-US" sz="1600" dirty="0">
              <a:solidFill>
                <a:schemeClr val="bg1"/>
              </a:solidFill>
            </a:endParaRPr>
          </a:p>
        </p:txBody>
      </p:sp>
      <p:pic>
        <p:nvPicPr>
          <p:cNvPr id="8215"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3700463"/>
            <a:ext cx="608013" cy="608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47"/>
          <p:cNvSpPr txBox="1">
            <a:spLocks noChangeArrowheads="1"/>
          </p:cNvSpPr>
          <p:nvPr/>
        </p:nvSpPr>
        <p:spPr bwMode="auto">
          <a:xfrm>
            <a:off x="7545388" y="3760788"/>
            <a:ext cx="12972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List Detail Panel</a:t>
            </a:r>
            <a:endParaRPr lang="en-US" sz="1600" dirty="0">
              <a:solidFill>
                <a:schemeClr val="bg1"/>
              </a:solidFill>
            </a:endParaRPr>
          </a:p>
        </p:txBody>
      </p:sp>
      <p:sp>
        <p:nvSpPr>
          <p:cNvPr id="8217" name="Line 48"/>
          <p:cNvSpPr>
            <a:spLocks noChangeShapeType="1"/>
          </p:cNvSpPr>
          <p:nvPr/>
        </p:nvSpPr>
        <p:spPr bwMode="auto">
          <a:xfrm flipV="1">
            <a:off x="5795963" y="1533525"/>
            <a:ext cx="1093787" cy="11049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Line 49"/>
          <p:cNvSpPr>
            <a:spLocks noChangeShapeType="1"/>
          </p:cNvSpPr>
          <p:nvPr/>
        </p:nvSpPr>
        <p:spPr bwMode="auto">
          <a:xfrm>
            <a:off x="5807075" y="3154363"/>
            <a:ext cx="1074738" cy="49212"/>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9" name="Line 50"/>
          <p:cNvSpPr>
            <a:spLocks noChangeShapeType="1"/>
          </p:cNvSpPr>
          <p:nvPr/>
        </p:nvSpPr>
        <p:spPr bwMode="auto">
          <a:xfrm flipV="1">
            <a:off x="5807075" y="2373313"/>
            <a:ext cx="1055688" cy="523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0" name="Line 51"/>
          <p:cNvSpPr>
            <a:spLocks noChangeShapeType="1"/>
          </p:cNvSpPr>
          <p:nvPr/>
        </p:nvSpPr>
        <p:spPr bwMode="auto">
          <a:xfrm>
            <a:off x="5807075" y="3497263"/>
            <a:ext cx="1036638" cy="522287"/>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3671" y="2816225"/>
            <a:ext cx="1090057" cy="10900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006" y="1522476"/>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96" y="2586893"/>
            <a:ext cx="548345" cy="55006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3"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70087" y="2869128"/>
            <a:ext cx="588963" cy="6688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71656" y="1893888"/>
            <a:ext cx="608076" cy="6080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49" y="2440090"/>
            <a:ext cx="8498287" cy="3846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r>
              <a:rPr lang="en-US" smtClean="0"/>
              <a:t>Pages</a:t>
            </a:r>
          </a:p>
        </p:txBody>
      </p:sp>
      <p:sp>
        <p:nvSpPr>
          <p:cNvPr id="10244" name="Rectangle 3"/>
          <p:cNvSpPr>
            <a:spLocks noGrp="1" noChangeArrowheads="1"/>
          </p:cNvSpPr>
          <p:nvPr>
            <p:ph idx="1"/>
          </p:nvPr>
        </p:nvSpPr>
        <p:spPr/>
        <p:txBody>
          <a:bodyPr/>
          <a:lstStyle/>
          <a:p>
            <a:r>
              <a:rPr lang="en-US" dirty="0" smtClean="0"/>
              <a:t>A </a:t>
            </a:r>
            <a:r>
              <a:rPr lang="en-US" b="1" dirty="0" smtClean="0"/>
              <a:t>page</a:t>
            </a:r>
            <a:r>
              <a:rPr lang="en-US" dirty="0" smtClean="0"/>
              <a:t> contains a single screen</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 Name"/>
          <p:cNvSpPr/>
          <p:nvPr/>
        </p:nvSpPr>
        <p:spPr bwMode="auto">
          <a:xfrm>
            <a:off x="519113" y="2451793"/>
            <a:ext cx="8487623" cy="3835155"/>
          </a:xfrm>
          <a:prstGeom prst="roundRect">
            <a:avLst>
              <a:gd name="adj" fmla="val 2910"/>
            </a:avLst>
          </a:prstGeom>
          <a:no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t Name"/>
          <p:cNvSpPr/>
          <p:nvPr/>
        </p:nvSpPr>
        <p:spPr bwMode="auto">
          <a:xfrm>
            <a:off x="1011381" y="2165713"/>
            <a:ext cx="1307517" cy="357506"/>
          </a:xfrm>
          <a:prstGeom prst="roundRect">
            <a:avLst>
              <a:gd name="adj" fmla="val 7599"/>
            </a:avLst>
          </a:prstGeom>
          <a:solidFill>
            <a:schemeClr val="tx1"/>
          </a:solidFill>
          <a:ln w="28575" algn="ctr">
            <a:solidFill>
              <a:srgbClr val="D8691E"/>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Page</a:t>
            </a:r>
            <a:endParaRPr lang="en-US" dirty="0">
              <a:solidFill>
                <a:schemeClr val="bg1"/>
              </a:solidFill>
            </a:endParaRPr>
          </a:p>
        </p:txBody>
      </p:sp>
      <p:sp>
        <p:nvSpPr>
          <p:cNvPr id="27" name="rect Name"/>
          <p:cNvSpPr/>
          <p:nvPr/>
        </p:nvSpPr>
        <p:spPr bwMode="auto">
          <a:xfrm>
            <a:off x="2182091" y="3117274"/>
            <a:ext cx="6707749" cy="3086100"/>
          </a:xfrm>
          <a:prstGeom prst="roundRect">
            <a:avLst>
              <a:gd name="adj" fmla="val 2910"/>
            </a:avLst>
          </a:prstGeom>
          <a:no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600881" y="2850571"/>
            <a:ext cx="1307517" cy="357506"/>
          </a:xfrm>
          <a:prstGeom prst="roundRect">
            <a:avLst>
              <a:gd name="adj" fmla="val 7599"/>
            </a:avLst>
          </a:prstGeom>
          <a:solidFill>
            <a:schemeClr val="tx1"/>
          </a:solidFill>
          <a:ln w="28575" algn="ctr">
            <a:solidFill>
              <a:srgbClr val="2F6A2B"/>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515611"/>
            <a:ext cx="6757988" cy="3932237"/>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7" name="Rectangle 2"/>
          <p:cNvSpPr>
            <a:spLocks noGrp="1" noChangeArrowheads="1"/>
          </p:cNvSpPr>
          <p:nvPr>
            <p:ph type="title"/>
          </p:nvPr>
        </p:nvSpPr>
        <p:spPr/>
        <p:txBody>
          <a:bodyPr/>
          <a:lstStyle/>
          <a:p>
            <a:r>
              <a:rPr lang="en-US" smtClean="0"/>
              <a:t>Location groups</a:t>
            </a:r>
          </a:p>
        </p:txBody>
      </p:sp>
      <p:sp>
        <p:nvSpPr>
          <p:cNvPr id="11268" name="Rectangle 3"/>
          <p:cNvSpPr>
            <a:spLocks noGrp="1" noChangeArrowheads="1"/>
          </p:cNvSpPr>
          <p:nvPr>
            <p:ph idx="1"/>
          </p:nvPr>
        </p:nvSpPr>
        <p:spPr/>
        <p:txBody>
          <a:bodyPr/>
          <a:lstStyle/>
          <a:p>
            <a:r>
              <a:rPr lang="en-US" dirty="0" smtClean="0"/>
              <a:t>A </a:t>
            </a:r>
            <a:r>
              <a:rPr lang="en-US" b="1" dirty="0" smtClean="0"/>
              <a:t>location group</a:t>
            </a:r>
            <a:r>
              <a:rPr lang="en-US" dirty="0" smtClean="0"/>
              <a:t> is a collection of pages used </a:t>
            </a:r>
            <a:br>
              <a:rPr lang="en-US" dirty="0" smtClean="0"/>
            </a:br>
            <a:r>
              <a:rPr lang="en-US" dirty="0" smtClean="0"/>
              <a:t>to view or modify data</a:t>
            </a:r>
          </a:p>
          <a:p>
            <a:pPr lvl="1"/>
            <a:r>
              <a:rPr lang="en-US" dirty="0" smtClean="0"/>
              <a:t>Each group has single info bar, actions menu, </a:t>
            </a:r>
            <a:br>
              <a:rPr lang="en-US" dirty="0" smtClean="0"/>
            </a:br>
            <a:r>
              <a:rPr lang="en-US" dirty="0" smtClean="0"/>
              <a:t>and side bar</a:t>
            </a:r>
          </a:p>
        </p:txBody>
      </p:sp>
      <p:sp>
        <p:nvSpPr>
          <p:cNvPr id="11271" name="Text Box 22"/>
          <p:cNvSpPr txBox="1">
            <a:spLocks noChangeArrowheads="1"/>
          </p:cNvSpPr>
          <p:nvPr/>
        </p:nvSpPr>
        <p:spPr bwMode="auto">
          <a:xfrm>
            <a:off x="3192463" y="3395086"/>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Summary page</a:t>
            </a:r>
          </a:p>
        </p:txBody>
      </p:sp>
      <p:sp>
        <p:nvSpPr>
          <p:cNvPr id="11272" name="Text Box 23"/>
          <p:cNvSpPr txBox="1">
            <a:spLocks noChangeArrowheads="1"/>
          </p:cNvSpPr>
          <p:nvPr/>
        </p:nvSpPr>
        <p:spPr bwMode="auto">
          <a:xfrm>
            <a:off x="3192463" y="38348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Details page</a:t>
            </a:r>
          </a:p>
        </p:txBody>
      </p:sp>
      <p:sp>
        <p:nvSpPr>
          <p:cNvPr id="11273" name="Text Box 24"/>
          <p:cNvSpPr txBox="1">
            <a:spLocks noChangeArrowheads="1"/>
          </p:cNvSpPr>
          <p:nvPr/>
        </p:nvSpPr>
        <p:spPr bwMode="auto">
          <a:xfrm>
            <a:off x="3192463" y="427614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Addresses page</a:t>
            </a:r>
          </a:p>
        </p:txBody>
      </p:sp>
      <p:sp>
        <p:nvSpPr>
          <p:cNvPr id="11274" name="Text Box 25"/>
          <p:cNvSpPr txBox="1">
            <a:spLocks noChangeArrowheads="1"/>
          </p:cNvSpPr>
          <p:nvPr/>
        </p:nvSpPr>
        <p:spPr bwMode="auto">
          <a:xfrm>
            <a:off x="3192463" y="471747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Notes page</a:t>
            </a:r>
          </a:p>
        </p:txBody>
      </p:sp>
      <p:sp>
        <p:nvSpPr>
          <p:cNvPr id="11275" name="Text Box 26"/>
          <p:cNvSpPr txBox="1">
            <a:spLocks noChangeArrowheads="1"/>
          </p:cNvSpPr>
          <p:nvPr/>
        </p:nvSpPr>
        <p:spPr bwMode="auto">
          <a:xfrm>
            <a:off x="3192463" y="5158798"/>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Analysis page</a:t>
            </a:r>
          </a:p>
        </p:txBody>
      </p:sp>
      <p:sp>
        <p:nvSpPr>
          <p:cNvPr id="11276" name="Text Box 27"/>
          <p:cNvSpPr txBox="1">
            <a:spLocks noChangeArrowheads="1"/>
          </p:cNvSpPr>
          <p:nvPr/>
        </p:nvSpPr>
        <p:spPr bwMode="auto">
          <a:xfrm>
            <a:off x="3192463" y="5600123"/>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Interactions page</a:t>
            </a:r>
          </a:p>
        </p:txBody>
      </p:sp>
      <p:sp>
        <p:nvSpPr>
          <p:cNvPr id="11277" name="Line 19"/>
          <p:cNvSpPr>
            <a:spLocks noChangeShapeType="1"/>
          </p:cNvSpPr>
          <p:nvPr/>
        </p:nvSpPr>
        <p:spPr bwMode="auto">
          <a:xfrm flipV="1">
            <a:off x="1746251" y="3523673"/>
            <a:ext cx="1389062" cy="2127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87"/>
          <p:cNvSpPr>
            <a:spLocks noChangeShapeType="1"/>
          </p:cNvSpPr>
          <p:nvPr/>
        </p:nvSpPr>
        <p:spPr bwMode="auto">
          <a:xfrm>
            <a:off x="2589213" y="395388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6" name="Line 90"/>
          <p:cNvSpPr>
            <a:spLocks noChangeShapeType="1"/>
          </p:cNvSpPr>
          <p:nvPr/>
        </p:nvSpPr>
        <p:spPr bwMode="auto">
          <a:xfrm>
            <a:off x="2589213" y="439362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Line 93"/>
          <p:cNvSpPr>
            <a:spLocks noChangeShapeType="1"/>
          </p:cNvSpPr>
          <p:nvPr/>
        </p:nvSpPr>
        <p:spPr bwMode="auto">
          <a:xfrm>
            <a:off x="2589213" y="4833361"/>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0" name="Line 96"/>
          <p:cNvSpPr>
            <a:spLocks noChangeShapeType="1"/>
          </p:cNvSpPr>
          <p:nvPr/>
        </p:nvSpPr>
        <p:spPr bwMode="auto">
          <a:xfrm>
            <a:off x="2589213" y="5273098"/>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2" name="Line 99"/>
          <p:cNvSpPr>
            <a:spLocks noChangeShapeType="1"/>
          </p:cNvSpPr>
          <p:nvPr/>
        </p:nvSpPr>
        <p:spPr bwMode="auto">
          <a:xfrm>
            <a:off x="2589213" y="5712836"/>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4" name="Text Box 101"/>
          <p:cNvSpPr txBox="1">
            <a:spLocks noChangeArrowheads="1"/>
          </p:cNvSpPr>
          <p:nvPr/>
        </p:nvSpPr>
        <p:spPr bwMode="auto">
          <a:xfrm>
            <a:off x="6183313" y="3020436"/>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Info bar</a:t>
            </a:r>
          </a:p>
        </p:txBody>
      </p:sp>
      <p:sp>
        <p:nvSpPr>
          <p:cNvPr id="11295" name="AutoShape 102"/>
          <p:cNvSpPr>
            <a:spLocks noChangeArrowheads="1"/>
          </p:cNvSpPr>
          <p:nvPr/>
        </p:nvSpPr>
        <p:spPr bwMode="auto">
          <a:xfrm>
            <a:off x="574549" y="2545246"/>
            <a:ext cx="6621716" cy="354345"/>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6" name="AutoShape 103"/>
          <p:cNvSpPr>
            <a:spLocks noChangeArrowheads="1"/>
          </p:cNvSpPr>
          <p:nvPr/>
        </p:nvSpPr>
        <p:spPr bwMode="auto">
          <a:xfrm>
            <a:off x="567824" y="3070029"/>
            <a:ext cx="1716035" cy="424544"/>
          </a:xfrm>
          <a:prstGeom prst="roundRect">
            <a:avLst>
              <a:gd name="adj" fmla="val 16667"/>
            </a:avLst>
          </a:prstGeom>
          <a:noFill/>
          <a:ln w="28575" algn="ctr">
            <a:solidFill>
              <a:schemeClr val="accent2">
                <a:lumMod val="7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97" name="Text Box 104"/>
          <p:cNvSpPr txBox="1">
            <a:spLocks noChangeArrowheads="1"/>
          </p:cNvSpPr>
          <p:nvPr/>
        </p:nvSpPr>
        <p:spPr bwMode="auto">
          <a:xfrm>
            <a:off x="2346783" y="3056897"/>
            <a:ext cx="996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C00000"/>
                </a:solidFill>
              </a:rPr>
              <a:t>menu</a:t>
            </a:r>
          </a:p>
        </p:txBody>
      </p:sp>
      <p:sp>
        <p:nvSpPr>
          <p:cNvPr id="11298" name="Text Box 105"/>
          <p:cNvSpPr txBox="1">
            <a:spLocks noChangeArrowheads="1"/>
          </p:cNvSpPr>
          <p:nvPr/>
        </p:nvSpPr>
        <p:spPr bwMode="auto">
          <a:xfrm>
            <a:off x="927101" y="6038273"/>
            <a:ext cx="996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00000"/>
                </a:solidFill>
              </a:rPr>
              <a:t>Side bar</a:t>
            </a:r>
          </a:p>
        </p:txBody>
      </p:sp>
      <p:sp>
        <p:nvSpPr>
          <p:cNvPr id="11299" name="AutoShape 106"/>
          <p:cNvSpPr>
            <a:spLocks noChangeArrowheads="1"/>
          </p:cNvSpPr>
          <p:nvPr/>
        </p:nvSpPr>
        <p:spPr bwMode="auto">
          <a:xfrm>
            <a:off x="552451" y="3563361"/>
            <a:ext cx="1816100" cy="2849562"/>
          </a:xfrm>
          <a:prstGeom prst="roundRect">
            <a:avLst>
              <a:gd name="adj" fmla="val 3507"/>
            </a:avLst>
          </a:prstGeom>
          <a:noFill/>
          <a:ln w="28575" algn="ctr">
            <a:solidFill>
              <a:srgbClr val="D8691E"/>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00" name="Line 107"/>
          <p:cNvSpPr>
            <a:spLocks noChangeShapeType="1"/>
          </p:cNvSpPr>
          <p:nvPr/>
        </p:nvSpPr>
        <p:spPr bwMode="auto">
          <a:xfrm flipV="1">
            <a:off x="1258888" y="3960236"/>
            <a:ext cx="1343025" cy="46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1" name="Line 109"/>
          <p:cNvSpPr>
            <a:spLocks noChangeShapeType="1"/>
          </p:cNvSpPr>
          <p:nvPr/>
        </p:nvSpPr>
        <p:spPr bwMode="auto">
          <a:xfrm>
            <a:off x="1747838" y="4304723"/>
            <a:ext cx="865188" cy="841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2" name="Line 110"/>
          <p:cNvSpPr>
            <a:spLocks noChangeShapeType="1"/>
          </p:cNvSpPr>
          <p:nvPr/>
        </p:nvSpPr>
        <p:spPr bwMode="auto">
          <a:xfrm>
            <a:off x="1377951" y="4530148"/>
            <a:ext cx="1260475" cy="298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3" name="Line 111"/>
          <p:cNvSpPr>
            <a:spLocks noChangeShapeType="1"/>
          </p:cNvSpPr>
          <p:nvPr/>
        </p:nvSpPr>
        <p:spPr bwMode="auto">
          <a:xfrm>
            <a:off x="1331913" y="4815898"/>
            <a:ext cx="1260475" cy="450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4" name="Line 112"/>
          <p:cNvSpPr>
            <a:spLocks noChangeShapeType="1"/>
          </p:cNvSpPr>
          <p:nvPr/>
        </p:nvSpPr>
        <p:spPr bwMode="auto">
          <a:xfrm>
            <a:off x="1547813" y="5088948"/>
            <a:ext cx="1079500" cy="6429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05" name="Text Box 114"/>
          <p:cNvSpPr txBox="1">
            <a:spLocks noChangeArrowheads="1"/>
          </p:cNvSpPr>
          <p:nvPr/>
        </p:nvSpPr>
        <p:spPr bwMode="auto">
          <a:xfrm>
            <a:off x="3189288" y="6052561"/>
            <a:ext cx="2006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History page</a:t>
            </a:r>
          </a:p>
        </p:txBody>
      </p:sp>
      <p:sp>
        <p:nvSpPr>
          <p:cNvPr id="11307" name="Line 126"/>
          <p:cNvSpPr>
            <a:spLocks noChangeShapeType="1"/>
          </p:cNvSpPr>
          <p:nvPr/>
        </p:nvSpPr>
        <p:spPr bwMode="auto">
          <a:xfrm>
            <a:off x="2586038" y="6165273"/>
            <a:ext cx="5461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09" name="Line 128"/>
          <p:cNvSpPr>
            <a:spLocks noChangeShapeType="1"/>
          </p:cNvSpPr>
          <p:nvPr/>
        </p:nvSpPr>
        <p:spPr bwMode="auto">
          <a:xfrm>
            <a:off x="1219201" y="5327073"/>
            <a:ext cx="1366837" cy="831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6285" y="914400"/>
            <a:ext cx="1215390" cy="12153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24455</TotalTime>
  <Words>2528</Words>
  <Application>Microsoft Office PowerPoint</Application>
  <PresentationFormat>On-screen Show (4:3)</PresentationFormat>
  <Paragraphs>411</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1_test-template</vt:lpstr>
      <vt:lpstr>Introduction to Locations</vt:lpstr>
      <vt:lpstr>Lesson objectives</vt:lpstr>
      <vt:lpstr>Lesson outline</vt:lpstr>
      <vt:lpstr>Locations</vt:lpstr>
      <vt:lpstr>Types of locations</vt:lpstr>
      <vt:lpstr>Container widgets and locations</vt:lpstr>
      <vt:lpstr>Screens connect locations to panels</vt:lpstr>
      <vt:lpstr>Pages</vt:lpstr>
      <vt:lpstr>Location groups</vt:lpstr>
      <vt:lpstr>Wizards</vt:lpstr>
      <vt:lpstr>Wizard example: ClaimCenter</vt:lpstr>
      <vt:lpstr>Wizard example: PolicyCenter</vt:lpstr>
      <vt:lpstr>Wizard example: BillingCenter</vt:lpstr>
      <vt:lpstr>Popups</vt:lpstr>
      <vt:lpstr>Worksheets</vt:lpstr>
      <vt:lpstr>Forwards</vt:lpstr>
      <vt:lpstr>Exit points</vt:lpstr>
      <vt:lpstr>Review of locations navigation</vt:lpstr>
      <vt:lpstr>Lessons on location configuration</vt:lpstr>
      <vt:lpstr>Lesson outline</vt:lpstr>
      <vt:lpstr>Atomic widget action property</vt:lpstr>
      <vt:lpstr>Atomic widgets that navigate</vt:lpstr>
      <vt:lpstr>Location entry points</vt:lpstr>
      <vt:lpstr>Location methods</vt:lpstr>
      <vt:lpstr>Enabling navigation for given widget</vt:lpstr>
      <vt:lpstr>Step 1: Open destination location's PCF file</vt:lpstr>
      <vt:lpstr>Step 2: Determine relevant entry point</vt:lpstr>
      <vt:lpstr>Step 3: Specify widget's action property</vt:lpstr>
      <vt:lpstr>Example of navigation configuration</vt:lpstr>
      <vt:lpstr>Comparison of locations</vt:lpstr>
      <vt:lpstr>Step 4: Deploy PCFs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Locations</dc:title>
  <dc:creator>Dyuti Sengupta</dc:creator>
  <cp:keywords>Emerald; Configuration Fundamentals</cp:keywords>
  <dc:description>150</dc:description>
  <cp:lastModifiedBy>Seth Luersen</cp:lastModifiedBy>
  <cp:revision>1996</cp:revision>
  <dcterms:created xsi:type="dcterms:W3CDTF">2007-08-02T20:13:16Z</dcterms:created>
  <dcterms:modified xsi:type="dcterms:W3CDTF">2014-02-16T17:52:27Z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ies>
</file>