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9"/>
  </p:notesMasterIdLst>
  <p:handoutMasterIdLst>
    <p:handoutMasterId r:id="rId40"/>
  </p:handoutMasterIdLst>
  <p:sldIdLst>
    <p:sldId id="1192" r:id="rId2"/>
    <p:sldId id="1299" r:id="rId3"/>
    <p:sldId id="1300" r:id="rId4"/>
    <p:sldId id="1555" r:id="rId5"/>
    <p:sldId id="1637" r:id="rId6"/>
    <p:sldId id="1639" r:id="rId7"/>
    <p:sldId id="1714" r:id="rId8"/>
    <p:sldId id="1716" r:id="rId9"/>
    <p:sldId id="1707" r:id="rId10"/>
    <p:sldId id="1694" r:id="rId11"/>
    <p:sldId id="1642" r:id="rId12"/>
    <p:sldId id="1645" r:id="rId13"/>
    <p:sldId id="1641" r:id="rId14"/>
    <p:sldId id="1643" r:id="rId15"/>
    <p:sldId id="1673" r:id="rId16"/>
    <p:sldId id="1644" r:id="rId17"/>
    <p:sldId id="1693" r:id="rId18"/>
    <p:sldId id="1676" r:id="rId19"/>
    <p:sldId id="1695" r:id="rId20"/>
    <p:sldId id="1680" r:id="rId21"/>
    <p:sldId id="1719" r:id="rId22"/>
    <p:sldId id="1724" r:id="rId23"/>
    <p:sldId id="1701" r:id="rId24"/>
    <p:sldId id="1621" r:id="rId25"/>
    <p:sldId id="1704" r:id="rId26"/>
    <p:sldId id="1684" r:id="rId27"/>
    <p:sldId id="1691" r:id="rId28"/>
    <p:sldId id="1690" r:id="rId29"/>
    <p:sldId id="1692" r:id="rId30"/>
    <p:sldId id="1697" r:id="rId31"/>
    <p:sldId id="1721" r:id="rId32"/>
    <p:sldId id="1679" r:id="rId33"/>
    <p:sldId id="1723" r:id="rId34"/>
    <p:sldId id="1722" r:id="rId35"/>
    <p:sldId id="1688" r:id="rId36"/>
    <p:sldId id="1551" r:id="rId37"/>
    <p:sldId id="1713" r:id="rId38"/>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4628C"/>
    <a:srgbClr val="0033CC"/>
    <a:srgbClr val="FF0000"/>
    <a:srgbClr val="FFFF00"/>
    <a:srgbClr val="CCFFCC"/>
    <a:srgbClr val="3366FF"/>
    <a:srgbClr val="CC0099"/>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9" autoAdjust="0"/>
    <p:restoredTop sz="60606" autoAdjust="0"/>
  </p:normalViewPr>
  <p:slideViewPr>
    <p:cSldViewPr snapToGrid="0">
      <p:cViewPr varScale="1">
        <p:scale>
          <a:sx n="83" d="100"/>
          <a:sy n="83" d="100"/>
        </p:scale>
        <p:origin x="-1740" y="-78"/>
      </p:cViewPr>
      <p:guideLst>
        <p:guide orient="horz" pos="1335"/>
        <p:guide pos="2880"/>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2" d="100"/>
          <a:sy n="102" d="100"/>
        </p:scale>
        <p:origin x="-2280"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0.xml"/><Relationship Id="rId1" Type="http://schemas.openxmlformats.org/officeDocument/2006/relationships/slide" Target="slides/slide3.xml"/><Relationship Id="rId5" Type="http://schemas.openxmlformats.org/officeDocument/2006/relationships/slide" Target="slides/slide30.xml"/><Relationship Id="rId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dirty="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dirty="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dirty="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909E4A95-D7A6-4ACE-A5FC-D79DC5B76B65}" type="slidenum">
              <a:rPr lang="en-US" altLang="en-US"/>
              <a:pPr>
                <a:defRPr/>
              </a:pPr>
              <a:t>‹#›</a:t>
            </a:fld>
            <a:endParaRPr lang="en-US" altLang="en-US" dirty="0"/>
          </a:p>
        </p:txBody>
      </p:sp>
    </p:spTree>
    <p:extLst>
      <p:ext uri="{BB962C8B-B14F-4D97-AF65-F5344CB8AC3E}">
        <p14:creationId xmlns:p14="http://schemas.microsoft.com/office/powerpoint/2010/main" val="899151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dirty="0">
                <a:solidFill>
                  <a:schemeClr val="tx1"/>
                </a:solidFill>
              </a:defRPr>
            </a:lvl1pPr>
          </a:lstStyle>
          <a:p>
            <a:pPr>
              <a:defRPr/>
            </a:pPr>
            <a:r>
              <a:rPr lang="en-US" altLang="en-US"/>
              <a:t>	Introduction to Gosu - </a:t>
            </a:r>
            <a:fld id="{F2D15DFA-25A7-49DE-B6D7-61B840A445A0}"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dirty="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71950" y="320675"/>
            <a:ext cx="2560638"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B208A9D8-B904-4962-8963-D84020799C14}"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7988" y="8905875"/>
            <a:ext cx="6089650"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99707918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D9CBF9BF-CDF4-4C92-84CE-07EC9E66FF7D}"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2" name="Rectangle 2"/>
          <p:cNvSpPr>
            <a:spLocks noGrp="1" noRot="1" noChangeAspect="1" noChangeArrowheads="1" noTextEdit="1"/>
          </p:cNvSpPr>
          <p:nvPr>
            <p:ph type="sldImg"/>
          </p:nvPr>
        </p:nvSpPr>
        <p:spPr>
          <a:xfrm>
            <a:off x="727075"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20A859BF-77FA-4F82-969C-74522DE00FB0}"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7387BBFD-6E73-446E-93DA-A3913B23341A}"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variable is a temporary container of data. Every variable has a name. </a:t>
            </a:r>
          </a:p>
          <a:p>
            <a:pPr eaLnBrk="1" hangingPunct="1"/>
            <a:r>
              <a:rPr lang="en-US" smtClean="0"/>
              <a:t>When you create a variable, you must state its datatype either directly or indirectly. You can do it directly using the colon syntax as shown on line 1 of the code above. This creates a variable with a known datatype but no initial value—the value is null. Alternately, you can create the variable and set it to an initial value (as shown on line 2 of the code above), in which case the compiler infers the datatype from the initial value.</a:t>
            </a:r>
          </a:p>
          <a:p>
            <a:pPr eaLnBrk="1" hangingPunct="1"/>
            <a:r>
              <a:rPr lang="en-US" smtClean="0"/>
              <a:t>In Gosu, variable datatypes include int, boolean, and String.</a:t>
            </a:r>
          </a:p>
          <a:p>
            <a:pPr eaLnBrk="1" hangingPunct="1"/>
            <a:r>
              <a:rPr lang="en-US" smtClean="0"/>
              <a:t>Gosu uses the standard programming assignment operator = to assign the value on the right-hand side of the statement to the item on the left-hand side of the statement. </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50BB72CE-C56B-40FC-99FB-D7A34783EA36}"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comment is a set of characters that the compiler does not attempt to compile. Comments are used by the programmer to document some fact about the code, such as when it was written, what its purpose is, and so on. Comments are also used to make code more readable.</a:t>
            </a:r>
          </a:p>
          <a:p>
            <a:pPr eaLnBrk="1" hangingPunct="1"/>
            <a:r>
              <a:rPr lang="en-US" smtClean="0"/>
              <a:t>A "//" comments out the remainder of the line until a carriage return is encountered. A "/*" comments out all text until a "*/" is encountered.</a:t>
            </a:r>
          </a:p>
          <a:p>
            <a:pPr eaLnBrk="1" hangingPunct="1"/>
            <a:r>
              <a:rPr lang="en-US" smtClean="0"/>
              <a:t>Gosu uses the same comment syntax as Java.</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70E68AB7-9ABC-4F1A-B721-1F0DF3E915C3}"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some programming languages, statements must be explicitly terminated. The semi-colon is one of the most common statement terminators, though some languages use other symbols and some use a carriage return.</a:t>
            </a:r>
          </a:p>
          <a:p>
            <a:pPr eaLnBrk="1" hangingPunct="1"/>
            <a:r>
              <a:rPr lang="en-US" dirty="0" smtClean="0"/>
              <a:t>Semicolons can be used in </a:t>
            </a:r>
            <a:r>
              <a:rPr lang="en-US" dirty="0" err="1" smtClean="0"/>
              <a:t>Gosu</a:t>
            </a:r>
            <a:r>
              <a:rPr lang="en-US" dirty="0" smtClean="0"/>
              <a:t> to terminate statements. This is not required, however, because the compiler can parse statements without them. Given that they are not required, </a:t>
            </a:r>
            <a:r>
              <a:rPr lang="en-US" dirty="0" err="1" smtClean="0"/>
              <a:t>Guidewire</a:t>
            </a:r>
            <a:r>
              <a:rPr lang="en-US" dirty="0" smtClean="0"/>
              <a:t> recommends that you not use semicolons. </a:t>
            </a:r>
            <a:r>
              <a:rPr lang="en-US" dirty="0" err="1" smtClean="0"/>
              <a:t>Guidewire</a:t>
            </a:r>
            <a:r>
              <a:rPr lang="en-US" dirty="0" smtClean="0"/>
              <a:t> also recommends using carriage returns and white space to make it clear to others reading the code where a given statement ends.</a:t>
            </a:r>
          </a:p>
          <a:p>
            <a:pPr eaLnBrk="1" hangingPunct="1"/>
            <a:r>
              <a:rPr lang="en-US" dirty="0" smtClean="0"/>
              <a:t>The semicolon is allowed (but ignored) as a line terminator:</a:t>
            </a:r>
          </a:p>
          <a:p>
            <a:pPr lvl="1" eaLnBrk="1" hangingPunct="1">
              <a:buFontTx/>
              <a:buNone/>
            </a:pPr>
            <a:r>
              <a:rPr lang="en-US" dirty="0" err="1" smtClean="0"/>
              <a:t>var</a:t>
            </a:r>
            <a:r>
              <a:rPr lang="en-US" dirty="0" smtClean="0"/>
              <a:t> total = 0;</a:t>
            </a:r>
          </a:p>
          <a:p>
            <a:pPr lvl="1" eaLnBrk="1" hangingPunct="1">
              <a:buFontTx/>
              <a:buNone/>
            </a:pPr>
            <a:r>
              <a:rPr lang="en-US" dirty="0" err="1" smtClean="0"/>
              <a:t>var</a:t>
            </a:r>
            <a:r>
              <a:rPr lang="en-US" dirty="0" smtClean="0"/>
              <a:t> </a:t>
            </a:r>
            <a:r>
              <a:rPr lang="en-US" dirty="0" err="1" smtClean="0"/>
              <a:t>isActive</a:t>
            </a:r>
            <a:r>
              <a:rPr lang="en-US" dirty="0" smtClean="0"/>
              <a:t> = true;</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D82AE60F-A9AB-4844-B519-0C2BF4BA776E}"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57200" algn="l"/>
                <a:tab pos="2286000" algn="l"/>
              </a:tabLst>
            </a:pPr>
            <a:r>
              <a:rPr lang="en-US" dirty="0" smtClean="0"/>
              <a:t>The AND </a:t>
            </a:r>
            <a:r>
              <a:rPr lang="en-US" dirty="0" err="1" smtClean="0"/>
              <a:t>and</a:t>
            </a:r>
            <a:r>
              <a:rPr lang="en-US" dirty="0" smtClean="0"/>
              <a:t> OR operators can also be entered as "and" and "or" (using lower-case letters).</a:t>
            </a:r>
          </a:p>
          <a:p>
            <a:pPr eaLnBrk="1" hangingPunct="1">
              <a:tabLst>
                <a:tab pos="457200" algn="l"/>
                <a:tab pos="2286000" algn="l"/>
              </a:tabLst>
            </a:pPr>
            <a:r>
              <a:rPr lang="en-US" dirty="0" smtClean="0"/>
              <a:t>As with most other scripting languages, in </a:t>
            </a:r>
            <a:r>
              <a:rPr lang="en-US" dirty="0" err="1" smtClean="0"/>
              <a:t>Gosu</a:t>
            </a:r>
            <a:r>
              <a:rPr lang="en-US" dirty="0" smtClean="0"/>
              <a:t> the "is equal to" comparison operator uses two equals signs ("=="), while the assignment operator uses one ("="). For example:</a:t>
            </a:r>
          </a:p>
          <a:p>
            <a:pPr eaLnBrk="1" hangingPunct="1">
              <a:tabLst>
                <a:tab pos="457200" algn="l"/>
                <a:tab pos="2286000" algn="l"/>
              </a:tabLst>
            </a:pPr>
            <a:r>
              <a:rPr lang="en-US" dirty="0" smtClean="0">
                <a:latin typeface="Courier New" pitchFamily="49" charset="0"/>
              </a:rPr>
              <a:t>	</a:t>
            </a:r>
            <a:r>
              <a:rPr lang="en-US" dirty="0" err="1" smtClean="0">
                <a:latin typeface="Courier New" pitchFamily="49" charset="0"/>
              </a:rPr>
              <a:t>var</a:t>
            </a:r>
            <a:r>
              <a:rPr lang="en-US" dirty="0" smtClean="0">
                <a:latin typeface="Courier New" pitchFamily="49" charset="0"/>
              </a:rPr>
              <a:t> count = 3 	// Declare a new variable named "count" and</a:t>
            </a:r>
          </a:p>
          <a:p>
            <a:pPr eaLnBrk="1" hangingPunct="1">
              <a:tabLst>
                <a:tab pos="457200" algn="l"/>
                <a:tab pos="2286000" algn="l"/>
              </a:tabLst>
            </a:pPr>
            <a:r>
              <a:rPr lang="en-US" dirty="0" smtClean="0">
                <a:latin typeface="Courier New" pitchFamily="49" charset="0"/>
              </a:rPr>
              <a:t>		// assign it the number 3.</a:t>
            </a:r>
          </a:p>
          <a:p>
            <a:pPr eaLnBrk="1" hangingPunct="1">
              <a:tabLst>
                <a:tab pos="457200" algn="l"/>
                <a:tab pos="2286000" algn="l"/>
              </a:tabLst>
            </a:pPr>
            <a:endParaRPr lang="en-US" dirty="0" smtClean="0">
              <a:latin typeface="Courier New" pitchFamily="49" charset="0"/>
            </a:endParaRPr>
          </a:p>
          <a:p>
            <a:pPr eaLnBrk="1" hangingPunct="1">
              <a:tabLst>
                <a:tab pos="457200" algn="l"/>
                <a:tab pos="2286000" algn="l"/>
              </a:tabLst>
            </a:pPr>
            <a:r>
              <a:rPr lang="en-US" dirty="0" smtClean="0">
                <a:latin typeface="Courier New" pitchFamily="49" charset="0"/>
              </a:rPr>
              <a:t>	count = 4	// Now assign it the number 4</a:t>
            </a:r>
          </a:p>
          <a:p>
            <a:pPr eaLnBrk="1" hangingPunct="1">
              <a:tabLst>
                <a:tab pos="457200" algn="l"/>
                <a:tab pos="2286000" algn="l"/>
              </a:tabLst>
            </a:pPr>
            <a:endParaRPr lang="en-US" dirty="0" smtClean="0">
              <a:latin typeface="Courier New" pitchFamily="49" charset="0"/>
            </a:endParaRPr>
          </a:p>
          <a:p>
            <a:pPr eaLnBrk="1" hangingPunct="1">
              <a:tabLst>
                <a:tab pos="457200" algn="l"/>
                <a:tab pos="2286000" algn="l"/>
              </a:tabLst>
            </a:pPr>
            <a:r>
              <a:rPr lang="en-US" dirty="0" smtClean="0">
                <a:latin typeface="Courier New" pitchFamily="49" charset="0"/>
              </a:rPr>
              <a:t>	if (count == 4 )...	// The if expression is true because "count"</a:t>
            </a:r>
          </a:p>
          <a:p>
            <a:pPr eaLnBrk="1" hangingPunct="1">
              <a:tabLst>
                <a:tab pos="457200" algn="l"/>
                <a:tab pos="2286000" algn="l"/>
              </a:tabLst>
            </a:pPr>
            <a:r>
              <a:rPr lang="en-US" dirty="0" smtClean="0">
                <a:latin typeface="Courier New" pitchFamily="49" charset="0"/>
              </a:rPr>
              <a:t>		// contains the number 4.</a:t>
            </a:r>
          </a:p>
          <a:p>
            <a:pPr eaLnBrk="1" hangingPunct="1">
              <a:tabLst>
                <a:tab pos="457200" algn="l"/>
                <a:tab pos="2286000" algn="l"/>
              </a:tabLst>
            </a:pPr>
            <a:endParaRPr lang="en-US" dirty="0" smtClean="0">
              <a:latin typeface="Courier New" pitchFamily="49" charset="0"/>
            </a:endParaRPr>
          </a:p>
          <a:p>
            <a:pPr eaLnBrk="1" hangingPunct="1">
              <a:tabLst>
                <a:tab pos="457200" algn="l"/>
                <a:tab pos="2286000" algn="l"/>
              </a:tabLst>
            </a:pPr>
            <a:r>
              <a:rPr lang="en-US" dirty="0" smtClean="0">
                <a:latin typeface="Courier New" pitchFamily="49" charset="0"/>
              </a:rPr>
              <a:t>	if (3 == 4)...	// The if expression is false because 3 does</a:t>
            </a:r>
          </a:p>
          <a:p>
            <a:pPr eaLnBrk="1" hangingPunct="1">
              <a:tabLst>
                <a:tab pos="457200" algn="l"/>
                <a:tab pos="2286000" algn="l"/>
              </a:tabLst>
            </a:pPr>
            <a:r>
              <a:rPr lang="en-US" dirty="0" smtClean="0">
                <a:latin typeface="Courier New" pitchFamily="49" charset="0"/>
              </a:rPr>
              <a:t>		// not equal 4.</a:t>
            </a:r>
          </a:p>
          <a:p>
            <a:pPr eaLnBrk="1" hangingPunct="1">
              <a:tabLst>
                <a:tab pos="457200" algn="l"/>
                <a:tab pos="2286000" algn="l"/>
              </a:tabLst>
            </a:pPr>
            <a:endParaRPr lang="en-US" dirty="0" smtClean="0">
              <a:latin typeface="Courier New" pitchFamily="49" charset="0"/>
            </a:endParaRPr>
          </a:p>
          <a:p>
            <a:pPr eaLnBrk="1" hangingPunct="1">
              <a:tabLst>
                <a:tab pos="457200" algn="l"/>
                <a:tab pos="2286000" algn="l"/>
              </a:tabLst>
            </a:pPr>
            <a:r>
              <a:rPr lang="en-US" dirty="0" smtClean="0">
                <a:latin typeface="Courier New" pitchFamily="49" charset="0"/>
              </a:rPr>
              <a:t>	if (3 != 4)...	// The if expression is true because 3 does</a:t>
            </a:r>
          </a:p>
          <a:p>
            <a:pPr eaLnBrk="1" hangingPunct="1">
              <a:tabLst>
                <a:tab pos="457200" algn="l"/>
                <a:tab pos="2286000" algn="l"/>
              </a:tabLst>
            </a:pPr>
            <a:r>
              <a:rPr lang="en-US" dirty="0" smtClean="0">
                <a:latin typeface="Courier New" pitchFamily="49" charset="0"/>
              </a:rPr>
              <a:t>		// not equal 4.</a:t>
            </a:r>
          </a:p>
          <a:p>
            <a:pPr eaLnBrk="1" hangingPunct="1">
              <a:tabLst>
                <a:tab pos="457200" algn="l"/>
                <a:tab pos="2286000" algn="l"/>
              </a:tabLst>
            </a:pPr>
            <a:endParaRPr lang="en-US" dirty="0" smtClean="0">
              <a:latin typeface="Courier New" pitchFamily="49" charset="0"/>
            </a:endParaRPr>
          </a:p>
          <a:p>
            <a:pPr eaLnBrk="1" hangingPunct="1">
              <a:tabLst>
                <a:tab pos="457200" algn="l"/>
                <a:tab pos="2286000" algn="l"/>
              </a:tabLst>
            </a:pPr>
            <a:r>
              <a:rPr lang="en-US" dirty="0" smtClean="0">
                <a:latin typeface="Courier New" pitchFamily="49" charset="0"/>
              </a:rPr>
              <a:t>	3 = 4 	// This statement will not compile. You cannot</a:t>
            </a:r>
          </a:p>
          <a:p>
            <a:pPr eaLnBrk="1" hangingPunct="1">
              <a:tabLst>
                <a:tab pos="457200" algn="l"/>
                <a:tab pos="2286000" algn="l"/>
              </a:tabLst>
            </a:pPr>
            <a:r>
              <a:rPr lang="en-US" dirty="0" smtClean="0">
                <a:latin typeface="Courier New" pitchFamily="49" charset="0"/>
              </a:rPr>
              <a:t>		// assign a value (such as 4) to a number</a:t>
            </a:r>
          </a:p>
          <a:p>
            <a:pPr eaLnBrk="1" hangingPunct="1">
              <a:tabLst>
                <a:tab pos="457200" algn="l"/>
                <a:tab pos="2286000" algn="l"/>
              </a:tabLst>
            </a:pPr>
            <a:r>
              <a:rPr lang="en-US" dirty="0" smtClean="0">
                <a:latin typeface="Courier New" pitchFamily="49" charset="0"/>
              </a:rPr>
              <a:t>		// (such as 3).</a:t>
            </a:r>
          </a:p>
          <a:p>
            <a:pPr eaLnBrk="1" hangingPunct="1">
              <a:tabLst>
                <a:tab pos="457200" algn="l"/>
                <a:tab pos="2286000" algn="l"/>
              </a:tabLst>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86D1219E-E4A2-42EE-A62B-755EC114D679}"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EE6880A7-00EC-4FC9-B737-4E802467F2D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Each branch of the if-else can be followed by either:</a:t>
            </a:r>
          </a:p>
          <a:p>
            <a:pPr lvl="1" eaLnBrk="1" hangingPunct="1"/>
            <a:r>
              <a:rPr lang="en-US" smtClean="0"/>
              <a:t>A single statement</a:t>
            </a:r>
          </a:p>
          <a:p>
            <a:pPr lvl="1" eaLnBrk="1" hangingPunct="1"/>
            <a:r>
              <a:rPr lang="en-US" smtClean="0"/>
              <a:t>A series of statements enclosed in { }</a:t>
            </a:r>
          </a:p>
          <a:p>
            <a:pPr eaLnBrk="1" hangingPunct="1"/>
            <a:r>
              <a:rPr lang="en-US" smtClean="0"/>
              <a:t>The else branch is optional.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A7E6D5F2-1B74-48B4-9717-D2097CC10239}"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Parentheses are not required around the condition of a ternary operator. They are often added for the sake of clarity or to establish an order of precedence, however.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4FA5F54A-52B0-4CC5-9395-062DDE50531A}"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library is a collection of methods that you can call from within your Gosu programs. Guidewire provides a number of standard library methods (in gw.api.* packages, for example). The gw.api.util Gosu API contains utility libraries such as Math, Logger, Date, String, and Array classes. Commonly used methods are listed on the next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B6FB6838-24E7-4CE6-9C75-2B7993DDD293}"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1DFDD741-FB06-4068-9B2A-1FA8EC84A6B3}"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C6136297-AD12-442B-B33E-E4677AC8ADA6}"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a:t>
            </a:r>
            <a:r>
              <a:rPr lang="en-US" baseline="0" dirty="0" smtClean="0"/>
              <a:t> </a:t>
            </a:r>
            <a:r>
              <a:rPr lang="en-US" baseline="0" dirty="0" err="1" smtClean="0"/>
              <a:t>Gosu</a:t>
            </a:r>
            <a:r>
              <a:rPr lang="en-US" baseline="0" dirty="0" smtClean="0"/>
              <a:t> class is a general “blueprint” for objects you create in </a:t>
            </a:r>
            <a:r>
              <a:rPr lang="en-US" baseline="0" dirty="0" err="1" smtClean="0"/>
              <a:t>Gosu</a:t>
            </a:r>
            <a:r>
              <a:rPr lang="en-US" baseline="0" dirty="0" smtClean="0"/>
              <a:t>.  You </a:t>
            </a:r>
            <a:r>
              <a:rPr lang="en-US" i="1" baseline="0" dirty="0" smtClean="0"/>
              <a:t>instantiate </a:t>
            </a:r>
            <a:r>
              <a:rPr lang="en-US" i="0" baseline="0" dirty="0" smtClean="0"/>
              <a:t>classes when you create an object; that is, you create an object based on a </a:t>
            </a:r>
            <a:r>
              <a:rPr lang="en-US" i="0" baseline="0" dirty="0" err="1" smtClean="0"/>
              <a:t>Gosu</a:t>
            </a:r>
            <a:r>
              <a:rPr lang="en-US" i="0" baseline="0" dirty="0" smtClean="0"/>
              <a:t> class. </a:t>
            </a:r>
          </a:p>
          <a:p>
            <a:pPr eaLnBrk="1" hangingPunct="1"/>
            <a:endParaRPr lang="en-US" dirty="0" smtClean="0"/>
          </a:p>
          <a:p>
            <a:pPr eaLnBrk="1" hangingPunct="1"/>
            <a:r>
              <a:rPr lang="en-US" dirty="0" smtClean="0"/>
              <a:t>Unlike a variable, which stores a single simple value, an object has a more complex structure. It consists of a set of properties, each of which stores a single value (which may be a simple </a:t>
            </a:r>
            <a:r>
              <a:rPr lang="en-US" dirty="0" err="1" smtClean="0"/>
              <a:t>boolean</a:t>
            </a:r>
            <a:r>
              <a:rPr lang="en-US" dirty="0" smtClean="0"/>
              <a:t>, string, or numeric value, or a foreign key pointing to a related object), and a set of methods, which are methods associated specifically with that object.</a:t>
            </a:r>
          </a:p>
          <a:p>
            <a:pPr eaLnBrk="1" hangingPunct="1"/>
            <a:endParaRPr lang="en-US" dirty="0" smtClean="0"/>
          </a:p>
          <a:p>
            <a:pPr eaLnBrk="1" hangingPunct="1"/>
            <a:r>
              <a:rPr lang="en-US" dirty="0" smtClean="0"/>
              <a:t>You can create a new object in </a:t>
            </a:r>
            <a:r>
              <a:rPr lang="en-US" dirty="0" err="1" smtClean="0"/>
              <a:t>Gosu</a:t>
            </a:r>
            <a:r>
              <a:rPr lang="en-US" dirty="0" smtClean="0"/>
              <a:t> using the syntax shown above. In</a:t>
            </a:r>
            <a:r>
              <a:rPr lang="en-US" baseline="0" dirty="0" smtClean="0"/>
              <a:t> this example, a second object, </a:t>
            </a:r>
            <a:r>
              <a:rPr lang="en-US" b="1" baseline="0" dirty="0" smtClean="0"/>
              <a:t>rectangle2</a:t>
            </a:r>
            <a:r>
              <a:rPr lang="en-US" b="0" baseline="0" dirty="0" smtClean="0"/>
              <a:t>, is set to </a:t>
            </a:r>
            <a:r>
              <a:rPr lang="en-US" b="1" baseline="0" dirty="0" smtClean="0"/>
              <a:t>rectangle1</a:t>
            </a:r>
            <a:r>
              <a:rPr lang="en-US" b="0" baseline="0" dirty="0" smtClean="0"/>
              <a:t>. All the properties are the same, so the calculated area is the same. </a:t>
            </a:r>
            <a:endParaRPr lang="en-US" dirty="0" smtClean="0"/>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in the database have properties that are accessible through </a:t>
            </a:r>
            <a:r>
              <a:rPr lang="en-US" dirty="0" err="1" smtClean="0"/>
              <a:t>Gosu</a:t>
            </a:r>
            <a:r>
              <a:rPr lang="en-US" dirty="0" smtClean="0"/>
              <a:t>.</a:t>
            </a:r>
            <a:r>
              <a:rPr lang="en-US" baseline="0" dirty="0" smtClean="0"/>
              <a:t> </a:t>
            </a:r>
            <a:r>
              <a:rPr lang="en-US" baseline="0" dirty="0" smtClean="0"/>
              <a:t>In this example, several properties, including </a:t>
            </a:r>
            <a:r>
              <a:rPr lang="en-US" b="1" baseline="0" dirty="0" smtClean="0"/>
              <a:t>Specialty</a:t>
            </a:r>
            <a:r>
              <a:rPr lang="en-US" b="0" baseline="0" dirty="0" smtClean="0"/>
              <a:t>, describe the </a:t>
            </a:r>
            <a:r>
              <a:rPr lang="en-US" b="0" baseline="0" dirty="0" err="1" smtClean="0"/>
              <a:t>ABDoctor</a:t>
            </a:r>
            <a:r>
              <a:rPr lang="en-US" b="0" baseline="0" dirty="0" smtClean="0"/>
              <a:t> object.</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Gosu - </a:t>
            </a:r>
            <a:fld id="{F2D15DFA-25A7-49DE-B6D7-61B840A445A0}" type="slidenum">
              <a:rPr lang="en-US" altLang="en-US" smtClean="0"/>
              <a:pPr>
                <a:defRPr/>
              </a:pPr>
              <a:t>21</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081143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change</a:t>
            </a:r>
            <a:r>
              <a:rPr lang="en-US" baseline="0" dirty="0" smtClean="0"/>
              <a:t> or add properties in </a:t>
            </a:r>
            <a:r>
              <a:rPr lang="en-US" baseline="0" dirty="0" err="1" smtClean="0"/>
              <a:t>Gosu</a:t>
            </a:r>
            <a:r>
              <a:rPr lang="en-US" baseline="0" dirty="0" smtClean="0"/>
              <a:t>. In this example, the Occupation field remains empty until Line 18 executes, changing the value to “Doctor”.</a:t>
            </a:r>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Introduction to Gosu - </a:t>
            </a:r>
            <a:fld id="{F2D15DFA-25A7-49DE-B6D7-61B840A445A0}" type="slidenum">
              <a:rPr lang="en-US" altLang="en-US" smtClean="0"/>
              <a:pPr>
                <a:defRPr/>
              </a:pPr>
              <a:t>22</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3291976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C533D3A5-AFC3-4E8B-9E4E-C965EA741596}"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09481693-4CE4-4BB1-84CA-32E79A76250A}"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subtype is an entity that is declared as a child of another "parent" entity. The child entity inherits all properties and methods of the parent. For example, the diagram above shows that ABPerson is a subtype of ABContact. An object of type ABPerson has FirstName and LastName properties (which are declared explicitly in the ABPerson entity) and AssignedUser and EmailAddress properties (which it inherits from ABContact because it is a subtype of ABContact).</a:t>
            </a:r>
          </a:p>
          <a:p>
            <a:pPr eaLnBrk="1" hangingPunct="1"/>
            <a:r>
              <a:rPr lang="en-US" smtClean="0"/>
              <a:t>Subtypes are useful when you have a hierarchical collection of objects where the same sort of information is needed for sets of objects. For example, all contacts have assigned users and email addresses. All person contacts (but not companies or places) have first names and last names. By creating ABPerson as a subtype of ABContact, you do not need to re-declare the fields shared by ABPerson, ABPlace, and ABCompany.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82C05331-32FE-40E1-9FF7-5C1F3AE38DA6}"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Guidewire application retrieves data from the database, it stores that data as an object in runtime memory. It works with the in-memory information until the data needs to be committed or re-retrieved from the database.</a:t>
            </a:r>
          </a:p>
          <a:p>
            <a:pPr eaLnBrk="1" hangingPunct="1"/>
            <a:r>
              <a:rPr lang="en-US" smtClean="0"/>
              <a:t>When an object is created, all of the information about the object is copied into memory. If the object is subtyped, then data for all the fields at every relevant subtype level is retrieved. For example, if an object is an ABDoctor, then information is copied over for fields at the ABContact, ABPerson, ABPersonVendor, and ABDoctor levels. Fields associated with ABPlace, ABCompany, or ABAttorney are irrelevant and therefore ignored.</a:t>
            </a:r>
          </a:p>
          <a:p>
            <a:pPr eaLnBrk="1" hangingPunct="1"/>
            <a:r>
              <a:rPr lang="en-US" smtClean="0"/>
              <a:t>When an object is referenced, the server uses the datatype of the reference to understand the structure of the information in memory. For example, assume that there is an object named "JLee" that stores information about an ABDoctor. If there is a reference to this object with a datatype of "ABDoctor", then the server knows that the object will have ABContact fields, ABPerson fields, ABPersonVendor fields, and ABDoctor fields. If there is a reference to this object with a datatype of "ABPerson", then the server knows that the object will have ABContact fields and ABPerson fields, but it will assume that the object has no fields beyond the ABPerson fields. There may be additional fields with information at the ABPersonVendor and ABDoctor levels, but the server will be unaware of them.</a:t>
            </a:r>
          </a:p>
          <a:p>
            <a:pPr eaLnBrk="1" hangingPunct="1"/>
            <a:r>
              <a:rPr lang="en-US" smtClean="0"/>
              <a:t>In some cases, a method or user interface container receives a reference to an object, and the reference uses a "high-level" datatype (such as ABContact). This reference cannot be used as-is to access fields below the specified level because the server assumes those fields do not exist. There is a programming technique known as casting in which you explicitly state the datatype for a subtyped object. This is done using the syntax "as &lt;datatype&gt;", where &lt;datatype&gt; is the datatype that you want to explicitly identify. When you cast a reference, you are providing the server with more information about the structure of the object. A casted reference can access fields that an uncasted reference cannot.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679D5E55-ECD2-4DF9-8BE3-578490FDE283}"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two objects are created. Although they are both initialized using </a:t>
            </a:r>
            <a:r>
              <a:rPr lang="en-US" dirty="0" err="1" smtClean="0"/>
              <a:t>ABPerson</a:t>
            </a:r>
            <a:r>
              <a:rPr lang="en-US" dirty="0" smtClean="0"/>
              <a:t> objects from the database, one is created as an </a:t>
            </a:r>
            <a:r>
              <a:rPr lang="en-US" dirty="0" err="1" smtClean="0"/>
              <a:t>ABPerson</a:t>
            </a:r>
            <a:r>
              <a:rPr lang="en-US" dirty="0" smtClean="0"/>
              <a:t> and the other as an </a:t>
            </a:r>
            <a:r>
              <a:rPr lang="en-US" dirty="0" err="1" smtClean="0"/>
              <a:t>ABContact</a:t>
            </a:r>
            <a:r>
              <a:rPr lang="en-US" dirty="0" smtClean="0"/>
              <a:t>.</a:t>
            </a:r>
          </a:p>
          <a:p>
            <a:pPr eaLnBrk="1" hangingPunct="1"/>
            <a:endParaRPr lang="en-US" dirty="0" smtClean="0"/>
          </a:p>
          <a:p>
            <a:pPr eaLnBrk="1" hangingPunct="1"/>
            <a:r>
              <a:rPr lang="en-US" dirty="0" smtClean="0"/>
              <a:t>Line 13 shows that you can directly reference fields at or above the object's level. The object is an </a:t>
            </a:r>
            <a:r>
              <a:rPr lang="en-US" dirty="0" err="1" smtClean="0"/>
              <a:t>ABPerson</a:t>
            </a:r>
            <a:r>
              <a:rPr lang="en-US" dirty="0" smtClean="0"/>
              <a:t>. </a:t>
            </a:r>
            <a:r>
              <a:rPr lang="en-US" dirty="0" err="1" smtClean="0"/>
              <a:t>FirstName</a:t>
            </a:r>
            <a:r>
              <a:rPr lang="en-US" dirty="0" smtClean="0"/>
              <a:t> is at the </a:t>
            </a:r>
            <a:r>
              <a:rPr lang="en-US" dirty="0" err="1" smtClean="0"/>
              <a:t>ABPerson</a:t>
            </a:r>
            <a:r>
              <a:rPr lang="en-US" dirty="0" smtClean="0"/>
              <a:t> level. Line</a:t>
            </a:r>
            <a:r>
              <a:rPr lang="en-US" baseline="0" dirty="0" smtClean="0"/>
              <a:t> 20 </a:t>
            </a:r>
            <a:r>
              <a:rPr lang="en-US" dirty="0" smtClean="0"/>
              <a:t>shows that you cannot directly reference a field below the object's level. The object is an </a:t>
            </a:r>
            <a:r>
              <a:rPr lang="en-US" dirty="0" err="1" smtClean="0"/>
              <a:t>ABContact</a:t>
            </a:r>
            <a:r>
              <a:rPr lang="en-US" dirty="0" smtClean="0"/>
              <a:t> and </a:t>
            </a:r>
            <a:r>
              <a:rPr lang="en-US" dirty="0" err="1" smtClean="0"/>
              <a:t>FirstName</a:t>
            </a:r>
            <a:r>
              <a:rPr lang="en-US" dirty="0" smtClean="0"/>
              <a:t> is below </a:t>
            </a:r>
            <a:r>
              <a:rPr lang="en-US" dirty="0" err="1" smtClean="0"/>
              <a:t>ABContact</a:t>
            </a:r>
            <a:r>
              <a:rPr lang="en-US" dirty="0" smtClean="0"/>
              <a:t> at the </a:t>
            </a:r>
            <a:r>
              <a:rPr lang="en-US" dirty="0" err="1" smtClean="0"/>
              <a:t>ABPerson</a:t>
            </a:r>
            <a:r>
              <a:rPr lang="en-US" dirty="0" smtClean="0"/>
              <a:t> level, so it cannot be directly referenced.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A49BFE5F-1F13-407C-8D1E-0A7208DFDC3E}"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technique shown above (where an object's subtype is explicitly referenced) is referred to as "casting".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96092E53-784F-4B35-AB94-D825F0114E6F}"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819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a:t>
            </a:r>
            <a:r>
              <a:rPr lang="en-US" baseline="0" dirty="0" smtClean="0"/>
              <a:t>can check the subtype property of an object using the Subtype property. In this example, three queries are constructed (Queries). Each query is for a different type. The print statement marked “1”, shows which contacts are type </a:t>
            </a:r>
            <a:r>
              <a:rPr lang="en-US" baseline="0" dirty="0" err="1" smtClean="0"/>
              <a:t>ABDoctor</a:t>
            </a:r>
            <a:r>
              <a:rPr lang="en-US" baseline="0" dirty="0" smtClean="0"/>
              <a:t> (Line 9). </a:t>
            </a:r>
          </a:p>
          <a:p>
            <a:pPr eaLnBrk="1" hangingPunct="1"/>
            <a:endParaRPr lang="en-US" baseline="0" dirty="0" smtClean="0"/>
          </a:p>
          <a:p>
            <a:pPr eaLnBrk="1" hangingPunct="1"/>
            <a:r>
              <a:rPr lang="en-US" baseline="0" dirty="0" smtClean="0"/>
              <a:t>The conditional statements at lines 13 and 18-20 both check the subtype for the query result. Line 13 checks all contacts for type </a:t>
            </a:r>
            <a:r>
              <a:rPr lang="en-US" baseline="0" dirty="0" err="1" smtClean="0"/>
              <a:t>ABDoctor</a:t>
            </a:r>
            <a:r>
              <a:rPr lang="en-US" baseline="0" dirty="0" smtClean="0"/>
              <a:t> on the query results of type </a:t>
            </a:r>
            <a:r>
              <a:rPr lang="en-US" baseline="0" dirty="0" err="1" smtClean="0"/>
              <a:t>ABContact</a:t>
            </a:r>
            <a:r>
              <a:rPr lang="en-US" baseline="0" dirty="0" smtClean="0"/>
              <a:t>. To check, you use the Subtype property. Similarly, a check for Subtype “</a:t>
            </a:r>
            <a:r>
              <a:rPr lang="en-US" baseline="0" dirty="0" err="1" smtClean="0"/>
              <a:t>ABDoctor</a:t>
            </a:r>
            <a:r>
              <a:rPr lang="en-US" baseline="0" dirty="0" smtClean="0"/>
              <a:t>” on the query results of type </a:t>
            </a:r>
            <a:r>
              <a:rPr lang="en-US" baseline="0" dirty="0" err="1" smtClean="0"/>
              <a:t>ABPerson</a:t>
            </a:r>
            <a:r>
              <a:rPr lang="en-US" baseline="0" dirty="0" smtClean="0"/>
              <a:t> appears between lines 18-20. </a:t>
            </a:r>
          </a:p>
          <a:p>
            <a:pPr eaLnBrk="1" hangingPunct="1"/>
            <a:endParaRPr lang="en-US" baseline="0" dirty="0" smtClean="0"/>
          </a:p>
          <a:p>
            <a:pPr eaLnBrk="1" hangingPunct="1"/>
            <a:r>
              <a:rPr lang="en-US" baseline="0" dirty="0" smtClean="0"/>
              <a:t>1 – print </a:t>
            </a:r>
            <a:r>
              <a:rPr lang="en-US" baseline="0" dirty="0" err="1" smtClean="0"/>
              <a:t>ABDoctor</a:t>
            </a:r>
            <a:r>
              <a:rPr lang="en-US" baseline="0" dirty="0" smtClean="0"/>
              <a:t> results for query that returned only </a:t>
            </a:r>
            <a:r>
              <a:rPr lang="en-US" baseline="0" dirty="0" err="1" smtClean="0"/>
              <a:t>ABDoctor</a:t>
            </a:r>
            <a:r>
              <a:rPr lang="en-US" baseline="0" dirty="0" smtClean="0"/>
              <a:t> results</a:t>
            </a:r>
          </a:p>
          <a:p>
            <a:pPr eaLnBrk="1" hangingPunct="1"/>
            <a:r>
              <a:rPr lang="en-US" baseline="0" dirty="0" smtClean="0"/>
              <a:t>2 – check which </a:t>
            </a:r>
            <a:r>
              <a:rPr lang="en-US" baseline="0" dirty="0" err="1" smtClean="0"/>
              <a:t>ABContacts</a:t>
            </a:r>
            <a:r>
              <a:rPr lang="en-US" baseline="0" dirty="0" smtClean="0"/>
              <a:t> are of type </a:t>
            </a:r>
            <a:r>
              <a:rPr lang="en-US" baseline="0" dirty="0" err="1" smtClean="0"/>
              <a:t>ABDoctor</a:t>
            </a:r>
            <a:r>
              <a:rPr lang="en-US" baseline="0" dirty="0" smtClean="0"/>
              <a:t> using Subtype property</a:t>
            </a:r>
          </a:p>
          <a:p>
            <a:pPr eaLnBrk="1" hangingPunct="1"/>
            <a:r>
              <a:rPr lang="en-US" baseline="0" dirty="0" smtClean="0"/>
              <a:t>3 – check which </a:t>
            </a:r>
            <a:r>
              <a:rPr lang="en-US" baseline="0" dirty="0" err="1" smtClean="0"/>
              <a:t>ABPerson</a:t>
            </a:r>
            <a:r>
              <a:rPr lang="en-US" baseline="0" dirty="0" smtClean="0"/>
              <a:t> results are of type </a:t>
            </a:r>
            <a:r>
              <a:rPr lang="en-US" baseline="0" dirty="0" err="1" smtClean="0"/>
              <a:t>ABDoctor</a:t>
            </a:r>
            <a:r>
              <a:rPr lang="en-US" baseline="0" dirty="0" smtClean="0"/>
              <a:t> using Subtype property</a:t>
            </a:r>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08D49C6A-E1C1-43AC-98C5-9775AE66FB56}"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829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object.Subtype</a:t>
            </a:r>
            <a:r>
              <a:rPr lang="en-US" dirty="0" smtClean="0"/>
              <a:t> operator is useful when you need to know a given object's specific subtype. For example, if you want to test if an object is an </a:t>
            </a:r>
            <a:r>
              <a:rPr lang="en-US" dirty="0" err="1" smtClean="0"/>
              <a:t>ABPerson</a:t>
            </a:r>
            <a:r>
              <a:rPr lang="en-US" dirty="0" smtClean="0"/>
              <a:t> (but not an </a:t>
            </a:r>
            <a:r>
              <a:rPr lang="en-US" dirty="0" err="1" smtClean="0"/>
              <a:t>ABPersonVendor</a:t>
            </a:r>
            <a:r>
              <a:rPr lang="en-US" dirty="0" smtClean="0"/>
              <a:t>, </a:t>
            </a:r>
            <a:r>
              <a:rPr lang="en-US" dirty="0" err="1" smtClean="0"/>
              <a:t>ABDoctor</a:t>
            </a:r>
            <a:r>
              <a:rPr lang="en-US" dirty="0" smtClean="0"/>
              <a:t>, or </a:t>
            </a:r>
            <a:r>
              <a:rPr lang="en-US" dirty="0" err="1" smtClean="0"/>
              <a:t>ABAttorney</a:t>
            </a:r>
            <a:r>
              <a:rPr lang="en-US" dirty="0" smtClean="0"/>
              <a:t>), then you would reference the object's Subtype field. The </a:t>
            </a:r>
            <a:r>
              <a:rPr lang="en-US" dirty="0" err="1" smtClean="0"/>
              <a:t>typeis</a:t>
            </a:r>
            <a:r>
              <a:rPr lang="en-US" dirty="0" smtClean="0"/>
              <a:t> operator is useful when you need to know if a given object is of a given subtype or any of its child subtypes. For example, if you want to test if an object is an </a:t>
            </a:r>
            <a:r>
              <a:rPr lang="en-US" dirty="0" err="1" smtClean="0"/>
              <a:t>ABPerson</a:t>
            </a:r>
            <a:r>
              <a:rPr lang="en-US" dirty="0" smtClean="0"/>
              <a:t> or any of its subtypes (such as </a:t>
            </a:r>
            <a:r>
              <a:rPr lang="en-US" dirty="0" err="1" smtClean="0"/>
              <a:t>ABPersonVendor</a:t>
            </a:r>
            <a:r>
              <a:rPr lang="en-US" dirty="0" smtClean="0"/>
              <a:t>, </a:t>
            </a:r>
            <a:r>
              <a:rPr lang="en-US" dirty="0" err="1" smtClean="0"/>
              <a:t>ABDoctor</a:t>
            </a:r>
            <a:r>
              <a:rPr lang="en-US" dirty="0" smtClean="0"/>
              <a:t>, or </a:t>
            </a:r>
            <a:r>
              <a:rPr lang="en-US" dirty="0" err="1" smtClean="0"/>
              <a:t>ABAttorney</a:t>
            </a:r>
            <a:r>
              <a:rPr lang="en-US" dirty="0" smtClean="0"/>
              <a:t>), then you would use </a:t>
            </a:r>
            <a:r>
              <a:rPr lang="en-US" dirty="0" err="1" smtClean="0"/>
              <a:t>typeis</a:t>
            </a:r>
            <a:r>
              <a:rPr lang="en-US" dirty="0" smtClean="0"/>
              <a:t>.</a:t>
            </a:r>
          </a:p>
          <a:p>
            <a:pPr eaLnBrk="1" hangingPunct="1"/>
            <a:r>
              <a:rPr lang="en-US" dirty="0" smtClean="0"/>
              <a:t>In the example above, </a:t>
            </a:r>
            <a:r>
              <a:rPr lang="en-US" dirty="0" err="1" smtClean="0"/>
              <a:t>sampleDoctor</a:t>
            </a:r>
            <a:r>
              <a:rPr lang="en-US" dirty="0" smtClean="0"/>
              <a:t> is an </a:t>
            </a:r>
            <a:r>
              <a:rPr lang="en-US" dirty="0" err="1" smtClean="0"/>
              <a:t>ABPerson</a:t>
            </a:r>
            <a:r>
              <a:rPr lang="en-US" dirty="0" smtClean="0"/>
              <a:t> (indirectly), and </a:t>
            </a:r>
            <a:r>
              <a:rPr lang="en-US" dirty="0" err="1" smtClean="0"/>
              <a:t>samplePerson</a:t>
            </a:r>
            <a:r>
              <a:rPr lang="en-US" dirty="0" smtClean="0"/>
              <a:t> is an </a:t>
            </a:r>
            <a:r>
              <a:rPr lang="en-US" dirty="0" err="1" smtClean="0"/>
              <a:t>ABPerson</a:t>
            </a:r>
            <a:r>
              <a:rPr lang="en-US" dirty="0" smtClean="0"/>
              <a:t> (directly). Lines 9-10 print that the type is both </a:t>
            </a:r>
            <a:r>
              <a:rPr lang="en-US" dirty="0" err="1" smtClean="0"/>
              <a:t>ABDoctor</a:t>
            </a:r>
            <a:r>
              <a:rPr lang="en-US" dirty="0" smtClean="0"/>
              <a:t> and </a:t>
            </a:r>
            <a:r>
              <a:rPr lang="en-US" dirty="0" err="1" smtClean="0"/>
              <a:t>ABPerson</a:t>
            </a:r>
            <a:r>
              <a:rPr lang="en-US" dirty="0" smtClean="0"/>
              <a:t>.</a:t>
            </a:r>
            <a:r>
              <a:rPr lang="en-US" baseline="0" dirty="0" smtClean="0"/>
              <a:t> The type is </a:t>
            </a:r>
            <a:r>
              <a:rPr lang="en-US" baseline="0" dirty="0" err="1" smtClean="0"/>
              <a:t>ABPerson</a:t>
            </a:r>
            <a:r>
              <a:rPr lang="en-US" baseline="0" dirty="0" smtClean="0"/>
              <a:t> because the conditional statement checks </a:t>
            </a:r>
            <a:r>
              <a:rPr lang="en-US" baseline="0" dirty="0" err="1" smtClean="0"/>
              <a:t>doctorContact’s</a:t>
            </a:r>
            <a:r>
              <a:rPr lang="en-US" baseline="0" dirty="0" smtClean="0"/>
              <a:t> type.</a:t>
            </a:r>
            <a:endParaRPr lang="en-US" dirty="0" smtClean="0"/>
          </a:p>
          <a:p>
            <a:pPr eaLnBrk="1" hangingPunct="1"/>
            <a:endParaRPr lang="en-US" b="1" dirty="0" smtClean="0"/>
          </a:p>
          <a:p>
            <a:pPr eaLnBrk="1" hangingPunct="1"/>
            <a:r>
              <a:rPr lang="en-US" b="1" dirty="0" smtClean="0"/>
              <a:t>Automatic casting of the </a:t>
            </a:r>
            <a:r>
              <a:rPr lang="en-US" b="1" dirty="0" err="1" smtClean="0"/>
              <a:t>typeis</a:t>
            </a:r>
            <a:r>
              <a:rPr lang="en-US" b="1" dirty="0" smtClean="0"/>
              <a:t> operator</a:t>
            </a:r>
          </a:p>
          <a:p>
            <a:pPr eaLnBrk="1" hangingPunct="1"/>
            <a:r>
              <a:rPr lang="en-US" dirty="0" smtClean="0"/>
              <a:t>When you use the </a:t>
            </a:r>
            <a:r>
              <a:rPr lang="en-US" dirty="0" err="1" smtClean="0"/>
              <a:t>typeis</a:t>
            </a:r>
            <a:r>
              <a:rPr lang="en-US" dirty="0" smtClean="0"/>
              <a:t> operator in an if statement to check an object's type and the operator returns true, </a:t>
            </a:r>
            <a:r>
              <a:rPr lang="en-US" dirty="0" err="1" smtClean="0"/>
              <a:t>Gosu</a:t>
            </a:r>
            <a:r>
              <a:rPr lang="en-US" dirty="0" smtClean="0"/>
              <a:t> automatically casts the object to the given subtype for the scope of the if statement. You do not need to cast the object explicitly, and </a:t>
            </a:r>
            <a:r>
              <a:rPr lang="en-US" dirty="0" err="1" smtClean="0"/>
              <a:t>Gosu</a:t>
            </a:r>
            <a:r>
              <a:rPr lang="en-US" dirty="0" smtClean="0"/>
              <a:t> provides a warning if you do cast it explicitly.</a:t>
            </a:r>
          </a:p>
          <a:p>
            <a:pPr eaLnBrk="1" hangingPunct="1"/>
            <a:endParaRPr lang="en-US" dirty="0" smtClean="0"/>
          </a:p>
          <a:p>
            <a:pPr eaLnBrk="1" hangingPunct="1"/>
            <a:r>
              <a:rPr lang="en-US" dirty="0" smtClean="0"/>
              <a:t>For example, observe the following code:</a:t>
            </a:r>
          </a:p>
          <a:p>
            <a:pPr eaLnBrk="1" hangingPunct="1"/>
            <a:r>
              <a:rPr lang="en-US" dirty="0" smtClean="0"/>
              <a:t>01	</a:t>
            </a:r>
            <a:r>
              <a:rPr lang="en-US" dirty="0" err="1" smtClean="0"/>
              <a:t>var</a:t>
            </a:r>
            <a:r>
              <a:rPr lang="en-US" dirty="0" smtClean="0"/>
              <a:t> </a:t>
            </a:r>
            <a:r>
              <a:rPr lang="en-US" dirty="0" err="1" smtClean="0"/>
              <a:t>aContact</a:t>
            </a:r>
            <a:r>
              <a:rPr lang="en-US" dirty="0" smtClean="0"/>
              <a:t> = </a:t>
            </a:r>
            <a:r>
              <a:rPr lang="en-US" dirty="0" err="1" smtClean="0"/>
              <a:t>ABContact</a:t>
            </a:r>
            <a:r>
              <a:rPr lang="en-US" dirty="0" smtClean="0"/>
              <a:t>(5)</a:t>
            </a:r>
          </a:p>
          <a:p>
            <a:pPr eaLnBrk="1" hangingPunct="1"/>
            <a:r>
              <a:rPr lang="en-US" dirty="0" smtClean="0"/>
              <a:t>02	print (</a:t>
            </a:r>
            <a:r>
              <a:rPr lang="en-US" dirty="0" err="1" smtClean="0"/>
              <a:t>aContact.FirstName</a:t>
            </a:r>
            <a:r>
              <a:rPr lang="en-US" dirty="0" smtClean="0"/>
              <a:t>)</a:t>
            </a:r>
          </a:p>
          <a:p>
            <a:pPr eaLnBrk="1" hangingPunct="1"/>
            <a:r>
              <a:rPr lang="en-US" dirty="0" smtClean="0"/>
              <a:t>03	print ((</a:t>
            </a:r>
            <a:r>
              <a:rPr lang="en-US" dirty="0" err="1" smtClean="0"/>
              <a:t>aContact</a:t>
            </a:r>
            <a:r>
              <a:rPr lang="en-US" dirty="0" smtClean="0"/>
              <a:t> as </a:t>
            </a:r>
            <a:r>
              <a:rPr lang="en-US" dirty="0" err="1" smtClean="0"/>
              <a:t>ABPerson</a:t>
            </a:r>
            <a:r>
              <a:rPr lang="en-US" dirty="0" smtClean="0"/>
              <a:t>).</a:t>
            </a:r>
            <a:r>
              <a:rPr lang="en-US" dirty="0" err="1" smtClean="0"/>
              <a:t>FirstName</a:t>
            </a:r>
            <a:r>
              <a:rPr lang="en-US" dirty="0" smtClean="0"/>
              <a:t>)</a:t>
            </a:r>
          </a:p>
          <a:p>
            <a:pPr eaLnBrk="1" hangingPunct="1"/>
            <a:r>
              <a:rPr lang="en-US" dirty="0" smtClean="0"/>
              <a:t>04	if (</a:t>
            </a:r>
            <a:r>
              <a:rPr lang="en-US" dirty="0" err="1" smtClean="0"/>
              <a:t>aContact</a:t>
            </a:r>
            <a:r>
              <a:rPr lang="en-US" dirty="0" smtClean="0"/>
              <a:t> </a:t>
            </a:r>
            <a:r>
              <a:rPr lang="en-US" dirty="0" err="1" smtClean="0"/>
              <a:t>typeis</a:t>
            </a:r>
            <a:r>
              <a:rPr lang="en-US" dirty="0" smtClean="0"/>
              <a:t> </a:t>
            </a:r>
            <a:r>
              <a:rPr lang="en-US" dirty="0" err="1" smtClean="0"/>
              <a:t>ABPerson</a:t>
            </a:r>
            <a:r>
              <a:rPr lang="en-US" dirty="0" smtClean="0"/>
              <a:t>) {</a:t>
            </a:r>
          </a:p>
          <a:p>
            <a:pPr eaLnBrk="1" hangingPunct="1"/>
            <a:r>
              <a:rPr lang="en-US" dirty="0" smtClean="0"/>
              <a:t>05		print (</a:t>
            </a:r>
            <a:r>
              <a:rPr lang="en-US" dirty="0" err="1" smtClean="0"/>
              <a:t>aContact.FirstName</a:t>
            </a:r>
            <a:r>
              <a:rPr lang="en-US" dirty="0" smtClean="0"/>
              <a:t>)</a:t>
            </a:r>
          </a:p>
          <a:p>
            <a:pPr eaLnBrk="1" hangingPunct="1"/>
            <a:r>
              <a:rPr lang="en-US" dirty="0" smtClean="0"/>
              <a:t>06		print (</a:t>
            </a:r>
            <a:r>
              <a:rPr lang="en-US" dirty="0" err="1" smtClean="0"/>
              <a:t>aContact</a:t>
            </a:r>
            <a:r>
              <a:rPr lang="en-US" dirty="0" smtClean="0"/>
              <a:t> as </a:t>
            </a:r>
            <a:r>
              <a:rPr lang="en-US" dirty="0" err="1" smtClean="0"/>
              <a:t>ABPerson</a:t>
            </a:r>
            <a:r>
              <a:rPr lang="en-US" dirty="0" smtClean="0"/>
              <a:t>).</a:t>
            </a:r>
            <a:r>
              <a:rPr lang="en-US" dirty="0" err="1" smtClean="0"/>
              <a:t>FirstName</a:t>
            </a:r>
            <a:r>
              <a:rPr lang="en-US" dirty="0" smtClean="0"/>
              <a:t>)  }</a:t>
            </a:r>
          </a:p>
          <a:p>
            <a:pPr eaLnBrk="1" hangingPunct="1"/>
            <a:endParaRPr lang="en-US" dirty="0" smtClean="0"/>
          </a:p>
          <a:p>
            <a:pPr eaLnBrk="1" hangingPunct="1"/>
            <a:r>
              <a:rPr lang="en-US" dirty="0" smtClean="0"/>
              <a:t>Line 02 will not compile. This is because the parser understands </a:t>
            </a:r>
            <a:r>
              <a:rPr lang="en-US" dirty="0" err="1" smtClean="0"/>
              <a:t>aContact</a:t>
            </a:r>
            <a:r>
              <a:rPr lang="en-US" dirty="0" smtClean="0"/>
              <a:t> to be an </a:t>
            </a:r>
            <a:r>
              <a:rPr lang="en-US" dirty="0" err="1" smtClean="0"/>
              <a:t>ABContact</a:t>
            </a:r>
            <a:r>
              <a:rPr lang="en-US" dirty="0" smtClean="0"/>
              <a:t>, and there is no </a:t>
            </a:r>
            <a:r>
              <a:rPr lang="en-US" dirty="0" err="1" smtClean="0"/>
              <a:t>FirstName</a:t>
            </a:r>
            <a:r>
              <a:rPr lang="en-US" dirty="0" smtClean="0"/>
              <a:t> field for </a:t>
            </a:r>
            <a:r>
              <a:rPr lang="en-US" dirty="0" err="1" smtClean="0"/>
              <a:t>ABContacts</a:t>
            </a:r>
            <a:r>
              <a:rPr lang="en-US" dirty="0" smtClean="0"/>
              <a:t>.</a:t>
            </a:r>
          </a:p>
          <a:p>
            <a:pPr eaLnBrk="1" hangingPunct="1"/>
            <a:r>
              <a:rPr lang="en-US" dirty="0" smtClean="0"/>
              <a:t>Line 03 will compile. This is because </a:t>
            </a:r>
            <a:r>
              <a:rPr lang="en-US" dirty="0" err="1" smtClean="0"/>
              <a:t>aContact</a:t>
            </a:r>
            <a:r>
              <a:rPr lang="en-US" dirty="0" smtClean="0"/>
              <a:t> has been explicitly cast as an </a:t>
            </a:r>
            <a:r>
              <a:rPr lang="en-US" dirty="0" err="1" smtClean="0"/>
              <a:t>ABPerson</a:t>
            </a:r>
            <a:r>
              <a:rPr lang="en-US" dirty="0" smtClean="0"/>
              <a:t>, and the parser knows there is a </a:t>
            </a:r>
            <a:r>
              <a:rPr lang="en-US" dirty="0" err="1" smtClean="0"/>
              <a:t>FirstName</a:t>
            </a:r>
            <a:r>
              <a:rPr lang="en-US" dirty="0" smtClean="0"/>
              <a:t> field for </a:t>
            </a:r>
            <a:r>
              <a:rPr lang="en-US" dirty="0" err="1" smtClean="0"/>
              <a:t>ABPersons</a:t>
            </a:r>
            <a:r>
              <a:rPr lang="en-US" dirty="0" smtClean="0"/>
              <a:t>.</a:t>
            </a:r>
          </a:p>
          <a:p>
            <a:pPr eaLnBrk="1" hangingPunct="1"/>
            <a:r>
              <a:rPr lang="en-US" dirty="0" smtClean="0"/>
              <a:t>Line 05 will compile. This is because line 4 uses the </a:t>
            </a:r>
            <a:r>
              <a:rPr lang="en-US" dirty="0" err="1" smtClean="0"/>
              <a:t>typeis</a:t>
            </a:r>
            <a:r>
              <a:rPr lang="en-US" dirty="0" smtClean="0"/>
              <a:t> operator to check if </a:t>
            </a:r>
            <a:r>
              <a:rPr lang="en-US" dirty="0" err="1" smtClean="0"/>
              <a:t>aContact</a:t>
            </a:r>
            <a:r>
              <a:rPr lang="en-US" dirty="0" smtClean="0"/>
              <a:t> is an </a:t>
            </a:r>
            <a:r>
              <a:rPr lang="en-US" dirty="0" err="1" smtClean="0"/>
              <a:t>ABPerson</a:t>
            </a:r>
            <a:r>
              <a:rPr lang="en-US" dirty="0" smtClean="0"/>
              <a:t>. If it returns true, then the parser automatically casts </a:t>
            </a:r>
            <a:r>
              <a:rPr lang="en-US" dirty="0" err="1" smtClean="0"/>
              <a:t>aContact</a:t>
            </a:r>
            <a:r>
              <a:rPr lang="en-US" dirty="0" smtClean="0"/>
              <a:t> to the </a:t>
            </a:r>
            <a:r>
              <a:rPr lang="en-US" dirty="0" err="1" smtClean="0"/>
              <a:t>ABPerson</a:t>
            </a:r>
            <a:r>
              <a:rPr lang="en-US" dirty="0" smtClean="0"/>
              <a:t> type.</a:t>
            </a:r>
          </a:p>
          <a:p>
            <a:pPr eaLnBrk="1" hangingPunct="1"/>
            <a:r>
              <a:rPr lang="en-US" dirty="0" smtClean="0"/>
              <a:t>Line 06 will compile, but the syntax checker will display a warning. This is because the </a:t>
            </a:r>
            <a:r>
              <a:rPr lang="en-US" dirty="0" err="1" smtClean="0"/>
              <a:t>typeis</a:t>
            </a:r>
            <a:r>
              <a:rPr lang="en-US" dirty="0" smtClean="0"/>
              <a:t> operator has implicitly cast </a:t>
            </a:r>
            <a:r>
              <a:rPr lang="en-US" dirty="0" err="1" smtClean="0"/>
              <a:t>aContact</a:t>
            </a:r>
            <a:r>
              <a:rPr lang="en-US" dirty="0" smtClean="0"/>
              <a:t>, and the explicit casting is not necessary.</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99E2748E-F3D9-44E2-9703-A4D52118C32C}"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A7207D3C-0F9E-4FC7-A7F8-BFF6D612F47D}"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849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Guidewire Studio to complete your code by placing your cursor at the end of a valid object  and typing a dot (. ). This action causes Studio to open a pop-up window that contains all the properties,</a:t>
            </a:r>
            <a:r>
              <a:rPr lang="en-US" baseline="0" dirty="0" smtClean="0"/>
              <a:t> </a:t>
            </a:r>
            <a:r>
              <a:rPr lang="en-US" dirty="0" smtClean="0"/>
              <a:t>methods,</a:t>
            </a:r>
            <a:r>
              <a:rPr lang="en-US" baseline="0" dirty="0" smtClean="0"/>
              <a:t> and objects </a:t>
            </a:r>
            <a:r>
              <a:rPr lang="en-US" dirty="0" smtClean="0"/>
              <a:t>that are possible for this</a:t>
            </a:r>
            <a:r>
              <a:rPr lang="en-US" baseline="0" dirty="0" smtClean="0"/>
              <a:t> </a:t>
            </a:r>
            <a:r>
              <a:rPr lang="en-US" dirty="0" smtClean="0"/>
              <a:t>context.  As you type, Studio filters this list to include only those choices that match what you have typed thus far.</a:t>
            </a:r>
            <a:r>
              <a:rPr lang="en-US" baseline="0" dirty="0" smtClean="0"/>
              <a:t> </a:t>
            </a:r>
            <a:r>
              <a:rPr lang="en-US" dirty="0" smtClean="0"/>
              <a:t>Use the down arrow to highlight the item you want and press Enter or Tab to select it. If</a:t>
            </a:r>
            <a:r>
              <a:rPr lang="en-US" baseline="0" dirty="0" smtClean="0"/>
              <a:t> the selection is not the initial default selection, y</a:t>
            </a:r>
            <a:r>
              <a:rPr lang="en-US" dirty="0" smtClean="0"/>
              <a:t>ou can also use</a:t>
            </a:r>
            <a:r>
              <a:rPr lang="en-US" baseline="0" dirty="0" smtClean="0"/>
              <a:t> the Space bar. </a:t>
            </a:r>
            <a:r>
              <a:rPr lang="en-US" dirty="0" smtClean="0"/>
              <a:t/>
            </a:r>
            <a:br>
              <a:rPr lang="en-US" dirty="0" smtClean="0"/>
            </a:br>
            <a:r>
              <a:rPr lang="en-US" dirty="0" smtClean="0"/>
              <a:t/>
            </a:r>
            <a:br>
              <a:rPr lang="en-US" dirty="0" smtClean="0"/>
            </a:b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944608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74AD476E-3DC0-4D27-9167-6D97432FF4A1}"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70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Studio provides several different ways of obtaining information about application objects and APIs to assist you in writing valid rules and Gosu code. These include: </a:t>
            </a:r>
          </a:p>
          <a:p>
            <a:pPr lvl="1" eaLnBrk="1" hangingPunct="1"/>
            <a:r>
              <a:rPr lang="en-US" smtClean="0"/>
              <a:t>Dot completion</a:t>
            </a:r>
          </a:p>
          <a:p>
            <a:pPr marL="457200" lvl="2" indent="0" eaLnBrk="1" hangingPunct="1">
              <a:buFontTx/>
              <a:buNone/>
            </a:pPr>
            <a:r>
              <a:rPr lang="en-US" smtClean="0"/>
              <a:t>You can use Studio to complete your code by placing your cursor at the end of a valid object or sub-object and typing a dot ( . ). This action causes Studio to open a pop-up window that contains all the sub-objects and methods that are valid for this object in this context. </a:t>
            </a:r>
          </a:p>
          <a:p>
            <a:pPr marL="457200" lvl="2" indent="0" eaLnBrk="1" hangingPunct="1">
              <a:buFontTx/>
              <a:buNone/>
            </a:pPr>
            <a:r>
              <a:rPr lang="en-US" smtClean="0"/>
              <a:t>As you type, Studio filters this list to include only those choices that match what you have typed thus far. Use the down arrow to highlight the item you want and press Enter, the space bar, or Tab to select it. After you select an item, Studio inserts it in the correct location in the code.</a:t>
            </a:r>
          </a:p>
          <a:p>
            <a:pPr lvl="1" eaLnBrk="1" hangingPunct="1"/>
            <a:r>
              <a:rPr lang="en-US" smtClean="0"/>
              <a:t>SmartHelp</a:t>
            </a:r>
          </a:p>
          <a:p>
            <a:pPr marL="457200" lvl="2" indent="0" eaLnBrk="1" hangingPunct="1">
              <a:buFontTx/>
              <a:buNone/>
            </a:pPr>
            <a:r>
              <a:rPr lang="en-US" smtClean="0"/>
              <a:t>As you type in a Studio editor, Studio assists you in entering valid code through the use of its SmartHelp feature. Studio uses a light-bulb icon to indicate that SmartHelp is available for the current line of code. </a:t>
            </a:r>
          </a:p>
          <a:p>
            <a:pPr lvl="1" eaLnBrk="1" hangingPunct="1"/>
            <a:r>
              <a:rPr lang="en-US" smtClean="0"/>
              <a:t>Ctrl+Space </a:t>
            </a:r>
          </a:p>
          <a:p>
            <a:pPr marL="457200" lvl="2" indent="0" eaLnBrk="1" hangingPunct="1">
              <a:buFontTx/>
              <a:buNone/>
            </a:pPr>
            <a:r>
              <a:rPr lang="en-US" smtClean="0"/>
              <a:t>This keyboard shortcut opens a popup for completing the partial statement at the current point. It lists objects and methods that would be legal to enter at that point in the statement.</a:t>
            </a:r>
          </a:p>
          <a:p>
            <a:pPr lvl="1" eaLnBrk="1" hangingPunct="1"/>
            <a:r>
              <a:rPr lang="en-US" smtClean="0"/>
              <a:t>Ctrl+Slash</a:t>
            </a:r>
          </a:p>
          <a:p>
            <a:pPr marL="457200" lvl="2" indent="0" eaLnBrk="1" hangingPunct="1">
              <a:buFontTx/>
              <a:buNone/>
            </a:pPr>
            <a:r>
              <a:rPr lang="en-US" smtClean="0"/>
              <a:t>This keyboard shortcut opens a popup for completing the value at the current point (for example, on the right hand side of an assignment to a typekey).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debugger enables you to execute your application step by step, examine program information related to variables, watches, or threads, and change your program without leaving Guidewire Studio.</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2454973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Run</a:t>
            </a:r>
            <a:r>
              <a:rPr lang="en-US" baseline="0" dirty="0" smtClean="0"/>
              <a:t> in a Debug Process with Gosu Scratchpad for your Guidewire application, you do not need to specify, by default, a connection to your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1834700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2E6CC5EC-4112-463F-95BB-4835804195B6}"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880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4FD56FAC-2B10-4A4A-AC9D-D749ECCF5C3F}"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2" name="Rectangle 2"/>
          <p:cNvSpPr>
            <a:spLocks noGrp="1" noRot="1" noChangeAspect="1" noChangeArrowheads="1" noTextEdit="1"/>
          </p:cNvSpPr>
          <p:nvPr>
            <p:ph type="sldImg"/>
          </p:nvPr>
        </p:nvSpPr>
        <p:spPr>
          <a:xfrm>
            <a:off x="728663" y="630238"/>
            <a:ext cx="5430837" cy="4073525"/>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B74CD9B6-2274-479E-9377-4D7126A2A434}"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63CA9BB2-4817-476A-B4C3-2CDF3B7DF21F}"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5"/>
          <p:cNvSpPr>
            <a:spLocks noGrp="1" noRot="1" noChangeAspect="1" noChangeArrowheads="1" noTextEdit="1"/>
          </p:cNvSpPr>
          <p:nvPr>
            <p:ph type="sldImg"/>
          </p:nvPr>
        </p:nvSpPr>
        <p:spPr>
          <a:ln/>
        </p:spPr>
      </p:sp>
      <p:sp>
        <p:nvSpPr>
          <p:cNvPr id="51205" name="Rectangle 6"/>
          <p:cNvSpPr>
            <a:spLocks noGrp="1" noChangeArrowheads="1"/>
          </p:cNvSpPr>
          <p:nvPr>
            <p:ph type="body" idx="1"/>
          </p:nvPr>
        </p:nvSpPr>
        <p:spPr>
          <a:ln/>
        </p:spPr>
        <p:txBody>
          <a:bodyPr/>
          <a:lstStyle/>
          <a:p>
            <a:pPr eaLnBrk="1" hangingPunct="1">
              <a:defRPr/>
            </a:pPr>
            <a:r>
              <a:rPr lang="en-US" dirty="0" smtClean="0"/>
              <a:t>Guidewire developed Gosu for several reasons. 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Second, there was a desire to have a code auto-complete feature in Studio. This is possible only with a statically-typed language. Most scripting languages, such as JavaScript, Perl, Python, and Ruby, are dynamically typed.</a:t>
            </a:r>
          </a:p>
          <a:p>
            <a:pPr marL="190500" indent="-190500" eaLnBrk="1" hangingPunct="1">
              <a:defRPr/>
            </a:pPr>
            <a:r>
              <a:rPr lang="en-US" dirty="0" smtClean="0"/>
              <a:t>Prior to ClaimCenter 6.0, PolicyCenter 4.0, and BillingCenter 3.0, Gosu was known as "GScript".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78FDCCF8-904B-4BA8-8A6B-B371DF0544EE}"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5CAA876B-0D4C-4A75-A7A5-D2417C0AF364}"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Workflows are available in all three primary Guidewire applications. They are used in PolicyCenter to manage policy transactions (such as renewals), and in BillingCenter to manage account delinquency and agency bill cycles. Although the feature is available in ClaimCenter, it is not used by the ClaimCenter base application.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a:t>
            </a:r>
            <a:r>
              <a:rPr lang="en-US" baseline="0" dirty="0" smtClean="0"/>
              <a:t> Scratchpad is Guidewire Studio code editor that lets you write, run and debug Gosu code. You can use Gosu scratchpad to run and debug Gosu code in Gosu Scratchpad or in to debug code in the Run Debug Process for the given Guidewire application project. </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822069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debugger enables you to execute your application step by step, examine program information related to variables, watches, or threads, and change your program without leaving Guidewire Studio.</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454973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Introduction to Gosu - </a:t>
            </a:r>
            <a:fld id="{C286A01D-9A2B-4FBF-92E4-D1F9E16F3963}"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of Carbon, the </a:t>
            </a:r>
            <a:r>
              <a:rPr lang="en-US" dirty="0" err="1" smtClean="0"/>
              <a:t>Gosu</a:t>
            </a:r>
            <a:r>
              <a:rPr lang="en-US" dirty="0" smtClean="0"/>
              <a:t> language</a:t>
            </a:r>
            <a:r>
              <a:rPr lang="en-US" baseline="0" dirty="0" smtClean="0"/>
              <a:t> was</a:t>
            </a:r>
            <a:r>
              <a:rPr lang="en-US" dirty="0" smtClean="0"/>
              <a:t> not case-sensitive. However</a:t>
            </a:r>
            <a:r>
              <a:rPr lang="en-US" baseline="0" dirty="0" smtClean="0"/>
              <a:t> in the current release, all </a:t>
            </a:r>
            <a:r>
              <a:rPr lang="en-US" baseline="0" dirty="0" err="1" smtClean="0"/>
              <a:t>Gosu</a:t>
            </a:r>
            <a:r>
              <a:rPr lang="en-US" baseline="0" dirty="0" smtClean="0"/>
              <a:t> is case sensitive. The compiler will not resolve cases not following the convention. In the example, the variable “</a:t>
            </a:r>
            <a:r>
              <a:rPr lang="en-US" baseline="0" dirty="0" err="1" smtClean="0"/>
              <a:t>myVar</a:t>
            </a:r>
            <a:r>
              <a:rPr lang="en-US" baseline="0" dirty="0" smtClean="0"/>
              <a:t>” is declared and defined, then referred to later. You must refer to the variable exactly as it was declared in order for the variable to be compiled.  </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3611903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9747100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1408243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64698898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91488613"/>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81957765"/>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152573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56685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908189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7175935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1834900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6551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956913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53047026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340756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dirty="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dirty="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E0DE73DB-26C2-430E-8EA3-5B8F577105D6}"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 id="2147483795" r:id="rId13"/>
    <p:sldLayoutId id="2147483796" r:id="rId14"/>
    <p:sldLayoutId id="2147483797" r:id="rId15"/>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Introduction to Gosu</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13 June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rgbClr val="C0C0C0"/>
                </a:solidFill>
              </a:rPr>
              <a:t>Guidewire</a:t>
            </a:r>
            <a:r>
              <a:rPr lang="en-US" sz="2800" dirty="0" smtClean="0">
                <a:solidFill>
                  <a:srgbClr val="C0C0C0"/>
                </a:solidFill>
              </a:rPr>
              <a:t> </a:t>
            </a:r>
            <a:r>
              <a:rPr lang="en-US" sz="2800" dirty="0" err="1" smtClean="0">
                <a:solidFill>
                  <a:srgbClr val="C0C0C0"/>
                </a:solidFill>
              </a:rPr>
              <a:t>Gosu</a:t>
            </a:r>
            <a:r>
              <a:rPr lang="en-US" sz="2800" dirty="0" smtClean="0">
                <a:solidFill>
                  <a:srgbClr val="C0C0C0"/>
                </a:solidFill>
              </a:rPr>
              <a:t> overview</a:t>
            </a:r>
          </a:p>
          <a:p>
            <a:pPr>
              <a:lnSpc>
                <a:spcPct val="150000"/>
              </a:lnSpc>
              <a:buFont typeface="Arial" charset="0"/>
              <a:buChar char="•"/>
            </a:pPr>
            <a:r>
              <a:rPr lang="en-US" sz="2800" dirty="0" err="1" smtClean="0"/>
              <a:t>Gosu</a:t>
            </a:r>
            <a:r>
              <a:rPr lang="en-US" sz="2800" dirty="0" smtClean="0"/>
              <a:t> statements</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objects</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subtypes</a:t>
            </a:r>
          </a:p>
          <a:p>
            <a:pPr>
              <a:lnSpc>
                <a:spcPct val="150000"/>
              </a:lnSpc>
              <a:buFont typeface="Arial" charset="0"/>
              <a:buChar char="•"/>
            </a:pPr>
            <a:r>
              <a:rPr lang="en-US" sz="2800" dirty="0" err="1">
                <a:solidFill>
                  <a:srgbClr val="C0C0C0"/>
                </a:solidFill>
              </a:rPr>
              <a:t>Gosu</a:t>
            </a:r>
            <a:r>
              <a:rPr lang="en-US" sz="2800" dirty="0">
                <a:solidFill>
                  <a:srgbClr val="C0C0C0"/>
                </a:solidFill>
              </a:rPr>
              <a:t> Scratchpad</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Variables</a:t>
            </a:r>
          </a:p>
        </p:txBody>
      </p:sp>
      <p:sp>
        <p:nvSpPr>
          <p:cNvPr id="16387" name="Rectangle 3"/>
          <p:cNvSpPr>
            <a:spLocks noGrp="1" noChangeArrowheads="1"/>
          </p:cNvSpPr>
          <p:nvPr>
            <p:ph idx="1"/>
          </p:nvPr>
        </p:nvSpPr>
        <p:spPr/>
        <p:txBody>
          <a:bodyPr/>
          <a:lstStyle/>
          <a:p>
            <a:pPr>
              <a:buFont typeface="Arial" charset="0"/>
              <a:buChar char="•"/>
            </a:pPr>
            <a:r>
              <a:rPr lang="en-US" smtClean="0"/>
              <a:t>Syntax to declare variables:</a:t>
            </a:r>
            <a:r>
              <a:rPr lang="en-US" smtClean="0">
                <a:solidFill>
                  <a:srgbClr val="FF3300"/>
                </a:solidFill>
              </a:rPr>
              <a:t> </a:t>
            </a:r>
            <a:endParaRPr lang="en-US" smtClean="0"/>
          </a:p>
          <a:p>
            <a:pPr lvl="1">
              <a:buFont typeface="Wingdings 2" pitchFamily="18" charset="2"/>
              <a:buNone/>
            </a:pPr>
            <a:r>
              <a:rPr lang="en-US" sz="2400" smtClean="0">
                <a:solidFill>
                  <a:srgbClr val="FF3300"/>
                </a:solidFill>
              </a:rPr>
              <a:t>var </a:t>
            </a:r>
            <a:r>
              <a:rPr lang="en-US" sz="2400" i="1" smtClean="0">
                <a:solidFill>
                  <a:srgbClr val="0033CC"/>
                </a:solidFill>
              </a:rPr>
              <a:t>variableName</a:t>
            </a:r>
            <a:r>
              <a:rPr lang="en-US" sz="2400" smtClean="0">
                <a:solidFill>
                  <a:srgbClr val="FF3300"/>
                </a:solidFill>
              </a:rPr>
              <a:t> : </a:t>
            </a:r>
            <a:r>
              <a:rPr lang="en-US" sz="2400" i="1" smtClean="0">
                <a:solidFill>
                  <a:srgbClr val="0033CC"/>
                </a:solidFill>
              </a:rPr>
              <a:t>datatype</a:t>
            </a:r>
          </a:p>
          <a:p>
            <a:pPr lvl="1">
              <a:buFont typeface="Wingdings 2" pitchFamily="18" charset="2"/>
              <a:buNone/>
            </a:pPr>
            <a:r>
              <a:rPr lang="en-US" sz="2400" smtClean="0">
                <a:solidFill>
                  <a:srgbClr val="FF3300"/>
                </a:solidFill>
              </a:rPr>
              <a:t>var </a:t>
            </a:r>
            <a:r>
              <a:rPr lang="en-US" sz="2400" i="1" smtClean="0">
                <a:solidFill>
                  <a:srgbClr val="0033CC"/>
                </a:solidFill>
              </a:rPr>
              <a:t>variableName</a:t>
            </a:r>
            <a:r>
              <a:rPr lang="en-US" sz="2400" smtClean="0">
                <a:solidFill>
                  <a:srgbClr val="FF3300"/>
                </a:solidFill>
              </a:rPr>
              <a:t> = </a:t>
            </a:r>
            <a:r>
              <a:rPr lang="en-US" sz="2400" i="1" smtClean="0">
                <a:solidFill>
                  <a:srgbClr val="0033CC"/>
                </a:solidFill>
              </a:rPr>
              <a:t>initialValue</a:t>
            </a:r>
            <a:endParaRPr lang="en-US" sz="2400" smtClean="0">
              <a:solidFill>
                <a:srgbClr val="FF3300"/>
              </a:solidFill>
            </a:endParaRPr>
          </a:p>
          <a:p>
            <a:pPr>
              <a:buFont typeface="Arial" charset="0"/>
              <a:buChar char="•"/>
            </a:pPr>
            <a:r>
              <a:rPr lang="en-US" smtClean="0"/>
              <a:t>Syntax to set variable values:</a:t>
            </a:r>
          </a:p>
          <a:p>
            <a:pPr lvl="1">
              <a:buFont typeface="Wingdings 2" pitchFamily="18" charset="2"/>
              <a:buNone/>
            </a:pPr>
            <a:r>
              <a:rPr lang="en-US" sz="2400" i="1" smtClean="0">
                <a:solidFill>
                  <a:srgbClr val="0033CC"/>
                </a:solidFill>
              </a:rPr>
              <a:t>variableName</a:t>
            </a:r>
            <a:r>
              <a:rPr lang="en-US" sz="2400" smtClean="0">
                <a:solidFill>
                  <a:srgbClr val="FF3300"/>
                </a:solidFill>
              </a:rPr>
              <a:t> = </a:t>
            </a:r>
            <a:r>
              <a:rPr lang="en-US" sz="2400" i="1" smtClean="0">
                <a:solidFill>
                  <a:srgbClr val="0033CC"/>
                </a:solidFill>
              </a:rPr>
              <a:t>newValue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601" y="3313252"/>
            <a:ext cx="4313424" cy="234676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Comments</a:t>
            </a:r>
          </a:p>
        </p:txBody>
      </p:sp>
      <p:sp>
        <p:nvSpPr>
          <p:cNvPr id="17411" name="Rectangle 3"/>
          <p:cNvSpPr>
            <a:spLocks noGrp="1" noChangeArrowheads="1"/>
          </p:cNvSpPr>
          <p:nvPr>
            <p:ph idx="1"/>
          </p:nvPr>
        </p:nvSpPr>
        <p:spPr/>
        <p:txBody>
          <a:bodyPr/>
          <a:lstStyle/>
          <a:p>
            <a:pPr>
              <a:buFont typeface="Arial" charset="0"/>
              <a:buChar char="•"/>
            </a:pPr>
            <a:r>
              <a:rPr lang="en-US" sz="2800" dirty="0" smtClean="0"/>
              <a:t>Single-line comment</a:t>
            </a:r>
          </a:p>
          <a:p>
            <a:pPr lvl="1">
              <a:buFont typeface="Wingdings 2" pitchFamily="18" charset="2"/>
              <a:buNone/>
            </a:pPr>
            <a:r>
              <a:rPr lang="en-US" sz="2400" dirty="0" smtClean="0">
                <a:solidFill>
                  <a:srgbClr val="FF3300"/>
                </a:solidFill>
              </a:rPr>
              <a:t>// </a:t>
            </a:r>
            <a:r>
              <a:rPr lang="en-US" sz="2400" i="1" dirty="0" smtClean="0">
                <a:solidFill>
                  <a:srgbClr val="0033CC"/>
                </a:solidFill>
              </a:rPr>
              <a:t>comment</a:t>
            </a:r>
          </a:p>
          <a:p>
            <a:pPr lvl="1"/>
            <a:r>
              <a:rPr lang="en-US" sz="2400" dirty="0" smtClean="0"/>
              <a:t>CTRL + SHIFT + / toggles selected lines to have or not have single-line comments</a:t>
            </a:r>
          </a:p>
          <a:p>
            <a:pPr>
              <a:buFont typeface="Arial" charset="0"/>
              <a:buChar char="•"/>
            </a:pPr>
            <a:r>
              <a:rPr lang="en-US" sz="2800" dirty="0" smtClean="0"/>
              <a:t>Multiple-line comment</a:t>
            </a:r>
          </a:p>
          <a:p>
            <a:pPr lvl="1">
              <a:buFont typeface="Wingdings 2" pitchFamily="18" charset="2"/>
              <a:buNone/>
            </a:pPr>
            <a:r>
              <a:rPr lang="en-US" sz="2400" dirty="0" smtClean="0">
                <a:solidFill>
                  <a:srgbClr val="FF3300"/>
                </a:solidFill>
              </a:rPr>
              <a:t>/* </a:t>
            </a:r>
            <a:r>
              <a:rPr lang="en-US" sz="2400" i="1" dirty="0" smtClean="0">
                <a:solidFill>
                  <a:srgbClr val="0033CC"/>
                </a:solidFill>
              </a:rPr>
              <a:t>comment</a:t>
            </a:r>
            <a:r>
              <a:rPr lang="en-US" sz="2400" dirty="0" smtClean="0">
                <a:solidFill>
                  <a:srgbClr val="FF3300"/>
                </a:solidFill>
              </a:rPr>
              <a:t/>
            </a:r>
            <a:br>
              <a:rPr lang="en-US" sz="2400" dirty="0" smtClean="0">
                <a:solidFill>
                  <a:srgbClr val="FF3300"/>
                </a:solidFill>
              </a:rPr>
            </a:br>
            <a:r>
              <a:rPr lang="en-US" sz="2400" dirty="0" smtClean="0">
                <a:solidFill>
                  <a:srgbClr val="FF3300"/>
                </a:solidFill>
              </a:rPr>
              <a:t>*/</a:t>
            </a:r>
            <a:endParaRPr lang="en-US" dirty="0" smtClean="0">
              <a:solidFill>
                <a:srgbClr val="FF33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04" y="4197389"/>
            <a:ext cx="6146953" cy="170569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539433" y="4780344"/>
            <a:ext cx="277792" cy="26989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1564512" y="5610044"/>
            <a:ext cx="277792" cy="26989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3242840" y="4237719"/>
            <a:ext cx="277792" cy="26989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03" y="3091394"/>
            <a:ext cx="6146953" cy="170569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4" name="Rectangle 2"/>
          <p:cNvSpPr>
            <a:spLocks noGrp="1" noChangeArrowheads="1"/>
          </p:cNvSpPr>
          <p:nvPr>
            <p:ph type="title"/>
          </p:nvPr>
        </p:nvSpPr>
        <p:spPr/>
        <p:txBody>
          <a:bodyPr/>
          <a:lstStyle/>
          <a:p>
            <a:pPr eaLnBrk="1" hangingPunct="1"/>
            <a:r>
              <a:rPr lang="en-US" smtClean="0"/>
              <a:t>Statements</a:t>
            </a:r>
          </a:p>
        </p:txBody>
      </p:sp>
      <p:sp>
        <p:nvSpPr>
          <p:cNvPr id="18435" name="Rectangle 3"/>
          <p:cNvSpPr>
            <a:spLocks noGrp="1" noChangeArrowheads="1"/>
          </p:cNvSpPr>
          <p:nvPr>
            <p:ph idx="1"/>
          </p:nvPr>
        </p:nvSpPr>
        <p:spPr/>
        <p:txBody>
          <a:bodyPr/>
          <a:lstStyle/>
          <a:p>
            <a:pPr>
              <a:buFont typeface="Arial" charset="0"/>
              <a:buChar char="•"/>
            </a:pPr>
            <a:r>
              <a:rPr lang="en-US" dirty="0" smtClean="0"/>
              <a:t>Statements in </a:t>
            </a:r>
            <a:r>
              <a:rPr lang="en-US" dirty="0" err="1" smtClean="0"/>
              <a:t>Gosu</a:t>
            </a:r>
            <a:r>
              <a:rPr lang="en-US" dirty="0" smtClean="0"/>
              <a:t> do not require a terminator to mark end of statement</a:t>
            </a:r>
          </a:p>
          <a:p>
            <a:pPr lvl="1"/>
            <a:r>
              <a:rPr lang="en-US" dirty="0" smtClean="0"/>
              <a:t>Compiler determines end of statement based on syntax</a:t>
            </a:r>
          </a:p>
        </p:txBody>
      </p:sp>
      <p:sp>
        <p:nvSpPr>
          <p:cNvPr id="18439" name="Text Box 8"/>
          <p:cNvSpPr txBox="1">
            <a:spLocks noChangeArrowheads="1"/>
          </p:cNvSpPr>
          <p:nvPr/>
        </p:nvSpPr>
        <p:spPr bwMode="auto">
          <a:xfrm>
            <a:off x="546100" y="2487613"/>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statement</a:t>
            </a:r>
          </a:p>
        </p:txBody>
      </p:sp>
      <p:sp>
        <p:nvSpPr>
          <p:cNvPr id="18440" name="Line 9"/>
          <p:cNvSpPr>
            <a:spLocks noChangeShapeType="1"/>
          </p:cNvSpPr>
          <p:nvPr/>
        </p:nvSpPr>
        <p:spPr bwMode="auto">
          <a:xfrm>
            <a:off x="1587500" y="2808288"/>
            <a:ext cx="273050" cy="2413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 name="Rounded Rectangle 1"/>
          <p:cNvSpPr/>
          <p:nvPr/>
        </p:nvSpPr>
        <p:spPr bwMode="auto">
          <a:xfrm>
            <a:off x="1504709" y="3091394"/>
            <a:ext cx="1585732" cy="31156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Arrow Connector 3"/>
          <p:cNvCxnSpPr/>
          <p:nvPr/>
        </p:nvCxnSpPr>
        <p:spPr bwMode="auto">
          <a:xfrm>
            <a:off x="995423" y="2792413"/>
            <a:ext cx="509286" cy="761015"/>
          </a:xfrm>
          <a:prstGeom prst="straightConnector1">
            <a:avLst/>
          </a:prstGeom>
          <a:noFill/>
          <a:ln w="19050" cap="flat" cmpd="sng" algn="ctr">
            <a:solidFill>
              <a:srgbClr val="FF0000"/>
            </a:solidFill>
            <a:prstDash val="solid"/>
            <a:round/>
            <a:headEnd type="none" w="med" len="med"/>
            <a:tailEnd type="arrow"/>
          </a:ln>
          <a:effectLst/>
        </p:spPr>
      </p:cxnSp>
      <p:sp>
        <p:nvSpPr>
          <p:cNvPr id="6" name="Rounded Rectangle 5"/>
          <p:cNvSpPr/>
          <p:nvPr/>
        </p:nvSpPr>
        <p:spPr bwMode="auto">
          <a:xfrm>
            <a:off x="1504709" y="3402957"/>
            <a:ext cx="2319070" cy="27779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Conditions and comparison operators</a:t>
            </a:r>
          </a:p>
        </p:txBody>
      </p:sp>
      <p:sp>
        <p:nvSpPr>
          <p:cNvPr id="19460" name="Rectangle 3"/>
          <p:cNvSpPr>
            <a:spLocks noGrp="1" noChangeArrowheads="1"/>
          </p:cNvSpPr>
          <p:nvPr>
            <p:ph idx="1"/>
          </p:nvPr>
        </p:nvSpPr>
        <p:spPr>
          <a:xfrm>
            <a:off x="576986" y="3087407"/>
            <a:ext cx="8318500" cy="1681363"/>
          </a:xfrm>
        </p:spPr>
        <p:txBody>
          <a:bodyPr/>
          <a:lstStyle/>
          <a:p>
            <a:pPr>
              <a:buFont typeface="Arial" charset="0"/>
              <a:buChar char="•"/>
              <a:tabLst>
                <a:tab pos="2514600" algn="l"/>
              </a:tabLst>
            </a:pPr>
            <a:r>
              <a:rPr lang="en-US" dirty="0" smtClean="0"/>
              <a:t>Common comparison operators:</a:t>
            </a:r>
          </a:p>
          <a:p>
            <a:pPr lvl="1">
              <a:tabLst>
                <a:tab pos="2514600" algn="l"/>
              </a:tabLst>
            </a:pPr>
            <a:r>
              <a:rPr lang="en-US" dirty="0" smtClean="0"/>
              <a:t>Equality:	</a:t>
            </a:r>
            <a:r>
              <a:rPr lang="en-US" dirty="0" smtClean="0">
                <a:latin typeface="Lucida Sans" pitchFamily="34" charset="0"/>
              </a:rPr>
              <a:t>==</a:t>
            </a:r>
            <a:r>
              <a:rPr lang="en-US" dirty="0" smtClean="0"/>
              <a:t>, </a:t>
            </a:r>
            <a:r>
              <a:rPr lang="en-US" dirty="0" smtClean="0">
                <a:latin typeface="Lucida Sans" pitchFamily="34" charset="0"/>
              </a:rPr>
              <a:t>!=</a:t>
            </a:r>
          </a:p>
          <a:p>
            <a:pPr lvl="1">
              <a:tabLst>
                <a:tab pos="2514600" algn="l"/>
              </a:tabLst>
            </a:pPr>
            <a:r>
              <a:rPr lang="en-US" dirty="0" smtClean="0"/>
              <a:t>Relational: 	</a:t>
            </a:r>
            <a:r>
              <a:rPr lang="en-US" dirty="0" smtClean="0">
                <a:latin typeface="Lucida Sans" pitchFamily="34" charset="0"/>
              </a:rPr>
              <a:t>&gt;, &lt;, &gt;=, &lt;=</a:t>
            </a:r>
          </a:p>
          <a:p>
            <a:pPr lvl="1">
              <a:tabLst>
                <a:tab pos="2514600" algn="l"/>
              </a:tabLst>
            </a:pPr>
            <a:r>
              <a:rPr lang="en-US" dirty="0" smtClean="0"/>
              <a:t>Compound: 	</a:t>
            </a:r>
            <a:r>
              <a:rPr lang="en-US" dirty="0" smtClean="0">
                <a:latin typeface="Lucida Sans" pitchFamily="34" charset="0"/>
                <a:cs typeface="Courier New" pitchFamily="49" charset="0"/>
              </a:rPr>
              <a:t>&amp;&amp;</a:t>
            </a:r>
            <a:r>
              <a:rPr lang="en-US" dirty="0" smtClean="0"/>
              <a:t> (“and”)  </a:t>
            </a:r>
            <a:r>
              <a:rPr lang="en-US" dirty="0" smtClean="0">
                <a:latin typeface="Lucida Sans" pitchFamily="34" charset="0"/>
              </a:rPr>
              <a:t> </a:t>
            </a:r>
            <a:r>
              <a:rPr lang="en-US" dirty="0" smtClean="0">
                <a:latin typeface="Lucida Sans" pitchFamily="34" charset="0"/>
                <a:cs typeface="Courier New" pitchFamily="49" charset="0"/>
              </a:rPr>
              <a:t>|| </a:t>
            </a:r>
            <a:r>
              <a:rPr lang="en-US" dirty="0" smtClean="0"/>
              <a:t>(“or”)</a:t>
            </a:r>
          </a:p>
          <a:p>
            <a:pPr lvl="1">
              <a:tabLst>
                <a:tab pos="2514600" algn="l"/>
              </a:tabLst>
            </a:pPr>
            <a:endParaRPr lang="en-US" dirty="0" smtClean="0"/>
          </a:p>
          <a:p>
            <a:pPr lvl="1">
              <a:tabLst>
                <a:tab pos="2514600" algn="l"/>
              </a:tabLst>
            </a:pPr>
            <a:endParaRPr lang="en-US" dirty="0" smtClean="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09" y="1259470"/>
            <a:ext cx="4889634" cy="155317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mtClean="0"/>
              <a:t>Concatenation operator</a:t>
            </a:r>
          </a:p>
        </p:txBody>
      </p:sp>
      <p:sp>
        <p:nvSpPr>
          <p:cNvPr id="20484" name="Rectangle 3"/>
          <p:cNvSpPr>
            <a:spLocks noGrp="1" noChangeArrowheads="1"/>
          </p:cNvSpPr>
          <p:nvPr>
            <p:ph idx="1"/>
          </p:nvPr>
        </p:nvSpPr>
        <p:spPr/>
        <p:txBody>
          <a:bodyPr/>
          <a:lstStyle/>
          <a:p>
            <a:pPr>
              <a:buFont typeface="Arial" charset="0"/>
              <a:buChar char="•"/>
            </a:pPr>
            <a:r>
              <a:rPr lang="en-US" smtClean="0"/>
              <a:t>Concatenates two or more values into a single string</a:t>
            </a:r>
          </a:p>
          <a:p>
            <a:pPr>
              <a:buFont typeface="Arial" charset="0"/>
              <a:buChar char="•"/>
            </a:pPr>
            <a:r>
              <a:rPr lang="en-US" smtClean="0"/>
              <a:t>Syntax:  </a:t>
            </a:r>
            <a:r>
              <a:rPr lang="en-US" sz="2500" i="1" smtClean="0">
                <a:solidFill>
                  <a:srgbClr val="0033CC"/>
                </a:solidFill>
              </a:rPr>
              <a:t>value</a:t>
            </a:r>
            <a:r>
              <a:rPr lang="en-US" sz="2500" smtClean="0">
                <a:solidFill>
                  <a:srgbClr val="FF3300"/>
                </a:solidFill>
              </a:rPr>
              <a:t> + </a:t>
            </a:r>
            <a:r>
              <a:rPr lang="en-US" sz="2500" i="1" smtClean="0">
                <a:solidFill>
                  <a:srgbClr val="0033CC"/>
                </a:solidFill>
              </a:rPr>
              <a:t>value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308" y="2062043"/>
            <a:ext cx="5812480" cy="368560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2372810" y="4861367"/>
            <a:ext cx="1584738" cy="27779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a:off x="4224759" y="3345084"/>
            <a:ext cx="138897" cy="0"/>
          </a:xfrm>
          <a:prstGeom prst="line">
            <a:avLst/>
          </a:prstGeom>
          <a:noFill/>
          <a:ln w="12700" cap="flat" cmpd="sng" algn="ctr">
            <a:solidFill>
              <a:srgbClr val="FF0000"/>
            </a:solidFill>
            <a:prstDash val="solid"/>
            <a:round/>
            <a:headEnd type="none" w="med" len="med"/>
            <a:tailEnd type="none" w="med" len="med"/>
          </a:ln>
          <a:effectLst/>
        </p:spPr>
      </p:cxnSp>
      <p:cxnSp>
        <p:nvCxnSpPr>
          <p:cNvPr id="9" name="Straight Connector 8"/>
          <p:cNvCxnSpPr/>
          <p:nvPr/>
        </p:nvCxnSpPr>
        <p:spPr bwMode="auto">
          <a:xfrm>
            <a:off x="5071640" y="3345084"/>
            <a:ext cx="138897" cy="0"/>
          </a:xfrm>
          <a:prstGeom prst="line">
            <a:avLst/>
          </a:prstGeom>
          <a:noFill/>
          <a:ln w="12700" cap="flat" cmpd="sng" algn="ctr">
            <a:solidFill>
              <a:srgbClr val="FF0000"/>
            </a:solidFill>
            <a:prstDash val="solid"/>
            <a:round/>
            <a:headEnd type="none" w="med" len="med"/>
            <a:tailEnd type="none" w="med" len="med"/>
          </a:ln>
          <a:effectLst/>
        </p:spPr>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if/else statements</a:t>
            </a:r>
          </a:p>
        </p:txBody>
      </p:sp>
      <p:sp>
        <p:nvSpPr>
          <p:cNvPr id="21507" name="Rectangle 3"/>
          <p:cNvSpPr>
            <a:spLocks noGrp="1" noChangeArrowheads="1"/>
          </p:cNvSpPr>
          <p:nvPr>
            <p:ph idx="1"/>
          </p:nvPr>
        </p:nvSpPr>
        <p:spPr/>
        <p:txBody>
          <a:bodyPr/>
          <a:lstStyle/>
          <a:p>
            <a:pPr>
              <a:buFont typeface="Arial" charset="0"/>
              <a:buChar char="•"/>
              <a:tabLst>
                <a:tab pos="1493838" algn="l"/>
                <a:tab pos="2057400" algn="l"/>
              </a:tabLst>
            </a:pPr>
            <a:r>
              <a:rPr lang="en-US" smtClean="0"/>
              <a:t>Syntax:	</a:t>
            </a:r>
            <a:r>
              <a:rPr lang="en-US" sz="2500" smtClean="0">
                <a:solidFill>
                  <a:srgbClr val="FF3300"/>
                </a:solidFill>
              </a:rPr>
              <a:t>if (</a:t>
            </a:r>
            <a:r>
              <a:rPr lang="en-US" sz="2500" i="1" smtClean="0">
                <a:solidFill>
                  <a:srgbClr val="0033CC"/>
                </a:solidFill>
              </a:rPr>
              <a:t>condition</a:t>
            </a:r>
            <a:r>
              <a:rPr lang="en-US" sz="2500" smtClean="0">
                <a:solidFill>
                  <a:srgbClr val="FF3300"/>
                </a:solidFill>
              </a:rPr>
              <a:t>)</a:t>
            </a:r>
          </a:p>
          <a:p>
            <a:pPr lvl="1">
              <a:buFont typeface="Wingdings 2" pitchFamily="18" charset="2"/>
              <a:buNone/>
              <a:tabLst>
                <a:tab pos="1493838" algn="l"/>
                <a:tab pos="2057400" algn="l"/>
              </a:tabLst>
            </a:pPr>
            <a:r>
              <a:rPr lang="en-US" sz="2400" smtClean="0">
                <a:solidFill>
                  <a:srgbClr val="FF3300"/>
                </a:solidFill>
              </a:rPr>
              <a:t>			</a:t>
            </a:r>
            <a:r>
              <a:rPr lang="en-US" sz="2400" i="1" smtClean="0">
                <a:solidFill>
                  <a:srgbClr val="0033CC"/>
                </a:solidFill>
              </a:rPr>
              <a:t>statement_or_{block}</a:t>
            </a:r>
            <a:br>
              <a:rPr lang="en-US" sz="2400" i="1" smtClean="0">
                <a:solidFill>
                  <a:srgbClr val="0033CC"/>
                </a:solidFill>
              </a:rPr>
            </a:br>
            <a:r>
              <a:rPr lang="en-US" sz="2400" i="1" smtClean="0">
                <a:solidFill>
                  <a:srgbClr val="0033CC"/>
                </a:solidFill>
              </a:rPr>
              <a:t>	</a:t>
            </a:r>
            <a:r>
              <a:rPr lang="en-US" sz="2400" smtClean="0">
                <a:solidFill>
                  <a:srgbClr val="FF3300"/>
                </a:solidFill>
              </a:rPr>
              <a:t>else</a:t>
            </a:r>
          </a:p>
          <a:p>
            <a:pPr lvl="1">
              <a:buFont typeface="Wingdings 2" pitchFamily="18" charset="2"/>
              <a:buNone/>
              <a:tabLst>
                <a:tab pos="1493838" algn="l"/>
                <a:tab pos="2057400" algn="l"/>
              </a:tabLst>
            </a:pPr>
            <a:r>
              <a:rPr lang="en-US" sz="2400" smtClean="0">
                <a:solidFill>
                  <a:srgbClr val="FF3300"/>
                </a:solidFill>
              </a:rPr>
              <a:t>			</a:t>
            </a:r>
            <a:r>
              <a:rPr lang="en-US" sz="2400" i="1" smtClean="0">
                <a:solidFill>
                  <a:srgbClr val="0033CC"/>
                </a:solidFill>
              </a:rPr>
              <a:t>statement_or_{block}</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490" y="2950279"/>
            <a:ext cx="3924910" cy="291808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Ternary operator</a:t>
            </a:r>
          </a:p>
        </p:txBody>
      </p:sp>
      <p:sp>
        <p:nvSpPr>
          <p:cNvPr id="22532" name="Rectangle 3"/>
          <p:cNvSpPr>
            <a:spLocks noGrp="1" noChangeArrowheads="1"/>
          </p:cNvSpPr>
          <p:nvPr>
            <p:ph idx="1"/>
          </p:nvPr>
        </p:nvSpPr>
        <p:spPr>
          <a:xfrm>
            <a:off x="519113" y="914400"/>
            <a:ext cx="3987800" cy="5486400"/>
          </a:xfrm>
        </p:spPr>
        <p:txBody>
          <a:bodyPr/>
          <a:lstStyle/>
          <a:p>
            <a:pPr>
              <a:buFont typeface="Arial" charset="0"/>
              <a:buChar char="•"/>
            </a:pPr>
            <a:r>
              <a:rPr lang="en-US" smtClean="0"/>
              <a:t>Similar to if-else, but can only return expressions</a:t>
            </a:r>
          </a:p>
          <a:p>
            <a:pPr lvl="1"/>
            <a:r>
              <a:rPr lang="en-US" smtClean="0"/>
              <a:t>It cannot execute statements</a:t>
            </a:r>
          </a:p>
          <a:p>
            <a:pPr>
              <a:buFont typeface="Arial" charset="0"/>
              <a:buChar char="•"/>
            </a:pPr>
            <a:r>
              <a:rPr lang="en-US" smtClean="0"/>
              <a:t>Typically used in PCF files where if-else statements are cumbersome</a:t>
            </a:r>
          </a:p>
          <a:p>
            <a:pPr>
              <a:buFont typeface="Arial" charset="0"/>
              <a:buChar char="•"/>
            </a:pPr>
            <a:r>
              <a:rPr lang="en-US" smtClean="0"/>
              <a:t>Syntax:</a:t>
            </a:r>
            <a:br>
              <a:rPr lang="en-US" smtClean="0"/>
            </a:br>
            <a:r>
              <a:rPr lang="en-US" smtClean="0"/>
              <a:t> </a:t>
            </a:r>
            <a:r>
              <a:rPr lang="en-US" sz="2500" i="1" smtClean="0">
                <a:solidFill>
                  <a:srgbClr val="0033CC"/>
                </a:solidFill>
              </a:rPr>
              <a:t>condition</a:t>
            </a:r>
            <a:r>
              <a:rPr lang="en-US" sz="2500" smtClean="0">
                <a:solidFill>
                  <a:srgbClr val="FF3300"/>
                </a:solidFill>
              </a:rPr>
              <a:t/>
            </a:r>
            <a:br>
              <a:rPr lang="en-US" sz="2500" smtClean="0">
                <a:solidFill>
                  <a:srgbClr val="FF3300"/>
                </a:solidFill>
              </a:rPr>
            </a:br>
            <a:r>
              <a:rPr lang="en-US" sz="2500" smtClean="0">
                <a:solidFill>
                  <a:srgbClr val="FF3300"/>
                </a:solidFill>
              </a:rPr>
              <a:t>	? </a:t>
            </a:r>
            <a:r>
              <a:rPr lang="en-US" sz="2500" i="1" smtClean="0">
                <a:solidFill>
                  <a:srgbClr val="0033CC"/>
                </a:solidFill>
              </a:rPr>
              <a:t>returnValueIfTrue</a:t>
            </a:r>
            <a:r>
              <a:rPr lang="en-US" sz="2500" smtClean="0">
                <a:solidFill>
                  <a:srgbClr val="FF3300"/>
                </a:solidFill>
              </a:rPr>
              <a:t> 	: </a:t>
            </a:r>
            <a:r>
              <a:rPr lang="en-US" sz="2500" i="1" smtClean="0">
                <a:solidFill>
                  <a:srgbClr val="0033CC"/>
                </a:solidFill>
              </a:rPr>
              <a:t>returnValueIfFalse</a:t>
            </a:r>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5975"/>
          <a:stretch/>
        </p:blipFill>
        <p:spPr bwMode="auto">
          <a:xfrm>
            <a:off x="4580645" y="1555408"/>
            <a:ext cx="4250839" cy="277352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5717894" y="2824223"/>
            <a:ext cx="162045" cy="40511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61" y="3253920"/>
            <a:ext cx="7551737" cy="257175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4" name="Rectangle 2"/>
          <p:cNvSpPr>
            <a:spLocks noGrp="1" noChangeArrowheads="1"/>
          </p:cNvSpPr>
          <p:nvPr>
            <p:ph type="title"/>
          </p:nvPr>
        </p:nvSpPr>
        <p:spPr/>
        <p:txBody>
          <a:bodyPr/>
          <a:lstStyle/>
          <a:p>
            <a:pPr eaLnBrk="1" hangingPunct="1"/>
            <a:r>
              <a:rPr lang="en-US" smtClean="0"/>
              <a:t>Gosu method libraries</a:t>
            </a:r>
          </a:p>
        </p:txBody>
      </p:sp>
      <p:sp>
        <p:nvSpPr>
          <p:cNvPr id="23555" name="Rectangle 3"/>
          <p:cNvSpPr>
            <a:spLocks noGrp="1" noChangeArrowheads="1"/>
          </p:cNvSpPr>
          <p:nvPr>
            <p:ph idx="1"/>
          </p:nvPr>
        </p:nvSpPr>
        <p:spPr>
          <a:xfrm>
            <a:off x="519113" y="914400"/>
            <a:ext cx="8318500" cy="2210765"/>
          </a:xfrm>
        </p:spPr>
        <p:txBody>
          <a:bodyPr/>
          <a:lstStyle/>
          <a:p>
            <a:pPr>
              <a:buFont typeface="Arial" charset="0"/>
              <a:buChar char="•"/>
            </a:pPr>
            <a:r>
              <a:rPr lang="en-US" dirty="0" smtClean="0"/>
              <a:t>Available in all base applications </a:t>
            </a:r>
          </a:p>
          <a:p>
            <a:pPr>
              <a:buFont typeface="Arial" charset="0"/>
              <a:buChar char="•"/>
            </a:pPr>
            <a:r>
              <a:rPr lang="en-US" dirty="0" smtClean="0"/>
              <a:t>Syntax to reference method:</a:t>
            </a:r>
          </a:p>
          <a:p>
            <a:pPr lvl="1"/>
            <a:r>
              <a:rPr lang="en-US" dirty="0" err="1" smtClean="0">
                <a:solidFill>
                  <a:srgbClr val="FF3300"/>
                </a:solidFill>
              </a:rPr>
              <a:t>gw.api.util.DateUtil.</a:t>
            </a:r>
            <a:r>
              <a:rPr lang="en-US" i="1" dirty="0" err="1" smtClean="0">
                <a:solidFill>
                  <a:srgbClr val="0033CC"/>
                </a:solidFill>
              </a:rPr>
              <a:t>FunctionName</a:t>
            </a:r>
            <a:r>
              <a:rPr lang="en-US" dirty="0" smtClean="0">
                <a:solidFill>
                  <a:srgbClr val="FF3300"/>
                </a:solidFill>
              </a:rPr>
              <a:t>(</a:t>
            </a:r>
            <a:r>
              <a:rPr lang="en-US" i="1" dirty="0" smtClean="0">
                <a:solidFill>
                  <a:srgbClr val="0033CC"/>
                </a:solidFill>
              </a:rPr>
              <a:t>arguments</a:t>
            </a:r>
            <a:r>
              <a:rPr lang="en-US" dirty="0" smtClean="0">
                <a:solidFill>
                  <a:srgbClr val="FF3300"/>
                </a:solidFill>
              </a:rPr>
              <a:t>)</a:t>
            </a:r>
          </a:p>
          <a:p>
            <a:pPr lvl="1"/>
            <a:r>
              <a:rPr lang="en-US" dirty="0" err="1" smtClean="0">
                <a:solidFill>
                  <a:srgbClr val="FF3300"/>
                </a:solidFill>
              </a:rPr>
              <a:t>gw.api.util.StringUtil.</a:t>
            </a:r>
            <a:r>
              <a:rPr lang="en-US" i="1" dirty="0" err="1" smtClean="0">
                <a:solidFill>
                  <a:srgbClr val="0033CC"/>
                </a:solidFill>
              </a:rPr>
              <a:t>FunctionName</a:t>
            </a:r>
            <a:r>
              <a:rPr lang="en-US" dirty="0" smtClean="0">
                <a:solidFill>
                  <a:srgbClr val="FF3300"/>
                </a:solidFill>
              </a:rPr>
              <a:t>(</a:t>
            </a:r>
            <a:r>
              <a:rPr lang="en-US" i="1" dirty="0" smtClean="0">
                <a:solidFill>
                  <a:srgbClr val="0033CC"/>
                </a:solidFill>
              </a:rPr>
              <a:t>arguments</a:t>
            </a:r>
            <a:r>
              <a:rPr lang="en-US" dirty="0" smtClean="0">
                <a:solidFill>
                  <a:srgbClr val="FF3300"/>
                </a:solidFill>
              </a:rPr>
              <a:t>)</a:t>
            </a:r>
          </a:p>
          <a:p>
            <a:pPr lvl="1"/>
            <a:r>
              <a:rPr lang="en-US" dirty="0" err="1" smtClean="0">
                <a:solidFill>
                  <a:srgbClr val="FF3300"/>
                </a:solidFill>
              </a:rPr>
              <a:t>gw.api.util.Math.</a:t>
            </a:r>
            <a:r>
              <a:rPr lang="en-US" i="1" dirty="0" err="1" smtClean="0">
                <a:solidFill>
                  <a:srgbClr val="0033CC"/>
                </a:solidFill>
              </a:rPr>
              <a:t>FunctionName</a:t>
            </a:r>
            <a:r>
              <a:rPr lang="en-US" dirty="0" smtClean="0">
                <a:solidFill>
                  <a:srgbClr val="FF3300"/>
                </a:solidFill>
              </a:rPr>
              <a:t>(</a:t>
            </a:r>
            <a:r>
              <a:rPr lang="en-US" i="1" dirty="0" smtClean="0">
                <a:solidFill>
                  <a:srgbClr val="0033CC"/>
                </a:solidFill>
              </a:rPr>
              <a:t>arguments</a:t>
            </a:r>
            <a:r>
              <a:rPr lang="en-US" dirty="0" smtClean="0">
                <a:solidFill>
                  <a:srgbClr val="FF3300"/>
                </a:solidFill>
              </a:rPr>
              <a:t>)</a:t>
            </a:r>
          </a:p>
          <a:p>
            <a:pPr>
              <a:buFont typeface="Arial" charset="0"/>
              <a:buChar char="•"/>
            </a:pPr>
            <a:endParaRPr lang="en-US" dirty="0" smtClean="0"/>
          </a:p>
        </p:txBody>
      </p:sp>
      <p:sp>
        <p:nvSpPr>
          <p:cNvPr id="23557" name="AutoShape 10"/>
          <p:cNvSpPr>
            <a:spLocks noChangeArrowheads="1"/>
          </p:cNvSpPr>
          <p:nvPr/>
        </p:nvSpPr>
        <p:spPr bwMode="auto">
          <a:xfrm>
            <a:off x="3368233" y="4872943"/>
            <a:ext cx="4687747" cy="952728"/>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 name="Rounded Rectangle 1"/>
          <p:cNvSpPr/>
          <p:nvPr/>
        </p:nvSpPr>
        <p:spPr bwMode="auto">
          <a:xfrm>
            <a:off x="2071868" y="4528220"/>
            <a:ext cx="3541853" cy="159527"/>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2073793" y="4703770"/>
            <a:ext cx="3541853" cy="159527"/>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Lesson outline</a:t>
            </a:r>
          </a:p>
        </p:txBody>
      </p:sp>
      <p:sp>
        <p:nvSpPr>
          <p:cNvPr id="25603"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rgbClr val="C0C0C0"/>
                </a:solidFill>
              </a:rPr>
              <a:t>Guidewire</a:t>
            </a:r>
            <a:r>
              <a:rPr lang="en-US" sz="2800" dirty="0" smtClean="0">
                <a:solidFill>
                  <a:srgbClr val="C0C0C0"/>
                </a:solidFill>
              </a:rPr>
              <a:t> </a:t>
            </a:r>
            <a:r>
              <a:rPr lang="en-US" sz="2800" dirty="0" err="1" smtClean="0">
                <a:solidFill>
                  <a:srgbClr val="C0C0C0"/>
                </a:solidFill>
              </a:rPr>
              <a:t>Gosu</a:t>
            </a:r>
            <a:r>
              <a:rPr lang="en-US" sz="2800" dirty="0" smtClean="0">
                <a:solidFill>
                  <a:srgbClr val="C0C0C0"/>
                </a:solidFill>
              </a:rPr>
              <a:t> overview</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statements</a:t>
            </a:r>
          </a:p>
          <a:p>
            <a:pPr>
              <a:lnSpc>
                <a:spcPct val="150000"/>
              </a:lnSpc>
              <a:buFont typeface="Arial" charset="0"/>
              <a:buChar char="•"/>
            </a:pPr>
            <a:r>
              <a:rPr lang="en-US" sz="2800" dirty="0" err="1" smtClean="0"/>
              <a:t>Gosu</a:t>
            </a:r>
            <a:r>
              <a:rPr lang="en-US" sz="2800" dirty="0" smtClean="0"/>
              <a:t> objects</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subtypes</a:t>
            </a:r>
          </a:p>
          <a:p>
            <a:pPr>
              <a:lnSpc>
                <a:spcPct val="150000"/>
              </a:lnSpc>
              <a:buFont typeface="Arial" charset="0"/>
              <a:buChar char="•"/>
            </a:pPr>
            <a:r>
              <a:rPr lang="en-US" sz="2800" dirty="0" err="1">
                <a:solidFill>
                  <a:srgbClr val="C0C0C0"/>
                </a:solidFill>
              </a:rPr>
              <a:t>Gosu</a:t>
            </a:r>
            <a:r>
              <a:rPr lang="en-US" sz="2800" dirty="0">
                <a:solidFill>
                  <a:srgbClr val="C0C0C0"/>
                </a:solidFill>
              </a:rPr>
              <a:t> Scratchpad</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ways that Guidewire applications use Gosu</a:t>
            </a:r>
          </a:p>
          <a:p>
            <a:pPr lvl="1"/>
            <a:r>
              <a:rPr lang="en-US" smtClean="0"/>
              <a:t>Write Gosu using basic Gosu syntax</a:t>
            </a:r>
          </a:p>
          <a:p>
            <a:pPr lvl="1"/>
            <a:r>
              <a:rPr lang="en-US" smtClean="0"/>
              <a:t>Describe Studio features that aid in the writing of Gosu</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71" y="2695598"/>
            <a:ext cx="3362325" cy="22098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959" y="2952422"/>
            <a:ext cx="3638550" cy="34671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Rectangle 2"/>
          <p:cNvSpPr>
            <a:spLocks noGrp="1" noChangeArrowheads="1"/>
          </p:cNvSpPr>
          <p:nvPr>
            <p:ph type="title"/>
          </p:nvPr>
        </p:nvSpPr>
        <p:spPr/>
        <p:txBody>
          <a:bodyPr/>
          <a:lstStyle/>
          <a:p>
            <a:pPr eaLnBrk="1" hangingPunct="1"/>
            <a:r>
              <a:rPr lang="en-US" smtClean="0"/>
              <a:t>Objects</a:t>
            </a:r>
          </a:p>
        </p:txBody>
      </p:sp>
      <p:sp>
        <p:nvSpPr>
          <p:cNvPr id="26629" name="Rectangle 3"/>
          <p:cNvSpPr>
            <a:spLocks noGrp="1" noChangeArrowheads="1"/>
          </p:cNvSpPr>
          <p:nvPr>
            <p:ph idx="1"/>
          </p:nvPr>
        </p:nvSpPr>
        <p:spPr>
          <a:xfrm>
            <a:off x="431454" y="872070"/>
            <a:ext cx="8318500" cy="1801682"/>
          </a:xfrm>
        </p:spPr>
        <p:txBody>
          <a:bodyPr/>
          <a:lstStyle/>
          <a:p>
            <a:pPr>
              <a:buFont typeface="Arial" charset="0"/>
              <a:buChar char="•"/>
            </a:pPr>
            <a:r>
              <a:rPr lang="en-US" dirty="0" smtClean="0"/>
              <a:t>Syntax to create new variable:</a:t>
            </a:r>
            <a:br>
              <a:rPr lang="en-US" dirty="0" smtClean="0"/>
            </a:br>
            <a:r>
              <a:rPr lang="en-US" dirty="0" smtClean="0"/>
              <a:t>	</a:t>
            </a:r>
            <a:r>
              <a:rPr lang="en-US" sz="2500" dirty="0" err="1" smtClean="0">
                <a:solidFill>
                  <a:srgbClr val="FF3300"/>
                </a:solidFill>
              </a:rPr>
              <a:t>var</a:t>
            </a:r>
            <a:r>
              <a:rPr lang="en-US" sz="2500" dirty="0" smtClean="0">
                <a:solidFill>
                  <a:srgbClr val="FF3300"/>
                </a:solidFill>
              </a:rPr>
              <a:t> </a:t>
            </a:r>
            <a:r>
              <a:rPr lang="en-US" sz="2500" i="1" dirty="0" err="1" smtClean="0">
                <a:solidFill>
                  <a:srgbClr val="0033CC"/>
                </a:solidFill>
              </a:rPr>
              <a:t>objectName</a:t>
            </a:r>
            <a:r>
              <a:rPr lang="en-US" sz="2500" dirty="0" smtClean="0">
                <a:solidFill>
                  <a:srgbClr val="FF3300"/>
                </a:solidFill>
              </a:rPr>
              <a:t> = new </a:t>
            </a:r>
            <a:r>
              <a:rPr lang="en-US" sz="2500" i="1" dirty="0" err="1" smtClean="0">
                <a:solidFill>
                  <a:srgbClr val="0033CC"/>
                </a:solidFill>
              </a:rPr>
              <a:t>datatype</a:t>
            </a:r>
            <a:r>
              <a:rPr lang="en-US" sz="2500" dirty="0" smtClean="0">
                <a:solidFill>
                  <a:srgbClr val="FF3300"/>
                </a:solidFill>
              </a:rPr>
              <a:t>()</a:t>
            </a:r>
          </a:p>
          <a:p>
            <a:pPr>
              <a:buFont typeface="Arial" charset="0"/>
              <a:buChar char="•"/>
            </a:pPr>
            <a:r>
              <a:rPr lang="en-US" dirty="0" smtClean="0"/>
              <a:t>Syntax to set variable to given object:</a:t>
            </a:r>
          </a:p>
          <a:p>
            <a:pPr lvl="1">
              <a:buFont typeface="Wingdings 2" pitchFamily="18" charset="2"/>
              <a:buNone/>
            </a:pPr>
            <a:r>
              <a:rPr lang="en-US" sz="2400" i="1" dirty="0" smtClean="0">
                <a:solidFill>
                  <a:srgbClr val="0033CC"/>
                </a:solidFill>
              </a:rPr>
              <a:t>		</a:t>
            </a:r>
            <a:r>
              <a:rPr lang="en-US" sz="2400" i="1" dirty="0" err="1" smtClean="0">
                <a:solidFill>
                  <a:srgbClr val="0033CC"/>
                </a:solidFill>
              </a:rPr>
              <a:t>objectName</a:t>
            </a:r>
            <a:r>
              <a:rPr lang="en-US" sz="2400" dirty="0" smtClean="0">
                <a:solidFill>
                  <a:srgbClr val="FF3300"/>
                </a:solidFill>
              </a:rPr>
              <a:t> = </a:t>
            </a:r>
            <a:r>
              <a:rPr lang="en-US" sz="2400" i="1" dirty="0" err="1" smtClean="0">
                <a:solidFill>
                  <a:srgbClr val="0033CC"/>
                </a:solidFill>
              </a:rPr>
              <a:t>someOtherObject</a:t>
            </a:r>
            <a:endParaRPr lang="en-US" sz="2400" i="1" dirty="0" smtClean="0">
              <a:solidFill>
                <a:srgbClr val="0033CC"/>
              </a:solidFill>
            </a:endParaRPr>
          </a:p>
          <a:p>
            <a:pPr lvl="1">
              <a:buFont typeface="Wingdings 2" pitchFamily="18" charset="2"/>
              <a:buNone/>
            </a:pPr>
            <a:r>
              <a:rPr lang="en-US" sz="2400" i="1" dirty="0" smtClean="0">
                <a:solidFill>
                  <a:srgbClr val="0033CC"/>
                </a:solidFill>
              </a:rPr>
              <a:t>		</a:t>
            </a:r>
            <a:endParaRPr lang="en-US" dirty="0" smtClean="0"/>
          </a:p>
        </p:txBody>
      </p:sp>
      <p:sp>
        <p:nvSpPr>
          <p:cNvPr id="26631" name="Line 7"/>
          <p:cNvSpPr>
            <a:spLocks noChangeShapeType="1"/>
          </p:cNvSpPr>
          <p:nvPr/>
        </p:nvSpPr>
        <p:spPr bwMode="auto">
          <a:xfrm flipH="1">
            <a:off x="5295415" y="4685972"/>
            <a:ext cx="1562583" cy="271265"/>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3478191" y="4015624"/>
            <a:ext cx="2291787" cy="35881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3478191" y="4835948"/>
            <a:ext cx="1817225" cy="198246"/>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Line 7"/>
          <p:cNvSpPr>
            <a:spLocks noChangeShapeType="1"/>
          </p:cNvSpPr>
          <p:nvPr/>
        </p:nvSpPr>
        <p:spPr bwMode="auto">
          <a:xfrm flipH="1">
            <a:off x="5769978" y="4015624"/>
            <a:ext cx="1467297" cy="207853"/>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 name="TextBox 3"/>
          <p:cNvSpPr txBox="1"/>
          <p:nvPr/>
        </p:nvSpPr>
        <p:spPr>
          <a:xfrm>
            <a:off x="7225699" y="3760735"/>
            <a:ext cx="1681019" cy="358815"/>
          </a:xfrm>
          <a:prstGeom prst="rect">
            <a:avLst/>
          </a:prstGeom>
          <a:noFill/>
        </p:spPr>
        <p:txBody>
          <a:bodyPr wrap="none" rtlCol="0">
            <a:noAutofit/>
          </a:bodyPr>
          <a:lstStyle/>
          <a:p>
            <a:pPr algn="l"/>
            <a:r>
              <a:rPr lang="en-US" dirty="0" smtClean="0">
                <a:solidFill>
                  <a:srgbClr val="C00000"/>
                </a:solidFill>
                <a:latin typeface="Calibri" pitchFamily="34" charset="0"/>
                <a:cs typeface="Calibri" pitchFamily="34" charset="0"/>
              </a:rPr>
              <a:t>New variables</a:t>
            </a:r>
          </a:p>
        </p:txBody>
      </p:sp>
      <p:sp>
        <p:nvSpPr>
          <p:cNvPr id="13" name="TextBox 12"/>
          <p:cNvSpPr txBox="1"/>
          <p:nvPr/>
        </p:nvSpPr>
        <p:spPr>
          <a:xfrm>
            <a:off x="6857998" y="4382467"/>
            <a:ext cx="1875099" cy="651727"/>
          </a:xfrm>
          <a:prstGeom prst="rect">
            <a:avLst/>
          </a:prstGeom>
          <a:noFill/>
        </p:spPr>
        <p:txBody>
          <a:bodyPr wrap="square" rtlCol="0">
            <a:noAutofit/>
          </a:bodyPr>
          <a:lstStyle/>
          <a:p>
            <a:pPr algn="l"/>
            <a:r>
              <a:rPr lang="en-US" dirty="0" smtClean="0">
                <a:solidFill>
                  <a:srgbClr val="C00000"/>
                </a:solidFill>
                <a:latin typeface="Calibri" pitchFamily="34" charset="0"/>
                <a:cs typeface="Calibri" pitchFamily="34" charset="0"/>
              </a:rPr>
              <a:t>Set variable to other objects</a:t>
            </a:r>
          </a:p>
        </p:txBody>
      </p:sp>
      <p:sp>
        <p:nvSpPr>
          <p:cNvPr id="5" name="Rounded Rectangle 4"/>
          <p:cNvSpPr/>
          <p:nvPr/>
        </p:nvSpPr>
        <p:spPr bwMode="auto">
          <a:xfrm>
            <a:off x="1157468" y="2695598"/>
            <a:ext cx="821803" cy="17492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object properties</a:t>
            </a:r>
            <a:endParaRPr lang="en-US" dirty="0"/>
          </a:p>
        </p:txBody>
      </p:sp>
      <p:sp>
        <p:nvSpPr>
          <p:cNvPr id="3" name="Content Placeholder 2"/>
          <p:cNvSpPr>
            <a:spLocks noGrp="1"/>
          </p:cNvSpPr>
          <p:nvPr>
            <p:ph idx="1"/>
          </p:nvPr>
        </p:nvSpPr>
        <p:spPr>
          <a:xfrm>
            <a:off x="519113" y="914400"/>
            <a:ext cx="8318500" cy="1097280"/>
          </a:xfrm>
        </p:spPr>
        <p:txBody>
          <a:bodyPr/>
          <a:lstStyle/>
          <a:p>
            <a:pPr marL="0" indent="0">
              <a:buNone/>
            </a:pPr>
            <a:r>
              <a:rPr lang="en-US" dirty="0" smtClean="0"/>
              <a:t>Object properties are accessible using </a:t>
            </a:r>
            <a:r>
              <a:rPr lang="en-US" dirty="0" err="1" smtClean="0"/>
              <a:t>Gosu</a:t>
            </a:r>
            <a:endParaRPr lang="en-US" dirty="0" smtClean="0"/>
          </a:p>
          <a:p>
            <a:r>
              <a:rPr lang="en-US" dirty="0" smtClean="0"/>
              <a:t>An object has properties, which describe an object’s state</a:t>
            </a:r>
          </a:p>
          <a:p>
            <a:pPr marL="0" indent="0">
              <a:buNone/>
            </a:pP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31"/>
          <a:stretch/>
        </p:blipFill>
        <p:spPr bwMode="auto">
          <a:xfrm>
            <a:off x="788670" y="2005013"/>
            <a:ext cx="7151370" cy="334964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5181600" y="4998720"/>
            <a:ext cx="2484120" cy="340700"/>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Connector 5"/>
          <p:cNvCxnSpPr/>
          <p:nvPr/>
        </p:nvCxnSpPr>
        <p:spPr bwMode="auto">
          <a:xfrm flipH="1">
            <a:off x="6294120" y="5339420"/>
            <a:ext cx="472440" cy="406060"/>
          </a:xfrm>
          <a:prstGeom prst="line">
            <a:avLst/>
          </a:prstGeom>
          <a:noFill/>
          <a:ln w="12700" cap="flat" cmpd="sng" algn="ctr">
            <a:solidFill>
              <a:srgbClr val="C00000"/>
            </a:solidFill>
            <a:prstDash val="solid"/>
            <a:round/>
            <a:headEnd type="none" w="med" len="med"/>
            <a:tailEnd type="none" w="med" len="med"/>
          </a:ln>
          <a:effectLst/>
        </p:spPr>
      </p:cxnSp>
      <p:sp>
        <p:nvSpPr>
          <p:cNvPr id="7" name="TextBox 6"/>
          <p:cNvSpPr txBox="1"/>
          <p:nvPr/>
        </p:nvSpPr>
        <p:spPr>
          <a:xfrm>
            <a:off x="883920" y="5745480"/>
            <a:ext cx="7254240" cy="457200"/>
          </a:xfrm>
          <a:prstGeom prst="rect">
            <a:avLst/>
          </a:prstGeom>
          <a:noFill/>
        </p:spPr>
        <p:txBody>
          <a:bodyPr wrap="none" rtlCol="0">
            <a:noAutofit/>
          </a:bodyPr>
          <a:lstStyle/>
          <a:p>
            <a:r>
              <a:rPr lang="en-US" dirty="0" smtClean="0">
                <a:solidFill>
                  <a:srgbClr val="C00000"/>
                </a:solidFill>
                <a:latin typeface="Arial" pitchFamily="34" charset="0"/>
                <a:cs typeface="Arial" pitchFamily="34" charset="0"/>
              </a:rPr>
              <a:t>Specialty </a:t>
            </a:r>
            <a:r>
              <a:rPr lang="en-US" b="0" dirty="0" smtClean="0">
                <a:solidFill>
                  <a:srgbClr val="C00000"/>
                </a:solidFill>
                <a:latin typeface="Arial" pitchFamily="34" charset="0"/>
                <a:cs typeface="Arial" pitchFamily="34" charset="0"/>
              </a:rPr>
              <a:t>is a property of the </a:t>
            </a:r>
            <a:r>
              <a:rPr lang="en-US" b="0" dirty="0" err="1" smtClean="0">
                <a:solidFill>
                  <a:srgbClr val="C00000"/>
                </a:solidFill>
                <a:latin typeface="Arial" pitchFamily="34" charset="0"/>
                <a:cs typeface="Arial" pitchFamily="34" charset="0"/>
              </a:rPr>
              <a:t>ABDoctor</a:t>
            </a:r>
            <a:r>
              <a:rPr lang="en-US" b="0" dirty="0" smtClean="0">
                <a:solidFill>
                  <a:srgbClr val="C00000"/>
                </a:solidFill>
                <a:latin typeface="Arial" pitchFamily="34" charset="0"/>
                <a:cs typeface="Arial" pitchFamily="34" charset="0"/>
              </a:rPr>
              <a:t> entity, </a:t>
            </a:r>
            <a:r>
              <a:rPr lang="en-US" b="0" dirty="0" err="1" smtClean="0">
                <a:solidFill>
                  <a:srgbClr val="C00000"/>
                </a:solidFill>
                <a:latin typeface="Arial" pitchFamily="34" charset="0"/>
                <a:cs typeface="Arial" pitchFamily="34" charset="0"/>
              </a:rPr>
              <a:t>doctorContact</a:t>
            </a:r>
            <a:endParaRPr lang="en-US" b="0"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7934158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93" y="4331970"/>
            <a:ext cx="8266113" cy="12096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Edit object properties</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743" y="1243965"/>
            <a:ext cx="5591679" cy="295084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1748790" y="3394710"/>
            <a:ext cx="2994660" cy="19431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6104573" y="4964430"/>
            <a:ext cx="2621028" cy="29718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7" name="Straight Arrow Connector 6"/>
          <p:cNvCxnSpPr/>
          <p:nvPr/>
        </p:nvCxnSpPr>
        <p:spPr bwMode="auto">
          <a:xfrm>
            <a:off x="3040380" y="3589020"/>
            <a:ext cx="3064193" cy="1375410"/>
          </a:xfrm>
          <a:prstGeom prst="straightConnector1">
            <a:avLst/>
          </a:prstGeom>
          <a:noFill/>
          <a:ln w="12700" cap="flat" cmpd="sng" algn="ctr">
            <a:solidFill>
              <a:srgbClr val="FF0000"/>
            </a:solidFill>
            <a:prstDash val="solid"/>
            <a:round/>
            <a:headEnd type="none" w="med" len="med"/>
            <a:tailEnd type="arrow"/>
          </a:ln>
          <a:effectLst/>
        </p:spPr>
      </p:cxnSp>
      <p:cxnSp>
        <p:nvCxnSpPr>
          <p:cNvPr id="17" name="Straight Connector 16"/>
          <p:cNvCxnSpPr/>
          <p:nvPr/>
        </p:nvCxnSpPr>
        <p:spPr bwMode="auto">
          <a:xfrm>
            <a:off x="1257300" y="2811780"/>
            <a:ext cx="5246370" cy="0"/>
          </a:xfrm>
          <a:prstGeom prst="line">
            <a:avLst/>
          </a:prstGeom>
          <a:noFill/>
          <a:ln w="12700" cap="flat" cmpd="sng" algn="ctr">
            <a:solidFill>
              <a:srgbClr val="FF0000"/>
            </a:solidFill>
            <a:prstDash val="solid"/>
            <a:round/>
            <a:headEnd type="none" w="med" len="med"/>
            <a:tailEnd type="none" w="med" len="med"/>
          </a:ln>
          <a:effectLst/>
        </p:spPr>
      </p:cxnSp>
      <p:sp>
        <p:nvSpPr>
          <p:cNvPr id="18" name="TextBox 17"/>
          <p:cNvSpPr txBox="1"/>
          <p:nvPr/>
        </p:nvSpPr>
        <p:spPr>
          <a:xfrm>
            <a:off x="6629400" y="2640330"/>
            <a:ext cx="2354580" cy="1691640"/>
          </a:xfrm>
          <a:prstGeom prst="rect">
            <a:avLst/>
          </a:prstGeom>
          <a:noFill/>
        </p:spPr>
        <p:txBody>
          <a:bodyPr wrap="square" rtlCol="0">
            <a:noAutofit/>
          </a:bodyPr>
          <a:lstStyle/>
          <a:p>
            <a:pPr algn="l"/>
            <a:r>
              <a:rPr lang="en-US" dirty="0" smtClean="0">
                <a:solidFill>
                  <a:srgbClr val="C00000"/>
                </a:solidFill>
                <a:latin typeface="Calibri" pitchFamily="34" charset="0"/>
                <a:cs typeface="Calibri" pitchFamily="34" charset="0"/>
              </a:rPr>
              <a:t>NOTE: To add or edit object properties, use </a:t>
            </a:r>
            <a:r>
              <a:rPr lang="en-US" dirty="0" err="1" smtClean="0">
                <a:solidFill>
                  <a:srgbClr val="C00000"/>
                </a:solidFill>
                <a:latin typeface="Calibri" pitchFamily="34" charset="0"/>
                <a:cs typeface="Calibri" pitchFamily="34" charset="0"/>
              </a:rPr>
              <a:t>Gosu</a:t>
            </a:r>
            <a:r>
              <a:rPr lang="en-US" dirty="0" smtClean="0">
                <a:solidFill>
                  <a:srgbClr val="C00000"/>
                </a:solidFill>
                <a:latin typeface="Calibri" pitchFamily="34" charset="0"/>
                <a:cs typeface="Calibri" pitchFamily="34" charset="0"/>
              </a:rPr>
              <a:t> bundles, which are covered in a later lesson.</a:t>
            </a:r>
            <a:endParaRPr lang="en-US" dirty="0" smtClean="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334647440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Lesson outline</a:t>
            </a:r>
          </a:p>
        </p:txBody>
      </p:sp>
      <p:sp>
        <p:nvSpPr>
          <p:cNvPr id="32771"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rgbClr val="C0C0C0"/>
                </a:solidFill>
              </a:rPr>
              <a:t>Guidewire</a:t>
            </a:r>
            <a:r>
              <a:rPr lang="en-US" sz="2800" dirty="0" smtClean="0">
                <a:solidFill>
                  <a:srgbClr val="C0C0C0"/>
                </a:solidFill>
              </a:rPr>
              <a:t> </a:t>
            </a:r>
            <a:r>
              <a:rPr lang="en-US" sz="2800" dirty="0" err="1" smtClean="0">
                <a:solidFill>
                  <a:srgbClr val="C0C0C0"/>
                </a:solidFill>
              </a:rPr>
              <a:t>Gosu</a:t>
            </a:r>
            <a:r>
              <a:rPr lang="en-US" sz="2800" dirty="0" smtClean="0">
                <a:solidFill>
                  <a:srgbClr val="C0C0C0"/>
                </a:solidFill>
              </a:rPr>
              <a:t> overview</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statements</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objects</a:t>
            </a:r>
          </a:p>
          <a:p>
            <a:pPr>
              <a:lnSpc>
                <a:spcPct val="150000"/>
              </a:lnSpc>
              <a:buFont typeface="Arial" charset="0"/>
              <a:buChar char="•"/>
            </a:pPr>
            <a:r>
              <a:rPr lang="en-US" sz="2800" dirty="0" err="1" smtClean="0"/>
              <a:t>Gosu</a:t>
            </a:r>
            <a:r>
              <a:rPr lang="en-US" sz="2800" dirty="0" smtClean="0"/>
              <a:t> subtypes</a:t>
            </a:r>
          </a:p>
          <a:p>
            <a:pPr>
              <a:lnSpc>
                <a:spcPct val="150000"/>
              </a:lnSpc>
              <a:buFont typeface="Arial" charset="0"/>
              <a:buChar char="•"/>
            </a:pPr>
            <a:r>
              <a:rPr lang="en-US" sz="2800" dirty="0" err="1">
                <a:solidFill>
                  <a:srgbClr val="C0C0C0"/>
                </a:solidFill>
              </a:rPr>
              <a:t>Gosu</a:t>
            </a:r>
            <a:r>
              <a:rPr lang="en-US" sz="2800" dirty="0">
                <a:solidFill>
                  <a:srgbClr val="C0C0C0"/>
                </a:solidFill>
              </a:rPr>
              <a:t> Scratchpad</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14"/>
          <p:cNvSpPr>
            <a:spLocks noChangeShapeType="1"/>
          </p:cNvSpPr>
          <p:nvPr/>
        </p:nvSpPr>
        <p:spPr bwMode="auto">
          <a:xfrm flipV="1">
            <a:off x="4622800" y="1274763"/>
            <a:ext cx="0" cy="234473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795" name="Line 11"/>
          <p:cNvSpPr>
            <a:spLocks noChangeShapeType="1"/>
          </p:cNvSpPr>
          <p:nvPr/>
        </p:nvSpPr>
        <p:spPr bwMode="auto">
          <a:xfrm>
            <a:off x="4622800" y="4033838"/>
            <a:ext cx="0" cy="17145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796" name="Rectangle 2"/>
          <p:cNvSpPr>
            <a:spLocks noGrp="1" noChangeArrowheads="1"/>
          </p:cNvSpPr>
          <p:nvPr>
            <p:ph type="title"/>
          </p:nvPr>
        </p:nvSpPr>
        <p:spPr/>
        <p:txBody>
          <a:bodyPr/>
          <a:lstStyle/>
          <a:p>
            <a:pPr eaLnBrk="1" hangingPunct="1"/>
            <a:r>
              <a:rPr lang="en-US" smtClean="0"/>
              <a:t>Subtyped entities</a:t>
            </a:r>
          </a:p>
        </p:txBody>
      </p:sp>
      <p:sp>
        <p:nvSpPr>
          <p:cNvPr id="33797" name="Rectangle 3"/>
          <p:cNvSpPr>
            <a:spLocks noGrp="1" noChangeArrowheads="1"/>
          </p:cNvSpPr>
          <p:nvPr>
            <p:ph idx="1"/>
          </p:nvPr>
        </p:nvSpPr>
        <p:spPr>
          <a:xfrm>
            <a:off x="519113" y="1192213"/>
            <a:ext cx="3009900" cy="5197475"/>
          </a:xfrm>
        </p:spPr>
        <p:txBody>
          <a:bodyPr/>
          <a:lstStyle/>
          <a:p>
            <a:pPr>
              <a:buFont typeface="Arial" charset="0"/>
              <a:buChar char="•"/>
            </a:pPr>
            <a:r>
              <a:rPr lang="en-US" smtClean="0"/>
              <a:t>Guidewire entities may have subtypes</a:t>
            </a:r>
          </a:p>
          <a:p>
            <a:pPr lvl="1"/>
            <a:r>
              <a:rPr lang="en-US" smtClean="0"/>
              <a:t>Each subtype inherits the properties and methods of all their supertypes</a:t>
            </a:r>
          </a:p>
          <a:p>
            <a:pPr lvl="1"/>
            <a:r>
              <a:rPr lang="en-US" smtClean="0"/>
              <a:t>Subtypes typically have their own properties and/or methods</a:t>
            </a:r>
          </a:p>
        </p:txBody>
      </p:sp>
      <p:sp>
        <p:nvSpPr>
          <p:cNvPr id="33798" name="AutoShape 9"/>
          <p:cNvSpPr>
            <a:spLocks noChangeArrowheads="1"/>
          </p:cNvSpPr>
          <p:nvPr/>
        </p:nvSpPr>
        <p:spPr bwMode="auto">
          <a:xfrm>
            <a:off x="3892550" y="3427413"/>
            <a:ext cx="1476375" cy="711200"/>
          </a:xfrm>
          <a:prstGeom prst="roundRect">
            <a:avLst>
              <a:gd name="adj" fmla="val 16667"/>
            </a:avLst>
          </a:prstGeom>
          <a:solidFill>
            <a:srgbClr val="FFCC99"/>
          </a:solidFill>
          <a:ln w="12700" algn="ctr">
            <a:solidFill>
              <a:schemeClr val="bg1"/>
            </a:solidFill>
            <a:round/>
            <a:headEnd/>
            <a:tailEnd/>
          </a:ln>
        </p:spPr>
        <p:txBody>
          <a:bodyPr lIns="0" tIns="0" rIns="0" bIns="0" anchor="ctr">
            <a:spAutoFit/>
          </a:bodyPr>
          <a:lstStyle/>
          <a:p>
            <a:endParaRPr lang="en-US"/>
          </a:p>
        </p:txBody>
      </p:sp>
      <p:sp>
        <p:nvSpPr>
          <p:cNvPr id="33799" name="Text Box 10"/>
          <p:cNvSpPr txBox="1">
            <a:spLocks noChangeArrowheads="1"/>
          </p:cNvSpPr>
          <p:nvPr/>
        </p:nvSpPr>
        <p:spPr bwMode="auto">
          <a:xfrm>
            <a:off x="3970338" y="3478213"/>
            <a:ext cx="1287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br>
              <a:rPr lang="en-US">
                <a:solidFill>
                  <a:schemeClr val="bg1"/>
                </a:solidFill>
              </a:rPr>
            </a:br>
            <a:r>
              <a:rPr lang="en-US">
                <a:solidFill>
                  <a:schemeClr val="bg1"/>
                </a:solidFill>
              </a:rPr>
              <a:t>Vendor</a:t>
            </a:r>
          </a:p>
        </p:txBody>
      </p:sp>
      <p:sp>
        <p:nvSpPr>
          <p:cNvPr id="33800" name="Line 12"/>
          <p:cNvSpPr>
            <a:spLocks noChangeShapeType="1"/>
          </p:cNvSpPr>
          <p:nvPr/>
        </p:nvSpPr>
        <p:spPr bwMode="auto">
          <a:xfrm>
            <a:off x="4625975" y="5743575"/>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801" name="Line 15"/>
          <p:cNvSpPr>
            <a:spLocks noChangeShapeType="1"/>
          </p:cNvSpPr>
          <p:nvPr/>
        </p:nvSpPr>
        <p:spPr bwMode="auto">
          <a:xfrm>
            <a:off x="4625975" y="4821238"/>
            <a:ext cx="377825"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3802" name="Group 16"/>
          <p:cNvGrpSpPr>
            <a:grpSpLocks/>
          </p:cNvGrpSpPr>
          <p:nvPr/>
        </p:nvGrpSpPr>
        <p:grpSpPr bwMode="auto">
          <a:xfrm>
            <a:off x="3787775" y="2336800"/>
            <a:ext cx="1671638" cy="711200"/>
            <a:chOff x="2524" y="2022"/>
            <a:chExt cx="1053" cy="448"/>
          </a:xfrm>
        </p:grpSpPr>
        <p:sp>
          <p:nvSpPr>
            <p:cNvPr id="33816" name="AutoShape 17"/>
            <p:cNvSpPr>
              <a:spLocks noChangeArrowheads="1"/>
            </p:cNvSpPr>
            <p:nvPr/>
          </p:nvSpPr>
          <p:spPr bwMode="auto">
            <a:xfrm>
              <a:off x="2524" y="2022"/>
              <a:ext cx="1053" cy="448"/>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33817" name="Text Box 18"/>
            <p:cNvSpPr txBox="1">
              <a:spLocks noChangeArrowheads="1"/>
            </p:cNvSpPr>
            <p:nvPr/>
          </p:nvSpPr>
          <p:spPr bwMode="auto">
            <a:xfrm>
              <a:off x="2559" y="2150"/>
              <a:ext cx="9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p>
          </p:txBody>
        </p:sp>
      </p:grpSp>
      <p:grpSp>
        <p:nvGrpSpPr>
          <p:cNvPr id="33803" name="Group 19"/>
          <p:cNvGrpSpPr>
            <a:grpSpLocks/>
          </p:cNvGrpSpPr>
          <p:nvPr/>
        </p:nvGrpSpPr>
        <p:grpSpPr bwMode="auto">
          <a:xfrm>
            <a:off x="4860925" y="4432300"/>
            <a:ext cx="1671638" cy="711200"/>
            <a:chOff x="2524" y="2022"/>
            <a:chExt cx="1053" cy="448"/>
          </a:xfrm>
        </p:grpSpPr>
        <p:sp>
          <p:nvSpPr>
            <p:cNvPr id="33814" name="AutoShape 20"/>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3815" name="Text Box 21"/>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ABAttorney</a:t>
              </a:r>
            </a:p>
          </p:txBody>
        </p:sp>
      </p:grpSp>
      <p:grpSp>
        <p:nvGrpSpPr>
          <p:cNvPr id="33804" name="Group 22"/>
          <p:cNvGrpSpPr>
            <a:grpSpLocks/>
          </p:cNvGrpSpPr>
          <p:nvPr/>
        </p:nvGrpSpPr>
        <p:grpSpPr bwMode="auto">
          <a:xfrm>
            <a:off x="4859338" y="5348288"/>
            <a:ext cx="1671637" cy="711200"/>
            <a:chOff x="2524" y="2022"/>
            <a:chExt cx="1053" cy="448"/>
          </a:xfrm>
        </p:grpSpPr>
        <p:sp>
          <p:nvSpPr>
            <p:cNvPr id="33812" name="AutoShape 23"/>
            <p:cNvSpPr>
              <a:spLocks noChangeArrowheads="1"/>
            </p:cNvSpPr>
            <p:nvPr/>
          </p:nvSpPr>
          <p:spPr bwMode="auto">
            <a:xfrm>
              <a:off x="2524" y="2022"/>
              <a:ext cx="1053" cy="448"/>
            </a:xfrm>
            <a:prstGeom prst="roundRect">
              <a:avLst>
                <a:gd name="adj" fmla="val 16667"/>
              </a:avLst>
            </a:prstGeom>
            <a:solidFill>
              <a:srgbClr val="FFCC99"/>
            </a:solidFill>
            <a:ln w="12700" algn="ctr">
              <a:solidFill>
                <a:schemeClr val="bg1"/>
              </a:solidFill>
              <a:round/>
              <a:headEnd/>
              <a:tailEnd/>
            </a:ln>
          </p:spPr>
          <p:txBody>
            <a:bodyPr wrap="none" lIns="0" tIns="0" rIns="0" bIns="0" anchor="ctr">
              <a:spAutoFit/>
            </a:bodyPr>
            <a:lstStyle/>
            <a:p>
              <a:endParaRPr lang="en-US"/>
            </a:p>
          </p:txBody>
        </p:sp>
        <p:sp>
          <p:nvSpPr>
            <p:cNvPr id="33813" name="Text Box 24"/>
            <p:cNvSpPr txBox="1">
              <a:spLocks noChangeArrowheads="1"/>
            </p:cNvSpPr>
            <p:nvPr/>
          </p:nvSpPr>
          <p:spPr bwMode="auto">
            <a:xfrm>
              <a:off x="2559" y="2150"/>
              <a:ext cx="983" cy="192"/>
            </a:xfrm>
            <a:prstGeom prst="rect">
              <a:avLst/>
            </a:prstGeom>
            <a:solidFill>
              <a:srgbClr val="FFCC9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ABDoctor</a:t>
              </a:r>
            </a:p>
          </p:txBody>
        </p:sp>
      </p:grpSp>
      <p:sp>
        <p:nvSpPr>
          <p:cNvPr id="33805" name="Text Box 25"/>
          <p:cNvSpPr txBox="1">
            <a:spLocks noChangeArrowheads="1"/>
          </p:cNvSpPr>
          <p:nvPr/>
        </p:nvSpPr>
        <p:spPr bwMode="auto">
          <a:xfrm>
            <a:off x="6651625" y="4468813"/>
            <a:ext cx="2190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AttorneyLicense</a:t>
            </a:r>
            <a:br>
              <a:rPr lang="en-US">
                <a:solidFill>
                  <a:schemeClr val="bg1"/>
                </a:solidFill>
              </a:rPr>
            </a:br>
            <a:r>
              <a:rPr lang="en-US">
                <a:solidFill>
                  <a:schemeClr val="bg1"/>
                </a:solidFill>
              </a:rPr>
              <a:t>AttorneySpecialty</a:t>
            </a:r>
          </a:p>
        </p:txBody>
      </p:sp>
      <p:sp>
        <p:nvSpPr>
          <p:cNvPr id="33806" name="Text Box 26"/>
          <p:cNvSpPr txBox="1">
            <a:spLocks noChangeArrowheads="1"/>
          </p:cNvSpPr>
          <p:nvPr/>
        </p:nvSpPr>
        <p:spPr bwMode="auto">
          <a:xfrm>
            <a:off x="5748338" y="2393950"/>
            <a:ext cx="2190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FirstName</a:t>
            </a:r>
            <a:br>
              <a:rPr lang="en-US">
                <a:solidFill>
                  <a:schemeClr val="bg1"/>
                </a:solidFill>
              </a:rPr>
            </a:br>
            <a:r>
              <a:rPr lang="en-US">
                <a:solidFill>
                  <a:schemeClr val="bg1"/>
                </a:solidFill>
              </a:rPr>
              <a:t>LastName</a:t>
            </a:r>
          </a:p>
        </p:txBody>
      </p:sp>
      <p:sp>
        <p:nvSpPr>
          <p:cNvPr id="33807" name="Text Box 27"/>
          <p:cNvSpPr txBox="1">
            <a:spLocks noChangeArrowheads="1"/>
          </p:cNvSpPr>
          <p:nvPr/>
        </p:nvSpPr>
        <p:spPr bwMode="auto">
          <a:xfrm>
            <a:off x="6651625" y="5362575"/>
            <a:ext cx="2190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DoctorSpecialty</a:t>
            </a:r>
            <a:br>
              <a:rPr lang="en-US">
                <a:solidFill>
                  <a:schemeClr val="bg1"/>
                </a:solidFill>
              </a:rPr>
            </a:br>
            <a:r>
              <a:rPr lang="en-US">
                <a:solidFill>
                  <a:schemeClr val="bg1"/>
                </a:solidFill>
              </a:rPr>
              <a:t>MedicalLicense</a:t>
            </a:r>
          </a:p>
        </p:txBody>
      </p:sp>
      <p:grpSp>
        <p:nvGrpSpPr>
          <p:cNvPr id="33808" name="Group 28"/>
          <p:cNvGrpSpPr>
            <a:grpSpLocks/>
          </p:cNvGrpSpPr>
          <p:nvPr/>
        </p:nvGrpSpPr>
        <p:grpSpPr bwMode="auto">
          <a:xfrm>
            <a:off x="3787775" y="1104900"/>
            <a:ext cx="1671638" cy="711200"/>
            <a:chOff x="2524" y="2022"/>
            <a:chExt cx="1053" cy="448"/>
          </a:xfrm>
        </p:grpSpPr>
        <p:sp>
          <p:nvSpPr>
            <p:cNvPr id="33810" name="AutoShape 29"/>
            <p:cNvSpPr>
              <a:spLocks noChangeArrowheads="1"/>
            </p:cNvSpPr>
            <p:nvPr/>
          </p:nvSpPr>
          <p:spPr bwMode="auto">
            <a:xfrm>
              <a:off x="2524" y="2022"/>
              <a:ext cx="1053" cy="448"/>
            </a:xfrm>
            <a:prstGeom prst="roundRect">
              <a:avLst>
                <a:gd name="adj" fmla="val 16667"/>
              </a:avLst>
            </a:prstGeom>
            <a:solidFill>
              <a:srgbClr val="FF9999"/>
            </a:solidFill>
            <a:ln w="12700" algn="ctr">
              <a:solidFill>
                <a:schemeClr val="bg1"/>
              </a:solidFill>
              <a:round/>
              <a:headEnd/>
              <a:tailEnd/>
            </a:ln>
          </p:spPr>
          <p:txBody>
            <a:bodyPr wrap="none" lIns="0" tIns="0" rIns="0" bIns="0" anchor="ctr">
              <a:spAutoFit/>
            </a:bodyPr>
            <a:lstStyle/>
            <a:p>
              <a:endParaRPr lang="en-US"/>
            </a:p>
          </p:txBody>
        </p:sp>
        <p:sp>
          <p:nvSpPr>
            <p:cNvPr id="33811" name="Text Box 30"/>
            <p:cNvSpPr txBox="1">
              <a:spLocks noChangeArrowheads="1"/>
            </p:cNvSpPr>
            <p:nvPr/>
          </p:nvSpPr>
          <p:spPr bwMode="auto">
            <a:xfrm>
              <a:off x="2559" y="2150"/>
              <a:ext cx="9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ABContact</a:t>
              </a:r>
            </a:p>
          </p:txBody>
        </p:sp>
      </p:grpSp>
      <p:sp>
        <p:nvSpPr>
          <p:cNvPr id="33809" name="Text Box 31"/>
          <p:cNvSpPr txBox="1">
            <a:spLocks noChangeArrowheads="1"/>
          </p:cNvSpPr>
          <p:nvPr/>
        </p:nvSpPr>
        <p:spPr bwMode="auto">
          <a:xfrm>
            <a:off x="5748338" y="1162050"/>
            <a:ext cx="2190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AssignedUser</a:t>
            </a:r>
            <a:br>
              <a:rPr lang="en-US">
                <a:solidFill>
                  <a:schemeClr val="bg1"/>
                </a:solidFill>
              </a:rPr>
            </a:br>
            <a:r>
              <a:rPr lang="en-US">
                <a:solidFill>
                  <a:schemeClr val="bg1"/>
                </a:solidFill>
              </a:rPr>
              <a:t>EmailAddress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Dot notation and subtyped objects</a:t>
            </a:r>
          </a:p>
        </p:txBody>
      </p:sp>
      <p:sp>
        <p:nvSpPr>
          <p:cNvPr id="34819" name="Rectangle 40"/>
          <p:cNvSpPr>
            <a:spLocks noGrp="1" noChangeArrowheads="1"/>
          </p:cNvSpPr>
          <p:nvPr>
            <p:ph idx="1"/>
          </p:nvPr>
        </p:nvSpPr>
        <p:spPr>
          <a:xfrm>
            <a:off x="519113" y="4981575"/>
            <a:ext cx="3527425" cy="1249363"/>
          </a:xfrm>
        </p:spPr>
        <p:txBody>
          <a:bodyPr/>
          <a:lstStyle/>
          <a:p>
            <a:pPr>
              <a:buFont typeface="Arial" charset="0"/>
              <a:buChar char="•"/>
            </a:pPr>
            <a:r>
              <a:rPr lang="en-US" smtClean="0"/>
              <a:t>Server infers structure of object based on datatype as specified in PCF file</a:t>
            </a:r>
          </a:p>
        </p:txBody>
      </p:sp>
      <p:sp>
        <p:nvSpPr>
          <p:cNvPr id="34820" name="Rectangle 3"/>
          <p:cNvSpPr>
            <a:spLocks noChangeArrowheads="1"/>
          </p:cNvSpPr>
          <p:nvPr/>
        </p:nvSpPr>
        <p:spPr bwMode="auto">
          <a:xfrm>
            <a:off x="4238625" y="1700213"/>
            <a:ext cx="2897188" cy="3409950"/>
          </a:xfrm>
          <a:prstGeom prst="rect">
            <a:avLst/>
          </a:prstGeom>
          <a:noFill/>
          <a:ln w="127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21" name="Text Box 4"/>
          <p:cNvSpPr txBox="1">
            <a:spLocks noChangeArrowheads="1"/>
          </p:cNvSpPr>
          <p:nvPr/>
        </p:nvSpPr>
        <p:spPr bwMode="auto">
          <a:xfrm>
            <a:off x="4287838" y="1722438"/>
            <a:ext cx="17573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accent1"/>
                </a:solidFill>
              </a:rPr>
              <a:t>ABContact</a:t>
            </a:r>
          </a:p>
        </p:txBody>
      </p:sp>
      <p:sp>
        <p:nvSpPr>
          <p:cNvPr id="34822" name="Text Box 5"/>
          <p:cNvSpPr txBox="1">
            <a:spLocks noChangeArrowheads="1"/>
          </p:cNvSpPr>
          <p:nvPr/>
        </p:nvSpPr>
        <p:spPr bwMode="auto">
          <a:xfrm>
            <a:off x="4343400" y="2128838"/>
            <a:ext cx="2732088"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Name: </a:t>
            </a:r>
            <a:r>
              <a:rPr lang="en-US" sz="1800">
                <a:solidFill>
                  <a:srgbClr val="009900"/>
                </a:solidFill>
              </a:rPr>
              <a:t>James Lee</a:t>
            </a:r>
            <a:r>
              <a:rPr lang="en-US" sz="1800">
                <a:solidFill>
                  <a:schemeClr val="accent1"/>
                </a:solidFill>
              </a:rPr>
              <a:t/>
            </a:r>
            <a:br>
              <a:rPr lang="en-US" sz="1800">
                <a:solidFill>
                  <a:schemeClr val="accent1"/>
                </a:solidFill>
              </a:rPr>
            </a:br>
            <a:r>
              <a:rPr lang="en-US" sz="1800">
                <a:solidFill>
                  <a:schemeClr val="accent1"/>
                </a:solidFill>
              </a:rPr>
              <a:t>EmailAddress: </a:t>
            </a:r>
            <a:r>
              <a:rPr lang="en-US" sz="1800">
                <a:solidFill>
                  <a:srgbClr val="009900"/>
                </a:solidFill>
              </a:rPr>
              <a:t>null</a:t>
            </a:r>
            <a:br>
              <a:rPr lang="en-US" sz="1800">
                <a:solidFill>
                  <a:srgbClr val="009900"/>
                </a:solidFill>
              </a:rPr>
            </a:br>
            <a:r>
              <a:rPr lang="en-US" sz="1800">
                <a:solidFill>
                  <a:schemeClr val="accent1"/>
                </a:solidFill>
              </a:rPr>
              <a:t>Subtype: </a:t>
            </a:r>
            <a:r>
              <a:rPr lang="en-US" sz="1800">
                <a:solidFill>
                  <a:srgbClr val="009900"/>
                </a:solidFill>
              </a:rPr>
              <a:t>ABDoctor</a:t>
            </a:r>
          </a:p>
          <a:p>
            <a:pPr algn="l" eaLnBrk="1" hangingPunct="1"/>
            <a:r>
              <a:rPr lang="en-US" sz="1800">
                <a:solidFill>
                  <a:schemeClr val="accent1"/>
                </a:solidFill>
              </a:rPr>
              <a:t/>
            </a:r>
            <a:br>
              <a:rPr lang="en-US" sz="1800">
                <a:solidFill>
                  <a:schemeClr val="accent1"/>
                </a:solidFill>
              </a:rPr>
            </a:br>
            <a:r>
              <a:rPr lang="en-US" sz="1800">
                <a:solidFill>
                  <a:schemeClr val="accent1"/>
                </a:solidFill>
              </a:rPr>
              <a:t>FirstName: </a:t>
            </a:r>
            <a:r>
              <a:rPr lang="en-US" sz="1800">
                <a:solidFill>
                  <a:srgbClr val="009900"/>
                </a:solidFill>
              </a:rPr>
              <a:t>James</a:t>
            </a:r>
            <a:br>
              <a:rPr lang="en-US" sz="1800">
                <a:solidFill>
                  <a:srgbClr val="009900"/>
                </a:solidFill>
              </a:rPr>
            </a:br>
            <a:r>
              <a:rPr lang="en-US" sz="1800">
                <a:solidFill>
                  <a:schemeClr val="accent1"/>
                </a:solidFill>
              </a:rPr>
              <a:t>Gender: </a:t>
            </a:r>
            <a:r>
              <a:rPr lang="en-US" sz="1800">
                <a:solidFill>
                  <a:srgbClr val="009900"/>
                </a:solidFill>
              </a:rPr>
              <a:t>male</a:t>
            </a:r>
            <a:r>
              <a:rPr lang="en-US" sz="1800">
                <a:solidFill>
                  <a:schemeClr val="accent1"/>
                </a:solidFill>
              </a:rPr>
              <a:t/>
            </a:r>
            <a:br>
              <a:rPr lang="en-US" sz="1800">
                <a:solidFill>
                  <a:schemeClr val="accent1"/>
                </a:solidFill>
              </a:rPr>
            </a:br>
            <a:r>
              <a:rPr lang="en-US" sz="1800">
                <a:solidFill>
                  <a:schemeClr val="accent1"/>
                </a:solidFill>
              </a:rPr>
              <a:t>LastName: </a:t>
            </a:r>
            <a:r>
              <a:rPr lang="en-US" sz="1800">
                <a:solidFill>
                  <a:srgbClr val="009900"/>
                </a:solidFill>
              </a:rPr>
              <a:t>Lee</a:t>
            </a:r>
          </a:p>
          <a:p>
            <a:pPr algn="l" eaLnBrk="1" hangingPunct="1"/>
            <a:r>
              <a:rPr lang="en-US" sz="1800">
                <a:solidFill>
                  <a:schemeClr val="accent1"/>
                </a:solidFill>
              </a:rPr>
              <a:t/>
            </a:r>
            <a:br>
              <a:rPr lang="en-US" sz="1800">
                <a:solidFill>
                  <a:schemeClr val="accent1"/>
                </a:solidFill>
              </a:rPr>
            </a:br>
            <a:r>
              <a:rPr lang="en-US" sz="1800">
                <a:solidFill>
                  <a:schemeClr val="accent1"/>
                </a:solidFill>
              </a:rPr>
              <a:t>MedicalLicense: </a:t>
            </a:r>
            <a:r>
              <a:rPr lang="en-US" sz="1800">
                <a:solidFill>
                  <a:srgbClr val="009900"/>
                </a:solidFill>
              </a:rPr>
              <a:t>AB3244</a:t>
            </a:r>
          </a:p>
        </p:txBody>
      </p:sp>
      <p:grpSp>
        <p:nvGrpSpPr>
          <p:cNvPr id="34823" name="Group 6"/>
          <p:cNvGrpSpPr>
            <a:grpSpLocks/>
          </p:cNvGrpSpPr>
          <p:nvPr/>
        </p:nvGrpSpPr>
        <p:grpSpPr bwMode="auto">
          <a:xfrm>
            <a:off x="5554663" y="4332288"/>
            <a:ext cx="98425" cy="417512"/>
            <a:chOff x="3043" y="1870"/>
            <a:chExt cx="74" cy="315"/>
          </a:xfrm>
        </p:grpSpPr>
        <p:sp>
          <p:nvSpPr>
            <p:cNvPr id="34854" name="Oval 7"/>
            <p:cNvSpPr>
              <a:spLocks noChangeArrowheads="1"/>
            </p:cNvSpPr>
            <p:nvPr/>
          </p:nvSpPr>
          <p:spPr bwMode="auto">
            <a:xfrm>
              <a:off x="3043" y="187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34855" name="Oval 8"/>
            <p:cNvSpPr>
              <a:spLocks noChangeArrowheads="1"/>
            </p:cNvSpPr>
            <p:nvPr/>
          </p:nvSpPr>
          <p:spPr bwMode="auto">
            <a:xfrm>
              <a:off x="3043" y="199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34856" name="Oval 9"/>
            <p:cNvSpPr>
              <a:spLocks noChangeArrowheads="1"/>
            </p:cNvSpPr>
            <p:nvPr/>
          </p:nvSpPr>
          <p:spPr bwMode="auto">
            <a:xfrm>
              <a:off x="3043" y="2111"/>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grpSp>
      <p:grpSp>
        <p:nvGrpSpPr>
          <p:cNvPr id="34824" name="Group 10"/>
          <p:cNvGrpSpPr>
            <a:grpSpLocks/>
          </p:cNvGrpSpPr>
          <p:nvPr/>
        </p:nvGrpSpPr>
        <p:grpSpPr bwMode="auto">
          <a:xfrm>
            <a:off x="5554663" y="3019425"/>
            <a:ext cx="98425" cy="417513"/>
            <a:chOff x="3043" y="1870"/>
            <a:chExt cx="74" cy="315"/>
          </a:xfrm>
        </p:grpSpPr>
        <p:sp>
          <p:nvSpPr>
            <p:cNvPr id="34851" name="Oval 11"/>
            <p:cNvSpPr>
              <a:spLocks noChangeArrowheads="1"/>
            </p:cNvSpPr>
            <p:nvPr/>
          </p:nvSpPr>
          <p:spPr bwMode="auto">
            <a:xfrm>
              <a:off x="3043" y="187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34852" name="Oval 12"/>
            <p:cNvSpPr>
              <a:spLocks noChangeArrowheads="1"/>
            </p:cNvSpPr>
            <p:nvPr/>
          </p:nvSpPr>
          <p:spPr bwMode="auto">
            <a:xfrm>
              <a:off x="3043" y="199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34853" name="Oval 13"/>
            <p:cNvSpPr>
              <a:spLocks noChangeArrowheads="1"/>
            </p:cNvSpPr>
            <p:nvPr/>
          </p:nvSpPr>
          <p:spPr bwMode="auto">
            <a:xfrm>
              <a:off x="3043" y="2111"/>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grpSp>
      <p:sp>
        <p:nvSpPr>
          <p:cNvPr id="34825" name="Rectangle 14"/>
          <p:cNvSpPr>
            <a:spLocks noChangeArrowheads="1"/>
          </p:cNvSpPr>
          <p:nvPr/>
        </p:nvSpPr>
        <p:spPr bwMode="auto">
          <a:xfrm>
            <a:off x="4235450" y="5141913"/>
            <a:ext cx="2897188" cy="993775"/>
          </a:xfrm>
          <a:prstGeom prst="rect">
            <a:avLst/>
          </a:prstGeom>
          <a:noFill/>
          <a:ln w="127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26" name="Text Box 15"/>
          <p:cNvSpPr txBox="1">
            <a:spLocks noChangeArrowheads="1"/>
          </p:cNvSpPr>
          <p:nvPr/>
        </p:nvSpPr>
        <p:spPr bwMode="auto">
          <a:xfrm>
            <a:off x="4340225" y="5186363"/>
            <a:ext cx="2333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accent1"/>
                </a:solidFill>
              </a:rPr>
              <a:t>(next object)</a:t>
            </a:r>
          </a:p>
        </p:txBody>
      </p:sp>
      <p:grpSp>
        <p:nvGrpSpPr>
          <p:cNvPr id="34827" name="Group 16"/>
          <p:cNvGrpSpPr>
            <a:grpSpLocks/>
          </p:cNvGrpSpPr>
          <p:nvPr/>
        </p:nvGrpSpPr>
        <p:grpSpPr bwMode="auto">
          <a:xfrm>
            <a:off x="5543550" y="5619750"/>
            <a:ext cx="98425" cy="417513"/>
            <a:chOff x="3043" y="1870"/>
            <a:chExt cx="74" cy="315"/>
          </a:xfrm>
        </p:grpSpPr>
        <p:sp>
          <p:nvSpPr>
            <p:cNvPr id="34848" name="Oval 17"/>
            <p:cNvSpPr>
              <a:spLocks noChangeArrowheads="1"/>
            </p:cNvSpPr>
            <p:nvPr/>
          </p:nvSpPr>
          <p:spPr bwMode="auto">
            <a:xfrm>
              <a:off x="3043" y="187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34849" name="Oval 18"/>
            <p:cNvSpPr>
              <a:spLocks noChangeArrowheads="1"/>
            </p:cNvSpPr>
            <p:nvPr/>
          </p:nvSpPr>
          <p:spPr bwMode="auto">
            <a:xfrm>
              <a:off x="3043" y="1990"/>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sp>
          <p:nvSpPr>
            <p:cNvPr id="34850" name="Oval 19"/>
            <p:cNvSpPr>
              <a:spLocks noChangeArrowheads="1"/>
            </p:cNvSpPr>
            <p:nvPr/>
          </p:nvSpPr>
          <p:spPr bwMode="auto">
            <a:xfrm>
              <a:off x="3043" y="2111"/>
              <a:ext cx="74" cy="74"/>
            </a:xfrm>
            <a:prstGeom prst="ellipse">
              <a:avLst/>
            </a:prstGeom>
            <a:solidFill>
              <a:schemeClr val="accent1"/>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spAutoFit/>
            </a:bodyPr>
            <a:lstStyle/>
            <a:p>
              <a:endParaRPr lang="en-US"/>
            </a:p>
          </p:txBody>
        </p:sp>
      </p:grpSp>
      <p:sp>
        <p:nvSpPr>
          <p:cNvPr id="34828" name="Text Box 20"/>
          <p:cNvSpPr txBox="1">
            <a:spLocks noChangeArrowheads="1"/>
          </p:cNvSpPr>
          <p:nvPr/>
        </p:nvSpPr>
        <p:spPr bwMode="auto">
          <a:xfrm>
            <a:off x="4552950" y="1317625"/>
            <a:ext cx="217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run-time memory</a:t>
            </a:r>
          </a:p>
        </p:txBody>
      </p:sp>
      <p:sp>
        <p:nvSpPr>
          <p:cNvPr id="34829" name="AutoShape 21"/>
          <p:cNvSpPr>
            <a:spLocks/>
          </p:cNvSpPr>
          <p:nvPr/>
        </p:nvSpPr>
        <p:spPr bwMode="auto">
          <a:xfrm>
            <a:off x="7234238" y="2060575"/>
            <a:ext cx="212725" cy="1387475"/>
          </a:xfrm>
          <a:prstGeom prst="rightBrace">
            <a:avLst>
              <a:gd name="adj1" fmla="val 54353"/>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4830" name="Text Box 22"/>
          <p:cNvSpPr txBox="1">
            <a:spLocks noChangeArrowheads="1"/>
          </p:cNvSpPr>
          <p:nvPr/>
        </p:nvSpPr>
        <p:spPr bwMode="auto">
          <a:xfrm>
            <a:off x="7421563" y="2460625"/>
            <a:ext cx="1552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ABContact</a:t>
            </a:r>
            <a:br>
              <a:rPr lang="en-US">
                <a:solidFill>
                  <a:schemeClr val="bg1"/>
                </a:solidFill>
              </a:rPr>
            </a:br>
            <a:r>
              <a:rPr lang="en-US">
                <a:solidFill>
                  <a:schemeClr val="bg1"/>
                </a:solidFill>
              </a:rPr>
              <a:t>fields</a:t>
            </a:r>
          </a:p>
        </p:txBody>
      </p:sp>
      <p:sp>
        <p:nvSpPr>
          <p:cNvPr id="34831" name="AutoShape 23"/>
          <p:cNvSpPr>
            <a:spLocks/>
          </p:cNvSpPr>
          <p:nvPr/>
        </p:nvSpPr>
        <p:spPr bwMode="auto">
          <a:xfrm>
            <a:off x="7270750" y="3476625"/>
            <a:ext cx="212725" cy="1239838"/>
          </a:xfrm>
          <a:prstGeom prst="rightBrace">
            <a:avLst>
              <a:gd name="adj1" fmla="val 48570"/>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32" name="Text Box 24"/>
          <p:cNvSpPr txBox="1">
            <a:spLocks noChangeArrowheads="1"/>
          </p:cNvSpPr>
          <p:nvPr/>
        </p:nvSpPr>
        <p:spPr bwMode="auto">
          <a:xfrm>
            <a:off x="7423150" y="3733800"/>
            <a:ext cx="1552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ABPerson</a:t>
            </a:r>
            <a:br>
              <a:rPr lang="en-US">
                <a:solidFill>
                  <a:schemeClr val="bg1"/>
                </a:solidFill>
              </a:rPr>
            </a:br>
            <a:r>
              <a:rPr lang="en-US">
                <a:solidFill>
                  <a:schemeClr val="bg1"/>
                </a:solidFill>
              </a:rPr>
              <a:t>fields</a:t>
            </a:r>
          </a:p>
        </p:txBody>
      </p:sp>
      <p:sp>
        <p:nvSpPr>
          <p:cNvPr id="34833" name="AutoShape 25"/>
          <p:cNvSpPr>
            <a:spLocks/>
          </p:cNvSpPr>
          <p:nvPr/>
        </p:nvSpPr>
        <p:spPr bwMode="auto">
          <a:xfrm>
            <a:off x="7261225" y="4752975"/>
            <a:ext cx="195263" cy="327025"/>
          </a:xfrm>
          <a:prstGeom prst="rightBrace">
            <a:avLst>
              <a:gd name="adj1" fmla="val 13957"/>
              <a:gd name="adj2" fmla="val 50000"/>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34" name="Text Box 26"/>
          <p:cNvSpPr txBox="1">
            <a:spLocks noChangeArrowheads="1"/>
          </p:cNvSpPr>
          <p:nvPr/>
        </p:nvSpPr>
        <p:spPr bwMode="auto">
          <a:xfrm>
            <a:off x="7423150" y="4598988"/>
            <a:ext cx="1552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ABDoctor</a:t>
            </a:r>
            <a:br>
              <a:rPr lang="en-US">
                <a:solidFill>
                  <a:schemeClr val="bg1"/>
                </a:solidFill>
              </a:rPr>
            </a:br>
            <a:r>
              <a:rPr lang="en-US">
                <a:solidFill>
                  <a:schemeClr val="bg1"/>
                </a:solidFill>
              </a:rPr>
              <a:t>fields</a:t>
            </a:r>
          </a:p>
        </p:txBody>
      </p:sp>
      <p:sp>
        <p:nvSpPr>
          <p:cNvPr id="34835" name="AutoShape 27"/>
          <p:cNvSpPr>
            <a:spLocks noChangeArrowheads="1"/>
          </p:cNvSpPr>
          <p:nvPr/>
        </p:nvSpPr>
        <p:spPr bwMode="auto">
          <a:xfrm>
            <a:off x="2341563" y="2195513"/>
            <a:ext cx="881062" cy="774700"/>
          </a:xfrm>
          <a:prstGeom prst="cube">
            <a:avLst>
              <a:gd name="adj" fmla="val 18083"/>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36" name="Text Box 28"/>
          <p:cNvSpPr txBox="1">
            <a:spLocks noChangeArrowheads="1"/>
          </p:cNvSpPr>
          <p:nvPr/>
        </p:nvSpPr>
        <p:spPr bwMode="auto">
          <a:xfrm>
            <a:off x="495300" y="2433638"/>
            <a:ext cx="1208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latin typeface="Courier New" pitchFamily="49" charset="0"/>
              </a:rPr>
              <a:t>JLee</a:t>
            </a:r>
          </a:p>
        </p:txBody>
      </p:sp>
      <p:sp>
        <p:nvSpPr>
          <p:cNvPr id="34837" name="AutoShape 29"/>
          <p:cNvSpPr>
            <a:spLocks noChangeArrowheads="1"/>
          </p:cNvSpPr>
          <p:nvPr/>
        </p:nvSpPr>
        <p:spPr bwMode="auto">
          <a:xfrm>
            <a:off x="2319338" y="3786188"/>
            <a:ext cx="881062" cy="774700"/>
          </a:xfrm>
          <a:prstGeom prst="cube">
            <a:avLst>
              <a:gd name="adj" fmla="val 18083"/>
            </a:avLst>
          </a:prstGeom>
          <a:noFill/>
          <a:ln w="12700">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34838" name="Text Box 30"/>
          <p:cNvSpPr txBox="1">
            <a:spLocks noChangeArrowheads="1"/>
          </p:cNvSpPr>
          <p:nvPr/>
        </p:nvSpPr>
        <p:spPr bwMode="auto">
          <a:xfrm>
            <a:off x="495300" y="3922713"/>
            <a:ext cx="20081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CC0099"/>
                </a:solidFill>
                <a:latin typeface="Courier New" pitchFamily="49" charset="0"/>
              </a:rPr>
              <a:t>(JLee</a:t>
            </a:r>
            <a:br>
              <a:rPr lang="en-US">
                <a:solidFill>
                  <a:srgbClr val="CC0099"/>
                </a:solidFill>
                <a:latin typeface="Courier New" pitchFamily="49" charset="0"/>
              </a:rPr>
            </a:br>
            <a:r>
              <a:rPr lang="en-US">
                <a:solidFill>
                  <a:srgbClr val="CC0099"/>
                </a:solidFill>
                <a:latin typeface="Courier New" pitchFamily="49" charset="0"/>
              </a:rPr>
              <a:t>as ABDoctor)</a:t>
            </a:r>
          </a:p>
        </p:txBody>
      </p:sp>
      <p:sp>
        <p:nvSpPr>
          <p:cNvPr id="34839" name="Line 31"/>
          <p:cNvSpPr>
            <a:spLocks noChangeShapeType="1"/>
          </p:cNvSpPr>
          <p:nvPr/>
        </p:nvSpPr>
        <p:spPr bwMode="auto">
          <a:xfrm flipH="1">
            <a:off x="3838575" y="3414713"/>
            <a:ext cx="4413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0" name="Line 32"/>
          <p:cNvSpPr>
            <a:spLocks noChangeShapeType="1"/>
          </p:cNvSpPr>
          <p:nvPr/>
        </p:nvSpPr>
        <p:spPr bwMode="auto">
          <a:xfrm flipH="1">
            <a:off x="3805238" y="2060575"/>
            <a:ext cx="5048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1" name="Line 33"/>
          <p:cNvSpPr>
            <a:spLocks noChangeShapeType="1"/>
          </p:cNvSpPr>
          <p:nvPr/>
        </p:nvSpPr>
        <p:spPr bwMode="auto">
          <a:xfrm flipH="1" flipV="1">
            <a:off x="3135313" y="2695575"/>
            <a:ext cx="701675" cy="71913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2" name="Line 34"/>
          <p:cNvSpPr>
            <a:spLocks noChangeShapeType="1"/>
          </p:cNvSpPr>
          <p:nvPr/>
        </p:nvSpPr>
        <p:spPr bwMode="auto">
          <a:xfrm flipH="1">
            <a:off x="3135313" y="2058988"/>
            <a:ext cx="669925" cy="53975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3" name="Line 35"/>
          <p:cNvSpPr>
            <a:spLocks noChangeShapeType="1"/>
          </p:cNvSpPr>
          <p:nvPr/>
        </p:nvSpPr>
        <p:spPr bwMode="auto">
          <a:xfrm flipH="1">
            <a:off x="3821113" y="2114550"/>
            <a:ext cx="488950"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4" name="Line 36"/>
          <p:cNvSpPr>
            <a:spLocks noChangeShapeType="1"/>
          </p:cNvSpPr>
          <p:nvPr/>
        </p:nvSpPr>
        <p:spPr bwMode="auto">
          <a:xfrm flipH="1">
            <a:off x="3119438" y="2108200"/>
            <a:ext cx="701675" cy="2041525"/>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5" name="Line 37"/>
          <p:cNvSpPr>
            <a:spLocks noChangeShapeType="1"/>
          </p:cNvSpPr>
          <p:nvPr/>
        </p:nvSpPr>
        <p:spPr bwMode="auto">
          <a:xfrm flipH="1">
            <a:off x="3821113" y="5046663"/>
            <a:ext cx="488950" cy="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6" name="Line 38"/>
          <p:cNvSpPr>
            <a:spLocks noChangeShapeType="1"/>
          </p:cNvSpPr>
          <p:nvPr/>
        </p:nvSpPr>
        <p:spPr bwMode="auto">
          <a:xfrm flipH="1" flipV="1">
            <a:off x="3135313" y="4246563"/>
            <a:ext cx="685800" cy="800100"/>
          </a:xfrm>
          <a:prstGeom prst="line">
            <a:avLst/>
          </a:prstGeom>
          <a:noFill/>
          <a:ln w="1270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847" name="Text Box 39"/>
          <p:cNvSpPr txBox="1">
            <a:spLocks noChangeArrowheads="1"/>
          </p:cNvSpPr>
          <p:nvPr/>
        </p:nvSpPr>
        <p:spPr bwMode="auto">
          <a:xfrm>
            <a:off x="495300" y="1466850"/>
            <a:ext cx="3265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latin typeface="Courier New" pitchFamily="49" charset="0"/>
              </a:rPr>
              <a:t>var JLee : ABContact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mtClean="0"/>
              <a:t>Directly referencing subtype fields</a:t>
            </a:r>
          </a:p>
        </p:txBody>
      </p:sp>
      <p:sp>
        <p:nvSpPr>
          <p:cNvPr id="35844" name="Rectangle 3"/>
          <p:cNvSpPr>
            <a:spLocks noGrp="1" noChangeArrowheads="1"/>
          </p:cNvSpPr>
          <p:nvPr>
            <p:ph idx="1"/>
          </p:nvPr>
        </p:nvSpPr>
        <p:spPr>
          <a:xfrm>
            <a:off x="506234" y="798490"/>
            <a:ext cx="8318500" cy="1854558"/>
          </a:xfrm>
        </p:spPr>
        <p:txBody>
          <a:bodyPr/>
          <a:lstStyle/>
          <a:p>
            <a:pPr>
              <a:buFont typeface="Arial" charset="0"/>
              <a:buChar char="•"/>
            </a:pPr>
            <a:r>
              <a:rPr lang="en-US" dirty="0" smtClean="0"/>
              <a:t>When working with an object of given subtype, you can directly reference only fields and methods at or above that subtype</a:t>
            </a:r>
          </a:p>
          <a:p>
            <a:pPr lvl="1"/>
            <a:r>
              <a:rPr lang="en-US" dirty="0" smtClean="0"/>
              <a:t>You cannot directly reference fields or methods below that subtype</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0820"/>
          <a:stretch/>
        </p:blipFill>
        <p:spPr bwMode="auto">
          <a:xfrm>
            <a:off x="761035" y="2884868"/>
            <a:ext cx="6302062" cy="34600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36601"/>
          <a:stretch/>
        </p:blipFill>
        <p:spPr bwMode="auto">
          <a:xfrm>
            <a:off x="5079750" y="2739824"/>
            <a:ext cx="3966693" cy="118417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931831" y="5151549"/>
            <a:ext cx="2691684" cy="257578"/>
          </a:xfrm>
          <a:prstGeom prst="roundRect">
            <a:avLst/>
          </a:prstGeom>
          <a:noFill/>
          <a:ln w="1270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1931831" y="3666416"/>
            <a:ext cx="2691684" cy="257578"/>
          </a:xfrm>
          <a:prstGeom prst="roundRect">
            <a:avLst/>
          </a:prstGeom>
          <a:noFill/>
          <a:ln w="1270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5685057" y="3494238"/>
            <a:ext cx="3335628" cy="416877"/>
          </a:xfrm>
          <a:prstGeom prst="roundRect">
            <a:avLst/>
          </a:prstGeom>
          <a:noFill/>
          <a:ln w="1270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Straight Arrow Connector 9"/>
          <p:cNvCxnSpPr/>
          <p:nvPr/>
        </p:nvCxnSpPr>
        <p:spPr bwMode="auto">
          <a:xfrm flipH="1">
            <a:off x="4623515" y="3666416"/>
            <a:ext cx="1061542" cy="36260"/>
          </a:xfrm>
          <a:prstGeom prst="straightConnector1">
            <a:avLst/>
          </a:prstGeom>
          <a:noFill/>
          <a:ln w="12700" cap="flat" cmpd="sng" algn="ctr">
            <a:solidFill>
              <a:srgbClr val="C00000"/>
            </a:solidFill>
            <a:prstDash val="solid"/>
            <a:round/>
            <a:headEnd type="none" w="med" len="med"/>
            <a:tailEnd type="arrow"/>
          </a:ln>
          <a:effectLst/>
        </p:spPr>
      </p:cxnSp>
      <p:cxnSp>
        <p:nvCxnSpPr>
          <p:cNvPr id="12" name="Straight Arrow Connector 11"/>
          <p:cNvCxnSpPr/>
          <p:nvPr/>
        </p:nvCxnSpPr>
        <p:spPr bwMode="auto">
          <a:xfrm flipH="1">
            <a:off x="4623515" y="3911115"/>
            <a:ext cx="1061542" cy="1240434"/>
          </a:xfrm>
          <a:prstGeom prst="straightConnector1">
            <a:avLst/>
          </a:prstGeom>
          <a:noFill/>
          <a:ln w="12700" cap="flat" cmpd="sng" algn="ctr">
            <a:solidFill>
              <a:srgbClr val="C00000"/>
            </a:solidFill>
            <a:prstDash val="solid"/>
            <a:round/>
            <a:headEnd type="none" w="med" len="med"/>
            <a:tailEnd type="arrow"/>
          </a:ln>
          <a:effectLst/>
        </p:spPr>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smtClean="0"/>
              <a:t>Indirectly referencing subtype fields</a:t>
            </a:r>
          </a:p>
        </p:txBody>
      </p:sp>
      <p:sp>
        <p:nvSpPr>
          <p:cNvPr id="36868" name="Rectangle 3"/>
          <p:cNvSpPr>
            <a:spLocks noGrp="1" noChangeArrowheads="1"/>
          </p:cNvSpPr>
          <p:nvPr>
            <p:ph idx="1"/>
          </p:nvPr>
        </p:nvSpPr>
        <p:spPr/>
        <p:txBody>
          <a:bodyPr/>
          <a:lstStyle/>
          <a:p>
            <a:pPr>
              <a:buFont typeface="Arial" charset="0"/>
              <a:buChar char="•"/>
            </a:pPr>
            <a:r>
              <a:rPr lang="en-US" smtClean="0"/>
              <a:t>When working with an object of given subtype, you can indirectly reference fields and methods below that subtype by indicating child subtype where field is declared</a:t>
            </a:r>
          </a:p>
          <a:p>
            <a:pPr>
              <a:buFont typeface="Arial" charset="0"/>
              <a:buChar char="•"/>
            </a:pPr>
            <a:r>
              <a:rPr lang="en-US" smtClean="0"/>
              <a:t>Syntax: </a:t>
            </a:r>
            <a:r>
              <a:rPr lang="en-US" sz="2500" smtClean="0">
                <a:solidFill>
                  <a:srgbClr val="FF3300"/>
                </a:solidFill>
              </a:rPr>
              <a:t>( </a:t>
            </a:r>
            <a:r>
              <a:rPr lang="en-US" sz="2500" i="1" smtClean="0">
                <a:solidFill>
                  <a:srgbClr val="0033CC"/>
                </a:solidFill>
              </a:rPr>
              <a:t>object</a:t>
            </a:r>
            <a:r>
              <a:rPr lang="en-US" sz="2500" smtClean="0">
                <a:solidFill>
                  <a:srgbClr val="FF3300"/>
                </a:solidFill>
              </a:rPr>
              <a:t> as </a:t>
            </a:r>
            <a:r>
              <a:rPr lang="en-US" sz="2500" i="1" smtClean="0">
                <a:solidFill>
                  <a:srgbClr val="0033CC"/>
                </a:solidFill>
              </a:rPr>
              <a:t>childSubtype</a:t>
            </a:r>
            <a:r>
              <a:rPr lang="en-US" sz="2500" smtClean="0">
                <a:solidFill>
                  <a:srgbClr val="FF3300"/>
                </a:solidFill>
              </a:rPr>
              <a:t> ).</a:t>
            </a:r>
            <a:r>
              <a:rPr lang="en-US" sz="2500" i="1" smtClean="0">
                <a:solidFill>
                  <a:srgbClr val="0033CC"/>
                </a:solidFill>
              </a:rPr>
              <a:t>fieldOrMethod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15" y="2768689"/>
            <a:ext cx="6338820" cy="336928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3606085" y="5241701"/>
            <a:ext cx="3837904" cy="283335"/>
          </a:xfrm>
          <a:prstGeom prst="roundRect">
            <a:avLst/>
          </a:prstGeom>
          <a:noFill/>
          <a:ln w="1270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522" y="1056323"/>
            <a:ext cx="5877878" cy="543841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Rectangle 2"/>
          <p:cNvSpPr>
            <a:spLocks noGrp="1" noChangeArrowheads="1"/>
          </p:cNvSpPr>
          <p:nvPr>
            <p:ph type="title"/>
          </p:nvPr>
        </p:nvSpPr>
        <p:spPr/>
        <p:txBody>
          <a:bodyPr/>
          <a:lstStyle/>
          <a:p>
            <a:pPr eaLnBrk="1" hangingPunct="1"/>
            <a:r>
              <a:rPr lang="en-US" smtClean="0"/>
              <a:t>Testing an object's type: subtype field</a:t>
            </a:r>
          </a:p>
        </p:txBody>
      </p:sp>
      <p:sp>
        <p:nvSpPr>
          <p:cNvPr id="37892" name="Rectangle 3"/>
          <p:cNvSpPr>
            <a:spLocks noGrp="1" noChangeArrowheads="1"/>
          </p:cNvSpPr>
          <p:nvPr>
            <p:ph idx="1"/>
          </p:nvPr>
        </p:nvSpPr>
        <p:spPr>
          <a:xfrm>
            <a:off x="7239001" y="1109314"/>
            <a:ext cx="1463039" cy="1835212"/>
          </a:xfrm>
        </p:spPr>
        <p:txBody>
          <a:bodyPr/>
          <a:lstStyle/>
          <a:p>
            <a:pPr marL="0" indent="0">
              <a:buNone/>
            </a:pPr>
            <a:r>
              <a:rPr lang="en-US" dirty="0" smtClean="0"/>
              <a:t>“Subtype” identifies object's subtype</a:t>
            </a:r>
          </a:p>
          <a:p>
            <a:pPr marL="0" indent="0">
              <a:buNone/>
            </a:pPr>
            <a:endParaRPr lang="en-US" dirty="0" smtClean="0"/>
          </a:p>
        </p:txBody>
      </p:sp>
      <p:sp>
        <p:nvSpPr>
          <p:cNvPr id="3" name="Rounded Rectangle 2"/>
          <p:cNvSpPr/>
          <p:nvPr/>
        </p:nvSpPr>
        <p:spPr bwMode="auto">
          <a:xfrm>
            <a:off x="1752600" y="2758440"/>
            <a:ext cx="3246120" cy="24384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a:off x="1752600" y="3699328"/>
            <a:ext cx="5212080" cy="84219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1752600" y="2026920"/>
            <a:ext cx="3246120" cy="24384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4985861" y="1907381"/>
            <a:ext cx="914400" cy="33528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1</a:t>
            </a:r>
          </a:p>
        </p:txBody>
      </p:sp>
      <p:sp>
        <p:nvSpPr>
          <p:cNvPr id="16" name="TextBox 15"/>
          <p:cNvSpPr txBox="1"/>
          <p:nvPr/>
        </p:nvSpPr>
        <p:spPr>
          <a:xfrm>
            <a:off x="4998720" y="2636520"/>
            <a:ext cx="914400" cy="33528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2</a:t>
            </a:r>
          </a:p>
        </p:txBody>
      </p:sp>
      <p:sp>
        <p:nvSpPr>
          <p:cNvPr id="17" name="TextBox 16"/>
          <p:cNvSpPr txBox="1"/>
          <p:nvPr/>
        </p:nvSpPr>
        <p:spPr>
          <a:xfrm>
            <a:off x="4071461" y="6159453"/>
            <a:ext cx="914400" cy="335280"/>
          </a:xfrm>
          <a:prstGeom prst="rect">
            <a:avLst/>
          </a:prstGeom>
          <a:noFill/>
        </p:spPr>
        <p:txBody>
          <a:bodyPr wrap="none" rtlCol="0">
            <a:noAutofit/>
          </a:bodyPr>
          <a:lstStyle/>
          <a:p>
            <a:r>
              <a:rPr lang="en-US" dirty="0">
                <a:solidFill>
                  <a:srgbClr val="C00000"/>
                </a:solidFill>
                <a:latin typeface="Calibri" pitchFamily="34" charset="0"/>
                <a:cs typeface="Calibri" pitchFamily="34" charset="0"/>
              </a:rPr>
              <a:t>3</a:t>
            </a:r>
            <a:endParaRPr lang="en-US" dirty="0" smtClean="0">
              <a:solidFill>
                <a:srgbClr val="C00000"/>
              </a:solidFill>
              <a:latin typeface="Calibri" pitchFamily="34" charset="0"/>
              <a:cs typeface="Calibri" pitchFamily="34" charset="0"/>
            </a:endParaRPr>
          </a:p>
        </p:txBody>
      </p:sp>
      <p:sp>
        <p:nvSpPr>
          <p:cNvPr id="18" name="TextBox 17"/>
          <p:cNvSpPr txBox="1"/>
          <p:nvPr/>
        </p:nvSpPr>
        <p:spPr>
          <a:xfrm>
            <a:off x="4267200" y="5318760"/>
            <a:ext cx="914400" cy="33528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1</a:t>
            </a:r>
          </a:p>
        </p:txBody>
      </p:sp>
      <p:sp>
        <p:nvSpPr>
          <p:cNvPr id="19" name="TextBox 18"/>
          <p:cNvSpPr txBox="1"/>
          <p:nvPr/>
        </p:nvSpPr>
        <p:spPr>
          <a:xfrm>
            <a:off x="5608320" y="5730240"/>
            <a:ext cx="914400" cy="335280"/>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2</a:t>
            </a:r>
          </a:p>
        </p:txBody>
      </p:sp>
      <p:sp>
        <p:nvSpPr>
          <p:cNvPr id="20" name="TextBox 19"/>
          <p:cNvSpPr txBox="1"/>
          <p:nvPr/>
        </p:nvSpPr>
        <p:spPr>
          <a:xfrm>
            <a:off x="4678680" y="4206240"/>
            <a:ext cx="914400" cy="335280"/>
          </a:xfrm>
          <a:prstGeom prst="rect">
            <a:avLst/>
          </a:prstGeom>
          <a:noFill/>
        </p:spPr>
        <p:txBody>
          <a:bodyPr wrap="none" rtlCol="0">
            <a:noAutofit/>
          </a:bodyPr>
          <a:lstStyle/>
          <a:p>
            <a:r>
              <a:rPr lang="en-US" dirty="0">
                <a:solidFill>
                  <a:srgbClr val="C00000"/>
                </a:solidFill>
                <a:latin typeface="Calibri" pitchFamily="34" charset="0"/>
                <a:cs typeface="Calibri" pitchFamily="34" charset="0"/>
              </a:rPr>
              <a:t>3</a:t>
            </a:r>
            <a:endParaRPr lang="en-US" dirty="0" smtClean="0">
              <a:solidFill>
                <a:srgbClr val="C00000"/>
              </a:solidFill>
              <a:latin typeface="Calibri" pitchFamily="34" charset="0"/>
              <a:cs typeface="Calibri" pitchFamily="34" charset="0"/>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774428"/>
            <a:ext cx="3966686" cy="103913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bwMode="auto">
          <a:xfrm flipH="1">
            <a:off x="4267200" y="929640"/>
            <a:ext cx="731520" cy="126683"/>
          </a:xfrm>
          <a:prstGeom prst="straightConnector1">
            <a:avLst/>
          </a:prstGeom>
          <a:noFill/>
          <a:ln w="12700" cap="flat" cmpd="sng" algn="ctr">
            <a:solidFill>
              <a:srgbClr val="C00000"/>
            </a:solidFill>
            <a:prstDash val="solid"/>
            <a:round/>
            <a:headEnd type="none" w="med" len="med"/>
            <a:tailEnd type="arrow"/>
          </a:ln>
          <a:effectLst/>
        </p:spPr>
      </p:cxnSp>
      <p:sp>
        <p:nvSpPr>
          <p:cNvPr id="9" name="TextBox 8"/>
          <p:cNvSpPr txBox="1"/>
          <p:nvPr/>
        </p:nvSpPr>
        <p:spPr>
          <a:xfrm>
            <a:off x="5029200" y="648630"/>
            <a:ext cx="914400" cy="301013"/>
          </a:xfrm>
          <a:prstGeom prst="rect">
            <a:avLst/>
          </a:prstGeom>
          <a:noFill/>
        </p:spPr>
        <p:txBody>
          <a:bodyPr wrap="none" rtlCol="0">
            <a:noAutofit/>
          </a:bodyPr>
          <a:lstStyle/>
          <a:p>
            <a:r>
              <a:rPr lang="en-US" dirty="0" smtClean="0">
                <a:solidFill>
                  <a:srgbClr val="C00000"/>
                </a:solidFill>
                <a:latin typeface="Calibri" pitchFamily="34" charset="0"/>
                <a:cs typeface="Calibri" pitchFamily="34" charset="0"/>
              </a:rPr>
              <a:t>Queries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dirty="0" smtClean="0"/>
              <a:t>Testing an object's type: </a:t>
            </a:r>
            <a:r>
              <a:rPr lang="en-US" dirty="0" err="1" smtClean="0"/>
              <a:t>typeis</a:t>
            </a:r>
            <a:endParaRPr lang="en-US" dirty="0" smtClean="0"/>
          </a:p>
        </p:txBody>
      </p:sp>
      <p:sp>
        <p:nvSpPr>
          <p:cNvPr id="38916" name="Rectangle 3"/>
          <p:cNvSpPr>
            <a:spLocks noGrp="1" noChangeArrowheads="1"/>
          </p:cNvSpPr>
          <p:nvPr>
            <p:ph idx="1"/>
          </p:nvPr>
        </p:nvSpPr>
        <p:spPr>
          <a:xfrm>
            <a:off x="488633" y="759645"/>
            <a:ext cx="8318500" cy="1318709"/>
          </a:xfrm>
        </p:spPr>
        <p:txBody>
          <a:bodyPr/>
          <a:lstStyle/>
          <a:p>
            <a:pPr>
              <a:buFont typeface="Arial" charset="0"/>
              <a:buChar char="•"/>
            </a:pPr>
            <a:r>
              <a:rPr lang="en-US" dirty="0" err="1" smtClean="0"/>
              <a:t>typeis</a:t>
            </a:r>
            <a:r>
              <a:rPr lang="en-US" dirty="0" smtClean="0"/>
              <a:t> returns true if object is of given subtype, either directly or indirectly</a:t>
            </a:r>
          </a:p>
          <a:p>
            <a:pPr lvl="1"/>
            <a:r>
              <a:rPr lang="en-US" dirty="0" smtClean="0"/>
              <a:t>Syntax:</a:t>
            </a:r>
            <a:r>
              <a:rPr lang="en-US" dirty="0" smtClean="0">
                <a:solidFill>
                  <a:srgbClr val="FF3300"/>
                </a:solidFill>
              </a:rPr>
              <a:t> ( </a:t>
            </a:r>
            <a:r>
              <a:rPr lang="en-US" i="1" dirty="0" smtClean="0">
                <a:solidFill>
                  <a:srgbClr val="0033CC"/>
                </a:solidFill>
              </a:rPr>
              <a:t>object </a:t>
            </a:r>
            <a:r>
              <a:rPr lang="en-US" dirty="0" err="1" smtClean="0">
                <a:solidFill>
                  <a:srgbClr val="FF3300"/>
                </a:solidFill>
              </a:rPr>
              <a:t>typeis</a:t>
            </a:r>
            <a:r>
              <a:rPr lang="en-US" i="1" dirty="0" smtClean="0">
                <a:solidFill>
                  <a:srgbClr val="0033CC"/>
                </a:solidFill>
              </a:rPr>
              <a:t> Subtype </a:t>
            </a:r>
            <a:r>
              <a:rPr lang="en-US" dirty="0" smtClean="0">
                <a:solidFill>
                  <a:srgbClr val="FF3300"/>
                </a:solidFill>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578" y="2124074"/>
            <a:ext cx="6184582" cy="433533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2194560" y="4291739"/>
            <a:ext cx="2697480" cy="21930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err="1" smtClean="0"/>
              <a:t>Guidewire</a:t>
            </a:r>
            <a:r>
              <a:rPr lang="en-US" sz="2800" dirty="0" smtClean="0"/>
              <a:t> </a:t>
            </a:r>
            <a:r>
              <a:rPr lang="en-US" sz="2800" dirty="0" err="1" smtClean="0"/>
              <a:t>Gosu</a:t>
            </a:r>
            <a:r>
              <a:rPr lang="en-US" sz="2800" dirty="0" smtClean="0"/>
              <a:t> overview</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statements</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objects</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subtypes</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Scratchpad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Lesson outline</a:t>
            </a:r>
          </a:p>
        </p:txBody>
      </p:sp>
      <p:sp>
        <p:nvSpPr>
          <p:cNvPr id="40963" name="Rectangle 3"/>
          <p:cNvSpPr>
            <a:spLocks noGrp="1" noChangeArrowheads="1"/>
          </p:cNvSpPr>
          <p:nvPr>
            <p:ph idx="1"/>
          </p:nvPr>
        </p:nvSpPr>
        <p:spPr/>
        <p:txBody>
          <a:bodyPr/>
          <a:lstStyle/>
          <a:p>
            <a:pPr>
              <a:lnSpc>
                <a:spcPct val="150000"/>
              </a:lnSpc>
              <a:buFont typeface="Arial" charset="0"/>
              <a:buChar char="•"/>
            </a:pPr>
            <a:r>
              <a:rPr lang="en-US" sz="2800" dirty="0" err="1" smtClean="0">
                <a:solidFill>
                  <a:srgbClr val="C0C0C0"/>
                </a:solidFill>
              </a:rPr>
              <a:t>Guidewire</a:t>
            </a:r>
            <a:r>
              <a:rPr lang="en-US" sz="2800" dirty="0" smtClean="0">
                <a:solidFill>
                  <a:srgbClr val="C0C0C0"/>
                </a:solidFill>
              </a:rPr>
              <a:t> </a:t>
            </a:r>
            <a:r>
              <a:rPr lang="en-US" sz="2800" dirty="0" err="1" smtClean="0">
                <a:solidFill>
                  <a:srgbClr val="C0C0C0"/>
                </a:solidFill>
              </a:rPr>
              <a:t>Gosu</a:t>
            </a:r>
            <a:r>
              <a:rPr lang="en-US" sz="2800" dirty="0" smtClean="0">
                <a:solidFill>
                  <a:srgbClr val="C0C0C0"/>
                </a:solidFill>
              </a:rPr>
              <a:t> overview</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statements</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objects</a:t>
            </a:r>
          </a:p>
          <a:p>
            <a:pPr>
              <a:lnSpc>
                <a:spcPct val="150000"/>
              </a:lnSpc>
              <a:buFont typeface="Arial" charset="0"/>
              <a:buChar char="•"/>
            </a:pPr>
            <a:r>
              <a:rPr lang="en-US" sz="2800" dirty="0" err="1" smtClean="0">
                <a:solidFill>
                  <a:srgbClr val="C0C0C0"/>
                </a:solidFill>
              </a:rPr>
              <a:t>Gosu</a:t>
            </a:r>
            <a:r>
              <a:rPr lang="en-US" sz="2800" dirty="0" smtClean="0">
                <a:solidFill>
                  <a:srgbClr val="C0C0C0"/>
                </a:solidFill>
              </a:rPr>
              <a:t> subtypes</a:t>
            </a:r>
          </a:p>
          <a:p>
            <a:pPr>
              <a:lnSpc>
                <a:spcPct val="150000"/>
              </a:lnSpc>
              <a:buFont typeface="Arial" charset="0"/>
              <a:buChar char="•"/>
            </a:pPr>
            <a:r>
              <a:rPr lang="en-US" sz="2800" dirty="0" err="1" smtClean="0"/>
              <a:t>Gosu</a:t>
            </a:r>
            <a:r>
              <a:rPr lang="en-US" sz="2800" dirty="0" smtClean="0"/>
              <a:t> Scratchpad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Scratchpad: code editor</a:t>
            </a:r>
            <a:endParaRPr lang="en-US" dirty="0"/>
          </a:p>
        </p:txBody>
      </p:sp>
      <p:sp>
        <p:nvSpPr>
          <p:cNvPr id="3" name="Content Placeholder 2"/>
          <p:cNvSpPr>
            <a:spLocks noGrp="1"/>
          </p:cNvSpPr>
          <p:nvPr>
            <p:ph sz="half" idx="2"/>
          </p:nvPr>
        </p:nvSpPr>
        <p:spPr/>
        <p:txBody>
          <a:bodyPr/>
          <a:lstStyle/>
          <a:p>
            <a:r>
              <a:rPr lang="en-US" dirty="0" smtClean="0"/>
              <a:t>Editor toolbar</a:t>
            </a:r>
          </a:p>
          <a:p>
            <a:pPr lvl="1"/>
            <a:r>
              <a:rPr lang="en-US" dirty="0" smtClean="0"/>
              <a:t>Run and Debug</a:t>
            </a:r>
          </a:p>
          <a:p>
            <a:pPr lvl="1"/>
            <a:r>
              <a:rPr lang="en-US" dirty="0" smtClean="0"/>
              <a:t>Debug in application process</a:t>
            </a:r>
          </a:p>
          <a:p>
            <a:r>
              <a:rPr lang="en-US" dirty="0" smtClean="0"/>
              <a:t>Gutter</a:t>
            </a:r>
            <a:endParaRPr lang="en-US" dirty="0"/>
          </a:p>
          <a:p>
            <a:pPr lvl="1"/>
            <a:r>
              <a:rPr lang="en-US" dirty="0"/>
              <a:t>Show Line </a:t>
            </a:r>
            <a:r>
              <a:rPr lang="en-US" dirty="0" smtClean="0"/>
              <a:t>Numbers, Indent Guides, and Use </a:t>
            </a:r>
            <a:r>
              <a:rPr lang="en-US" dirty="0"/>
              <a:t>Soft wraps</a:t>
            </a:r>
          </a:p>
          <a:p>
            <a:pPr lvl="1"/>
            <a:r>
              <a:rPr lang="en-US" dirty="0"/>
              <a:t>Set Break </a:t>
            </a:r>
            <a:r>
              <a:rPr lang="en-US" dirty="0" smtClean="0"/>
              <a:t>points</a:t>
            </a:r>
            <a:endParaRPr lang="en-US" dirty="0"/>
          </a:p>
          <a:p>
            <a:r>
              <a:rPr lang="en-US" dirty="0" smtClean="0"/>
              <a:t>Validation bar </a:t>
            </a:r>
          </a:p>
          <a:p>
            <a:pPr lvl="1"/>
            <a:r>
              <a:rPr lang="en-US" dirty="0" smtClean="0"/>
              <a:t>Red marks syntax error</a:t>
            </a:r>
          </a:p>
          <a:p>
            <a:r>
              <a:rPr lang="en-US" dirty="0" smtClean="0"/>
              <a:t>Code completion</a:t>
            </a:r>
          </a:p>
          <a:p>
            <a:pPr lvl="1"/>
            <a:r>
              <a:rPr lang="en-US" dirty="0" smtClean="0"/>
              <a:t>Basic and smart</a:t>
            </a:r>
          </a:p>
          <a:p>
            <a:r>
              <a:rPr lang="en-US" dirty="0" smtClean="0"/>
              <a:t>Context Menu</a:t>
            </a:r>
          </a:p>
          <a:p>
            <a:pPr lvl="1"/>
            <a:r>
              <a:rPr lang="en-US" dirty="0" smtClean="0"/>
              <a:t>Paste Java as Gosu</a:t>
            </a:r>
          </a:p>
          <a:p>
            <a:pPr lvl="1"/>
            <a:endParaRPr lang="en-US" dirty="0"/>
          </a:p>
          <a:p>
            <a:endParaRPr lang="en-US" dirty="0"/>
          </a:p>
        </p:txBody>
      </p:sp>
      <p:pic>
        <p:nvPicPr>
          <p:cNvPr id="922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48" y="3962400"/>
            <a:ext cx="4005943" cy="6096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26" name="Picture 10"/>
          <p:cNvPicPr>
            <a:picLocks noChangeAspect="1" noChangeArrowheads="1"/>
          </p:cNvPicPr>
          <p:nvPr/>
        </p:nvPicPr>
        <p:blipFill rotWithShape="1">
          <a:blip r:embed="rId4">
            <a:extLst>
              <a:ext uri="{28A0092B-C50C-407E-A947-70E740481C1C}">
                <a14:useLocalDpi xmlns:a14="http://schemas.microsoft.com/office/drawing/2010/main" val="0"/>
              </a:ext>
            </a:extLst>
          </a:blip>
          <a:srcRect b="32577"/>
          <a:stretch/>
        </p:blipFill>
        <p:spPr bwMode="auto">
          <a:xfrm>
            <a:off x="533400" y="5334000"/>
            <a:ext cx="4016309" cy="96124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2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3979692" cy="2819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13220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Code completion features</a:t>
            </a:r>
          </a:p>
        </p:txBody>
      </p:sp>
      <p:sp>
        <p:nvSpPr>
          <p:cNvPr id="43011" name="Rectangle 3"/>
          <p:cNvSpPr>
            <a:spLocks noGrp="1" noChangeArrowheads="1"/>
          </p:cNvSpPr>
          <p:nvPr>
            <p:ph idx="1"/>
          </p:nvPr>
        </p:nvSpPr>
        <p:spPr/>
        <p:txBody>
          <a:bodyPr/>
          <a:lstStyle/>
          <a:p>
            <a:pPr>
              <a:buFont typeface="Arial" charset="0"/>
              <a:buChar char="•"/>
            </a:pPr>
            <a:r>
              <a:rPr lang="en-US" smtClean="0"/>
              <a:t>Dot completion</a:t>
            </a:r>
          </a:p>
          <a:p>
            <a:pPr lvl="1"/>
            <a:r>
              <a:rPr lang="en-US" smtClean="0"/>
              <a:t>Enter dot (.) after object</a:t>
            </a:r>
            <a:br>
              <a:rPr lang="en-US" smtClean="0"/>
            </a:br>
            <a:r>
              <a:rPr lang="en-US" smtClean="0"/>
              <a:t>name</a:t>
            </a:r>
          </a:p>
          <a:p>
            <a:pPr lvl="1"/>
            <a:r>
              <a:rPr lang="en-US" smtClean="0"/>
              <a:t>Studio opens popup which</a:t>
            </a:r>
            <a:br>
              <a:rPr lang="en-US" smtClean="0"/>
            </a:br>
            <a:r>
              <a:rPr lang="en-US" smtClean="0"/>
              <a:t>lists its fields and methods</a:t>
            </a:r>
          </a:p>
          <a:p>
            <a:pPr lvl="1"/>
            <a:r>
              <a:rPr lang="en-US" smtClean="0"/>
              <a:t>List is filtered as you type</a:t>
            </a:r>
          </a:p>
          <a:p>
            <a:pPr>
              <a:buFont typeface="Arial" charset="0"/>
              <a:buChar char="•"/>
            </a:pPr>
            <a:r>
              <a:rPr lang="en-US" smtClean="0"/>
              <a:t>SmartHelp</a:t>
            </a:r>
          </a:p>
          <a:p>
            <a:pPr lvl="1"/>
            <a:r>
              <a:rPr lang="en-US" smtClean="0"/>
              <a:t>Light-bulb icon indicates SmartHelp available for current line</a:t>
            </a:r>
          </a:p>
          <a:p>
            <a:pPr lvl="1"/>
            <a:r>
              <a:rPr lang="en-US" smtClean="0"/>
              <a:t>Click icon for a list of choices</a:t>
            </a:r>
          </a:p>
          <a:p>
            <a:pPr>
              <a:buFont typeface="Arial" charset="0"/>
              <a:buChar char="•"/>
            </a:pPr>
            <a:r>
              <a:rPr lang="en-US" smtClean="0"/>
              <a:t>CTRL + Space and CTRL + / open a selection popup to help you complete a partial expression or value</a:t>
            </a:r>
          </a:p>
        </p:txBody>
      </p:sp>
      <p:grpSp>
        <p:nvGrpSpPr>
          <p:cNvPr id="43012" name="Group 4"/>
          <p:cNvGrpSpPr>
            <a:grpSpLocks/>
          </p:cNvGrpSpPr>
          <p:nvPr/>
        </p:nvGrpSpPr>
        <p:grpSpPr bwMode="auto">
          <a:xfrm>
            <a:off x="4657725" y="1257300"/>
            <a:ext cx="4125913" cy="2492375"/>
            <a:chOff x="2100" y="1689"/>
            <a:chExt cx="2599" cy="1570"/>
          </a:xfrm>
        </p:grpSpPr>
        <p:pic>
          <p:nvPicPr>
            <p:cNvPr id="430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 y="1689"/>
              <a:ext cx="2599" cy="1570"/>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3015" name="Oval 6"/>
            <p:cNvSpPr>
              <a:spLocks noChangeArrowheads="1"/>
            </p:cNvSpPr>
            <p:nvPr/>
          </p:nvSpPr>
          <p:spPr bwMode="auto">
            <a:xfrm>
              <a:off x="3920" y="1758"/>
              <a:ext cx="90" cy="11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3016" name="Freeform 7"/>
            <p:cNvSpPr>
              <a:spLocks/>
            </p:cNvSpPr>
            <p:nvPr/>
          </p:nvSpPr>
          <p:spPr bwMode="auto">
            <a:xfrm>
              <a:off x="4010" y="1821"/>
              <a:ext cx="277" cy="159"/>
            </a:xfrm>
            <a:custGeom>
              <a:avLst/>
              <a:gdLst>
                <a:gd name="T0" fmla="*/ 0 w 277"/>
                <a:gd name="T1" fmla="*/ 0 h 159"/>
                <a:gd name="T2" fmla="*/ 277 w 277"/>
                <a:gd name="T3" fmla="*/ 0 h 159"/>
                <a:gd name="T4" fmla="*/ 277 w 277"/>
                <a:gd name="T5" fmla="*/ 159 h 159"/>
                <a:gd name="T6" fmla="*/ 0 60000 65536"/>
                <a:gd name="T7" fmla="*/ 0 60000 65536"/>
                <a:gd name="T8" fmla="*/ 0 60000 65536"/>
                <a:gd name="T9" fmla="*/ 0 w 277"/>
                <a:gd name="T10" fmla="*/ 0 h 159"/>
                <a:gd name="T11" fmla="*/ 277 w 277"/>
                <a:gd name="T12" fmla="*/ 159 h 159"/>
              </a:gdLst>
              <a:ahLst/>
              <a:cxnLst>
                <a:cxn ang="T6">
                  <a:pos x="T0" y="T1"/>
                </a:cxn>
                <a:cxn ang="T7">
                  <a:pos x="T2" y="T3"/>
                </a:cxn>
                <a:cxn ang="T8">
                  <a:pos x="T4" y="T5"/>
                </a:cxn>
              </a:cxnLst>
              <a:rect l="T9" t="T10" r="T11" b="T12"/>
              <a:pathLst>
                <a:path w="277" h="159">
                  <a:moveTo>
                    <a:pt x="0" y="0"/>
                  </a:moveTo>
                  <a:lnTo>
                    <a:pt x="277" y="0"/>
                  </a:lnTo>
                  <a:lnTo>
                    <a:pt x="277" y="159"/>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pic>
        <p:nvPicPr>
          <p:cNvPr id="4301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3582988"/>
            <a:ext cx="3794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Scratchpad: </a:t>
            </a:r>
            <a:r>
              <a:rPr lang="en-US" dirty="0" smtClean="0"/>
              <a:t>Debug </a:t>
            </a:r>
            <a:r>
              <a:rPr lang="en-US" dirty="0"/>
              <a:t>window</a:t>
            </a:r>
          </a:p>
        </p:txBody>
      </p:sp>
      <p:sp>
        <p:nvSpPr>
          <p:cNvPr id="4" name="Content Placeholder 3"/>
          <p:cNvSpPr>
            <a:spLocks noGrp="1"/>
          </p:cNvSpPr>
          <p:nvPr>
            <p:ph sz="half" idx="1"/>
          </p:nvPr>
        </p:nvSpPr>
        <p:spPr/>
        <p:txBody>
          <a:bodyPr/>
          <a:lstStyle/>
          <a:p>
            <a:r>
              <a:rPr lang="en-US" b="1" dirty="0" smtClean="0"/>
              <a:t>Alt + 5 </a:t>
            </a:r>
          </a:p>
          <a:p>
            <a:pPr lvl="1"/>
            <a:r>
              <a:rPr lang="en-US" dirty="0" smtClean="0"/>
              <a:t>Opens Debug window</a:t>
            </a:r>
          </a:p>
          <a:p>
            <a:r>
              <a:rPr lang="en-US" dirty="0" smtClean="0"/>
              <a:t>Debugger tab</a:t>
            </a:r>
          </a:p>
          <a:p>
            <a:pPr lvl="1"/>
            <a:r>
              <a:rPr lang="en-US" dirty="0" smtClean="0"/>
              <a:t>Rerun, Resume, </a:t>
            </a:r>
            <a:br>
              <a:rPr lang="en-US" dirty="0" smtClean="0"/>
            </a:br>
            <a:r>
              <a:rPr lang="en-US" dirty="0" smtClean="0"/>
              <a:t>Pause, Stop</a:t>
            </a:r>
          </a:p>
          <a:p>
            <a:pPr lvl="1"/>
            <a:r>
              <a:rPr lang="en-US" dirty="0" smtClean="0"/>
              <a:t>View breakpoints</a:t>
            </a:r>
          </a:p>
          <a:p>
            <a:pPr lvl="1"/>
            <a:r>
              <a:rPr lang="en-US" dirty="0" smtClean="0"/>
              <a:t>Step over, into and out</a:t>
            </a:r>
          </a:p>
          <a:p>
            <a:pPr lvl="1"/>
            <a:r>
              <a:rPr lang="en-US" dirty="0" smtClean="0"/>
              <a:t>Inspect and watch</a:t>
            </a:r>
          </a:p>
          <a:p>
            <a:r>
              <a:rPr lang="en-US" dirty="0" smtClean="0"/>
              <a:t>Console tab</a:t>
            </a:r>
          </a:p>
          <a:p>
            <a:pPr lvl="1"/>
            <a:r>
              <a:rPr lang="en-US" dirty="0" smtClean="0"/>
              <a:t>View output</a:t>
            </a:r>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90600"/>
            <a:ext cx="459105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971800"/>
            <a:ext cx="457200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8811267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run in a debug </a:t>
            </a:r>
            <a:r>
              <a:rPr lang="en-US" dirty="0"/>
              <a:t>p</a:t>
            </a:r>
            <a:r>
              <a:rPr lang="en-US" dirty="0" smtClean="0"/>
              <a:t>rocess</a:t>
            </a:r>
            <a:endParaRPr lang="en-US" dirty="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Debug Server</a:t>
            </a:r>
          </a:p>
          <a:p>
            <a:pPr lvl="1"/>
            <a:r>
              <a:rPr lang="en-US" b="1" dirty="0" smtClean="0"/>
              <a:t>Alt + </a:t>
            </a:r>
            <a:r>
              <a:rPr lang="en-US" b="1" dirty="0"/>
              <a:t>Shift </a:t>
            </a:r>
            <a:r>
              <a:rPr lang="en-US" b="1" dirty="0" smtClean="0"/>
              <a:t>+ F9</a:t>
            </a:r>
            <a:endParaRPr lang="en-US" b="1" dirty="0"/>
          </a:p>
          <a:p>
            <a:pPr lvl="1"/>
            <a:r>
              <a:rPr lang="en-US" dirty="0"/>
              <a:t>Select Server</a:t>
            </a:r>
          </a:p>
          <a:p>
            <a:pPr marL="457200" indent="-457200">
              <a:buFont typeface="+mj-lt"/>
              <a:buAutoNum type="arabicPeriod"/>
            </a:pPr>
            <a:r>
              <a:rPr lang="en-US" dirty="0" smtClean="0"/>
              <a:t>Console tab</a:t>
            </a:r>
          </a:p>
          <a:p>
            <a:pPr lvl="1"/>
            <a:r>
              <a:rPr lang="en-US" dirty="0"/>
              <a:t>Verify output reads </a:t>
            </a:r>
            <a:br>
              <a:rPr lang="en-US" dirty="0"/>
            </a:br>
            <a:r>
              <a:rPr lang="en-US" dirty="0"/>
              <a:t>application ready</a:t>
            </a:r>
          </a:p>
          <a:p>
            <a:pPr marL="457200" indent="-457200">
              <a:buFont typeface="+mj-lt"/>
              <a:buAutoNum type="arabicPeriod"/>
            </a:pPr>
            <a:r>
              <a:rPr lang="en-US" dirty="0" smtClean="0"/>
              <a:t>Open Gosu scratchpad </a:t>
            </a:r>
          </a:p>
          <a:p>
            <a:pPr lvl="1"/>
            <a:r>
              <a:rPr lang="en-US" b="1" dirty="0" smtClean="0"/>
              <a:t>Alt + Shift + S</a:t>
            </a:r>
          </a:p>
          <a:p>
            <a:pPr marL="457200" indent="-457200">
              <a:buFont typeface="+mj-lt"/>
              <a:buAutoNum type="arabicPeriod"/>
            </a:pPr>
            <a:r>
              <a:rPr lang="en-US" dirty="0" smtClean="0"/>
              <a:t>Enter Gosu code in scratchpad</a:t>
            </a:r>
          </a:p>
          <a:p>
            <a:pPr lvl="1"/>
            <a:r>
              <a:rPr lang="en-US" dirty="0" smtClean="0"/>
              <a:t>Able to reference project entities, </a:t>
            </a:r>
            <a:br>
              <a:rPr lang="en-US" dirty="0" smtClean="0"/>
            </a:br>
            <a:r>
              <a:rPr lang="en-US" dirty="0" smtClean="0"/>
              <a:t>classes, libraries, and SDK</a:t>
            </a:r>
          </a:p>
          <a:p>
            <a:pPr marL="457200" indent="-457200">
              <a:buFont typeface="+mj-lt"/>
              <a:buAutoNum type="arabicPeriod"/>
            </a:pPr>
            <a:r>
              <a:rPr lang="en-US" dirty="0" smtClean="0"/>
              <a:t>Run in Debug Process</a:t>
            </a:r>
          </a:p>
          <a:p>
            <a:pPr lvl="1"/>
            <a:r>
              <a:rPr lang="en-US" dirty="0" smtClean="0"/>
              <a:t>No connection dialog!</a:t>
            </a:r>
            <a:endParaRPr lang="en-US" dirty="0"/>
          </a:p>
          <a:p>
            <a:pPr marL="0" indent="0">
              <a:buNone/>
            </a:pPr>
            <a:endParaRPr lang="en-US" dirty="0" smtClean="0"/>
          </a:p>
          <a:p>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05" y="4724400"/>
            <a:ext cx="3221181" cy="1143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5221511" y="2677886"/>
            <a:ext cx="3628571" cy="457200"/>
          </a:xfrm>
          <a:prstGeom prst="rect">
            <a:avLst/>
          </a:prstGeom>
          <a:noFill/>
        </p:spPr>
        <p:txBody>
          <a:bodyPr wrap="none" rtlCol="0">
            <a:noAutofit/>
          </a:bodyPr>
          <a:lstStyle/>
          <a:p>
            <a:pPr algn="r"/>
            <a:r>
              <a:rPr lang="en-US" b="1" dirty="0" smtClean="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ContactManager ready </a:t>
            </a:r>
            <a:r>
              <a:rPr lang="en-US" b="1" dirty="0" smtClean="0">
                <a:solidFill>
                  <a:schemeClr val="bg1"/>
                </a:solidFill>
                <a:latin typeface="Courier New" pitchFamily="49" charset="0"/>
                <a:cs typeface="Courier New" pitchFamily="49" charset="0"/>
              </a:rPr>
              <a:t>***</a:t>
            </a:r>
            <a:endParaRPr lang="en-US" b="1" dirty="0">
              <a:solidFill>
                <a:schemeClr val="bg1"/>
              </a:solidFill>
              <a:latin typeface="Courier New" pitchFamily="49" charset="0"/>
              <a:cs typeface="Courier New" pitchFamily="49" charset="0"/>
            </a:endParaRPr>
          </a:p>
          <a:p>
            <a:pPr algn="r"/>
            <a:endParaRPr lang="en-US" dirty="0" smtClean="0">
              <a:solidFill>
                <a:schemeClr val="bg1"/>
              </a:solidFill>
              <a:latin typeface="Courier New" pitchFamily="49" charset="0"/>
              <a:cs typeface="Courier New" pitchFamily="49" charset="0"/>
            </a:endParaRPr>
          </a:p>
        </p:txBody>
      </p:sp>
      <p:sp>
        <p:nvSpPr>
          <p:cNvPr id="7" name="recToolbar"/>
          <p:cNvSpPr/>
          <p:nvPr/>
        </p:nvSpPr>
        <p:spPr bwMode="auto">
          <a:xfrm>
            <a:off x="6724783" y="5332559"/>
            <a:ext cx="554208" cy="492261"/>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831" y="990599"/>
            <a:ext cx="2151655" cy="14808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293676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4283075"/>
            <a:ext cx="5605463" cy="2143125"/>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4035" name="Picture 14" descr="API ref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911225"/>
            <a:ext cx="5048250" cy="12858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4036" name="Rectangle 2"/>
          <p:cNvSpPr>
            <a:spLocks noGrp="1" noChangeArrowheads="1"/>
          </p:cNvSpPr>
          <p:nvPr>
            <p:ph type="title"/>
          </p:nvPr>
        </p:nvSpPr>
        <p:spPr/>
        <p:txBody>
          <a:bodyPr/>
          <a:lstStyle/>
          <a:p>
            <a:pPr eaLnBrk="1" hangingPunct="1"/>
            <a:r>
              <a:rPr lang="en-US" smtClean="0"/>
              <a:t>Gosu API Reference</a:t>
            </a:r>
          </a:p>
        </p:txBody>
      </p:sp>
      <p:sp>
        <p:nvSpPr>
          <p:cNvPr id="44037" name="Rectangle 3"/>
          <p:cNvSpPr>
            <a:spLocks noGrp="1" noChangeArrowheads="1"/>
          </p:cNvSpPr>
          <p:nvPr>
            <p:ph idx="1"/>
          </p:nvPr>
        </p:nvSpPr>
        <p:spPr>
          <a:xfrm>
            <a:off x="519113" y="2274888"/>
            <a:ext cx="3140075" cy="1558925"/>
          </a:xfrm>
        </p:spPr>
        <p:txBody>
          <a:bodyPr/>
          <a:lstStyle/>
          <a:p>
            <a:pPr>
              <a:buFont typeface="Arial" charset="0"/>
              <a:buChar char="•"/>
            </a:pPr>
            <a:r>
              <a:rPr lang="en-US" smtClean="0"/>
              <a:t>Gosu API Reference documents each entity, its fields, and its methods</a:t>
            </a:r>
          </a:p>
        </p:txBody>
      </p:sp>
      <p:sp>
        <p:nvSpPr>
          <p:cNvPr id="44038" name="Rectangle 8"/>
          <p:cNvSpPr>
            <a:spLocks noChangeArrowheads="1"/>
          </p:cNvSpPr>
          <p:nvPr/>
        </p:nvSpPr>
        <p:spPr bwMode="auto">
          <a:xfrm>
            <a:off x="6219825" y="4471988"/>
            <a:ext cx="2636838"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You can display help for given method by clicking in name and pressing F1</a:t>
            </a:r>
          </a:p>
        </p:txBody>
      </p:sp>
      <p:sp>
        <p:nvSpPr>
          <p:cNvPr id="44039" name="AutoShape 9"/>
          <p:cNvSpPr>
            <a:spLocks noChangeArrowheads="1"/>
          </p:cNvSpPr>
          <p:nvPr/>
        </p:nvSpPr>
        <p:spPr bwMode="auto">
          <a:xfrm>
            <a:off x="1933575" y="4811713"/>
            <a:ext cx="269875" cy="300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040" name="Line 10"/>
          <p:cNvSpPr>
            <a:spLocks noChangeShapeType="1"/>
          </p:cNvSpPr>
          <p:nvPr/>
        </p:nvSpPr>
        <p:spPr bwMode="auto">
          <a:xfrm>
            <a:off x="2068513" y="5095875"/>
            <a:ext cx="104775" cy="1809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44041" name="Picture 13" descr="API ref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525588"/>
            <a:ext cx="5095875" cy="2676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pPr eaLnBrk="1" hangingPunct="1"/>
            <a:r>
              <a:rPr lang="en-US" smtClean="0"/>
              <a:t>Lesson objectives review</a:t>
            </a:r>
          </a:p>
        </p:txBody>
      </p:sp>
      <p:sp>
        <p:nvSpPr>
          <p:cNvPr id="4505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ways that Guidewire applications use Gosu</a:t>
            </a:r>
          </a:p>
          <a:p>
            <a:pPr lvl="1"/>
            <a:r>
              <a:rPr lang="en-US" smtClean="0"/>
              <a:t>Write Gosu using basic Gosu syntax</a:t>
            </a:r>
          </a:p>
          <a:p>
            <a:pPr lvl="1"/>
            <a:r>
              <a:rPr lang="en-US" smtClean="0"/>
              <a:t>Describe Studio features that aid in the writing of Gosu</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Notices</a:t>
            </a:r>
          </a:p>
        </p:txBody>
      </p:sp>
      <p:sp>
        <p:nvSpPr>
          <p:cNvPr id="46083"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Wingdings 3" pitchFamily="18" charset="2"/>
              <a:buNone/>
            </a:pPr>
            <a:r>
              <a:rPr lang="en-US" sz="1600" smtClean="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Gosu, Deliver Insurance Your Way, and the Guidewire logo are trademarks or registered trademarks of Guidewire Software, Inc. in the United States and/or other countries.</a:t>
            </a:r>
          </a:p>
          <a:p>
            <a:pPr marL="0" indent="0">
              <a:buFont typeface="Wingdings 3" pitchFamily="18" charset="2"/>
              <a:buNone/>
            </a:pPr>
            <a:r>
              <a:rPr lang="en-US" sz="1600" smtClean="0"/>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r>
              <a:rPr lang="en-US" sz="1600" smtClean="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lvl="2" indent="0">
              <a:spcBef>
                <a:spcPct val="40000"/>
              </a:spcBef>
              <a:buSzTx/>
              <a:buFont typeface="Wingdings 2" pitchFamily="18" charset="2"/>
              <a:buNone/>
            </a:pPr>
            <a:r>
              <a:rPr lang="en-US" sz="1600" smtClean="0"/>
              <a:t>Guidewire products are protected by one or more of the following patents: U.S. Patents 6,073,109; 6,058,413; 5,734,837; 5,630,069; 5,208,748; 7,885,831; 7,788,296.</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6"/>
          <p:cNvSpPr>
            <a:spLocks noGrp="1" noChangeArrowheads="1"/>
          </p:cNvSpPr>
          <p:nvPr>
            <p:ph type="title"/>
          </p:nvPr>
        </p:nvSpPr>
        <p:spPr/>
        <p:txBody>
          <a:bodyPr/>
          <a:lstStyle/>
          <a:p>
            <a:pPr eaLnBrk="1" hangingPunct="1"/>
            <a:r>
              <a:rPr lang="en-US" smtClean="0"/>
              <a:t>Guidewire Gosu</a:t>
            </a:r>
          </a:p>
        </p:txBody>
      </p:sp>
      <p:sp>
        <p:nvSpPr>
          <p:cNvPr id="7171" name="Rectangle 37"/>
          <p:cNvSpPr>
            <a:spLocks noGrp="1" noChangeArrowheads="1"/>
          </p:cNvSpPr>
          <p:nvPr>
            <p:ph idx="1"/>
          </p:nvPr>
        </p:nvSpPr>
        <p:spPr/>
        <p:txBody>
          <a:bodyPr/>
          <a:lstStyle/>
          <a:p>
            <a:pPr>
              <a:buFont typeface="Arial" charset="0"/>
              <a:buChar char="•"/>
            </a:pPr>
            <a:r>
              <a:rPr lang="en-US" b="1" smtClean="0"/>
              <a:t>Gosu </a:t>
            </a:r>
            <a:r>
              <a:rPr lang="en-US" smtClean="0"/>
              <a:t>is Guidewire's programming language</a:t>
            </a:r>
          </a:p>
          <a:p>
            <a:pPr lvl="1"/>
            <a:r>
              <a:rPr lang="en-US" smtClean="0"/>
              <a:t>Has elements of both procedural and object-oriented programming languages</a:t>
            </a:r>
          </a:p>
          <a:p>
            <a:pPr lvl="1"/>
            <a:r>
              <a:rPr lang="en-US" smtClean="0"/>
              <a:t>Similar to Java</a:t>
            </a:r>
          </a:p>
          <a:p>
            <a:pPr>
              <a:buFont typeface="Arial" charset="0"/>
              <a:buChar char="•"/>
            </a:pPr>
            <a:r>
              <a:rPr lang="en-US" smtClean="0"/>
              <a:t>Gosu specifies runtime business logic that:</a:t>
            </a:r>
          </a:p>
          <a:p>
            <a:pPr lvl="1"/>
            <a:r>
              <a:rPr lang="en-US" smtClean="0"/>
              <a:t>Executes fundamental application behavior</a:t>
            </a:r>
          </a:p>
          <a:p>
            <a:pPr lvl="1"/>
            <a:r>
              <a:rPr lang="en-US" smtClean="0"/>
              <a:t>Manages complex business processes</a:t>
            </a:r>
          </a:p>
          <a:p>
            <a:pPr lvl="1"/>
            <a:r>
              <a:rPr lang="en-US" smtClean="0"/>
              <a:t>Specifies dynamic client-side behavior</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1" descr="GScrip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75" y="3389313"/>
            <a:ext cx="6858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6"/>
          <p:cNvSpPr>
            <a:spLocks noGrp="1" noChangeArrowheads="1"/>
          </p:cNvSpPr>
          <p:nvPr>
            <p:ph type="title"/>
          </p:nvPr>
        </p:nvSpPr>
        <p:spPr/>
        <p:txBody>
          <a:bodyPr/>
          <a:lstStyle/>
          <a:p>
            <a:pPr eaLnBrk="1" hangingPunct="1"/>
            <a:r>
              <a:rPr lang="en-US" smtClean="0"/>
              <a:t>Where is Gosu used? (1)</a:t>
            </a:r>
          </a:p>
        </p:txBody>
      </p:sp>
      <p:sp>
        <p:nvSpPr>
          <p:cNvPr id="8196" name="Rectangle 37"/>
          <p:cNvSpPr>
            <a:spLocks noGrp="1" noChangeArrowheads="1"/>
          </p:cNvSpPr>
          <p:nvPr>
            <p:ph idx="1"/>
          </p:nvPr>
        </p:nvSpPr>
        <p:spPr>
          <a:xfrm>
            <a:off x="519113" y="914400"/>
            <a:ext cx="5695950" cy="5486400"/>
          </a:xfrm>
        </p:spPr>
        <p:txBody>
          <a:bodyPr/>
          <a:lstStyle/>
          <a:p>
            <a:pPr>
              <a:buFont typeface="Arial" charset="0"/>
              <a:buChar char="•"/>
            </a:pPr>
            <a:r>
              <a:rPr lang="en-US" smtClean="0"/>
              <a:t>Business rules</a:t>
            </a:r>
          </a:p>
          <a:p>
            <a:pPr lvl="1"/>
            <a:r>
              <a:rPr lang="en-US" smtClean="0"/>
              <a:t>Execute fundamental application behavior, such as activity assignment</a:t>
            </a:r>
          </a:p>
          <a:p>
            <a:pPr>
              <a:buFont typeface="Arial" charset="0"/>
              <a:buChar char="•"/>
            </a:pPr>
            <a:r>
              <a:rPr lang="en-US" smtClean="0"/>
              <a:t>Entity enhancements</a:t>
            </a:r>
          </a:p>
          <a:p>
            <a:pPr lvl="1"/>
            <a:r>
              <a:rPr lang="en-US" smtClean="0"/>
              <a:t>Extend entity functionality with new methods, such as a new UpdateEmployees() method for ABCompany</a:t>
            </a:r>
          </a:p>
          <a:p>
            <a:pPr>
              <a:buFont typeface="Arial" charset="0"/>
              <a:buChar char="•"/>
            </a:pPr>
            <a:r>
              <a:rPr lang="en-US" smtClean="0"/>
              <a:t>Gosu classes</a:t>
            </a:r>
          </a:p>
          <a:p>
            <a:pPr lvl="1"/>
            <a:r>
              <a:rPr lang="en-US" smtClean="0"/>
              <a:t>Create general purpose classes, such as logging utilities, plugins, and entities used to pass information to external applications</a:t>
            </a:r>
          </a:p>
        </p:txBody>
      </p:sp>
      <p:pic>
        <p:nvPicPr>
          <p:cNvPr id="819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1725" y="1057275"/>
            <a:ext cx="84296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8198" name="Text Box 8"/>
          <p:cNvSpPr txBox="1">
            <a:spLocks noChangeArrowheads="1"/>
          </p:cNvSpPr>
          <p:nvPr/>
        </p:nvSpPr>
        <p:spPr bwMode="auto">
          <a:xfrm>
            <a:off x="7142163" y="1338263"/>
            <a:ext cx="69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Rules</a:t>
            </a:r>
          </a:p>
        </p:txBody>
      </p:sp>
      <p:sp>
        <p:nvSpPr>
          <p:cNvPr id="8199" name="Text Box 9"/>
          <p:cNvSpPr txBox="1">
            <a:spLocks noChangeArrowheads="1"/>
          </p:cNvSpPr>
          <p:nvPr/>
        </p:nvSpPr>
        <p:spPr bwMode="auto">
          <a:xfrm>
            <a:off x="7142163" y="4708525"/>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PCFs</a:t>
            </a:r>
          </a:p>
        </p:txBody>
      </p:sp>
      <p:sp>
        <p:nvSpPr>
          <p:cNvPr id="8200" name="Text Box 10"/>
          <p:cNvSpPr txBox="1">
            <a:spLocks noChangeArrowheads="1"/>
          </p:cNvSpPr>
          <p:nvPr/>
        </p:nvSpPr>
        <p:spPr bwMode="auto">
          <a:xfrm>
            <a:off x="7142163" y="3603625"/>
            <a:ext cx="96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Classes</a:t>
            </a:r>
          </a:p>
        </p:txBody>
      </p:sp>
      <p:sp>
        <p:nvSpPr>
          <p:cNvPr id="8201" name="Text Box 11"/>
          <p:cNvSpPr txBox="1">
            <a:spLocks noChangeArrowheads="1"/>
          </p:cNvSpPr>
          <p:nvPr/>
        </p:nvSpPr>
        <p:spPr bwMode="auto">
          <a:xfrm>
            <a:off x="7142163" y="2527300"/>
            <a:ext cx="180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Enhancements</a:t>
            </a:r>
          </a:p>
        </p:txBody>
      </p:sp>
      <p:pic>
        <p:nvPicPr>
          <p:cNvPr id="8202" name="Picture 18" descr="yy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1100" y="2290763"/>
            <a:ext cx="6826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9" descr="workflow typ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3488" y="5592763"/>
            <a:ext cx="6762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Text Box 20"/>
          <p:cNvSpPr txBox="1">
            <a:spLocks noChangeArrowheads="1"/>
          </p:cNvSpPr>
          <p:nvPr/>
        </p:nvSpPr>
        <p:spPr bwMode="auto">
          <a:xfrm>
            <a:off x="7142163" y="5729288"/>
            <a:ext cx="128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Workflows</a:t>
            </a:r>
          </a:p>
        </p:txBody>
      </p:sp>
      <p:pic>
        <p:nvPicPr>
          <p:cNvPr id="8205" name="Picture 22" descr="resour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9688" y="4491038"/>
            <a:ext cx="5857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6"/>
          <p:cNvSpPr>
            <a:spLocks noGrp="1" noChangeArrowheads="1"/>
          </p:cNvSpPr>
          <p:nvPr>
            <p:ph type="title"/>
          </p:nvPr>
        </p:nvSpPr>
        <p:spPr/>
        <p:txBody>
          <a:bodyPr/>
          <a:lstStyle/>
          <a:p>
            <a:pPr eaLnBrk="1" hangingPunct="1"/>
            <a:r>
              <a:rPr lang="en-US" smtClean="0"/>
              <a:t>Where is Gosu used? (2)</a:t>
            </a:r>
          </a:p>
        </p:txBody>
      </p:sp>
      <p:sp>
        <p:nvSpPr>
          <p:cNvPr id="9219" name="Rectangle 37"/>
          <p:cNvSpPr>
            <a:spLocks noGrp="1" noChangeArrowheads="1"/>
          </p:cNvSpPr>
          <p:nvPr>
            <p:ph idx="1"/>
          </p:nvPr>
        </p:nvSpPr>
        <p:spPr>
          <a:xfrm>
            <a:off x="519113" y="914400"/>
            <a:ext cx="5511800" cy="5486400"/>
          </a:xfrm>
        </p:spPr>
        <p:txBody>
          <a:bodyPr/>
          <a:lstStyle/>
          <a:p>
            <a:pPr>
              <a:buFont typeface="Arial" charset="0"/>
              <a:buChar char="•"/>
            </a:pPr>
            <a:r>
              <a:rPr lang="en-US" smtClean="0"/>
              <a:t>PCFs</a:t>
            </a:r>
          </a:p>
          <a:p>
            <a:pPr lvl="1"/>
            <a:r>
              <a:rPr lang="en-US" smtClean="0"/>
              <a:t>Specify user interface layout and dynamic behavior, such as "inspection date" field being visible only when "inspection needed" set to true</a:t>
            </a:r>
          </a:p>
          <a:p>
            <a:pPr>
              <a:buFont typeface="Arial" charset="0"/>
              <a:buChar char="•"/>
            </a:pPr>
            <a:r>
              <a:rPr lang="en-US" smtClean="0"/>
              <a:t>Workflows</a:t>
            </a:r>
          </a:p>
          <a:p>
            <a:pPr lvl="1"/>
            <a:r>
              <a:rPr lang="en-US" smtClean="0"/>
              <a:t>Executes processes whose execution is time-based, or triggered by events in external applications, or both</a:t>
            </a:r>
          </a:p>
          <a:p>
            <a:pPr lvl="1"/>
            <a:r>
              <a:rPr lang="en-US" smtClean="0"/>
              <a:t>Currently, used only by PolicyCenter and BillingCenter base applications</a:t>
            </a:r>
          </a:p>
        </p:txBody>
      </p:sp>
      <p:sp>
        <p:nvSpPr>
          <p:cNvPr id="9220" name="Text Box 5"/>
          <p:cNvSpPr txBox="1">
            <a:spLocks noChangeArrowheads="1"/>
          </p:cNvSpPr>
          <p:nvPr/>
        </p:nvSpPr>
        <p:spPr bwMode="auto">
          <a:xfrm>
            <a:off x="7142163" y="1338263"/>
            <a:ext cx="69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Rules</a:t>
            </a:r>
          </a:p>
        </p:txBody>
      </p:sp>
      <p:sp>
        <p:nvSpPr>
          <p:cNvPr id="9221" name="Text Box 6"/>
          <p:cNvSpPr txBox="1">
            <a:spLocks noChangeArrowheads="1"/>
          </p:cNvSpPr>
          <p:nvPr/>
        </p:nvSpPr>
        <p:spPr bwMode="auto">
          <a:xfrm>
            <a:off x="7142163" y="4708525"/>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PCFs</a:t>
            </a:r>
          </a:p>
        </p:txBody>
      </p:sp>
      <p:sp>
        <p:nvSpPr>
          <p:cNvPr id="9222" name="Text Box 7"/>
          <p:cNvSpPr txBox="1">
            <a:spLocks noChangeArrowheads="1"/>
          </p:cNvSpPr>
          <p:nvPr/>
        </p:nvSpPr>
        <p:spPr bwMode="auto">
          <a:xfrm>
            <a:off x="7142163" y="3603625"/>
            <a:ext cx="960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Classes</a:t>
            </a:r>
          </a:p>
        </p:txBody>
      </p:sp>
      <p:sp>
        <p:nvSpPr>
          <p:cNvPr id="9223" name="Text Box 8"/>
          <p:cNvSpPr txBox="1">
            <a:spLocks noChangeArrowheads="1"/>
          </p:cNvSpPr>
          <p:nvPr/>
        </p:nvSpPr>
        <p:spPr bwMode="auto">
          <a:xfrm>
            <a:off x="7142163" y="2527300"/>
            <a:ext cx="180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Enhancements</a:t>
            </a:r>
          </a:p>
        </p:txBody>
      </p:sp>
      <p:sp>
        <p:nvSpPr>
          <p:cNvPr id="9224" name="Text Box 13"/>
          <p:cNvSpPr txBox="1">
            <a:spLocks noChangeArrowheads="1"/>
          </p:cNvSpPr>
          <p:nvPr/>
        </p:nvSpPr>
        <p:spPr bwMode="auto">
          <a:xfrm>
            <a:off x="7142163" y="5729288"/>
            <a:ext cx="128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Workflows</a:t>
            </a:r>
          </a:p>
        </p:txBody>
      </p:sp>
      <p:pic>
        <p:nvPicPr>
          <p:cNvPr id="9225" name="Picture 14" descr="GScrip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75" y="3389313"/>
            <a:ext cx="6858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1725" y="1057275"/>
            <a:ext cx="84296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9227" name="Picture 16" descr="yy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1100" y="2290763"/>
            <a:ext cx="6826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17" descr="workflow typ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3488" y="5592763"/>
            <a:ext cx="6762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18" descr="resour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9688" y="4491038"/>
            <a:ext cx="5857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C:\Users\sluersen\AppData\Local\Temp\SNAGHTML1d2b850.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189402" y="912720"/>
            <a:ext cx="4863356" cy="505179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Gosu Scratchpad</a:t>
            </a:r>
            <a:endParaRPr lang="en-US" dirty="0"/>
          </a:p>
        </p:txBody>
      </p:sp>
      <p:sp>
        <p:nvSpPr>
          <p:cNvPr id="4" name="Content Placeholder 3"/>
          <p:cNvSpPr>
            <a:spLocks noGrp="1"/>
          </p:cNvSpPr>
          <p:nvPr>
            <p:ph sz="half" idx="2"/>
          </p:nvPr>
        </p:nvSpPr>
        <p:spPr/>
        <p:txBody>
          <a:bodyPr/>
          <a:lstStyle/>
          <a:p>
            <a:r>
              <a:rPr lang="en-US" dirty="0" smtClean="0"/>
              <a:t>Write, execute and debug Gosu code</a:t>
            </a:r>
            <a:br>
              <a:rPr lang="en-US" dirty="0" smtClean="0"/>
            </a:br>
            <a:endParaRPr lang="en-US" dirty="0" smtClean="0"/>
          </a:p>
          <a:p>
            <a:r>
              <a:rPr lang="en-US" dirty="0" smtClean="0"/>
              <a:t>Common editor features supported</a:t>
            </a:r>
          </a:p>
          <a:p>
            <a:pPr lvl="1"/>
            <a:r>
              <a:rPr lang="en-US" dirty="0" smtClean="0"/>
              <a:t>Gutter Area </a:t>
            </a:r>
          </a:p>
          <a:p>
            <a:pPr lvl="1"/>
            <a:r>
              <a:rPr lang="en-US" dirty="0" smtClean="0"/>
              <a:t>Smart completion</a:t>
            </a:r>
          </a:p>
          <a:p>
            <a:pPr lvl="1"/>
            <a:r>
              <a:rPr lang="en-US" dirty="0" smtClean="0"/>
              <a:t>Validation bar</a:t>
            </a:r>
            <a:br>
              <a:rPr lang="en-US" dirty="0" smtClean="0"/>
            </a:br>
            <a:endParaRPr lang="en-US" dirty="0" smtClean="0"/>
          </a:p>
          <a:p>
            <a:r>
              <a:rPr lang="en-US" dirty="0" smtClean="0"/>
              <a:t>Consists of</a:t>
            </a:r>
          </a:p>
          <a:p>
            <a:pPr lvl="1"/>
            <a:r>
              <a:rPr lang="en-US" dirty="0" smtClean="0"/>
              <a:t>Code editor</a:t>
            </a:r>
          </a:p>
          <a:p>
            <a:pPr lvl="1"/>
            <a:r>
              <a:rPr lang="en-US" dirty="0" smtClean="0"/>
              <a:t>Debug window</a:t>
            </a:r>
          </a:p>
          <a:p>
            <a:pPr lvl="1"/>
            <a:r>
              <a:rPr lang="en-US" dirty="0" smtClean="0"/>
              <a:t>Run window</a:t>
            </a:r>
          </a:p>
        </p:txBody>
      </p:sp>
    </p:spTree>
    <p:extLst>
      <p:ext uri="{BB962C8B-B14F-4D97-AF65-F5344CB8AC3E}">
        <p14:creationId xmlns:p14="http://schemas.microsoft.com/office/powerpoint/2010/main" val="219744032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Scratchpad: </a:t>
            </a:r>
            <a:r>
              <a:rPr lang="en-US" dirty="0" smtClean="0"/>
              <a:t>Debug </a:t>
            </a:r>
            <a:r>
              <a:rPr lang="en-US" dirty="0"/>
              <a:t>window</a:t>
            </a:r>
          </a:p>
        </p:txBody>
      </p:sp>
      <p:sp>
        <p:nvSpPr>
          <p:cNvPr id="4" name="Content Placeholder 3"/>
          <p:cNvSpPr>
            <a:spLocks noGrp="1"/>
          </p:cNvSpPr>
          <p:nvPr>
            <p:ph sz="half" idx="1"/>
          </p:nvPr>
        </p:nvSpPr>
        <p:spPr/>
        <p:txBody>
          <a:bodyPr/>
          <a:lstStyle/>
          <a:p>
            <a:r>
              <a:rPr lang="en-US" b="1" dirty="0" smtClean="0"/>
              <a:t>Alt + 5 </a:t>
            </a:r>
          </a:p>
          <a:p>
            <a:pPr lvl="1"/>
            <a:r>
              <a:rPr lang="en-US" dirty="0" smtClean="0"/>
              <a:t>Opens Debug window</a:t>
            </a:r>
          </a:p>
          <a:p>
            <a:r>
              <a:rPr lang="en-US" dirty="0" smtClean="0"/>
              <a:t>Debugger tab</a:t>
            </a:r>
          </a:p>
          <a:p>
            <a:pPr lvl="1"/>
            <a:r>
              <a:rPr lang="en-US" dirty="0" smtClean="0"/>
              <a:t>Rerun, Resume, </a:t>
            </a:r>
            <a:br>
              <a:rPr lang="en-US" dirty="0" smtClean="0"/>
            </a:br>
            <a:r>
              <a:rPr lang="en-US" dirty="0" smtClean="0"/>
              <a:t>Pause, Stop</a:t>
            </a:r>
          </a:p>
          <a:p>
            <a:pPr lvl="1"/>
            <a:r>
              <a:rPr lang="en-US" dirty="0" smtClean="0"/>
              <a:t>View breakpoints</a:t>
            </a:r>
          </a:p>
          <a:p>
            <a:pPr lvl="1"/>
            <a:r>
              <a:rPr lang="en-US" dirty="0" smtClean="0"/>
              <a:t>Step over, into and out</a:t>
            </a:r>
          </a:p>
          <a:p>
            <a:pPr lvl="1"/>
            <a:r>
              <a:rPr lang="en-US" dirty="0" smtClean="0"/>
              <a:t>Inspect and watch</a:t>
            </a:r>
          </a:p>
          <a:p>
            <a:r>
              <a:rPr lang="en-US" dirty="0" smtClean="0"/>
              <a:t>Console tab</a:t>
            </a:r>
          </a:p>
          <a:p>
            <a:pPr lvl="1"/>
            <a:r>
              <a:rPr lang="en-US" dirty="0" smtClean="0"/>
              <a:t>View output</a:t>
            </a:r>
            <a:endParaRPr lang="en-US" dirty="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90600"/>
            <a:ext cx="459105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971800"/>
            <a:ext cx="4572000" cy="3209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1491124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DSENGU~1\AppData\Local\Temp\SNAGHTML96fad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91" y="832529"/>
            <a:ext cx="7629525" cy="3524251"/>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4338" name="Rectangle 2"/>
          <p:cNvSpPr>
            <a:spLocks noGrp="1" noChangeArrowheads="1"/>
          </p:cNvSpPr>
          <p:nvPr>
            <p:ph type="title"/>
          </p:nvPr>
        </p:nvSpPr>
        <p:spPr/>
        <p:txBody>
          <a:bodyPr/>
          <a:lstStyle/>
          <a:p>
            <a:pPr eaLnBrk="1" hangingPunct="1"/>
            <a:r>
              <a:rPr lang="en-US" dirty="0" err="1" smtClean="0"/>
              <a:t>Gosu</a:t>
            </a:r>
            <a:r>
              <a:rPr lang="en-US" dirty="0" smtClean="0"/>
              <a:t> case sensitivity</a:t>
            </a:r>
          </a:p>
        </p:txBody>
      </p:sp>
      <p:sp>
        <p:nvSpPr>
          <p:cNvPr id="14339" name="Rectangle 3"/>
          <p:cNvSpPr>
            <a:spLocks noGrp="1" noChangeArrowheads="1"/>
          </p:cNvSpPr>
          <p:nvPr>
            <p:ph idx="1"/>
          </p:nvPr>
        </p:nvSpPr>
        <p:spPr>
          <a:xfrm>
            <a:off x="691479" y="5023276"/>
            <a:ext cx="3504457" cy="358955"/>
          </a:xfrm>
        </p:spPr>
        <p:txBody>
          <a:bodyPr/>
          <a:lstStyle/>
          <a:p>
            <a:pPr>
              <a:buFont typeface="Arial" charset="0"/>
              <a:buChar char="•"/>
            </a:pPr>
            <a:r>
              <a:rPr lang="en-US" dirty="0" err="1" smtClean="0"/>
              <a:t>Gosu</a:t>
            </a:r>
            <a:r>
              <a:rPr lang="en-US" dirty="0" smtClean="0"/>
              <a:t> is case-sensitive</a:t>
            </a:r>
          </a:p>
        </p:txBody>
      </p:sp>
      <p:cxnSp>
        <p:nvCxnSpPr>
          <p:cNvPr id="4" name="Straight Arrow Connector 3"/>
          <p:cNvCxnSpPr>
            <a:endCxn id="7" idx="3"/>
          </p:cNvCxnSpPr>
          <p:nvPr/>
        </p:nvCxnSpPr>
        <p:spPr bwMode="auto">
          <a:xfrm flipH="1" flipV="1">
            <a:off x="4653035" y="3240915"/>
            <a:ext cx="1308154" cy="544010"/>
          </a:xfrm>
          <a:prstGeom prst="straightConnector1">
            <a:avLst/>
          </a:prstGeom>
          <a:noFill/>
          <a:ln w="12700" cap="flat" cmpd="sng" algn="ctr">
            <a:solidFill>
              <a:srgbClr val="C00000"/>
            </a:solidFill>
            <a:prstDash val="solid"/>
            <a:round/>
            <a:headEnd type="none" w="med" len="med"/>
            <a:tailEnd type="arrow"/>
          </a:ln>
          <a:effectLst/>
        </p:spPr>
      </p:cxnSp>
      <p:sp>
        <p:nvSpPr>
          <p:cNvPr id="7" name="Rounded Rectangle 6"/>
          <p:cNvSpPr/>
          <p:nvPr/>
        </p:nvSpPr>
        <p:spPr bwMode="auto">
          <a:xfrm>
            <a:off x="3646032" y="3148317"/>
            <a:ext cx="1007003" cy="185195"/>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3646032" y="3605519"/>
            <a:ext cx="1007003" cy="185195"/>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3" name="Straight Arrow Connector 12"/>
          <p:cNvCxnSpPr/>
          <p:nvPr/>
        </p:nvCxnSpPr>
        <p:spPr bwMode="auto">
          <a:xfrm flipH="1" flipV="1">
            <a:off x="4653035" y="3698116"/>
            <a:ext cx="1308154" cy="92598"/>
          </a:xfrm>
          <a:prstGeom prst="straightConnector1">
            <a:avLst/>
          </a:prstGeom>
          <a:noFill/>
          <a:ln w="12700" cap="flat" cmpd="sng" algn="ctr">
            <a:solidFill>
              <a:srgbClr val="C00000"/>
            </a:solidFill>
            <a:prstDash val="solid"/>
            <a:round/>
            <a:headEnd type="none" w="med" len="med"/>
            <a:tailEnd type="arrow"/>
          </a:ln>
          <a:effectLst/>
        </p:spPr>
      </p:cxnSp>
      <p:cxnSp>
        <p:nvCxnSpPr>
          <p:cNvPr id="15" name="Straight Connector 14"/>
          <p:cNvCxnSpPr/>
          <p:nvPr/>
        </p:nvCxnSpPr>
        <p:spPr bwMode="auto">
          <a:xfrm>
            <a:off x="3923818" y="2766349"/>
            <a:ext cx="544237" cy="0"/>
          </a:xfrm>
          <a:prstGeom prst="line">
            <a:avLst/>
          </a:prstGeom>
          <a:noFill/>
          <a:ln w="12700"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a:off x="3912242" y="2594656"/>
            <a:ext cx="416689" cy="0"/>
          </a:xfrm>
          <a:prstGeom prst="line">
            <a:avLst/>
          </a:prstGeom>
          <a:noFill/>
          <a:ln w="12700" cap="flat" cmpd="sng" algn="ctr">
            <a:solidFill>
              <a:srgbClr val="FF0000"/>
            </a:solidFill>
            <a:prstDash val="solid"/>
            <a:round/>
            <a:headEnd type="none" w="med" len="med"/>
            <a:tailEnd type="none" w="med" len="med"/>
          </a:ln>
          <a:effectLst/>
        </p:spPr>
      </p:cxn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27277</TotalTime>
  <Words>3802</Words>
  <Application>Microsoft Office PowerPoint</Application>
  <PresentationFormat>On-screen Show (4:3)</PresentationFormat>
  <Paragraphs>417</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1_test-template</vt:lpstr>
      <vt:lpstr>Introduction to Gosu</vt:lpstr>
      <vt:lpstr>Lesson objectives</vt:lpstr>
      <vt:lpstr>Lesson outline</vt:lpstr>
      <vt:lpstr>Guidewire Gosu</vt:lpstr>
      <vt:lpstr>Where is Gosu used? (1)</vt:lpstr>
      <vt:lpstr>Where is Gosu used? (2)</vt:lpstr>
      <vt:lpstr>Gosu Scratchpad</vt:lpstr>
      <vt:lpstr>Gosu Scratchpad: Debug window</vt:lpstr>
      <vt:lpstr>Gosu case sensitivity</vt:lpstr>
      <vt:lpstr>Lesson outline</vt:lpstr>
      <vt:lpstr>Variables</vt:lpstr>
      <vt:lpstr>Comments</vt:lpstr>
      <vt:lpstr>Statements</vt:lpstr>
      <vt:lpstr>Conditions and comparison operators</vt:lpstr>
      <vt:lpstr>Concatenation operator</vt:lpstr>
      <vt:lpstr>if/else statements</vt:lpstr>
      <vt:lpstr>Ternary operator</vt:lpstr>
      <vt:lpstr>Gosu method libraries</vt:lpstr>
      <vt:lpstr>Lesson outline</vt:lpstr>
      <vt:lpstr>Objects</vt:lpstr>
      <vt:lpstr>Access object properties</vt:lpstr>
      <vt:lpstr>Edit object properties</vt:lpstr>
      <vt:lpstr>Lesson outline</vt:lpstr>
      <vt:lpstr>Subtyped entities</vt:lpstr>
      <vt:lpstr>Dot notation and subtyped objects</vt:lpstr>
      <vt:lpstr>Directly referencing subtype fields</vt:lpstr>
      <vt:lpstr>Indirectly referencing subtype fields</vt:lpstr>
      <vt:lpstr>Testing an object's type: subtype field</vt:lpstr>
      <vt:lpstr>Testing an object's type: typeis</vt:lpstr>
      <vt:lpstr>Lesson outline</vt:lpstr>
      <vt:lpstr>Gosu Scratchpad: code editor</vt:lpstr>
      <vt:lpstr>Code completion features</vt:lpstr>
      <vt:lpstr>Gosu Scratchpad: Debug window</vt:lpstr>
      <vt:lpstr>Steps to run in a debug process</vt:lpstr>
      <vt:lpstr>Gosu API Reference</vt:lpstr>
      <vt:lpstr>Lesson objectives review</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Gosu</dc:title>
  <dc:creator>Dyuti Sengupta</dc:creator>
  <dc:description>180</dc:description>
  <cp:lastModifiedBy>gwuser</cp:lastModifiedBy>
  <cp:revision>2034</cp:revision>
  <dcterms:created xsi:type="dcterms:W3CDTF">2007-08-02T20:13:16Z</dcterms:created>
  <dcterms:modified xsi:type="dcterms:W3CDTF">2013-08-29T21:25:13Z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