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9"/>
  </p:notesMasterIdLst>
  <p:handoutMasterIdLst>
    <p:handoutMasterId r:id="rId20"/>
  </p:handoutMasterIdLst>
  <p:sldIdLst>
    <p:sldId id="1192" r:id="rId2"/>
    <p:sldId id="1299" r:id="rId3"/>
    <p:sldId id="1654" r:id="rId4"/>
    <p:sldId id="1664" r:id="rId5"/>
    <p:sldId id="1649" r:id="rId6"/>
    <p:sldId id="1651" r:id="rId7"/>
    <p:sldId id="1657" r:id="rId8"/>
    <p:sldId id="1650" r:id="rId9"/>
    <p:sldId id="1665" r:id="rId10"/>
    <p:sldId id="1676" r:id="rId11"/>
    <p:sldId id="1674" r:id="rId12"/>
    <p:sldId id="1678" r:id="rId13"/>
    <p:sldId id="1679" r:id="rId14"/>
    <p:sldId id="1680" r:id="rId15"/>
    <p:sldId id="1551" r:id="rId16"/>
    <p:sldId id="1683" r:id="rId17"/>
    <p:sldId id="1663" r:id="rId18"/>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4628C"/>
    <a:srgbClr val="3366FF"/>
    <a:srgbClr val="FF0000"/>
    <a:srgbClr val="FFFF00"/>
    <a:srgbClr val="CCFFCC"/>
    <a:srgbClr val="CC0099"/>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1" autoAdjust="0"/>
    <p:restoredTop sz="66968" autoAdjust="0"/>
  </p:normalViewPr>
  <p:slideViewPr>
    <p:cSldViewPr snapToGrid="0">
      <p:cViewPr varScale="1">
        <p:scale>
          <a:sx n="88" d="100"/>
          <a:sy n="88" d="100"/>
        </p:scale>
        <p:origin x="-2304" y="-108"/>
      </p:cViewPr>
      <p:guideLst>
        <p:guide orient="horz" pos="2160"/>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1" d="100"/>
          <a:sy n="61" d="100"/>
        </p:scale>
        <p:origin x="-2477" y="-91"/>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8A4767D8-EA46-435E-840A-9F91F4785ABD}" type="slidenum">
              <a:rPr lang="en-US" altLang="en-US"/>
              <a:pPr>
                <a:defRPr/>
              </a:pPr>
              <a:t>‹#›</a:t>
            </a:fld>
            <a:endParaRPr lang="en-US" altLang="en-US" dirty="0"/>
          </a:p>
        </p:txBody>
      </p:sp>
    </p:spTree>
    <p:extLst>
      <p:ext uri="{BB962C8B-B14F-4D97-AF65-F5344CB8AC3E}">
        <p14:creationId xmlns:p14="http://schemas.microsoft.com/office/powerpoint/2010/main" val="4056497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Overhead"/>
          <p:cNvSpPr>
            <a:spLocks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Arrays - </a:t>
            </a:r>
            <a:fld id="{351AF7FF-9939-4B41-B851-4218A90F2BC5}"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1510"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08EB7C4A-93A9-47E5-9AF4-A10DF003F254}"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21511"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3981164655"/>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Arrays - </a:t>
            </a:r>
            <a:fld id="{B827C698-695E-4AD2-9B34-7E82B6A60E22}"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225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2532" name="Rectangle 2"/>
          <p:cNvSpPr>
            <a:spLocks noChangeArrowheads="1" noTextEdit="1"/>
          </p:cNvSpPr>
          <p:nvPr>
            <p:ph type="sldImg"/>
          </p:nvPr>
        </p:nvSpPr>
        <p:spPr>
          <a:xfrm>
            <a:off x="715963" y="630238"/>
            <a:ext cx="5430837" cy="4073525"/>
          </a:xfrm>
          <a:ln/>
        </p:spPr>
      </p:sp>
      <p:sp>
        <p:nvSpPr>
          <p:cNvPr id="225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Blocks are used in many situations where a method requires an expression as an input parameter, such as:</a:t>
            </a:r>
          </a:p>
          <a:p>
            <a:pPr lvl="1"/>
            <a:r>
              <a:rPr lang="en-US" smtClean="0"/>
              <a:t>Arrays</a:t>
            </a:r>
          </a:p>
          <a:p>
            <a:pPr lvl="2"/>
            <a:r>
              <a:rPr lang="en-US" b="1" smtClean="0"/>
              <a:t>hasMatch() </a:t>
            </a:r>
            <a:r>
              <a:rPr lang="en-US" smtClean="0"/>
              <a:t>- used to determine if any element in an array matches a given condition</a:t>
            </a:r>
          </a:p>
          <a:p>
            <a:pPr lvl="2"/>
            <a:r>
              <a:rPr lang="en-US" b="1" smtClean="0"/>
              <a:t>firstWhere() </a:t>
            </a:r>
            <a:r>
              <a:rPr lang="en-US" smtClean="0"/>
              <a:t>- used to retrieve the first element in an array that matches a given condition</a:t>
            </a:r>
          </a:p>
          <a:p>
            <a:pPr lvl="2"/>
            <a:r>
              <a:rPr lang="en-US" b="1" smtClean="0"/>
              <a:t>where() </a:t>
            </a:r>
            <a:r>
              <a:rPr lang="en-US" smtClean="0"/>
              <a:t>- used to generate a target array that consists of all the members of a source array that match a given condition</a:t>
            </a:r>
          </a:p>
          <a:p>
            <a:pPr lvl="2"/>
            <a:r>
              <a:rPr lang="en-US" smtClean="0"/>
              <a:t>These methods are discussed in greater detail in the next set of slides.</a:t>
            </a:r>
          </a:p>
          <a:p>
            <a:pPr lvl="1"/>
            <a:r>
              <a:rPr lang="en-US" smtClean="0"/>
              <a:t>Queries</a:t>
            </a:r>
          </a:p>
          <a:p>
            <a:pPr lvl="2"/>
            <a:r>
              <a:rPr lang="en-US" b="1" smtClean="0"/>
              <a:t>or() </a:t>
            </a:r>
            <a:r>
              <a:rPr lang="en-US" smtClean="0"/>
              <a:t>- used by queries objects to join multiple conditions together with OR logic</a:t>
            </a:r>
          </a:p>
          <a:p>
            <a:pPr lvl="2"/>
            <a:r>
              <a:rPr lang="en-US" b="1" smtClean="0"/>
              <a:t>orderBy() </a:t>
            </a:r>
            <a:r>
              <a:rPr lang="en-US" smtClean="0"/>
              <a:t>- used by result set objects to specify logic for how to order the results in the set (in ascending order)</a:t>
            </a:r>
          </a:p>
          <a:p>
            <a:pPr lvl="2"/>
            <a:r>
              <a:rPr lang="en-US" b="1" smtClean="0"/>
              <a:t>orderByDescending() </a:t>
            </a:r>
            <a:r>
              <a:rPr lang="en-US" smtClean="0"/>
              <a:t>- used by result set objects to specify logic for how to order the results in the set (in descending order)</a:t>
            </a:r>
          </a:p>
          <a:p>
            <a:pPr lvl="2"/>
            <a:r>
              <a:rPr lang="en-US" smtClean="0"/>
              <a:t>These methods are discussed in greater detail in the "Queries" lesson of this course</a:t>
            </a:r>
          </a:p>
          <a:p>
            <a:pPr lvl="1"/>
            <a:r>
              <a:rPr lang="en-US" smtClean="0"/>
              <a:t>Database transactions and bundles</a:t>
            </a:r>
          </a:p>
          <a:p>
            <a:pPr lvl="2"/>
            <a:r>
              <a:rPr lang="en-US" b="1" smtClean="0"/>
              <a:t>runwithNewBundle() </a:t>
            </a:r>
            <a:r>
              <a:rPr lang="en-US" smtClean="0"/>
              <a:t>- used to create a bundle of run-time objects and then commit data in those objects to the database</a:t>
            </a:r>
          </a:p>
          <a:p>
            <a:pPr lvl="2"/>
            <a:r>
              <a:rPr lang="en-US" smtClean="0"/>
              <a:t>This method is discussed in greater detail in the Application Integration courses</a:t>
            </a:r>
          </a:p>
          <a:p>
            <a:pPr lvl="2"/>
            <a:endParaRPr lang="en-US" smtClean="0"/>
          </a:p>
          <a:p>
            <a:endParaRPr lang="en-US" smtClean="0"/>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Arrays - </a:t>
            </a:r>
            <a:fld id="{01B6F17D-7454-406F-9F46-53456DE4C9D9}"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3174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for Integration - </a:t>
            </a:r>
            <a:fld id="{3A9DF1B9-44A1-41DE-84BC-B38470707810}"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each element of the array has a note that is marked as “General”. Therefore, hasMatch() returns true and the print statement on line 20 is executed, resulting in a print statement for each element in the array. </a:t>
            </a:r>
          </a:p>
          <a:p>
            <a:pPr lvl="1" eaLnBrk="1" hangingPunct="1"/>
            <a:endParaRPr lang="en-US" smtClean="0"/>
          </a:p>
          <a:p>
            <a:pPr lvl="1"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second element of the array with a Contact Note Type of “Problem” is returned. </a:t>
            </a: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Arrays - </a:t>
            </a:r>
            <a:fld id="{1F128E85-70CD-4413-98C7-F12946341DB5}"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3379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all the elements in the ContactNotes array are printed for each ABDoctor the query returns.</a:t>
            </a:r>
          </a:p>
          <a:p>
            <a:endParaRPr 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Arrays - </a:t>
            </a:r>
            <a:fld id="{77F4FA49-77A2-4AB0-86E7-3E82D643E18C}"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348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Arrays - </a:t>
            </a:r>
            <a:fld id="{6BA577A3-9B6F-4B21-856A-E0C4AB3201A6}"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4" name="Rectangle 2"/>
          <p:cNvSpPr>
            <a:spLocks noChangeArrowheads="1" noTextEdit="1"/>
          </p:cNvSpPr>
          <p:nvPr>
            <p:ph type="sldImg"/>
          </p:nvPr>
        </p:nvSpPr>
        <p:spPr>
          <a:xfrm>
            <a:off x="715963" y="630238"/>
            <a:ext cx="5432425" cy="4073525"/>
          </a:xfrm>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en-US" smtClean="0"/>
              <a:t>Line 19 asks for the length of the ContactNotes array. The first screen comes from the second database record, which contains </a:t>
            </a:r>
            <a:r>
              <a:rPr lang="en-US" b="1" smtClean="0"/>
              <a:t>four</a:t>
            </a:r>
            <a:r>
              <a:rPr lang="en-US" smtClean="0"/>
              <a:t> notes. The length of the array is 4. </a:t>
            </a:r>
          </a:p>
          <a:p>
            <a:pPr marL="228600" indent="-228600">
              <a:buFontTx/>
              <a:buAutoNum type="arabicPeriod"/>
            </a:pPr>
            <a:r>
              <a:rPr lang="en-US" smtClean="0"/>
              <a:t>Because there are two doctor contacts in the database, the query returns two doctors. Thus Line 17 will execute two times. </a:t>
            </a:r>
          </a:p>
          <a:p>
            <a:pPr marL="228600" indent="-228600">
              <a:buFontTx/>
              <a:buAutoNum type="arabicPeriod"/>
            </a:pPr>
            <a:r>
              <a:rPr lang="en-US" smtClean="0"/>
              <a:t>Line 20 is an instruction to print the Notes </a:t>
            </a:r>
            <a:r>
              <a:rPr lang="en-US" b="1" smtClean="0"/>
              <a:t>contents</a:t>
            </a:r>
            <a:r>
              <a:rPr lang="en-US" smtClean="0"/>
              <a:t> for the Contact Note with the Subject titled, “Hours”. </a:t>
            </a: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Arrays - </a:t>
            </a:r>
            <a:fld id="{1C4D5A79-14B0-42A8-B1D2-A493F9EE8597}"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368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Arrays - </a:t>
            </a:r>
            <a:fld id="{3CF06CD7-292C-4353-8067-EC68838793DC}"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Arrays - </a:t>
            </a:r>
            <a:fld id="{DE82C080-0533-497E-B56F-28A675BC9F5B}"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235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3556" name="Rectangle 4"/>
          <p:cNvSpPr>
            <a:spLocks noChangeArrowheads="1" noTextEdit="1"/>
          </p:cNvSpPr>
          <p:nvPr>
            <p:ph type="sldImg"/>
          </p:nvPr>
        </p:nvSpPr>
        <p:spPr>
          <a:ln/>
        </p:spPr>
      </p:sp>
      <p:sp>
        <p:nvSpPr>
          <p:cNvPr id="2355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Arrays - </a:t>
            </a:r>
            <a:fld id="{BD1EA21C-991D-4DA9-B509-2E601D922B64}"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245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4580" name="Rectangle 2"/>
          <p:cNvSpPr>
            <a:spLocks noChangeArrowheads="1" noTextEdit="1"/>
          </p:cNvSpPr>
          <p:nvPr>
            <p:ph type="sldImg"/>
          </p:nvPr>
        </p:nvSpPr>
        <p:spPr>
          <a:ln/>
        </p:spPr>
      </p:sp>
      <p:sp>
        <p:nvSpPr>
          <p:cNvPr id="245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buFontTx/>
              <a:buNone/>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Arrays - </a:t>
            </a:r>
            <a:fld id="{FB1DE98B-E436-4B79-87F2-154C2B0515E1}"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2560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Arrays - </a:t>
            </a:r>
            <a:fld id="{85661CA0-48B0-4C83-AC4D-5CBEEEA63EDC}"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2662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Arrays - </a:t>
            </a:r>
            <a:fld id="{2CCE9754-7EBF-4717-B3DF-D25107E9020C}"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276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7652" name="Rectangle 2"/>
          <p:cNvSpPr>
            <a:spLocks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Gosu for loop can be used to process any type of object set, including arrays, strings, Java collections, and Java iterators. In practice, the majority of for loops are used for processing arrays.</a:t>
            </a:r>
          </a:p>
          <a:p>
            <a:pPr eaLnBrk="1" hangingPunct="1"/>
            <a:endParaRPr lang="en-US" smtClean="0"/>
          </a:p>
          <a:p>
            <a:pPr eaLnBrk="1" hangingPunct="1"/>
            <a:r>
              <a:rPr lang="en-US" smtClean="0"/>
              <a:t>Most scripting languages have for loops in which the programmer must manually reference each element of the array and advance some pointer to the next element of the array. This is typically done using a counter variable, a condition, and a counter variable incrementer, such as:</a:t>
            </a:r>
          </a:p>
          <a:p>
            <a:pPr lvl="1" eaLnBrk="1" hangingPunct="1">
              <a:buFontTx/>
              <a:buNone/>
            </a:pPr>
            <a:r>
              <a:rPr lang="en-US" smtClean="0">
                <a:latin typeface="Courier New" pitchFamily="49" charset="0"/>
              </a:rPr>
              <a:t>for (x=0, x&lt;anArray.length, x++) {</a:t>
            </a:r>
          </a:p>
          <a:p>
            <a:pPr lvl="1" eaLnBrk="1" hangingPunct="1">
              <a:buFontTx/>
              <a:buNone/>
            </a:pPr>
            <a:r>
              <a:rPr lang="en-US" smtClean="0">
                <a:latin typeface="Courier New" pitchFamily="49" charset="0"/>
              </a:rPr>
              <a:t>   // statements referencing anArray[x]</a:t>
            </a:r>
          </a:p>
          <a:p>
            <a:pPr lvl="1" eaLnBrk="1" hangingPunct="1">
              <a:buFontTx/>
              <a:buNone/>
            </a:pPr>
            <a:r>
              <a:rPr lang="en-US" smtClean="0">
                <a:latin typeface="Courier New" pitchFamily="49" charset="0"/>
              </a:rPr>
              <a:t>  }</a:t>
            </a:r>
          </a:p>
          <a:p>
            <a:pPr lvl="1" eaLnBrk="1" hangingPunct="1">
              <a:buFontTx/>
              <a:buNone/>
            </a:pPr>
            <a:endParaRPr lang="en-US" smtClean="0">
              <a:latin typeface="Courier New" pitchFamily="49" charset="0"/>
            </a:endParaRPr>
          </a:p>
          <a:p>
            <a:pPr lvl="1" eaLnBrk="1" hangingPunct="1">
              <a:buFontTx/>
              <a:buNone/>
            </a:pPr>
            <a:r>
              <a:rPr lang="en-US" smtClean="0">
                <a:latin typeface="Courier New" pitchFamily="49" charset="0"/>
              </a:rPr>
              <a:t>T</a:t>
            </a:r>
            <a:r>
              <a:rPr lang="en-US" smtClean="0"/>
              <a:t>he counter variable is </a:t>
            </a:r>
            <a:r>
              <a:rPr lang="en-US" smtClean="0">
                <a:latin typeface="Courier New" pitchFamily="49" charset="0"/>
              </a:rPr>
              <a:t>x</a:t>
            </a:r>
            <a:r>
              <a:rPr lang="en-US" smtClean="0"/>
              <a:t>, the manual reference to each element is </a:t>
            </a:r>
            <a:r>
              <a:rPr lang="en-US" smtClean="0">
                <a:latin typeface="Courier New" pitchFamily="49" charset="0"/>
              </a:rPr>
              <a:t>anArray[x]</a:t>
            </a:r>
            <a:r>
              <a:rPr lang="en-US" smtClean="0"/>
              <a:t>, and the manual advancing to the next element in the array is accomplished by </a:t>
            </a:r>
            <a:r>
              <a:rPr lang="en-US" smtClean="0">
                <a:latin typeface="Courier New" pitchFamily="49" charset="0"/>
              </a:rPr>
              <a:t>x++</a:t>
            </a:r>
            <a:r>
              <a:rPr lang="en-US" smtClean="0"/>
              <a:t>.</a:t>
            </a:r>
          </a:p>
          <a:p>
            <a:pPr eaLnBrk="1" hangingPunct="1"/>
            <a:r>
              <a:rPr lang="en-US" smtClean="0"/>
              <a:t>Gosu for loops are typically easier to code because the reference to each element in the array is managed inherently by the for loop. The programmer needs to specify a name for the current object (the </a:t>
            </a:r>
            <a:r>
              <a:rPr lang="en-US" i="1" smtClean="0"/>
              <a:t>currentObject</a:t>
            </a:r>
            <a:r>
              <a:rPr lang="en-US" smtClean="0"/>
              <a:t> placeholder). This name then automatically references the current object in the array, and the for loop inherently advances to the next object in the array when the end of the loop is reached. </a:t>
            </a:r>
          </a:p>
          <a:p>
            <a:pPr eaLnBrk="1" hangingPunct="1"/>
            <a:endParaRPr lang="en-US" smtClean="0"/>
          </a:p>
          <a:p>
            <a:pPr eaLnBrk="1" hangingPunct="1"/>
            <a:r>
              <a:rPr lang="en-US" smtClean="0"/>
              <a:t>Thus, translating the typical loop to a Gosu loop (as the slide shows) is accomplished as follows:</a:t>
            </a:r>
          </a:p>
          <a:p>
            <a:pPr lvl="1" eaLnBrk="1" hangingPunct="1">
              <a:buFontTx/>
              <a:buNone/>
            </a:pPr>
            <a:r>
              <a:rPr lang="en-US" smtClean="0">
                <a:latin typeface="Courier New" pitchFamily="49" charset="0"/>
              </a:rPr>
              <a:t>for (currentObject in anArray) {</a:t>
            </a:r>
          </a:p>
          <a:p>
            <a:pPr lvl="1" eaLnBrk="1" hangingPunct="1">
              <a:buFontTx/>
              <a:buNone/>
            </a:pPr>
            <a:r>
              <a:rPr lang="en-US" smtClean="0">
                <a:latin typeface="Courier New" pitchFamily="49" charset="0"/>
              </a:rPr>
              <a:t>// statements referencing currentObject</a:t>
            </a:r>
          </a:p>
          <a:p>
            <a:pPr lvl="1" eaLnBrk="1" hangingPunct="1">
              <a:buFontTx/>
              <a:buNone/>
            </a:pPr>
            <a:r>
              <a:rPr lang="en-US" smtClean="0">
                <a:latin typeface="Courier New" pitchFamily="49" charset="0"/>
              </a:rPr>
              <a:t>}</a:t>
            </a:r>
          </a:p>
          <a:p>
            <a:pPr lvl="1" eaLnBrk="1" hangingPunct="1">
              <a:buFontTx/>
              <a:buNone/>
            </a:pPr>
            <a:endParaRPr lang="en-US" smtClean="0">
              <a:latin typeface="Courier New" pitchFamily="49" charset="0"/>
            </a:endParaRPr>
          </a:p>
          <a:p>
            <a:pPr eaLnBrk="1" hangingPunct="1"/>
            <a:r>
              <a:rPr lang="en-US" smtClean="0"/>
              <a:t>Gosu also supports these types of loops, but in practice they are usually not needed:</a:t>
            </a:r>
          </a:p>
          <a:p>
            <a:pPr lvl="1" eaLnBrk="1" hangingPunct="1"/>
            <a:r>
              <a:rPr lang="en-US" smtClean="0"/>
              <a:t>While</a:t>
            </a:r>
          </a:p>
          <a:p>
            <a:pPr lvl="1" eaLnBrk="1" hangingPunct="1"/>
            <a:r>
              <a:rPr lang="en-US" smtClean="0"/>
              <a:t>Do...While</a:t>
            </a:r>
          </a:p>
          <a:p>
            <a:pPr eaLnBrk="1" hangingPunct="1"/>
            <a:r>
              <a:rPr lang="en-US" smtClean="0"/>
              <a:t>For more information, refer to the </a:t>
            </a:r>
            <a:r>
              <a:rPr lang="en-US" i="1" smtClean="0"/>
              <a:t>Gosu Reference Guide</a:t>
            </a:r>
          </a:p>
          <a:p>
            <a:pPr lvl="1" eaLnBrk="1" hangingPunct="1">
              <a:buFontTx/>
              <a:buNone/>
            </a:pPr>
            <a:endParaRPr lang="en-US" smtClean="0">
              <a:latin typeface="Courier New" pitchFamily="49"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Arrays - </a:t>
            </a:r>
            <a:fld id="{19F08607-CE35-4C67-A818-8B98B50FDFAA}"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2867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Arrays - </a:t>
            </a:r>
            <a:fld id="{0E04AF7D-4893-4ED2-ACBF-B38B41ED9FB6}"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700" name="Rectangle 2"/>
          <p:cNvSpPr>
            <a:spLocks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addTo...() and removeFrom...() methods work only for arrays that are declared in the data model (in an eti/etx file).</a:t>
            </a:r>
          </a:p>
          <a:p>
            <a:pPr eaLnBrk="1" hangingPunct="1"/>
            <a:r>
              <a:rPr lang="en-US" smtClean="0"/>
              <a:t>The example above is from the BankAccountsLV row iterator. The list view has a toolbar with Edit buttons. Clicking the Add button creates a new bank account object which can be referred to as currentBankAccount. The toAdd property specifies the Gosu to add the object to the BankAccounts array on anABContact.</a:t>
            </a:r>
          </a:p>
          <a:p>
            <a:pPr eaLnBrk="1" hangingPunct="1"/>
            <a:r>
              <a:rPr lang="en-US" smtClean="0"/>
              <a:t>The addTo and removeFrom methods can be used anywhere Gosu can be used. If they are used in the Gosu Tester, however, they will have no effect unless you manually commit the bundle associated with the parent object.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Arrays - </a:t>
            </a:r>
            <a:fld id="{E0939C2E-D646-4153-942F-67B6B0F6345B}"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4" name="Rectangle 2"/>
          <p:cNvSpPr>
            <a:spLocks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30319463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75127067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30428615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9989728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7596482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9799735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507898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3964201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63837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90221765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5227906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988027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34633C00-47C6-411F-AE68-4E8BC7453C59}" type="slidenum">
              <a:rPr lang="en-US" sz="1200" smtClean="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61"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2" r:id="rId12"/>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Arrays</a:t>
            </a:r>
          </a:p>
        </p:txBody>
      </p:sp>
      <p:sp>
        <p:nvSpPr>
          <p:cNvPr id="4099" name="Text Placeholder 4"/>
          <p:cNvSpPr>
            <a:spLocks noGrp="1"/>
          </p:cNvSpPr>
          <p:nvPr>
            <p:ph type="body" sz="quarter" idx="10"/>
          </p:nvPr>
        </p:nvSpPr>
        <p:spPr>
          <a:xfrm>
            <a:off x="5718175" y="6167438"/>
            <a:ext cx="3089275" cy="273050"/>
          </a:xfrm>
        </p:spPr>
        <p:txBody>
          <a:bodyPr/>
          <a:lstStyle/>
          <a:p>
            <a:r>
              <a:rPr lang="en-US" smtClean="0"/>
              <a:t>5 Sept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Array methods that require logic</a:t>
            </a:r>
          </a:p>
        </p:txBody>
      </p:sp>
      <p:sp>
        <p:nvSpPr>
          <p:cNvPr id="13315" name="Content Placeholder 2"/>
          <p:cNvSpPr>
            <a:spLocks noGrp="1"/>
          </p:cNvSpPr>
          <p:nvPr>
            <p:ph idx="1"/>
          </p:nvPr>
        </p:nvSpPr>
        <p:spPr/>
        <p:txBody>
          <a:bodyPr/>
          <a:lstStyle/>
          <a:p>
            <a:pPr>
              <a:buFont typeface="Arial" charset="0"/>
              <a:buChar char="•"/>
            </a:pPr>
            <a:r>
              <a:rPr lang="en-US" smtClean="0"/>
              <a:t>Arrays have methods that you can use to:</a:t>
            </a:r>
          </a:p>
          <a:p>
            <a:pPr lvl="1">
              <a:buFont typeface="Arial" charset="0"/>
              <a:buChar char="•"/>
            </a:pPr>
            <a:r>
              <a:rPr lang="en-US" smtClean="0"/>
              <a:t>Get information about the array</a:t>
            </a:r>
          </a:p>
          <a:p>
            <a:pPr lvl="1">
              <a:buFont typeface="Arial" charset="0"/>
              <a:buChar char="•"/>
            </a:pPr>
            <a:r>
              <a:rPr lang="en-US" smtClean="0"/>
              <a:t>Get members of the array that match a given condition </a:t>
            </a:r>
          </a:p>
          <a:p>
            <a:pPr>
              <a:buFont typeface="Arial" charset="0"/>
              <a:buChar char="•"/>
            </a:pPr>
            <a:r>
              <a:rPr lang="en-US" smtClean="0"/>
              <a:t>These methods require an argument that must be an expression of a condition, such as:</a:t>
            </a:r>
          </a:p>
          <a:p>
            <a:pPr lvl="1"/>
            <a:r>
              <a:rPr lang="en-US" smtClean="0"/>
              <a:t>hasMatch( </a:t>
            </a:r>
            <a:r>
              <a:rPr lang="en-US" i="1" smtClean="0"/>
              <a:t>condition </a:t>
            </a:r>
            <a:r>
              <a:rPr lang="en-US" smtClean="0"/>
              <a:t>)</a:t>
            </a:r>
          </a:p>
          <a:p>
            <a:pPr lvl="2"/>
            <a:r>
              <a:rPr lang="en-US" smtClean="0"/>
              <a:t>Returns true if any row in the array matches the condition</a:t>
            </a:r>
          </a:p>
          <a:p>
            <a:pPr lvl="1"/>
            <a:r>
              <a:rPr lang="en-US" smtClean="0"/>
              <a:t>where( </a:t>
            </a:r>
            <a:r>
              <a:rPr lang="en-US" i="1" smtClean="0"/>
              <a:t>condition</a:t>
            </a:r>
            <a:r>
              <a:rPr lang="en-US" smtClean="0"/>
              <a:t> )</a:t>
            </a:r>
          </a:p>
          <a:p>
            <a:pPr lvl="2"/>
            <a:r>
              <a:rPr lang="en-US" smtClean="0"/>
              <a:t>Returns all rows that match the condition</a:t>
            </a:r>
          </a:p>
          <a:p>
            <a:pPr lvl="1"/>
            <a:r>
              <a:rPr lang="en-US" smtClean="0"/>
              <a:t>firstWhere( </a:t>
            </a:r>
            <a:r>
              <a:rPr lang="en-US" i="1" smtClean="0"/>
              <a:t>condition</a:t>
            </a:r>
            <a:r>
              <a:rPr lang="en-US" smtClean="0"/>
              <a:t> )</a:t>
            </a:r>
          </a:p>
          <a:p>
            <a:pPr lvl="2"/>
            <a:r>
              <a:rPr lang="en-US" smtClean="0"/>
              <a:t>Returns the first row that matches the condition</a:t>
            </a:r>
          </a:p>
          <a:p>
            <a:pPr>
              <a:buFont typeface="Arial" charset="0"/>
              <a:buChar char="•"/>
            </a:pPr>
            <a:r>
              <a:rPr lang="en-US" smtClean="0"/>
              <a:t>For these methods, the argument must be a Gosu structure known as a block</a:t>
            </a:r>
          </a:p>
          <a:p>
            <a:pPr>
              <a:buFont typeface="Arial" charset="0"/>
              <a:buChar char="•"/>
            </a:pPr>
            <a:endParaRPr lang="en-US" smtClean="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8" y="4322763"/>
            <a:ext cx="7896225" cy="2170112"/>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Title 1"/>
          <p:cNvSpPr>
            <a:spLocks noGrp="1"/>
          </p:cNvSpPr>
          <p:nvPr>
            <p:ph type="title"/>
          </p:nvPr>
        </p:nvSpPr>
        <p:spPr/>
        <p:txBody>
          <a:bodyPr/>
          <a:lstStyle/>
          <a:p>
            <a:r>
              <a:rPr lang="en-US" smtClean="0"/>
              <a:t>Blocks that define conditions</a:t>
            </a:r>
          </a:p>
        </p:txBody>
      </p:sp>
      <p:sp>
        <p:nvSpPr>
          <p:cNvPr id="14340" name="Content Placeholder 2"/>
          <p:cNvSpPr>
            <a:spLocks noGrp="1"/>
          </p:cNvSpPr>
          <p:nvPr>
            <p:ph idx="1"/>
          </p:nvPr>
        </p:nvSpPr>
        <p:spPr>
          <a:xfrm>
            <a:off x="501650" y="781050"/>
            <a:ext cx="8318500" cy="3367088"/>
          </a:xfrm>
        </p:spPr>
        <p:txBody>
          <a:bodyPr/>
          <a:lstStyle/>
          <a:p>
            <a:pPr>
              <a:buFont typeface="Arial" charset="0"/>
              <a:buChar char="•"/>
            </a:pPr>
            <a:r>
              <a:rPr lang="en-US" smtClean="0"/>
              <a:t>A </a:t>
            </a:r>
            <a:r>
              <a:rPr lang="en-US" b="1" smtClean="0"/>
              <a:t>block</a:t>
            </a:r>
            <a:r>
              <a:rPr lang="en-US" smtClean="0"/>
              <a:t> is an expression of logic that can be passed to a method as an argument</a:t>
            </a:r>
          </a:p>
          <a:p>
            <a:pPr>
              <a:buFont typeface="Arial" charset="0"/>
              <a:buChar char="•"/>
            </a:pPr>
            <a:r>
              <a:rPr lang="en-US" smtClean="0"/>
              <a:t>For array methods that require conditions, the block consists of the following four parts:</a:t>
            </a:r>
          </a:p>
          <a:p>
            <a:pPr marL="857250" lvl="1" indent="-457200">
              <a:buFont typeface="Arial" charset="0"/>
              <a:buAutoNum type="arabicPeriod"/>
            </a:pPr>
            <a:r>
              <a:rPr lang="en-US" smtClean="0"/>
              <a:t>A slash (</a:t>
            </a:r>
            <a:r>
              <a:rPr lang="en-US" smtClean="0">
                <a:solidFill>
                  <a:srgbClr val="FF0000"/>
                </a:solidFill>
                <a:cs typeface="Arial" charset="0"/>
              </a:rPr>
              <a:t>\</a:t>
            </a:r>
            <a:r>
              <a:rPr lang="en-US" smtClean="0">
                <a:cs typeface="Arial" charset="0"/>
              </a:rPr>
              <a:t>), which identifies that the following is a block</a:t>
            </a:r>
            <a:endParaRPr lang="en-US" smtClean="0"/>
          </a:p>
          <a:p>
            <a:pPr marL="857250" lvl="1" indent="-457200">
              <a:buFont typeface="Arial" charset="0"/>
              <a:buAutoNum type="arabicPeriod"/>
            </a:pPr>
            <a:r>
              <a:rPr lang="en-US" smtClean="0"/>
              <a:t>An </a:t>
            </a:r>
            <a:r>
              <a:rPr lang="en-US" smtClean="0">
                <a:solidFill>
                  <a:srgbClr val="FF0000"/>
                </a:solidFill>
              </a:rPr>
              <a:t>arbitrary name </a:t>
            </a:r>
            <a:r>
              <a:rPr lang="en-US" smtClean="0"/>
              <a:t>representing each element of the array</a:t>
            </a:r>
          </a:p>
          <a:p>
            <a:pPr marL="857250" lvl="1" indent="-457200">
              <a:buFont typeface="Arial" charset="0"/>
              <a:buAutoNum type="arabicPeriod"/>
            </a:pPr>
            <a:r>
              <a:rPr lang="en-US" smtClean="0"/>
              <a:t>An arrow (</a:t>
            </a:r>
            <a:r>
              <a:rPr lang="en-US" smtClean="0">
                <a:solidFill>
                  <a:srgbClr val="FF0000"/>
                </a:solidFill>
                <a:cs typeface="Arial" charset="0"/>
              </a:rPr>
              <a:t>→</a:t>
            </a:r>
            <a:r>
              <a:rPr lang="en-US" smtClean="0">
                <a:cs typeface="Arial" charset="0"/>
              </a:rPr>
              <a:t>), which identifies the start of the condition</a:t>
            </a:r>
            <a:endParaRPr lang="en-US" smtClean="0"/>
          </a:p>
          <a:p>
            <a:pPr marL="857250" lvl="1" indent="-457200">
              <a:buFont typeface="Arial" charset="0"/>
              <a:buAutoNum type="arabicPeriod"/>
            </a:pPr>
            <a:r>
              <a:rPr lang="en-US" smtClean="0"/>
              <a:t>A </a:t>
            </a:r>
            <a:r>
              <a:rPr lang="en-US" smtClean="0">
                <a:solidFill>
                  <a:srgbClr val="FF0000"/>
                </a:solidFill>
              </a:rPr>
              <a:t>condition</a:t>
            </a:r>
            <a:r>
              <a:rPr lang="en-US" smtClean="0"/>
              <a:t> that typically references the arbitrary name</a:t>
            </a:r>
          </a:p>
        </p:txBody>
      </p:sp>
      <p:sp>
        <p:nvSpPr>
          <p:cNvPr id="14341" name="TextBox 4"/>
          <p:cNvSpPr txBox="1">
            <a:spLocks noChangeArrowheads="1"/>
          </p:cNvSpPr>
          <p:nvPr/>
        </p:nvSpPr>
        <p:spPr bwMode="auto">
          <a:xfrm>
            <a:off x="4660900" y="4246563"/>
            <a:ext cx="34290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latin typeface="Calibri" pitchFamily="34" charset="0"/>
                <a:ea typeface="Calibri" pitchFamily="34" charset="0"/>
                <a:cs typeface="Calibri" pitchFamily="34" charset="0"/>
              </a:rPr>
              <a:t>1</a:t>
            </a:r>
          </a:p>
        </p:txBody>
      </p:sp>
      <p:sp>
        <p:nvSpPr>
          <p:cNvPr id="14342" name="TextBox 6"/>
          <p:cNvSpPr txBox="1">
            <a:spLocks noChangeArrowheads="1"/>
          </p:cNvSpPr>
          <p:nvPr/>
        </p:nvSpPr>
        <p:spPr bwMode="auto">
          <a:xfrm>
            <a:off x="4930775" y="4246563"/>
            <a:ext cx="34290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latin typeface="Calibri" pitchFamily="34" charset="0"/>
                <a:ea typeface="Calibri" pitchFamily="34" charset="0"/>
                <a:cs typeface="Calibri" pitchFamily="34" charset="0"/>
              </a:rPr>
              <a:t>2</a:t>
            </a:r>
          </a:p>
        </p:txBody>
      </p:sp>
      <p:sp>
        <p:nvSpPr>
          <p:cNvPr id="14343" name="TextBox 7"/>
          <p:cNvSpPr txBox="1">
            <a:spLocks noChangeArrowheads="1"/>
          </p:cNvSpPr>
          <p:nvPr/>
        </p:nvSpPr>
        <p:spPr bwMode="auto">
          <a:xfrm>
            <a:off x="5214938" y="4246563"/>
            <a:ext cx="34290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latin typeface="Calibri" pitchFamily="34" charset="0"/>
                <a:ea typeface="Calibri" pitchFamily="34" charset="0"/>
                <a:cs typeface="Calibri" pitchFamily="34" charset="0"/>
              </a:rPr>
              <a:t>3</a:t>
            </a:r>
          </a:p>
        </p:txBody>
      </p:sp>
      <p:sp>
        <p:nvSpPr>
          <p:cNvPr id="14344" name="TextBox 8"/>
          <p:cNvSpPr txBox="1">
            <a:spLocks noChangeArrowheads="1"/>
          </p:cNvSpPr>
          <p:nvPr/>
        </p:nvSpPr>
        <p:spPr bwMode="auto">
          <a:xfrm>
            <a:off x="6851650" y="3908425"/>
            <a:ext cx="3429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latin typeface="Calibri" pitchFamily="34" charset="0"/>
                <a:ea typeface="Calibri" pitchFamily="34" charset="0"/>
                <a:cs typeface="Calibri" pitchFamily="34" charset="0"/>
              </a:rPr>
              <a:t>4</a:t>
            </a:r>
          </a:p>
        </p:txBody>
      </p:sp>
      <p:sp>
        <p:nvSpPr>
          <p:cNvPr id="14345" name="Right Brace 9"/>
          <p:cNvSpPr>
            <a:spLocks/>
          </p:cNvSpPr>
          <p:nvPr/>
        </p:nvSpPr>
        <p:spPr bwMode="auto">
          <a:xfrm rot="16200000" flipV="1">
            <a:off x="6893719" y="3082131"/>
            <a:ext cx="257175" cy="2900363"/>
          </a:xfrm>
          <a:prstGeom prst="rightBrace">
            <a:avLst>
              <a:gd name="adj1" fmla="val 8354"/>
              <a:gd name="adj2" fmla="val 50000"/>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4346" name="Rounded Rectangle 10"/>
          <p:cNvSpPr>
            <a:spLocks noChangeArrowheads="1"/>
          </p:cNvSpPr>
          <p:nvPr/>
        </p:nvSpPr>
        <p:spPr bwMode="auto">
          <a:xfrm>
            <a:off x="1104900" y="4660900"/>
            <a:ext cx="7415213" cy="2492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530225" y="1017588"/>
            <a:ext cx="8318500" cy="1017587"/>
          </a:xfrm>
        </p:spPr>
        <p:txBody>
          <a:bodyPr/>
          <a:lstStyle/>
          <a:p>
            <a:pPr eaLnBrk="1" hangingPunct="1">
              <a:buFont typeface="Arial" charset="0"/>
              <a:buChar char="•"/>
            </a:pPr>
            <a:r>
              <a:rPr lang="en-US" smtClean="0"/>
              <a:t>Syntax: </a:t>
            </a:r>
            <a:r>
              <a:rPr lang="en-US" smtClean="0">
                <a:solidFill>
                  <a:srgbClr val="FF3300"/>
                </a:solidFill>
              </a:rPr>
              <a:t>( \ </a:t>
            </a:r>
            <a:r>
              <a:rPr lang="en-US" i="1" smtClean="0">
                <a:solidFill>
                  <a:srgbClr val="0033CC"/>
                </a:solidFill>
              </a:rPr>
              <a:t>elementName</a:t>
            </a:r>
            <a:r>
              <a:rPr lang="en-US" smtClean="0">
                <a:solidFill>
                  <a:srgbClr val="FF3300"/>
                </a:solidFill>
              </a:rPr>
              <a:t> -&gt; </a:t>
            </a:r>
            <a:r>
              <a:rPr lang="en-US" i="1" smtClean="0">
                <a:solidFill>
                  <a:srgbClr val="0033CC"/>
                </a:solidFill>
              </a:rPr>
              <a:t>conditionToMatch </a:t>
            </a:r>
            <a:r>
              <a:rPr lang="en-US" smtClean="0">
                <a:solidFill>
                  <a:srgbClr val="FF3300"/>
                </a:solidFill>
              </a:rPr>
              <a:t>)</a:t>
            </a:r>
            <a:r>
              <a:rPr lang="en-US" smtClean="0">
                <a:cs typeface="Arial" charset="0"/>
              </a:rPr>
              <a:t>)</a:t>
            </a:r>
            <a:endParaRPr lang="el-GR" smtClean="0">
              <a:cs typeface="Arial" charset="0"/>
            </a:endParaRPr>
          </a:p>
          <a:p>
            <a:pPr lvl="1" eaLnBrk="1" hangingPunct="1"/>
            <a:r>
              <a:rPr lang="en-US" smtClean="0">
                <a:solidFill>
                  <a:srgbClr val="FF3300"/>
                </a:solidFill>
              </a:rPr>
              <a:t>-&gt; </a:t>
            </a:r>
            <a:r>
              <a:rPr lang="en-US" smtClean="0"/>
              <a:t>appears in Studio as an arrow (</a:t>
            </a:r>
            <a:r>
              <a:rPr lang="en-US" sz="2400" smtClean="0">
                <a:cs typeface="Arial" charset="0"/>
              </a:rPr>
              <a:t>→)</a:t>
            </a:r>
          </a:p>
        </p:txBody>
      </p:sp>
      <p:sp>
        <p:nvSpPr>
          <p:cNvPr id="15363" name="Rectangle 2"/>
          <p:cNvSpPr>
            <a:spLocks noGrp="1" noChangeArrowheads="1"/>
          </p:cNvSpPr>
          <p:nvPr>
            <p:ph type="title"/>
          </p:nvPr>
        </p:nvSpPr>
        <p:spPr/>
        <p:txBody>
          <a:bodyPr/>
          <a:lstStyle/>
          <a:p>
            <a:pPr eaLnBrk="1" hangingPunct="1"/>
            <a:r>
              <a:rPr lang="en-US" smtClean="0"/>
              <a:t>Block syntax (for array condition methods)</a:t>
            </a:r>
          </a:p>
        </p:txBody>
      </p:sp>
      <p:pic>
        <p:nvPicPr>
          <p:cNvPr id="1536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2081213"/>
            <a:ext cx="7896225" cy="2170112"/>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5" name="Rounded Rectangle 2"/>
          <p:cNvSpPr>
            <a:spLocks noChangeArrowheads="1"/>
          </p:cNvSpPr>
          <p:nvPr/>
        </p:nvSpPr>
        <p:spPr bwMode="auto">
          <a:xfrm>
            <a:off x="1395413" y="3835400"/>
            <a:ext cx="1411287" cy="415925"/>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Finding first element that meets a condition </a:t>
            </a:r>
          </a:p>
        </p:txBody>
      </p:sp>
      <p:sp>
        <p:nvSpPr>
          <p:cNvPr id="16387" name="Content Placeholder 2"/>
          <p:cNvSpPr>
            <a:spLocks noGrp="1"/>
          </p:cNvSpPr>
          <p:nvPr>
            <p:ph idx="1"/>
          </p:nvPr>
        </p:nvSpPr>
        <p:spPr>
          <a:xfrm>
            <a:off x="519113" y="914400"/>
            <a:ext cx="8318500" cy="1492250"/>
          </a:xfrm>
        </p:spPr>
        <p:txBody>
          <a:bodyPr/>
          <a:lstStyle/>
          <a:p>
            <a:pPr>
              <a:buFont typeface="Arial" charset="0"/>
              <a:buChar char="•"/>
            </a:pPr>
            <a:r>
              <a:rPr lang="en-US" smtClean="0"/>
              <a:t>firstWhere() returns the first element of the array that meets the given condition</a:t>
            </a:r>
          </a:p>
          <a:p>
            <a:pPr>
              <a:buFont typeface="Arial" charset="0"/>
              <a:buChar char="•"/>
            </a:pPr>
            <a:r>
              <a:rPr lang="en-US" smtClean="0"/>
              <a:t>Syntax: </a:t>
            </a:r>
            <a:r>
              <a:rPr lang="en-US" i="1" smtClean="0">
                <a:solidFill>
                  <a:srgbClr val="0033CC"/>
                </a:solidFill>
              </a:rPr>
              <a:t>array</a:t>
            </a:r>
            <a:r>
              <a:rPr lang="en-US" smtClean="0">
                <a:solidFill>
                  <a:srgbClr val="FF3300"/>
                </a:solidFill>
              </a:rPr>
              <a:t>.firstWhere( \ </a:t>
            </a:r>
            <a:r>
              <a:rPr lang="en-US" i="1" smtClean="0">
                <a:solidFill>
                  <a:srgbClr val="0033CC"/>
                </a:solidFill>
              </a:rPr>
              <a:t>name</a:t>
            </a:r>
            <a:r>
              <a:rPr lang="en-US" smtClean="0">
                <a:solidFill>
                  <a:srgbClr val="FF3300"/>
                </a:solidFill>
              </a:rPr>
              <a:t> -&gt; </a:t>
            </a:r>
            <a:r>
              <a:rPr lang="en-US" i="1" smtClean="0">
                <a:solidFill>
                  <a:srgbClr val="0033CC"/>
                </a:solidFill>
              </a:rPr>
              <a:t>conditionToMatch </a:t>
            </a:r>
            <a:r>
              <a:rPr lang="en-US" smtClean="0">
                <a:solidFill>
                  <a:srgbClr val="FF3300"/>
                </a:solidFill>
              </a:rPr>
              <a:t>)</a:t>
            </a:r>
            <a:endParaRPr lang="en-US" smtClean="0"/>
          </a:p>
        </p:txBody>
      </p:sp>
      <p:pic>
        <p:nvPicPr>
          <p:cNvPr id="16388" name="Picture 5"/>
          <p:cNvPicPr>
            <a:picLocks noChangeAspect="1" noChangeArrowheads="1"/>
          </p:cNvPicPr>
          <p:nvPr/>
        </p:nvPicPr>
        <p:blipFill>
          <a:blip r:embed="rId3">
            <a:extLst>
              <a:ext uri="{28A0092B-C50C-407E-A947-70E740481C1C}">
                <a14:useLocalDpi xmlns:a14="http://schemas.microsoft.com/office/drawing/2010/main" val="0"/>
              </a:ext>
            </a:extLst>
          </a:blip>
          <a:srcRect t="57475"/>
          <a:stretch>
            <a:fillRect/>
          </a:stretch>
        </p:blipFill>
        <p:spPr bwMode="auto">
          <a:xfrm>
            <a:off x="614363" y="2230438"/>
            <a:ext cx="8210550" cy="1122362"/>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9" name="Rounded Rectangle 1"/>
          <p:cNvSpPr>
            <a:spLocks noChangeArrowheads="1"/>
          </p:cNvSpPr>
          <p:nvPr/>
        </p:nvSpPr>
        <p:spPr bwMode="auto">
          <a:xfrm>
            <a:off x="1700213" y="2759075"/>
            <a:ext cx="7091362" cy="2254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163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975" y="3962400"/>
            <a:ext cx="7805738" cy="20256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8175" y="3322638"/>
            <a:ext cx="5443538" cy="639762"/>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2" name="Rounded Rectangle 2"/>
          <p:cNvSpPr>
            <a:spLocks noChangeArrowheads="1"/>
          </p:cNvSpPr>
          <p:nvPr/>
        </p:nvSpPr>
        <p:spPr bwMode="auto">
          <a:xfrm>
            <a:off x="3162300" y="5070475"/>
            <a:ext cx="5443538" cy="28733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cxnSp>
        <p:nvCxnSpPr>
          <p:cNvPr id="16393" name="Straight Arrow Connector 4"/>
          <p:cNvCxnSpPr>
            <a:cxnSpLocks noChangeShapeType="1"/>
          </p:cNvCxnSpPr>
          <p:nvPr/>
        </p:nvCxnSpPr>
        <p:spPr bwMode="auto">
          <a:xfrm>
            <a:off x="1876425" y="2984500"/>
            <a:ext cx="1285875" cy="2085975"/>
          </a:xfrm>
          <a:prstGeom prst="straightConnector1">
            <a:avLst/>
          </a:prstGeom>
          <a:noFill/>
          <a:ln w="12700" algn="ctr">
            <a:solidFill>
              <a:srgbClr val="C0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Finding all elements that meets a condition </a:t>
            </a:r>
          </a:p>
        </p:txBody>
      </p:sp>
      <p:sp>
        <p:nvSpPr>
          <p:cNvPr id="17411" name="Content Placeholder 2"/>
          <p:cNvSpPr>
            <a:spLocks noGrp="1"/>
          </p:cNvSpPr>
          <p:nvPr>
            <p:ph idx="1"/>
          </p:nvPr>
        </p:nvSpPr>
        <p:spPr>
          <a:xfrm>
            <a:off x="519113" y="769938"/>
            <a:ext cx="8318500" cy="1487487"/>
          </a:xfrm>
        </p:spPr>
        <p:txBody>
          <a:bodyPr/>
          <a:lstStyle/>
          <a:p>
            <a:pPr>
              <a:buFont typeface="Arial" charset="0"/>
              <a:buChar char="•"/>
            </a:pPr>
            <a:r>
              <a:rPr lang="en-US" smtClean="0"/>
              <a:t>where() returns an array of all elements of the source array that meet the given condition</a:t>
            </a:r>
          </a:p>
          <a:p>
            <a:pPr>
              <a:buFont typeface="Arial" charset="0"/>
              <a:buChar char="•"/>
            </a:pPr>
            <a:r>
              <a:rPr lang="en-US" smtClean="0"/>
              <a:t>Syntax: </a:t>
            </a:r>
            <a:r>
              <a:rPr lang="en-US" i="1" smtClean="0">
                <a:solidFill>
                  <a:srgbClr val="0033CC"/>
                </a:solidFill>
              </a:rPr>
              <a:t>array</a:t>
            </a:r>
            <a:r>
              <a:rPr lang="en-US" smtClean="0">
                <a:solidFill>
                  <a:srgbClr val="FF3300"/>
                </a:solidFill>
              </a:rPr>
              <a:t>.where( \ </a:t>
            </a:r>
            <a:r>
              <a:rPr lang="en-US" i="1" smtClean="0">
                <a:solidFill>
                  <a:srgbClr val="0033CC"/>
                </a:solidFill>
              </a:rPr>
              <a:t>name</a:t>
            </a:r>
            <a:r>
              <a:rPr lang="en-US" smtClean="0">
                <a:solidFill>
                  <a:srgbClr val="FF3300"/>
                </a:solidFill>
              </a:rPr>
              <a:t> -&gt; </a:t>
            </a:r>
            <a:r>
              <a:rPr lang="en-US" i="1" smtClean="0">
                <a:solidFill>
                  <a:srgbClr val="0033CC"/>
                </a:solidFill>
              </a:rPr>
              <a:t>conditionToMatch </a:t>
            </a:r>
            <a:r>
              <a:rPr lang="en-US" smtClean="0">
                <a:solidFill>
                  <a:srgbClr val="FF3300"/>
                </a:solidFill>
              </a:rPr>
              <a:t>)</a:t>
            </a:r>
            <a:endParaRPr lang="en-US" smtClean="0"/>
          </a:p>
        </p:txBody>
      </p:sp>
      <p:pic>
        <p:nvPicPr>
          <p:cNvPr id="174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88" y="2873375"/>
            <a:ext cx="7756525" cy="35115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3" name="Rounded Rectangle 1"/>
          <p:cNvSpPr>
            <a:spLocks noChangeArrowheads="1"/>
          </p:cNvSpPr>
          <p:nvPr/>
        </p:nvSpPr>
        <p:spPr bwMode="auto">
          <a:xfrm>
            <a:off x="1684338" y="4043363"/>
            <a:ext cx="6176962" cy="23971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17414" name="Picture 6"/>
          <p:cNvPicPr>
            <a:picLocks noChangeAspect="1" noChangeArrowheads="1"/>
          </p:cNvPicPr>
          <p:nvPr/>
        </p:nvPicPr>
        <p:blipFill>
          <a:blip r:embed="rId4">
            <a:extLst>
              <a:ext uri="{28A0092B-C50C-407E-A947-70E740481C1C}">
                <a14:useLocalDpi xmlns:a14="http://schemas.microsoft.com/office/drawing/2010/main" val="0"/>
              </a:ext>
            </a:extLst>
          </a:blip>
          <a:srcRect t="26987"/>
          <a:stretch>
            <a:fillRect/>
          </a:stretch>
        </p:blipFill>
        <p:spPr bwMode="auto">
          <a:xfrm>
            <a:off x="773113" y="2246313"/>
            <a:ext cx="7805737" cy="1477962"/>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5" name="Rounded Rectangle 2"/>
          <p:cNvSpPr>
            <a:spLocks noChangeArrowheads="1"/>
          </p:cNvSpPr>
          <p:nvPr/>
        </p:nvSpPr>
        <p:spPr bwMode="auto">
          <a:xfrm>
            <a:off x="1282700" y="5599113"/>
            <a:ext cx="7091363" cy="48101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cxnSp>
        <p:nvCxnSpPr>
          <p:cNvPr id="17416" name="Straight Arrow Connector 4"/>
          <p:cNvCxnSpPr>
            <a:cxnSpLocks noChangeShapeType="1"/>
          </p:cNvCxnSpPr>
          <p:nvPr/>
        </p:nvCxnSpPr>
        <p:spPr bwMode="auto">
          <a:xfrm flipV="1">
            <a:off x="1555750" y="3449638"/>
            <a:ext cx="0" cy="2165350"/>
          </a:xfrm>
          <a:prstGeom prst="straightConnector1">
            <a:avLst/>
          </a:prstGeom>
          <a:noFill/>
          <a:ln w="12700" algn="ctr">
            <a:solidFill>
              <a:srgbClr val="C0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eaLnBrk="1" hangingPunct="1"/>
            <a:r>
              <a:rPr lang="en-US" smtClean="0"/>
              <a:t> Lesson objectives review</a:t>
            </a:r>
          </a:p>
        </p:txBody>
      </p:sp>
      <p:sp>
        <p:nvSpPr>
          <p:cNvPr id="1843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Determine the number of elements in an array</a:t>
            </a:r>
          </a:p>
          <a:p>
            <a:pPr lvl="1" eaLnBrk="1" hangingPunct="1"/>
            <a:r>
              <a:rPr lang="en-US" smtClean="0"/>
              <a:t>Loop through each element in an array</a:t>
            </a:r>
          </a:p>
          <a:p>
            <a:pPr lvl="1" eaLnBrk="1" hangingPunct="1"/>
            <a:r>
              <a:rPr lang="en-US" smtClean="0"/>
              <a:t>Add elements to (and remove elements from) an array</a:t>
            </a:r>
          </a:p>
          <a:p>
            <a:pPr lvl="1" eaLnBrk="1" hangingPunct="1"/>
            <a:r>
              <a:rPr lang="en-US" smtClean="0"/>
              <a:t>Determine if any elements with a given criterion exists in an array</a:t>
            </a:r>
          </a:p>
          <a:p>
            <a:pPr lvl="1" eaLnBrk="1" hangingPunct="1"/>
            <a:r>
              <a:rPr lang="en-US" smtClean="0"/>
              <a:t>Retrieve elements in an array that match a given criterion</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Review questions</a:t>
            </a:r>
          </a:p>
        </p:txBody>
      </p:sp>
      <p:pic>
        <p:nvPicPr>
          <p:cNvPr id="19459" name="Picture 6"/>
          <p:cNvPicPr>
            <a:picLocks noChangeAspect="1" noChangeArrowheads="1"/>
          </p:cNvPicPr>
          <p:nvPr/>
        </p:nvPicPr>
        <p:blipFill>
          <a:blip r:embed="rId3">
            <a:extLst>
              <a:ext uri="{28A0092B-C50C-407E-A947-70E740481C1C}">
                <a14:useLocalDpi xmlns:a14="http://schemas.microsoft.com/office/drawing/2010/main" val="0"/>
              </a:ext>
            </a:extLst>
          </a:blip>
          <a:srcRect t="26987"/>
          <a:stretch>
            <a:fillRect/>
          </a:stretch>
        </p:blipFill>
        <p:spPr bwMode="auto">
          <a:xfrm>
            <a:off x="709613" y="1884363"/>
            <a:ext cx="6888162" cy="130333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54050" y="838200"/>
            <a:ext cx="7805738" cy="990600"/>
          </a:xfrm>
          <a:prstGeom prst="rect">
            <a:avLst/>
          </a:prstGeom>
          <a:noFill/>
        </p:spPr>
        <p:txBody>
          <a:bodyPr/>
          <a:lstStyle/>
          <a:p>
            <a:pPr algn="l">
              <a:defRPr/>
            </a:pPr>
            <a:r>
              <a:rPr lang="en-US" b="0" dirty="0">
                <a:solidFill>
                  <a:schemeClr val="bg1"/>
                </a:solidFill>
                <a:latin typeface="Arial" pitchFamily="34" charset="0"/>
                <a:cs typeface="Arial" pitchFamily="34" charset="0"/>
              </a:rPr>
              <a:t>1. The following screen shows several Contact Notes exist for an </a:t>
            </a:r>
            <a:r>
              <a:rPr lang="en-US" b="0" dirty="0" err="1">
                <a:solidFill>
                  <a:schemeClr val="bg1"/>
                </a:solidFill>
                <a:latin typeface="Arial" pitchFamily="34" charset="0"/>
                <a:cs typeface="Arial" pitchFamily="34" charset="0"/>
              </a:rPr>
              <a:t>ABDoctor</a:t>
            </a:r>
            <a:r>
              <a:rPr lang="en-US" b="0" dirty="0">
                <a:solidFill>
                  <a:schemeClr val="bg1"/>
                </a:solidFill>
                <a:latin typeface="Arial" pitchFamily="34" charset="0"/>
                <a:cs typeface="Arial" pitchFamily="34" charset="0"/>
              </a:rPr>
              <a:t>. What will line 19 return based on the information in the  first screen (HINT: see the highlighted item)?</a:t>
            </a:r>
          </a:p>
          <a:p>
            <a:pPr marL="457200" indent="-457200" algn="l">
              <a:buFontTx/>
              <a:buAutoNum type="arabicPeriod"/>
              <a:defRPr/>
            </a:pPr>
            <a:endParaRPr lang="en-US" sz="2400" b="0" dirty="0">
              <a:solidFill>
                <a:schemeClr val="bg1"/>
              </a:solidFill>
              <a:latin typeface="Arial" pitchFamily="34" charset="0"/>
              <a:cs typeface="Arial" pitchFamily="34" charset="0"/>
            </a:endParaRPr>
          </a:p>
        </p:txBody>
      </p:sp>
      <p:sp>
        <p:nvSpPr>
          <p:cNvPr id="19461" name="Rounded Rectangle 8"/>
          <p:cNvSpPr>
            <a:spLocks noChangeArrowheads="1"/>
          </p:cNvSpPr>
          <p:nvPr/>
        </p:nvSpPr>
        <p:spPr bwMode="auto">
          <a:xfrm>
            <a:off x="709613" y="2709863"/>
            <a:ext cx="1293812" cy="33813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1" name="TextBox 10"/>
          <p:cNvSpPr txBox="1"/>
          <p:nvPr/>
        </p:nvSpPr>
        <p:spPr>
          <a:xfrm>
            <a:off x="633413" y="4811713"/>
            <a:ext cx="7805737" cy="1828800"/>
          </a:xfrm>
          <a:prstGeom prst="rect">
            <a:avLst/>
          </a:prstGeom>
          <a:noFill/>
        </p:spPr>
        <p:txBody>
          <a:bodyPr/>
          <a:lstStyle/>
          <a:p>
            <a:pPr algn="l">
              <a:defRPr/>
            </a:pPr>
            <a:r>
              <a:rPr lang="en-US" b="0" dirty="0">
                <a:solidFill>
                  <a:schemeClr val="bg1"/>
                </a:solidFill>
                <a:latin typeface="+mj-lt"/>
                <a:cs typeface="Calibri" pitchFamily="34" charset="0"/>
              </a:rPr>
              <a:t>2. There are two contacts of type </a:t>
            </a:r>
            <a:r>
              <a:rPr lang="en-US" b="0" dirty="0" err="1">
                <a:solidFill>
                  <a:schemeClr val="bg1"/>
                </a:solidFill>
                <a:latin typeface="+mj-lt"/>
                <a:cs typeface="Calibri" pitchFamily="34" charset="0"/>
              </a:rPr>
              <a:t>ABDoctor</a:t>
            </a:r>
            <a:r>
              <a:rPr lang="en-US" b="0" dirty="0">
                <a:solidFill>
                  <a:schemeClr val="bg1"/>
                </a:solidFill>
                <a:latin typeface="+mj-lt"/>
                <a:cs typeface="Calibri" pitchFamily="34" charset="0"/>
              </a:rPr>
              <a:t> in the database. How many times will line 17 be executed?</a:t>
            </a:r>
          </a:p>
          <a:p>
            <a:pPr algn="l">
              <a:defRPr/>
            </a:pPr>
            <a:r>
              <a:rPr lang="en-US" b="0" dirty="0">
                <a:solidFill>
                  <a:schemeClr val="bg1"/>
                </a:solidFill>
                <a:latin typeface="+mj-lt"/>
                <a:cs typeface="Calibri" pitchFamily="34" charset="0"/>
              </a:rPr>
              <a:t>3. What output do you expect after line 20 executes for the second time (HINT: the first screenshot should help you deduce the output) </a:t>
            </a:r>
          </a:p>
          <a:p>
            <a:pPr marL="457200" indent="-457200" algn="l">
              <a:buFontTx/>
              <a:buAutoNum type="alphaLcPeriod"/>
              <a:defRPr/>
            </a:pPr>
            <a:endParaRPr lang="en-US" b="0" dirty="0">
              <a:solidFill>
                <a:schemeClr val="bg1"/>
              </a:solidFill>
              <a:latin typeface="Calibri" pitchFamily="34" charset="0"/>
              <a:cs typeface="Calibri" pitchFamily="34" charset="0"/>
            </a:endParaRPr>
          </a:p>
          <a:p>
            <a:pPr marL="457200" indent="-457200" algn="l">
              <a:buFontTx/>
              <a:buAutoNum type="alphaLcPeriod"/>
              <a:defRPr/>
            </a:pPr>
            <a:endParaRPr lang="en-US" b="0" dirty="0">
              <a:solidFill>
                <a:schemeClr val="bg1"/>
              </a:solidFill>
              <a:latin typeface="Calibri" pitchFamily="34" charset="0"/>
              <a:cs typeface="Calibri" pitchFamily="34" charset="0"/>
            </a:endParaRPr>
          </a:p>
        </p:txBody>
      </p:sp>
      <p:pic>
        <p:nvPicPr>
          <p:cNvPr id="194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270250"/>
            <a:ext cx="6000750" cy="14763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Notices</a:t>
            </a:r>
          </a:p>
        </p:txBody>
      </p:sp>
      <p:sp>
        <p:nvSpPr>
          <p:cNvPr id="20483" name="Rectangle 3"/>
          <p:cNvSpPr>
            <a:spLocks noGrp="1" noChangeArrowheads="1"/>
          </p:cNvSpPr>
          <p:nvPr>
            <p:ph idx="1"/>
          </p:nvPr>
        </p:nvSpPr>
        <p:spPr/>
        <p:txBody>
          <a:bodyPr/>
          <a:lstStyle/>
          <a:p>
            <a:pPr marL="0" indent="0">
              <a:buFont typeface="Arial" charset="0"/>
              <a:buNone/>
            </a:pPr>
            <a:r>
              <a:rPr lang="en-US" sz="1600" b="1" smtClean="0"/>
              <a:t>Copyright © 2001-2013  Guidewire Software, Inc. </a:t>
            </a:r>
            <a:r>
              <a:rPr lang="en-US" sz="1600" smtClean="0"/>
              <a:t>All rights reserved. 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Gosu, Deliver Insurance Your Way, and the Guidewire logo are trademarks, service marks, or registered trademarks of Guidewire Software, Inc. in the United States and/or other countries.</a:t>
            </a:r>
          </a:p>
          <a:p>
            <a:pPr marL="0" indent="0">
              <a:buFont typeface="Arial" charset="0"/>
              <a:buNone/>
            </a:pPr>
            <a:r>
              <a:rPr lang="en-US" sz="1600" smtClean="0"/>
              <a:t> </a:t>
            </a:r>
          </a:p>
          <a:p>
            <a:pPr marL="0" indent="0">
              <a:buFont typeface="Arial" charset="0"/>
              <a:buNone/>
            </a:pPr>
            <a:r>
              <a:rPr lang="en-US" sz="1600" smtClean="0"/>
              <a:t>Guidewire products are protected by one or more United States patents.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Determine the number of elements in an array</a:t>
            </a:r>
          </a:p>
          <a:p>
            <a:pPr lvl="1" eaLnBrk="1" hangingPunct="1"/>
            <a:r>
              <a:rPr lang="en-US" smtClean="0"/>
              <a:t>Loop through each element in an array</a:t>
            </a:r>
          </a:p>
          <a:p>
            <a:pPr lvl="1" eaLnBrk="1" hangingPunct="1"/>
            <a:r>
              <a:rPr lang="en-US" smtClean="0"/>
              <a:t>Add elements to (and remove elements from) an array</a:t>
            </a:r>
          </a:p>
          <a:p>
            <a:pPr lvl="1" eaLnBrk="1" hangingPunct="1"/>
            <a:r>
              <a:rPr lang="en-US" smtClean="0"/>
              <a:t>Determine if any elements with a given criterion exists in an array</a:t>
            </a:r>
          </a:p>
          <a:p>
            <a:pPr lvl="1" eaLnBrk="1" hangingPunct="1"/>
            <a:r>
              <a:rPr lang="en-US" smtClean="0"/>
              <a:t>Retrieve elements in an array that match a given criterion</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Arrays</a:t>
            </a:r>
          </a:p>
          <a:p>
            <a:pPr>
              <a:lnSpc>
                <a:spcPct val="150000"/>
              </a:lnSpc>
              <a:buFont typeface="Arial" charset="0"/>
              <a:buChar char="•"/>
            </a:pPr>
            <a:r>
              <a:rPr lang="en-US" sz="2800" smtClean="0">
                <a:solidFill>
                  <a:srgbClr val="C0C0C0"/>
                </a:solidFill>
              </a:rPr>
              <a:t>Array methods that require conditions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Arrays</a:t>
            </a:r>
          </a:p>
        </p:txBody>
      </p:sp>
      <p:sp>
        <p:nvSpPr>
          <p:cNvPr id="7171" name="Content Placeholder 2"/>
          <p:cNvSpPr>
            <a:spLocks noGrp="1"/>
          </p:cNvSpPr>
          <p:nvPr>
            <p:ph idx="1"/>
          </p:nvPr>
        </p:nvSpPr>
        <p:spPr/>
        <p:txBody>
          <a:bodyPr/>
          <a:lstStyle/>
          <a:p>
            <a:pPr>
              <a:buFont typeface="Arial" charset="0"/>
              <a:buChar char="•"/>
            </a:pPr>
            <a:r>
              <a:rPr lang="en-US" smtClean="0"/>
              <a:t>In Guidewire, there are two types of arrays</a:t>
            </a:r>
          </a:p>
          <a:p>
            <a:pPr lvl="1"/>
            <a:r>
              <a:rPr lang="en-US" smtClean="0"/>
              <a:t>Data model array</a:t>
            </a:r>
          </a:p>
          <a:p>
            <a:pPr lvl="2"/>
            <a:r>
              <a:rPr lang="en-US" smtClean="0"/>
              <a:t>For a given row in the database, it identifies the rows in some other database table that are related to that row</a:t>
            </a:r>
          </a:p>
          <a:p>
            <a:pPr lvl="2"/>
            <a:r>
              <a:rPr lang="en-US" smtClean="0"/>
              <a:t>Declared in eti/etx files</a:t>
            </a:r>
          </a:p>
          <a:p>
            <a:pPr lvl="2"/>
            <a:r>
              <a:rPr lang="en-US" smtClean="0"/>
              <a:t>Example: ABContact.AllAddresses</a:t>
            </a:r>
          </a:p>
          <a:p>
            <a:pPr lvl="1"/>
            <a:r>
              <a:rPr lang="en-US" smtClean="0"/>
              <a:t>Gosu arrays</a:t>
            </a:r>
          </a:p>
          <a:p>
            <a:pPr lvl="2"/>
            <a:r>
              <a:rPr lang="en-US" smtClean="0"/>
              <a:t>A set of values that share the same datatype and have been grouped into a single structure</a:t>
            </a:r>
          </a:p>
          <a:p>
            <a:pPr lvl="2"/>
            <a:r>
              <a:rPr lang="en-US" smtClean="0"/>
              <a:t>Declared using syntax: </a:t>
            </a:r>
            <a:r>
              <a:rPr lang="en-US" smtClean="0">
                <a:solidFill>
                  <a:srgbClr val="FF3300"/>
                </a:solidFill>
              </a:rPr>
              <a:t>var </a:t>
            </a:r>
            <a:r>
              <a:rPr lang="en-US" i="1" smtClean="0">
                <a:solidFill>
                  <a:srgbClr val="0033CC"/>
                </a:solidFill>
              </a:rPr>
              <a:t>arrayName</a:t>
            </a:r>
            <a:r>
              <a:rPr lang="en-US" smtClean="0">
                <a:solidFill>
                  <a:srgbClr val="FF3300"/>
                </a:solidFill>
              </a:rPr>
              <a:t> = </a:t>
            </a:r>
            <a:r>
              <a:rPr lang="en-US" i="1" smtClean="0">
                <a:solidFill>
                  <a:srgbClr val="0033CC"/>
                </a:solidFill>
              </a:rPr>
              <a:t>datatype</a:t>
            </a:r>
            <a:r>
              <a:rPr lang="en-US" smtClean="0">
                <a:solidFill>
                  <a:srgbClr val="FF3300"/>
                </a:solidFill>
              </a:rPr>
              <a:t>[]</a:t>
            </a:r>
          </a:p>
          <a:p>
            <a:pPr lvl="2"/>
            <a:r>
              <a:rPr lang="en-US" smtClean="0"/>
              <a:t>Example: var tempAddresses = Address[]</a:t>
            </a:r>
          </a:p>
          <a:p>
            <a:pPr>
              <a:buFont typeface="Arial" charset="0"/>
              <a:buChar char="•"/>
            </a:pPr>
            <a:r>
              <a:rPr lang="en-US" smtClean="0"/>
              <a:t>This lesson focuses on data model arrays because this is the type of array used most often in configuration work</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613" y="4205288"/>
            <a:ext cx="6200775" cy="20669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138" y="2033588"/>
            <a:ext cx="5005387" cy="3205162"/>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6" name="Rectangle 2"/>
          <p:cNvSpPr>
            <a:spLocks noGrp="1" noChangeArrowheads="1"/>
          </p:cNvSpPr>
          <p:nvPr>
            <p:ph type="title"/>
          </p:nvPr>
        </p:nvSpPr>
        <p:spPr/>
        <p:txBody>
          <a:bodyPr/>
          <a:lstStyle/>
          <a:p>
            <a:pPr eaLnBrk="1" hangingPunct="1"/>
            <a:r>
              <a:rPr lang="en-US" smtClean="0"/>
              <a:t>Array length</a:t>
            </a:r>
          </a:p>
        </p:txBody>
      </p:sp>
      <p:sp>
        <p:nvSpPr>
          <p:cNvPr id="8197" name="Rectangle 3"/>
          <p:cNvSpPr>
            <a:spLocks noGrp="1" noChangeArrowheads="1"/>
          </p:cNvSpPr>
          <p:nvPr>
            <p:ph idx="1"/>
          </p:nvPr>
        </p:nvSpPr>
        <p:spPr>
          <a:xfrm>
            <a:off x="519113" y="914400"/>
            <a:ext cx="8318500" cy="1160463"/>
          </a:xfrm>
        </p:spPr>
        <p:txBody>
          <a:bodyPr/>
          <a:lstStyle/>
          <a:p>
            <a:pPr>
              <a:buFont typeface="Arial" charset="0"/>
              <a:buChar char="•"/>
            </a:pPr>
            <a:r>
              <a:rPr lang="en-US" smtClean="0"/>
              <a:t>Every array has a length property that identifies its size</a:t>
            </a:r>
          </a:p>
          <a:p>
            <a:pPr lvl="1">
              <a:buFont typeface="Arial" charset="0"/>
              <a:buChar char="•"/>
            </a:pPr>
            <a:r>
              <a:rPr lang="en-US" smtClean="0"/>
              <a:t>Syntax:</a:t>
            </a:r>
            <a:br>
              <a:rPr lang="en-US" smtClean="0"/>
            </a:br>
            <a:r>
              <a:rPr lang="en-US" smtClean="0">
                <a:solidFill>
                  <a:srgbClr val="FF3300"/>
                </a:solidFill>
              </a:rPr>
              <a:t> </a:t>
            </a:r>
            <a:r>
              <a:rPr lang="en-US" i="1" smtClean="0">
                <a:solidFill>
                  <a:srgbClr val="0033CC"/>
                </a:solidFill>
              </a:rPr>
              <a:t>array</a:t>
            </a:r>
            <a:r>
              <a:rPr lang="en-US" smtClean="0">
                <a:solidFill>
                  <a:srgbClr val="FF3300"/>
                </a:solidFill>
              </a:rPr>
              <a:t>.length </a:t>
            </a:r>
            <a:endParaRPr lang="en-US" smtClean="0"/>
          </a:p>
        </p:txBody>
      </p:sp>
      <p:sp>
        <p:nvSpPr>
          <p:cNvPr id="8198" name="Rounded Rectangle 1"/>
          <p:cNvSpPr>
            <a:spLocks noChangeArrowheads="1"/>
          </p:cNvSpPr>
          <p:nvPr/>
        </p:nvSpPr>
        <p:spPr bwMode="auto">
          <a:xfrm>
            <a:off x="2455863" y="3649663"/>
            <a:ext cx="2511425" cy="201612"/>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8199" name="Rounded Rectangle 2"/>
          <p:cNvSpPr>
            <a:spLocks noChangeArrowheads="1"/>
          </p:cNvSpPr>
          <p:nvPr/>
        </p:nvSpPr>
        <p:spPr bwMode="auto">
          <a:xfrm>
            <a:off x="2333625" y="5964238"/>
            <a:ext cx="2101850" cy="3492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cxnSp>
        <p:nvCxnSpPr>
          <p:cNvPr id="8200" name="Straight Arrow Connector 4"/>
          <p:cNvCxnSpPr>
            <a:cxnSpLocks noChangeShapeType="1"/>
          </p:cNvCxnSpPr>
          <p:nvPr/>
        </p:nvCxnSpPr>
        <p:spPr bwMode="auto">
          <a:xfrm flipH="1">
            <a:off x="3384550" y="3851275"/>
            <a:ext cx="1255713" cy="2287588"/>
          </a:xfrm>
          <a:prstGeom prst="straightConnector1">
            <a:avLst/>
          </a:prstGeom>
          <a:noFill/>
          <a:ln w="127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8201" name="Rounded Rectangle 5"/>
          <p:cNvSpPr>
            <a:spLocks noChangeArrowheads="1"/>
          </p:cNvSpPr>
          <p:nvPr/>
        </p:nvSpPr>
        <p:spPr bwMode="auto">
          <a:xfrm>
            <a:off x="1528763" y="4994275"/>
            <a:ext cx="463550" cy="2444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cxnSp>
        <p:nvCxnSpPr>
          <p:cNvPr id="8202" name="Straight Arrow Connector 7"/>
          <p:cNvCxnSpPr>
            <a:cxnSpLocks noChangeShapeType="1"/>
            <a:endCxn id="8201" idx="3"/>
          </p:cNvCxnSpPr>
          <p:nvPr/>
        </p:nvCxnSpPr>
        <p:spPr bwMode="auto">
          <a:xfrm flipH="1">
            <a:off x="1992313" y="3851275"/>
            <a:ext cx="2647950" cy="1265238"/>
          </a:xfrm>
          <a:prstGeom prst="straightConnector1">
            <a:avLst/>
          </a:prstGeom>
          <a:noFill/>
          <a:ln w="12700" algn="ctr">
            <a:solidFill>
              <a:srgbClr val="C0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Arrays and loops</a:t>
            </a:r>
          </a:p>
        </p:txBody>
      </p:sp>
      <p:sp>
        <p:nvSpPr>
          <p:cNvPr id="9219" name="Rectangle 3"/>
          <p:cNvSpPr>
            <a:spLocks noGrp="1" noChangeArrowheads="1"/>
          </p:cNvSpPr>
          <p:nvPr>
            <p:ph idx="1"/>
          </p:nvPr>
        </p:nvSpPr>
        <p:spPr>
          <a:xfrm>
            <a:off x="519113" y="914400"/>
            <a:ext cx="8318500" cy="2184400"/>
          </a:xfrm>
        </p:spPr>
        <p:txBody>
          <a:bodyPr/>
          <a:lstStyle/>
          <a:p>
            <a:pPr>
              <a:buFont typeface="Arial" charset="0"/>
              <a:buChar char="•"/>
            </a:pPr>
            <a:r>
              <a:rPr lang="en-US" smtClean="0"/>
              <a:t>Gosu for loops are used to iterate through objects in arrays</a:t>
            </a:r>
          </a:p>
          <a:p>
            <a:pPr>
              <a:buFont typeface="Arial" charset="0"/>
              <a:buChar char="•"/>
            </a:pPr>
            <a:r>
              <a:rPr lang="en-US" smtClean="0"/>
              <a:t>Syntax:</a:t>
            </a:r>
            <a:br>
              <a:rPr lang="en-US" smtClean="0"/>
            </a:br>
            <a:r>
              <a:rPr lang="en-US" smtClean="0">
                <a:solidFill>
                  <a:srgbClr val="FF3300"/>
                </a:solidFill>
              </a:rPr>
              <a:t> for (</a:t>
            </a:r>
            <a:r>
              <a:rPr lang="en-US" i="1" smtClean="0">
                <a:solidFill>
                  <a:srgbClr val="0033CC"/>
                </a:solidFill>
              </a:rPr>
              <a:t>currentObject</a:t>
            </a:r>
            <a:r>
              <a:rPr lang="en-US" smtClean="0">
                <a:solidFill>
                  <a:srgbClr val="FF3300"/>
                </a:solidFill>
              </a:rPr>
              <a:t> in </a:t>
            </a:r>
            <a:r>
              <a:rPr lang="en-US" i="1" smtClean="0">
                <a:solidFill>
                  <a:srgbClr val="0033CC"/>
                </a:solidFill>
              </a:rPr>
              <a:t>objectSet</a:t>
            </a:r>
            <a:r>
              <a:rPr lang="en-US" smtClean="0">
                <a:solidFill>
                  <a:srgbClr val="FF3300"/>
                </a:solidFill>
              </a:rPr>
              <a:t>) { </a:t>
            </a:r>
            <a:br>
              <a:rPr lang="en-US" smtClean="0">
                <a:solidFill>
                  <a:srgbClr val="FF3300"/>
                </a:solidFill>
              </a:rPr>
            </a:br>
            <a:r>
              <a:rPr lang="en-US" smtClean="0">
                <a:solidFill>
                  <a:srgbClr val="FF3300"/>
                </a:solidFill>
              </a:rPr>
              <a:t> </a:t>
            </a:r>
            <a:r>
              <a:rPr lang="en-US" smtClean="0">
                <a:solidFill>
                  <a:srgbClr val="777777"/>
                </a:solidFill>
              </a:rPr>
              <a:t>// statements that process currentObject</a:t>
            </a:r>
            <a:r>
              <a:rPr lang="en-US" smtClean="0">
                <a:solidFill>
                  <a:srgbClr val="FF3300"/>
                </a:solidFill>
              </a:rPr>
              <a:t/>
            </a:r>
            <a:br>
              <a:rPr lang="en-US" smtClean="0">
                <a:solidFill>
                  <a:srgbClr val="FF3300"/>
                </a:solidFill>
              </a:rPr>
            </a:br>
            <a:r>
              <a:rPr lang="en-US" smtClean="0">
                <a:solidFill>
                  <a:srgbClr val="FF3300"/>
                </a:solidFill>
              </a:rPr>
              <a:t> }</a:t>
            </a:r>
            <a:endParaRPr lang="en-US" smtClean="0"/>
          </a:p>
        </p:txBody>
      </p:sp>
      <p:pic>
        <p:nvPicPr>
          <p:cNvPr id="9220" name="Picture 5"/>
          <p:cNvPicPr>
            <a:picLocks noChangeAspect="1" noChangeArrowheads="1"/>
          </p:cNvPicPr>
          <p:nvPr/>
        </p:nvPicPr>
        <p:blipFill>
          <a:blip r:embed="rId3">
            <a:extLst>
              <a:ext uri="{28A0092B-C50C-407E-A947-70E740481C1C}">
                <a14:useLocalDpi xmlns:a14="http://schemas.microsoft.com/office/drawing/2010/main" val="0"/>
              </a:ext>
            </a:extLst>
          </a:blip>
          <a:srcRect t="53751"/>
          <a:stretch>
            <a:fillRect/>
          </a:stretch>
        </p:blipFill>
        <p:spPr bwMode="auto">
          <a:xfrm>
            <a:off x="874713" y="3138488"/>
            <a:ext cx="7326312" cy="26066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1" name="Rounded Rectangle 1"/>
          <p:cNvSpPr>
            <a:spLocks noChangeArrowheads="1"/>
          </p:cNvSpPr>
          <p:nvPr/>
        </p:nvSpPr>
        <p:spPr bwMode="auto">
          <a:xfrm>
            <a:off x="2319338" y="3521075"/>
            <a:ext cx="5719762" cy="4635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cxnSp>
        <p:nvCxnSpPr>
          <p:cNvPr id="9222" name="Straight Arrow Connector 3"/>
          <p:cNvCxnSpPr>
            <a:cxnSpLocks noChangeShapeType="1"/>
          </p:cNvCxnSpPr>
          <p:nvPr/>
        </p:nvCxnSpPr>
        <p:spPr bwMode="auto">
          <a:xfrm>
            <a:off x="5842000" y="2538413"/>
            <a:ext cx="134938" cy="982662"/>
          </a:xfrm>
          <a:prstGeom prst="straightConnector1">
            <a:avLst/>
          </a:prstGeom>
          <a:noFill/>
          <a:ln w="12700" algn="ctr">
            <a:solidFill>
              <a:srgbClr val="C0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6"/>
          <p:cNvPicPr>
            <a:picLocks noChangeAspect="1" noChangeArrowheads="1"/>
          </p:cNvPicPr>
          <p:nvPr/>
        </p:nvPicPr>
        <p:blipFill>
          <a:blip r:embed="rId3">
            <a:extLst>
              <a:ext uri="{28A0092B-C50C-407E-A947-70E740481C1C}">
                <a14:useLocalDpi xmlns:a14="http://schemas.microsoft.com/office/drawing/2010/main" val="0"/>
              </a:ext>
            </a:extLst>
          </a:blip>
          <a:srcRect t="27972"/>
          <a:stretch>
            <a:fillRect/>
          </a:stretch>
        </p:blipFill>
        <p:spPr bwMode="auto">
          <a:xfrm>
            <a:off x="1211263" y="1677988"/>
            <a:ext cx="6276975" cy="401320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3" name="Rectangle 3"/>
          <p:cNvSpPr>
            <a:spLocks noGrp="1" noChangeArrowheads="1"/>
          </p:cNvSpPr>
          <p:nvPr>
            <p:ph idx="1"/>
          </p:nvPr>
        </p:nvSpPr>
        <p:spPr>
          <a:xfrm>
            <a:off x="546100" y="857250"/>
            <a:ext cx="8318500" cy="554038"/>
          </a:xfrm>
        </p:spPr>
        <p:txBody>
          <a:bodyPr/>
          <a:lstStyle/>
          <a:p>
            <a:pPr>
              <a:buFont typeface="Arial" charset="0"/>
              <a:buChar char="•"/>
            </a:pPr>
            <a:r>
              <a:rPr lang="en-US" smtClean="0"/>
              <a:t>Syntax: </a:t>
            </a:r>
            <a:r>
              <a:rPr lang="en-US" smtClean="0">
                <a:solidFill>
                  <a:srgbClr val="FF3300"/>
                </a:solidFill>
              </a:rPr>
              <a:t>for (</a:t>
            </a:r>
            <a:r>
              <a:rPr lang="en-US" i="1" smtClean="0">
                <a:solidFill>
                  <a:srgbClr val="0033CC"/>
                </a:solidFill>
              </a:rPr>
              <a:t>currentObject</a:t>
            </a:r>
            <a:r>
              <a:rPr lang="en-US" smtClean="0">
                <a:solidFill>
                  <a:srgbClr val="FF3300"/>
                </a:solidFill>
              </a:rPr>
              <a:t> in </a:t>
            </a:r>
            <a:r>
              <a:rPr lang="en-US" i="1" smtClean="0">
                <a:solidFill>
                  <a:srgbClr val="0033CC"/>
                </a:solidFill>
              </a:rPr>
              <a:t>objectSet </a:t>
            </a:r>
            <a:r>
              <a:rPr lang="en-US" smtClean="0">
                <a:solidFill>
                  <a:srgbClr val="FF3300"/>
                </a:solidFill>
              </a:rPr>
              <a:t>index </a:t>
            </a:r>
            <a:r>
              <a:rPr lang="en-US" i="1" smtClean="0">
                <a:solidFill>
                  <a:srgbClr val="0033CC"/>
                </a:solidFill>
              </a:rPr>
              <a:t>indexVar</a:t>
            </a:r>
            <a:r>
              <a:rPr lang="en-US" smtClean="0">
                <a:solidFill>
                  <a:srgbClr val="FF3300"/>
                </a:solidFill>
              </a:rPr>
              <a:t>)</a:t>
            </a:r>
            <a:endParaRPr lang="en-US" smtClean="0"/>
          </a:p>
        </p:txBody>
      </p:sp>
      <p:sp>
        <p:nvSpPr>
          <p:cNvPr id="10244" name="Rectangle 2"/>
          <p:cNvSpPr>
            <a:spLocks noGrp="1" noChangeArrowheads="1"/>
          </p:cNvSpPr>
          <p:nvPr>
            <p:ph type="title"/>
          </p:nvPr>
        </p:nvSpPr>
        <p:spPr>
          <a:xfrm>
            <a:off x="481013" y="203200"/>
            <a:ext cx="8318500" cy="742950"/>
          </a:xfrm>
        </p:spPr>
        <p:txBody>
          <a:bodyPr/>
          <a:lstStyle/>
          <a:p>
            <a:pPr eaLnBrk="1" hangingPunct="1"/>
            <a:r>
              <a:rPr lang="en-US" smtClean="0"/>
              <a:t>Adding index variable to for loops</a:t>
            </a:r>
          </a:p>
        </p:txBody>
      </p:sp>
      <p:sp>
        <p:nvSpPr>
          <p:cNvPr id="10245" name="Rounded Rectangle 1"/>
          <p:cNvSpPr>
            <a:spLocks noChangeArrowheads="1"/>
          </p:cNvSpPr>
          <p:nvPr/>
        </p:nvSpPr>
        <p:spPr bwMode="auto">
          <a:xfrm>
            <a:off x="2565400" y="2770188"/>
            <a:ext cx="4381500" cy="116046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938" y="1030288"/>
            <a:ext cx="6923087" cy="5046662"/>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7" name="Rectangle 3"/>
          <p:cNvSpPr>
            <a:spLocks noGrp="1" noChangeArrowheads="1"/>
          </p:cNvSpPr>
          <p:nvPr>
            <p:ph type="title"/>
          </p:nvPr>
        </p:nvSpPr>
        <p:spPr/>
        <p:txBody>
          <a:bodyPr/>
          <a:lstStyle/>
          <a:p>
            <a:pPr eaLnBrk="1" hangingPunct="1"/>
            <a:r>
              <a:rPr lang="en-US" smtClean="0"/>
              <a:t>Adding/removing objects in data model array</a:t>
            </a:r>
          </a:p>
        </p:txBody>
      </p:sp>
      <p:sp>
        <p:nvSpPr>
          <p:cNvPr id="11268" name="AutoShape 5"/>
          <p:cNvSpPr>
            <a:spLocks noChangeArrowheads="1"/>
          </p:cNvSpPr>
          <p:nvPr/>
        </p:nvSpPr>
        <p:spPr bwMode="auto">
          <a:xfrm>
            <a:off x="1323975" y="5240338"/>
            <a:ext cx="6086475" cy="600075"/>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Arrays</a:t>
            </a:r>
          </a:p>
          <a:p>
            <a:pPr>
              <a:lnSpc>
                <a:spcPct val="150000"/>
              </a:lnSpc>
              <a:buFont typeface="Arial" charset="0"/>
              <a:buChar char="•"/>
            </a:pPr>
            <a:r>
              <a:rPr lang="en-US" sz="2800" smtClean="0"/>
              <a:t>Array methods that require conditions</a:t>
            </a:r>
          </a:p>
          <a:p>
            <a:pPr>
              <a:lnSpc>
                <a:spcPct val="150000"/>
              </a:lnSpc>
              <a:buFont typeface="Arial" charset="0"/>
              <a:buChar char="•"/>
            </a:pPr>
            <a:endParaRPr lang="en-US" sz="280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34060</TotalTime>
  <Words>1636</Words>
  <Application>Microsoft Office PowerPoint</Application>
  <PresentationFormat>On-screen Show (4:3)</PresentationFormat>
  <Paragraphs>159</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Times New Roman</vt:lpstr>
      <vt:lpstr>Wingdings</vt:lpstr>
      <vt:lpstr>Wingdings 2</vt:lpstr>
      <vt:lpstr>Wingdings 3</vt:lpstr>
      <vt:lpstr>Courier New</vt:lpstr>
      <vt:lpstr>1_test-template</vt:lpstr>
      <vt:lpstr>Arrays</vt:lpstr>
      <vt:lpstr>Lesson objectives</vt:lpstr>
      <vt:lpstr>Lesson outline</vt:lpstr>
      <vt:lpstr>Arrays</vt:lpstr>
      <vt:lpstr>Array length</vt:lpstr>
      <vt:lpstr>Arrays and loops</vt:lpstr>
      <vt:lpstr>Adding index variable to for loops</vt:lpstr>
      <vt:lpstr>Adding/removing objects in data model array</vt:lpstr>
      <vt:lpstr>Lesson outline</vt:lpstr>
      <vt:lpstr>Array methods that require logic</vt:lpstr>
      <vt:lpstr>Blocks that define conditions</vt:lpstr>
      <vt:lpstr>Block syntax (for array condition methods)</vt:lpstr>
      <vt:lpstr>Finding first element that meets a condition </vt:lpstr>
      <vt:lpstr>Finding all elements that meets a condition </vt:lpstr>
      <vt:lpstr> 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Dyuti Sengupta</dc:creator>
  <dc:description>190</dc:description>
  <cp:lastModifiedBy>gwuser</cp:lastModifiedBy>
  <cp:revision>1905</cp:revision>
  <dcterms:created xsi:type="dcterms:W3CDTF">2007-08-02T20:13:16Z</dcterms:created>
  <dcterms:modified xsi:type="dcterms:W3CDTF">2013-09-05T20:36:46Z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