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8"/>
  </p:notesMasterIdLst>
  <p:handoutMasterIdLst>
    <p:handoutMasterId r:id="rId39"/>
  </p:handoutMasterIdLst>
  <p:sldIdLst>
    <p:sldId id="257" r:id="rId2"/>
    <p:sldId id="258" r:id="rId3"/>
    <p:sldId id="259" r:id="rId4"/>
    <p:sldId id="260" r:id="rId5"/>
    <p:sldId id="261" r:id="rId6"/>
    <p:sldId id="292"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93" r:id="rId29"/>
    <p:sldId id="284" r:id="rId30"/>
    <p:sldId id="295" r:id="rId31"/>
    <p:sldId id="285" r:id="rId32"/>
    <p:sldId id="286"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4059" autoAdjust="0"/>
  </p:normalViewPr>
  <p:slideViewPr>
    <p:cSldViewPr showGuides="1">
      <p:cViewPr varScale="1">
        <p:scale>
          <a:sx n="84" d="100"/>
          <a:sy n="84" d="100"/>
        </p:scale>
        <p:origin x="-90" y="-3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1" d="100"/>
          <a:sy n="71" d="100"/>
        </p:scale>
        <p:origin x="-31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9/12/2013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EBA8E0C1-7E70-43D7-9012-36408B2EC54A}" type="slidenum">
              <a:rPr lang="en-US" altLang="en-US" sz="1200" smtClean="0">
                <a:solidFill>
                  <a:schemeClr val="tx1"/>
                </a:solidFill>
              </a:rPr>
              <a:pPr eaLnBrk="1" hangingPunct="1"/>
              <a:t>1</a:t>
            </a:fld>
            <a:endParaRPr lang="en-US" altLang="en-US" sz="120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0964" name="Rectangle 2"/>
          <p:cNvSpPr>
            <a:spLocks noGrp="1" noRot="1" noChangeAspect="1" noChangeArrowheads="1" noTextEdit="1"/>
          </p:cNvSpPr>
          <p:nvPr>
            <p:ph type="sldImg"/>
          </p:nvPr>
        </p:nvSpPr>
        <p:spPr>
          <a:xfrm>
            <a:off x="760413" y="619125"/>
            <a:ext cx="5341937" cy="4006850"/>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B8E4E223-E7EE-4F0A-B99C-CC48A5FD9C3C}" type="slidenum">
              <a:rPr lang="en-US" altLang="en-US" sz="1200" smtClean="0">
                <a:solidFill>
                  <a:schemeClr val="tx1"/>
                </a:solidFill>
              </a:rPr>
              <a:pPr eaLnBrk="1" hangingPunct="1"/>
              <a:t>10</a:t>
            </a:fld>
            <a:endParaRPr lang="en-US" altLang="en-US" sz="120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Execution of rules always occurs at the rule set level. Unless the rules engine encounters an exit() command, all rules in the rule set are executed.</a:t>
            </a:r>
          </a:p>
          <a:p>
            <a:pPr eaLnBrk="1" hangingPunct="1"/>
            <a:r>
              <a:rPr lang="en-US" smtClean="0"/>
              <a:t>TrainingApp is built by heavily customizing an instance of ContactManager, and therefore has the same rule sets as ContactManager. These include:</a:t>
            </a:r>
          </a:p>
          <a:p>
            <a:pPr lvl="1" eaLnBrk="1" hangingPunct="1"/>
            <a:r>
              <a:rPr lang="en-US" smtClean="0"/>
              <a:t>The Event Fired rule set, which is associated with MessageContext and triggers when a MessageContext object fires an integration event.</a:t>
            </a:r>
          </a:p>
          <a:p>
            <a:pPr lvl="1" eaLnBrk="1" hangingPunct="1"/>
            <a:r>
              <a:rPr lang="en-US" smtClean="0"/>
              <a:t>The ABContact Validation rule set, which is associated with ABContact and triggers when an ABContact object is created or modified. ABContact Validation rules are designed to identify invalid changes to ABContacts. ABContact Pre-update rules are designed to take actions required because of changes to an ABContact.</a:t>
            </a:r>
          </a:p>
          <a:p>
            <a:pPr lvl="1" eaLnBrk="1" hangingPunct="1"/>
            <a:r>
              <a:rPr lang="en-US" smtClean="0"/>
              <a:t>The Region Validation rule set, which is associated with Region and triggers when a Region object is created or modified.</a:t>
            </a:r>
          </a:p>
          <a:p>
            <a:pPr eaLnBrk="1" hangingPunct="1"/>
            <a:r>
              <a:rPr lang="en-US" smtClean="0"/>
              <a:t>You can create new rule sets. To create a new rule set, right-click the appropriate rule set category node, select New </a:t>
            </a:r>
            <a:r>
              <a:rPr lang="en-US" smtClean="0">
                <a:sym typeface="Wingdings" pitchFamily="2" charset="2"/>
              </a:rPr>
              <a:t></a:t>
            </a:r>
            <a:r>
              <a:rPr lang="en-US" smtClean="0"/>
              <a:t> Rule Set, and associate an entity type.</a:t>
            </a:r>
          </a:p>
          <a:p>
            <a:pPr lvl="1" eaLnBrk="1" hangingPunct="1"/>
            <a:r>
              <a:rPr lang="en-US" smtClean="0"/>
              <a:t>For custom entities, you can create new pre-update and validation rule sets that are triggered whenever an instance of that entity is created, changed, removed, or retired. If an entity has an associated child entity that is set to trigger validation, then changes to a child object trigger validation and pre-update rules for the parent object.</a:t>
            </a:r>
          </a:p>
          <a:p>
            <a:pPr lvl="1" eaLnBrk="1" hangingPunct="1"/>
            <a:r>
              <a:rPr lang="en-US" smtClean="0"/>
              <a:t>You can also create non-pre-update, non-validation rule sets. These rule sets will not be triggered automatically, however. You must also write the code necessary to trigger the rule sets.</a:t>
            </a:r>
          </a:p>
          <a:p>
            <a:pPr eaLnBrk="1" hangingPunct="1"/>
            <a:r>
              <a:rPr lang="en-US" smtClean="0"/>
              <a:t>For more information on creating new pre-update, validation, or other rule sets, consult the</a:t>
            </a:r>
            <a:r>
              <a:rPr lang="en-US" i="1" smtClean="0"/>
              <a:t> Rules Guide</a:t>
            </a:r>
            <a:r>
              <a:rPr lang="en-US" smtClean="0"/>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3D35CE06-5077-420B-B381-578110B60A7D}" type="slidenum">
              <a:rPr lang="en-US" altLang="en-US" sz="1200" smtClean="0">
                <a:solidFill>
                  <a:schemeClr val="tx1"/>
                </a:solidFill>
              </a:rPr>
              <a:pPr eaLnBrk="1" hangingPunct="1"/>
              <a:t>11</a:t>
            </a:fld>
            <a:endParaRPr lang="en-US" altLang="en-US" sz="120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a rule has child rules, but the parent rule condition is false, neither the parent action nor the child rules are executed.</a:t>
            </a:r>
          </a:p>
          <a:p>
            <a:pPr eaLnBrk="1" hangingPunct="1"/>
            <a:r>
              <a:rPr lang="en-US" smtClean="0"/>
              <a:t>In the example above:</a:t>
            </a:r>
          </a:p>
          <a:p>
            <a:pPr lvl="1" eaLnBrk="1" hangingPunct="1"/>
            <a:r>
              <a:rPr lang="en-US" smtClean="0"/>
              <a:t>ABPU1000 gathers together the rules relevant for all contacts.</a:t>
            </a:r>
          </a:p>
          <a:p>
            <a:pPr lvl="2" eaLnBrk="1" hangingPunct="1"/>
            <a:r>
              <a:rPr lang="en-US" smtClean="0"/>
              <a:t>ABPU1010 creates a new history event when a contact is created.</a:t>
            </a:r>
          </a:p>
          <a:p>
            <a:pPr lvl="2" eaLnBrk="1" hangingPunct="1"/>
            <a:r>
              <a:rPr lang="en-US" smtClean="0"/>
              <a:t>ABPU1020 executes the necessary actions when a contact's assigned user changes (such as creating a note to record the change).</a:t>
            </a:r>
          </a:p>
          <a:p>
            <a:pPr lvl="2" eaLnBrk="1" hangingPunct="1"/>
            <a:r>
              <a:rPr lang="en-US" smtClean="0"/>
              <a:t>ABPU1030 executes the necessary actions when a flagged contact is unflagged (such as creating a note to record who unflagged the contact).</a:t>
            </a:r>
          </a:p>
          <a:p>
            <a:pPr lvl="1" eaLnBrk="1" hangingPunct="1"/>
            <a:r>
              <a:rPr lang="en-US" smtClean="0"/>
              <a:t>ABPU2000 checks to see if the contact is an ABPerson. The child rules are executed only if this condition is true.</a:t>
            </a:r>
          </a:p>
          <a:p>
            <a:pPr lvl="2" eaLnBrk="1" hangingPunct="1"/>
            <a:r>
              <a:rPr lang="en-US" smtClean="0"/>
              <a:t>ABPU2010 flags any person who does not have an email address.</a:t>
            </a:r>
          </a:p>
          <a:p>
            <a:pPr lvl="2" eaLnBrk="1" hangingPunct="1"/>
            <a:r>
              <a:rPr lang="en-US" smtClean="0"/>
              <a:t>ABPU2020 sets a company's Primary Contact to null if the original Primary Contact no longer works for the company.</a:t>
            </a:r>
          </a:p>
          <a:p>
            <a:pPr lvl="1" eaLnBrk="1" hangingPunct="1"/>
            <a:r>
              <a:rPr lang="en-US" smtClean="0"/>
              <a:t>ABPU-3000 checks to see if the contact is an ABPersonVendor or ABCompanyVendor. The child rules are executed only if this condition is true.</a:t>
            </a:r>
          </a:p>
          <a:p>
            <a:pPr lvl="2" eaLnBrk="1" hangingPunct="1"/>
            <a:r>
              <a:rPr lang="en-US" smtClean="0"/>
              <a:t>ABPU3010 (not shown) sets the preferred vendor flag if the contact's score is not null.</a:t>
            </a:r>
          </a:p>
          <a:p>
            <a:pPr eaLnBrk="1" hangingPunct="1"/>
            <a:r>
              <a:rPr lang="en-US" smtClean="0"/>
              <a:t>You can create new business rules. By providing an appropriate rule condition, you can also configure whether a given rule's action is executed or not.</a:t>
            </a:r>
          </a:p>
          <a:p>
            <a:pPr eaLnBrk="1" hangingPunct="1"/>
            <a:endParaRPr lang="en-US" smtClean="0"/>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9CD2C666-CF90-477C-B014-7769EA84447D}" type="slidenum">
              <a:rPr lang="en-US" altLang="en-US" sz="1200" smtClean="0">
                <a:solidFill>
                  <a:schemeClr val="tx1"/>
                </a:solidFill>
              </a:rPr>
              <a:pPr eaLnBrk="1" hangingPunct="1"/>
              <a:t>12</a:t>
            </a:fld>
            <a:endParaRPr lang="en-US" altLang="en-US" sz="120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recommends that you include the code and number of the rule that is being executed in logging statements and certain user-displayed messages such as validation errors. For example, a logging statement might state "Contact reassigned to user Alice Applegate. (ABPU1010)" or "Doctor's license date cannot be set to a future date. (ABVA2355)". Including the code and number makes it easier to determine which rule triggered the behavior.</a:t>
            </a:r>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FEB51264-EA5A-4135-814D-98CBF8A12897}" type="slidenum">
              <a:rPr lang="en-US" altLang="en-US" sz="1200" smtClean="0">
                <a:solidFill>
                  <a:schemeClr val="tx1"/>
                </a:solidFill>
              </a:rPr>
              <a:pPr eaLnBrk="1" hangingPunct="1"/>
              <a:t>13</a:t>
            </a:fld>
            <a:endParaRPr lang="en-US" altLang="en-US" sz="120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7E627BCB-6529-4C15-ADEA-ED8BB731FFC1}" type="slidenum">
              <a:rPr lang="en-US" altLang="en-US" sz="1200" smtClean="0">
                <a:solidFill>
                  <a:schemeClr val="tx1"/>
                </a:solidFill>
              </a:rPr>
              <a:pPr eaLnBrk="1" hangingPunct="1"/>
              <a:t>14</a:t>
            </a:fld>
            <a:endParaRPr lang="en-US" altLang="en-US" sz="1200" smtClean="0">
              <a:solidFill>
                <a:schemeClr val="tx1"/>
              </a:solidFill>
            </a:endParaRPr>
          </a:p>
        </p:txBody>
      </p:sp>
      <p:sp>
        <p:nvSpPr>
          <p:cNvPr id="5325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300A119E-E560-4FC5-8D28-D8F5BFFB3C0B}" type="slidenum">
              <a:rPr lang="en-US" altLang="en-US" sz="1200" smtClean="0">
                <a:solidFill>
                  <a:schemeClr val="tx1"/>
                </a:solidFill>
              </a:rPr>
              <a:pPr eaLnBrk="1" hangingPunct="1"/>
              <a:t>15</a:t>
            </a:fld>
            <a:endParaRPr lang="en-US" altLang="en-US" sz="1200" smtClean="0">
              <a:solidFill>
                <a:schemeClr val="tx1"/>
              </a:solidFill>
            </a:endParaRPr>
          </a:p>
        </p:txBody>
      </p:sp>
      <p:sp>
        <p:nvSpPr>
          <p:cNvPr id="5427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E3A7FB91-7FA7-4934-ABE6-D2A789EC1BFF}" type="slidenum">
              <a:rPr lang="en-US" altLang="en-US" sz="1200" smtClean="0">
                <a:solidFill>
                  <a:schemeClr val="tx1"/>
                </a:solidFill>
              </a:rPr>
              <a:pPr eaLnBrk="1" hangingPunct="1"/>
              <a:t>16</a:t>
            </a:fld>
            <a:endParaRPr lang="en-US" altLang="en-US" sz="120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All of the rule sets in TrainingApp are "execute all" rule sets.</a:t>
            </a:r>
          </a:p>
          <a:p>
            <a:pPr eaLnBrk="1" hangingPunct="1"/>
            <a:r>
              <a:rPr lang="en-US" smtClean="0"/>
              <a:t>Additional examples of "exit after first action" rule sets include:</a:t>
            </a:r>
          </a:p>
          <a:p>
            <a:pPr lvl="1" eaLnBrk="1" hangingPunct="1"/>
            <a:r>
              <a:rPr lang="en-US" smtClean="0"/>
              <a:t>PolicyCenter role assignment rules, which find a user (such as Alice Applegate) to assign to a given account (such as Big Lake Bakery) or policy transaction (such as Big Lake Bakery's workers' comp policy). The user is assigned to the account or policy transaction with a given role (such as underwriter).</a:t>
            </a:r>
          </a:p>
          <a:p>
            <a:pPr lvl="1" eaLnBrk="1" hangingPunct="1"/>
            <a:r>
              <a:rPr lang="en-US" smtClean="0"/>
              <a:t>BillingCenter trouble ticket assignment rules, which find a user (such as Aaron Applegate) to assign a trouble ticket to (such as a dispute from an account stating they were overcharged for a policy).</a:t>
            </a:r>
          </a:p>
          <a:p>
            <a:pPr lvl="1" eaLnBrk="1" hangingPunct="1"/>
            <a:r>
              <a:rPr lang="en-US" smtClean="0"/>
              <a:t>ClaimCenter segmentation rules, which segment a claim to determine how to process it (such as segmenting a personal auto claim in which a falling tree caused minor damage as "auto-low_complexity").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F27AAA4C-C07C-4A7F-863E-A6900DA266DE}" type="slidenum">
              <a:rPr lang="en-US" altLang="en-US" sz="1200" smtClean="0">
                <a:solidFill>
                  <a:schemeClr val="tx1"/>
                </a:solidFill>
              </a:rPr>
              <a:pPr eaLnBrk="1" hangingPunct="1"/>
              <a:t>17</a:t>
            </a:fld>
            <a:endParaRPr lang="en-US" altLang="en-US" sz="1200" smtClean="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actions object actually has multiple exit methods, though exit commands almost always need to exit the entire rule set, and therefore exit() is used almost exclusively. The available exit methods include:</a:t>
            </a:r>
          </a:p>
          <a:p>
            <a:pPr lvl="1" eaLnBrk="1" hangingPunct="1"/>
            <a:r>
              <a:rPr lang="en-US" smtClean="0">
                <a:solidFill>
                  <a:srgbClr val="FF9900"/>
                </a:solidFill>
              </a:rPr>
              <a:t>actions.exit()</a:t>
            </a:r>
            <a:r>
              <a:rPr lang="en-US" smtClean="0"/>
              <a:t> - Exit the entire rule set</a:t>
            </a:r>
          </a:p>
          <a:p>
            <a:pPr lvl="1" eaLnBrk="1" hangingPunct="1"/>
            <a:r>
              <a:rPr lang="en-US" smtClean="0">
                <a:solidFill>
                  <a:srgbClr val="FF9900"/>
                </a:solidFill>
              </a:rPr>
              <a:t>actions.exitAfter()</a:t>
            </a:r>
            <a:r>
              <a:rPr lang="en-US" smtClean="0"/>
              <a:t> - Execute this rule's child rules and then exit the rule set</a:t>
            </a:r>
          </a:p>
          <a:p>
            <a:pPr lvl="1" eaLnBrk="1" hangingPunct="1"/>
            <a:r>
              <a:rPr lang="en-US" smtClean="0">
                <a:solidFill>
                  <a:srgbClr val="FF9900"/>
                </a:solidFill>
              </a:rPr>
              <a:t>actions.exitToNextParent()</a:t>
            </a:r>
            <a:r>
              <a:rPr lang="en-US" smtClean="0"/>
              <a:t> - Skip to the next rule that is at the same level as this rule's parent</a:t>
            </a:r>
          </a:p>
          <a:p>
            <a:pPr lvl="1" eaLnBrk="1" hangingPunct="1"/>
            <a:r>
              <a:rPr lang="en-US" smtClean="0">
                <a:solidFill>
                  <a:srgbClr val="FF9900"/>
                </a:solidFill>
              </a:rPr>
              <a:t>actions.exitToNextRoot()</a:t>
            </a:r>
            <a:r>
              <a:rPr lang="en-US" smtClean="0"/>
              <a:t> - Skip to the next top-level rule</a:t>
            </a:r>
          </a:p>
          <a:p>
            <a:pPr lvl="1" eaLnBrk="1" hangingPunct="1"/>
            <a:r>
              <a:rPr lang="en-US" smtClean="0"/>
              <a:t>actions.exitToNext() - Stop processing the current rule and immediately go to the next peer rule (the next rule at the same level in the hierarchy)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C3F7C85D-E7F3-427A-8B01-BB70834FD0D1}" type="slidenum">
              <a:rPr lang="en-US" altLang="en-US" sz="1200" smtClean="0">
                <a:solidFill>
                  <a:schemeClr val="tx1"/>
                </a:solidFill>
              </a:rPr>
              <a:pPr eaLnBrk="1" hangingPunct="1"/>
              <a:t>18</a:t>
            </a:fld>
            <a:endParaRPr lang="en-US" altLang="en-US" sz="120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F8856C5D-F1F7-45B3-9756-F067F35910E8}" type="slidenum">
              <a:rPr lang="en-US" altLang="en-US" sz="1200" smtClean="0">
                <a:solidFill>
                  <a:schemeClr val="tx1"/>
                </a:solidFill>
              </a:rPr>
              <a:pPr eaLnBrk="1" hangingPunct="1"/>
              <a:t>19</a:t>
            </a:fld>
            <a:endParaRPr lang="en-US" altLang="en-US" sz="120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Recall that the root entity identifies the entity with which the rule set is associated. Every rule has access to the object that triggered the rule set. The object always has the same name as the root entity. For example, all ABContact pre-update rules have access to an object named "ABContact", which is the ABContact that has just been created or modified and which triggered the pre-update rule set.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423B970F-18C7-4903-8583-D5FD54218CA9}" type="slidenum">
              <a:rPr lang="en-US" altLang="en-US" sz="1200" smtClean="0">
                <a:solidFill>
                  <a:schemeClr val="tx1"/>
                </a:solidFill>
              </a:rPr>
              <a:pPr eaLnBrk="1" hangingPunct="1"/>
              <a:t>2</a:t>
            </a:fld>
            <a:endParaRPr lang="en-US" altLang="en-US" sz="120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D9F16268-CFD9-4DA5-97F2-6EC6F106FF69}" type="slidenum">
              <a:rPr lang="en-US" altLang="en-US" sz="1200" smtClean="0">
                <a:solidFill>
                  <a:schemeClr val="tx1"/>
                </a:solidFill>
              </a:rPr>
              <a:pPr eaLnBrk="1" hangingPunct="1"/>
              <a:t>20</a:t>
            </a:fld>
            <a:endParaRPr lang="en-US" altLang="en-US" sz="120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"Resources" tab for a rule set contains three important tabs:</a:t>
            </a:r>
          </a:p>
          <a:p>
            <a:pPr lvl="1" eaLnBrk="1" hangingPunct="1"/>
            <a:r>
              <a:rPr lang="en-US" dirty="0" smtClean="0"/>
              <a:t>The Rule Set tab lists the hierarchy of rules in the rule set. Rules can be added to and removed from the hierarchy here.</a:t>
            </a:r>
          </a:p>
          <a:p>
            <a:pPr lvl="1" eaLnBrk="1" hangingPunct="1"/>
            <a:r>
              <a:rPr lang="en-US" dirty="0" smtClean="0"/>
              <a:t>The top of the Rule tab displays the condition for the selected rule. If the condition is true, then the code in the "Rule Actions" pane is executed (and any children rules are also executed). If the condition is not true, then the code is not executed (and no child rules are executed). This pane can contain only code that evaluates to true or false. Normally, conditions in </a:t>
            </a:r>
            <a:r>
              <a:rPr lang="en-US" dirty="0" err="1" smtClean="0"/>
              <a:t>Gosu</a:t>
            </a:r>
            <a:r>
              <a:rPr lang="en-US" dirty="0" smtClean="0"/>
              <a:t> are enclosed in parentheses. The rule condition pane has an implicit set of parentheses, however. The condition in this pane does not need to be enclosed in parentheses.</a:t>
            </a:r>
          </a:p>
          <a:p>
            <a:pPr lvl="1" eaLnBrk="1" hangingPunct="1"/>
            <a:r>
              <a:rPr lang="en-US" dirty="0" smtClean="0"/>
              <a:t>The bottom of the Rule tab displays the rule action. If the rule condition pane is true, then the code in the rule action is executed. This can contain any type of </a:t>
            </a:r>
            <a:r>
              <a:rPr lang="en-US" dirty="0" err="1" smtClean="0"/>
              <a:t>Gosu</a:t>
            </a:r>
            <a:r>
              <a:rPr lang="en-US" dirty="0" smtClean="0"/>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0E8EDAD2-B7C7-4490-B51A-D1CE069A5821}" type="slidenum">
              <a:rPr lang="en-US" altLang="en-US" sz="1200" smtClean="0">
                <a:solidFill>
                  <a:schemeClr val="tx1"/>
                </a:solidFill>
              </a:rPr>
              <a:pPr eaLnBrk="1" hangingPunct="1"/>
              <a:t>21</a:t>
            </a:fld>
            <a:endParaRPr lang="en-US" altLang="en-US" sz="120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also create a rule by selecting "Rule </a:t>
            </a:r>
            <a:r>
              <a:rPr lang="en-US" smtClean="0">
                <a:sym typeface="Wingdings" pitchFamily="2" charset="2"/>
              </a:rPr>
              <a:t> </a:t>
            </a:r>
            <a:r>
              <a:rPr lang="en-US" smtClean="0"/>
              <a:t>New Rule" from the menu bar or using the hot key combination CTRL + Shift + N.</a:t>
            </a:r>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1A3017F5-C75F-4396-985F-3A19BB8A48A4}" type="slidenum">
              <a:rPr lang="en-US" altLang="en-US" sz="1200" smtClean="0">
                <a:solidFill>
                  <a:schemeClr val="tx1"/>
                </a:solidFill>
              </a:rPr>
              <a:pPr eaLnBrk="1" hangingPunct="1"/>
              <a:t>22</a:t>
            </a:fld>
            <a:endParaRPr lang="en-US" altLang="en-US" sz="120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For rules without child rules, the rule condition is intended to improve the readability of the code. You could ignore the condition and put all of the code in the actions. For example, the following rule...</a:t>
            </a:r>
          </a:p>
          <a:p>
            <a:pPr eaLnBrk="1" hangingPunct="1"/>
            <a:r>
              <a:rPr lang="en-US" dirty="0" smtClean="0"/>
              <a:t>Condition:	</a:t>
            </a:r>
            <a:r>
              <a:rPr lang="en-US" dirty="0" err="1" smtClean="0">
                <a:latin typeface="Courier New" pitchFamily="49" charset="0"/>
              </a:rPr>
              <a:t>ABContact.score</a:t>
            </a:r>
            <a:r>
              <a:rPr lang="en-US" dirty="0" smtClean="0">
                <a:latin typeface="Courier New" pitchFamily="49" charset="0"/>
              </a:rPr>
              <a:t> != null</a:t>
            </a:r>
          </a:p>
          <a:p>
            <a:pPr eaLnBrk="1" hangingPunct="1"/>
            <a:r>
              <a:rPr lang="en-US" dirty="0" smtClean="0"/>
              <a:t>Action:	</a:t>
            </a:r>
            <a:r>
              <a:rPr lang="en-US" dirty="0" err="1" smtClean="0">
                <a:latin typeface="Courier New" pitchFamily="49" charset="0"/>
              </a:rPr>
              <a:t>ABContact.preferred</a:t>
            </a:r>
            <a:r>
              <a:rPr lang="en-US" dirty="0" smtClean="0">
                <a:latin typeface="Courier New" pitchFamily="49" charset="0"/>
              </a:rPr>
              <a:t> = (</a:t>
            </a:r>
            <a:r>
              <a:rPr lang="en-US" dirty="0" err="1" smtClean="0">
                <a:latin typeface="Courier New" pitchFamily="49" charset="0"/>
              </a:rPr>
              <a:t>ABContact.score</a:t>
            </a:r>
            <a:r>
              <a:rPr lang="en-US" dirty="0" smtClean="0">
                <a:latin typeface="Courier New" pitchFamily="49" charset="0"/>
              </a:rPr>
              <a:t> &gt;= 90)</a:t>
            </a:r>
          </a:p>
          <a:p>
            <a:pPr eaLnBrk="1" hangingPunct="1"/>
            <a:endParaRPr lang="en-US" dirty="0" smtClean="0"/>
          </a:p>
          <a:p>
            <a:pPr eaLnBrk="1" hangingPunct="1"/>
            <a:r>
              <a:rPr lang="en-US" dirty="0" smtClean="0"/>
              <a:t>...could be written as...</a:t>
            </a:r>
          </a:p>
          <a:p>
            <a:pPr eaLnBrk="1" hangingPunct="1"/>
            <a:endParaRPr lang="en-US" dirty="0" smtClean="0"/>
          </a:p>
          <a:p>
            <a:pPr eaLnBrk="1" hangingPunct="1"/>
            <a:r>
              <a:rPr lang="en-US" dirty="0" smtClean="0"/>
              <a:t>Condition:	</a:t>
            </a:r>
            <a:r>
              <a:rPr lang="en-US" dirty="0" smtClean="0">
                <a:latin typeface="Courier New" pitchFamily="49" charset="0"/>
              </a:rPr>
              <a:t>true</a:t>
            </a:r>
          </a:p>
          <a:p>
            <a:pPr eaLnBrk="1" hangingPunct="1"/>
            <a:r>
              <a:rPr lang="en-US" dirty="0" smtClean="0"/>
              <a:t>Action:	</a:t>
            </a:r>
            <a:r>
              <a:rPr lang="en-US" dirty="0" smtClean="0">
                <a:latin typeface="Courier New" pitchFamily="49" charset="0"/>
              </a:rPr>
              <a:t>if </a:t>
            </a:r>
            <a:r>
              <a:rPr lang="en-US" dirty="0" err="1" smtClean="0">
                <a:latin typeface="Courier New" pitchFamily="49" charset="0"/>
              </a:rPr>
              <a:t>ABContact.score</a:t>
            </a:r>
            <a:r>
              <a:rPr lang="en-US" dirty="0" smtClean="0">
                <a:latin typeface="Courier New" pitchFamily="49" charset="0"/>
              </a:rPr>
              <a:t> != null {</a:t>
            </a:r>
          </a:p>
          <a:p>
            <a:pPr eaLnBrk="1" hangingPunct="1"/>
            <a:r>
              <a:rPr lang="en-US" dirty="0" smtClean="0">
                <a:latin typeface="Courier New" pitchFamily="49" charset="0"/>
              </a:rPr>
              <a:t>		</a:t>
            </a:r>
            <a:r>
              <a:rPr lang="en-US" dirty="0" err="1" smtClean="0">
                <a:latin typeface="Courier New" pitchFamily="49" charset="0"/>
              </a:rPr>
              <a:t>ABContact.preferred</a:t>
            </a:r>
            <a:r>
              <a:rPr lang="en-US" dirty="0" smtClean="0">
                <a:latin typeface="Courier New" pitchFamily="49" charset="0"/>
              </a:rPr>
              <a:t> = (</a:t>
            </a:r>
            <a:r>
              <a:rPr lang="en-US" dirty="0" err="1" smtClean="0">
                <a:latin typeface="Courier New" pitchFamily="49" charset="0"/>
              </a:rPr>
              <a:t>ABContact.score</a:t>
            </a:r>
            <a:r>
              <a:rPr lang="en-US" dirty="0" smtClean="0">
                <a:latin typeface="Courier New" pitchFamily="49" charset="0"/>
              </a:rPr>
              <a:t> &gt;= 90)</a:t>
            </a:r>
          </a:p>
          <a:p>
            <a:pPr eaLnBrk="1" hangingPunct="1"/>
            <a:r>
              <a:rPr lang="en-US" dirty="0" smtClean="0">
                <a:latin typeface="Courier New" pitchFamily="49" charset="0"/>
              </a:rPr>
              <a:t>		}</a:t>
            </a:r>
          </a:p>
          <a:p>
            <a:pPr eaLnBrk="1" hangingPunct="1"/>
            <a:r>
              <a:rPr lang="en-US" dirty="0" smtClean="0"/>
              <a:t>...but this approach is not recommended as it makes the purpose of the rule less apparent.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0EB6BE63-70EB-4644-9FA2-9C6231596B75}" type="slidenum">
              <a:rPr lang="en-US" altLang="en-US" sz="1200" smtClean="0">
                <a:solidFill>
                  <a:schemeClr val="tx1"/>
                </a:solidFill>
              </a:rPr>
              <a:pPr eaLnBrk="1" hangingPunct="1"/>
              <a:t>23</a:t>
            </a:fld>
            <a:endParaRPr lang="en-US" altLang="en-US" sz="1200" smtClean="0">
              <a:solidFill>
                <a:schemeClr val="tx1"/>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ln/>
        </p:spPr>
        <p:txBody>
          <a:bodyPr/>
          <a:lstStyle/>
          <a:p>
            <a:pPr marL="190500" indent="-190500" eaLnBrk="1" hangingPunct="1">
              <a:defRPr/>
            </a:pPr>
            <a:r>
              <a:rPr lang="en-US" dirty="0" smtClean="0"/>
              <a:t>To move a rule, click and drag the rule to the desired position.</a:t>
            </a:r>
          </a:p>
          <a:p>
            <a:pPr eaLnBrk="1" hangingPunct="1">
              <a:defRPr/>
            </a:pPr>
            <a:r>
              <a:rPr lang="en-US" dirty="0" smtClean="0"/>
              <a:t>An inactive rule is not executed. You can activate and deactivate rules to get the rules engine to selective process and ignore rules. To deactivate a rule, disable the check box that appears to the left of the rule name. Inactive rules appear in gray. To reactivate the rule, enable the check box.</a:t>
            </a:r>
          </a:p>
          <a:p>
            <a:pPr eaLnBrk="1" hangingPunct="1">
              <a:defRPr/>
            </a:pPr>
            <a:r>
              <a:rPr lang="en-US" dirty="0" smtClean="0"/>
              <a:t>To delete or rename a rule, right-click the rule and select the appropriate command from the context menu.</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If the DCEVM is installed but Studio is not connected to the application, then all you need to do is connect Studio to the application. Changes to business rules are deployed while Studio is establishing the connection.</a:t>
            </a:r>
          </a:p>
          <a:p>
            <a:r>
              <a:rPr lang="en-US" smtClean="0"/>
              <a:t>The DCEVM should be used only in development environments. It should never be used in production environments.</a:t>
            </a:r>
          </a:p>
          <a:p>
            <a:endParaRPr lang="en-US"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C4D5F955-28C2-40C0-AE36-D310A4D72A4D}" type="slidenum">
              <a:rPr lang="en-US" altLang="en-US" sz="1200" smtClean="0">
                <a:solidFill>
                  <a:schemeClr val="tx1"/>
                </a:solidFill>
              </a:rPr>
              <a:pPr eaLnBrk="1" hangingPunct="1"/>
              <a:t>24</a:t>
            </a:fld>
            <a:endParaRPr lang="en-US" altLang="en-US" sz="1200" smtClean="0">
              <a:solidFill>
                <a:schemeClr val="tx1"/>
              </a:solidFill>
            </a:endParaRPr>
          </a:p>
        </p:txBody>
      </p:sp>
      <p:sp>
        <p:nvSpPr>
          <p:cNvPr id="6349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8543EE4D-C49D-4B4E-ACA3-43DEF0294FA7}" type="slidenum">
              <a:rPr lang="en-US" altLang="en-US" sz="1200" smtClean="0">
                <a:solidFill>
                  <a:schemeClr val="tx1"/>
                </a:solidFill>
              </a:rPr>
              <a:pPr eaLnBrk="1" hangingPunct="1"/>
              <a:t>25</a:t>
            </a:fld>
            <a:endParaRPr lang="en-US" altLang="en-US" sz="1200" smtClean="0">
              <a:solidFill>
                <a:schemeClr val="tx1"/>
              </a:solidFill>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6FF455D4-1ADB-4FBE-AFAC-29B379F15F71}" type="slidenum">
              <a:rPr lang="en-US" altLang="en-US" sz="1200" smtClean="0">
                <a:solidFill>
                  <a:schemeClr val="tx1"/>
                </a:solidFill>
              </a:rPr>
              <a:pPr eaLnBrk="1" hangingPunct="1"/>
              <a:t>26</a:t>
            </a:fld>
            <a:endParaRPr lang="en-US" altLang="en-US" sz="1200" smtClean="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B6EA5355-4DCD-45FB-9C74-04C73A2EBC96}" type="slidenum">
              <a:rPr lang="en-US" altLang="en-US" sz="1200" smtClean="0">
                <a:solidFill>
                  <a:schemeClr val="tx1"/>
                </a:solidFill>
              </a:rPr>
              <a:pPr eaLnBrk="1" hangingPunct="1"/>
              <a:t>27</a:t>
            </a:fld>
            <a:endParaRPr lang="en-US" altLang="en-US" sz="1200" smtClean="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the debugger is on and a breakpoint is reached, normal execution of code is halted until you resume it. Because you can step through lines, you normally need only one breakpoint for each section of code you want to investigate. There is no advantage to having breakpoints on multiple consecutive lines because the first breakpoint suspends normal execution and normal execution does not resume until you request it to.</a:t>
            </a:r>
          </a:p>
          <a:p>
            <a:pPr eaLnBrk="1" hangingPunct="1"/>
            <a:r>
              <a:rPr lang="en-US" dirty="0" smtClean="0"/>
              <a:t>When the debugger is stopped, breakpoints are ignored and code is executed as normal.</a:t>
            </a:r>
          </a:p>
          <a:p>
            <a:pPr eaLnBrk="1" hangingPunct="1"/>
            <a:r>
              <a:rPr lang="en-US" b="1" dirty="0" smtClean="0"/>
              <a:t>Setting a Breakpoint</a:t>
            </a:r>
          </a:p>
          <a:p>
            <a:pPr eaLnBrk="1" hangingPunct="1"/>
            <a:r>
              <a:rPr lang="en-US" dirty="0" smtClean="0"/>
              <a:t>You can set a breakpoint by clicking in the gray area next to the line where the breakpoint symbol would appear. Alternatively, you can set breakpoints in one of the following ways:</a:t>
            </a:r>
          </a:p>
          <a:p>
            <a:pPr lvl="1" eaLnBrk="1" hangingPunct="1"/>
            <a:r>
              <a:rPr lang="en-US" b="1" dirty="0" smtClean="0"/>
              <a:t>On a particular line of code: </a:t>
            </a:r>
            <a:r>
              <a:rPr lang="en-US" dirty="0" smtClean="0"/>
              <a:t>Click in that line, and then select </a:t>
            </a:r>
            <a:r>
              <a:rPr lang="en-US" b="1" dirty="0" smtClean="0"/>
              <a:t>Debug </a:t>
            </a:r>
            <a:r>
              <a:rPr lang="en-US" dirty="0" smtClean="0">
                <a:sym typeface="Wingdings" pitchFamily="2" charset="2"/>
              </a:rPr>
              <a:t></a:t>
            </a:r>
            <a:r>
              <a:rPr lang="en-US" b="1" dirty="0" smtClean="0"/>
              <a:t>Toggle Line Breakpoint</a:t>
            </a:r>
            <a:r>
              <a:rPr lang="en-US" dirty="0" smtClean="0"/>
              <a:t>  </a:t>
            </a:r>
          </a:p>
          <a:p>
            <a:pPr lvl="1" eaLnBrk="1" hangingPunct="1"/>
            <a:r>
              <a:rPr lang="en-US" b="1" dirty="0" smtClean="0"/>
              <a:t>On a particular rule:</a:t>
            </a:r>
            <a:r>
              <a:rPr lang="en-US" dirty="0" smtClean="0"/>
              <a:t> Click on or in the rule, and then select </a:t>
            </a:r>
            <a:r>
              <a:rPr lang="en-US" b="1" dirty="0" smtClean="0"/>
              <a:t>Debug </a:t>
            </a:r>
            <a:r>
              <a:rPr lang="en-US" dirty="0" smtClean="0">
                <a:sym typeface="Wingdings" pitchFamily="2" charset="2"/>
              </a:rPr>
              <a:t></a:t>
            </a:r>
            <a:r>
              <a:rPr lang="en-US" dirty="0" smtClean="0"/>
              <a:t> </a:t>
            </a:r>
            <a:r>
              <a:rPr lang="en-US" b="1" dirty="0" smtClean="0"/>
              <a:t>Toggle Rule Breakpoint</a:t>
            </a:r>
            <a:r>
              <a:rPr lang="en-US" dirty="0" smtClean="0"/>
              <a:t>. The debugger places a breakpoint on the rule condition, which is the first line of code executed in a rule. </a:t>
            </a:r>
          </a:p>
          <a:p>
            <a:pPr eaLnBrk="1" hangingPunct="1"/>
            <a:r>
              <a:rPr lang="en-US" b="1" dirty="0" smtClean="0"/>
              <a:t>Removing a Breakpoint</a:t>
            </a:r>
          </a:p>
          <a:p>
            <a:pPr eaLnBrk="1" hangingPunct="1"/>
            <a:r>
              <a:rPr lang="en-US" dirty="0" smtClean="0"/>
              <a:t>You can remove a breakpoint from your code by one of the following methods:</a:t>
            </a:r>
          </a:p>
          <a:p>
            <a:pPr lvl="1" eaLnBrk="1" hangingPunct="1"/>
            <a:r>
              <a:rPr lang="en-US" dirty="0" smtClean="0"/>
              <a:t>Click the breakpoint symbol (a red sphere)   </a:t>
            </a:r>
          </a:p>
          <a:p>
            <a:pPr lvl="1" eaLnBrk="1" hangingPunct="1"/>
            <a:r>
              <a:rPr lang="en-US" dirty="0" smtClean="0"/>
              <a:t>Select </a:t>
            </a:r>
            <a:r>
              <a:rPr lang="en-US" b="1" dirty="0" smtClean="0"/>
              <a:t>Debug</a:t>
            </a:r>
            <a:r>
              <a:rPr lang="en-US" dirty="0" smtClean="0"/>
              <a:t> </a:t>
            </a:r>
            <a:r>
              <a:rPr lang="en-US" b="1" dirty="0" smtClean="0"/>
              <a:t> &gt; Remove All Breakpoints</a:t>
            </a:r>
          </a:p>
          <a:p>
            <a:pPr lvl="1" eaLnBrk="1" hangingPunct="1"/>
            <a:r>
              <a:rPr lang="en-US" dirty="0" smtClean="0"/>
              <a:t>Position the cursor on line with a breakpoint and select </a:t>
            </a:r>
            <a:r>
              <a:rPr lang="en-US" b="1" dirty="0" smtClean="0"/>
              <a:t>Debug </a:t>
            </a:r>
            <a:r>
              <a:rPr lang="en-US" b="1" dirty="0" smtClean="0">
                <a:sym typeface="Wingdings" pitchFamily="2" charset="2"/>
              </a:rPr>
              <a:t></a:t>
            </a:r>
            <a:r>
              <a:rPr lang="en-US" b="1" dirty="0" smtClean="0"/>
              <a:t>Toggle Line Breakpoint</a:t>
            </a:r>
            <a:r>
              <a:rPr lang="en-US" dirty="0" smtClean="0"/>
              <a:t> </a:t>
            </a:r>
          </a:p>
          <a:p>
            <a:pPr lvl="1" eaLnBrk="1" hangingPunct="1"/>
            <a:r>
              <a:rPr lang="en-US" dirty="0" smtClean="0"/>
              <a:t>Position the cursor in a rule that is </a:t>
            </a:r>
            <a:r>
              <a:rPr lang="en-US" dirty="0" err="1" smtClean="0"/>
              <a:t>breakpointed</a:t>
            </a:r>
            <a:r>
              <a:rPr lang="en-US" dirty="0" smtClean="0"/>
              <a:t> and select </a:t>
            </a:r>
            <a:r>
              <a:rPr lang="en-US" b="1" dirty="0" smtClean="0"/>
              <a:t>Debug</a:t>
            </a:r>
            <a:r>
              <a:rPr lang="en-US" dirty="0" smtClean="0"/>
              <a:t> </a:t>
            </a:r>
            <a:r>
              <a:rPr lang="en-US" b="1" dirty="0" smtClean="0">
                <a:sym typeface="Wingdings" pitchFamily="2" charset="2"/>
              </a:rPr>
              <a:t></a:t>
            </a:r>
            <a:r>
              <a:rPr lang="en-US" b="1" dirty="0" smtClean="0"/>
              <a:t> Toggle Rule Breakpoint</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Guidewire Studio, you can run, debug (and test) your Guidewire application without leaving Guidewire Studio.</a:t>
            </a:r>
            <a:r>
              <a:rPr lang="en-US" baseline="0" dirty="0" smtClean="0"/>
              <a:t> You can run or debug your project by selecting the Run Server and/or Debug Server menu commands.  In certain cases, you can use the Shift + F10 keystroke to Run Server and Shift + F9 keystroke to Debug Server.  However, if you are actively working in Gosu Scratchpad (run/debug/stop), these keystrokes will run and debug, respectively, the code in Gosu Scratchpad!  For this reason, you may want to use Alt + Shift + F10 and Alt + Shift + F9 to open the respective dialogs to run and debug the server instance for your project.</a:t>
            </a:r>
          </a:p>
          <a:p>
            <a:endParaRPr lang="en-US" baseline="0" dirty="0" smtClean="0"/>
          </a:p>
          <a:p>
            <a:r>
              <a:rPr lang="en-US" dirty="0" smtClean="0"/>
              <a:t>The console information and the generated output are</a:t>
            </a:r>
            <a:r>
              <a:rPr lang="en-US" baseline="0" dirty="0" smtClean="0"/>
              <a:t> displayed i</a:t>
            </a:r>
            <a:r>
              <a:rPr lang="en-US" dirty="0" smtClean="0"/>
              <a:t>n the Run tool window or the Debug tool window</a:t>
            </a:r>
            <a:r>
              <a:rPr lang="en-US" baseline="0" dirty="0" smtClean="0"/>
              <a:t> in the Console tab.</a:t>
            </a:r>
            <a:endParaRPr lang="en-US" dirty="0" smtClean="0"/>
          </a:p>
          <a:p>
            <a:r>
              <a:rPr lang="en-US" dirty="0" smtClean="0"/>
              <a:t/>
            </a:r>
            <a:br>
              <a:rPr lang="en-US" dirty="0" smtClean="0"/>
            </a:br>
            <a:r>
              <a:rPr lang="en-US" dirty="0" smtClean="0"/>
              <a:t>The debugger enables you to execute your application step by step, examine program information related to variables, watches, or threads, and change your program without leaving Guidewire</a:t>
            </a:r>
            <a:r>
              <a:rPr lang="en-US" baseline="0" dirty="0" smtClean="0"/>
              <a:t> Studio. </a:t>
            </a:r>
            <a:r>
              <a:rPr lang="en-US" dirty="0" smtClean="0"/>
              <a:t>Prior to launching the debugger session, it</a:t>
            </a:r>
            <a:r>
              <a:rPr lang="en-US" baseline="0" dirty="0" smtClean="0"/>
              <a:t> makes sense to </a:t>
            </a:r>
            <a:r>
              <a:rPr lang="en-US" dirty="0" smtClean="0"/>
              <a:t>set breakpoints that cause the debugger to suspend the application or take some other actions when</a:t>
            </a:r>
            <a:r>
              <a:rPr lang="en-US" baseline="0" dirty="0" smtClean="0"/>
              <a:t> </a:t>
            </a:r>
            <a:r>
              <a:rPr lang="en-US" dirty="0" smtClean="0"/>
              <a:t>breakpoints are reached in code. </a:t>
            </a:r>
            <a:br>
              <a:rPr lang="en-US" dirty="0" smtClean="0"/>
            </a:br>
            <a:r>
              <a:rPr lang="en-US" dirty="0" smtClean="0"/>
              <a:t/>
            </a:r>
            <a:br>
              <a:rPr lang="en-US" dirty="0" smtClean="0"/>
            </a:br>
            <a:r>
              <a:rPr lang="en-US" dirty="0" smtClean="0"/>
              <a:t>There is no requirement for an </a:t>
            </a:r>
            <a:r>
              <a:rPr lang="en-US" sz="1000" kern="1200" dirty="0" smtClean="0">
                <a:solidFill>
                  <a:schemeClr val="tx1"/>
                </a:solidFill>
                <a:effectLst/>
                <a:latin typeface="Arial" pitchFamily="34" charset="0"/>
                <a:ea typeface="+mn-ea"/>
                <a:cs typeface="Arial" pitchFamily="34" charset="0"/>
              </a:rPr>
              <a:t>explicit connection to running server.  The same functionality supported by starting server in debug mode or by remote debugging,</a:t>
            </a:r>
            <a:r>
              <a:rPr lang="en-US" sz="1000" kern="1200" baseline="0" dirty="0" smtClean="0">
                <a:solidFill>
                  <a:schemeClr val="tx1"/>
                </a:solidFill>
                <a:effectLst/>
                <a:latin typeface="Arial" pitchFamily="34" charset="0"/>
                <a:ea typeface="+mn-ea"/>
                <a:cs typeface="Arial" pitchFamily="34" charset="0"/>
              </a:rPr>
              <a:t> </a:t>
            </a:r>
            <a:endParaRPr lang="en-US" sz="1000" kern="1200" dirty="0" smtClean="0">
              <a:solidFill>
                <a:schemeClr val="tx1"/>
              </a:solidFill>
              <a:effectLst/>
              <a:latin typeface="Arial" pitchFamily="34" charset="0"/>
              <a:ea typeface="+mn-ea"/>
              <a:cs typeface="Arial" pitchFamily="34" charset="0"/>
            </a:endParaRPr>
          </a:p>
          <a:p>
            <a:r>
              <a:rPr lang="en-US" sz="1000" kern="1200" dirty="0" smtClean="0">
                <a:solidFill>
                  <a:schemeClr val="tx1"/>
                </a:solidFill>
                <a:effectLst/>
                <a:latin typeface="Arial" pitchFamily="34" charset="0"/>
                <a:ea typeface="+mn-ea"/>
                <a:cs typeface="Arial" pitchFamily="34" charset="0"/>
              </a:rPr>
              <a:t>No authentication is required to start debugging, however, debugging of production servers is not possible because they</a:t>
            </a:r>
            <a:r>
              <a:rPr lang="en-US" sz="1000" kern="1200" baseline="0" dirty="0" smtClean="0">
                <a:solidFill>
                  <a:schemeClr val="tx1"/>
                </a:solidFill>
                <a:effectLst/>
                <a:latin typeface="Arial" pitchFamily="34" charset="0"/>
                <a:ea typeface="+mn-ea"/>
                <a:cs typeface="Arial" pitchFamily="34" charset="0"/>
              </a:rPr>
              <a:t> a</a:t>
            </a:r>
            <a:r>
              <a:rPr lang="en-US" sz="1000" kern="1200" dirty="0" smtClean="0">
                <a:solidFill>
                  <a:schemeClr val="tx1"/>
                </a:solidFill>
                <a:effectLst/>
                <a:latin typeface="Arial" pitchFamily="34" charset="0"/>
                <a:ea typeface="+mn-ea"/>
                <a:cs typeface="Arial" pitchFamily="34" charset="0"/>
              </a:rPr>
              <a:t>re not running in debug mode.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253176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BB907DAB-E654-4F84-9026-D2A5C32C2A36}" type="slidenum">
              <a:rPr lang="en-US" altLang="en-US" sz="1200" smtClean="0">
                <a:solidFill>
                  <a:schemeClr val="tx1"/>
                </a:solidFill>
              </a:rPr>
              <a:pPr eaLnBrk="1" hangingPunct="1"/>
              <a:t>29</a:t>
            </a:fld>
            <a:endParaRPr lang="en-US" altLang="en-US" sz="1200" smtClean="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Frame tab lists the object passed to the code (for business rules, this is the root entity). </a:t>
            </a:r>
            <a:r>
              <a:rPr lang="en-US" dirty="0" smtClean="0"/>
              <a:t>Variable</a:t>
            </a:r>
            <a:r>
              <a:rPr lang="en-US" baseline="0" dirty="0" smtClean="0"/>
              <a:t> values at the breakpoint are visible in the Variables window. Frames shows the sequence of actions executed until the breakpoint, inclusive.</a:t>
            </a:r>
            <a:endParaRPr lang="en-US" dirty="0" smtClean="0"/>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48260E79-7225-48A5-8F3B-843F804B5299}" type="slidenum">
              <a:rPr lang="en-US" altLang="en-US" sz="1200" smtClean="0">
                <a:solidFill>
                  <a:schemeClr val="tx1"/>
                </a:solidFill>
              </a:rPr>
              <a:pPr eaLnBrk="1" hangingPunct="1"/>
              <a:t>3</a:t>
            </a:fld>
            <a:endParaRPr lang="en-US" altLang="en-US" sz="120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addition to Ctrl-Shift-F8, </a:t>
            </a:r>
            <a:r>
              <a:rPr lang="en-US" dirty="0" smtClean="0"/>
              <a:t>right-clicking</a:t>
            </a:r>
            <a:r>
              <a:rPr lang="en-US" baseline="0" dirty="0" smtClean="0"/>
              <a:t> on the breakpoint also displays a menu with choices to Edit, Disable, Remove, or View Breakpoints. This screen shows the Edit breakpoint options.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Breakpoint options dialog allows you to review all breakpoints.  In the Toolbar, you can add a breakpoint, remove a breakpoint, display breakpoints under their respective packages rather than under their types,  display breakpoints under their respective classes, and display breakpoints under their respective files. There are various Breakpoint options to set.  You can enable a suspend policy for a breakpoint. For example, for a Thread policy the thread where the breakpoint is hit is suspended. You can also specify a condition in either </a:t>
            </a:r>
            <a:r>
              <a:rPr lang="en-US" dirty="0" err="1" smtClean="0"/>
              <a:t>Gosu</a:t>
            </a:r>
            <a:r>
              <a:rPr lang="en-US" baseline="0" dirty="0" smtClean="0"/>
              <a:t> or Java. You can also specify actions, such as logging the evaluated expression.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20751881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42E785F2-78D1-4C0F-97F3-6D66E6153733}" type="slidenum">
              <a:rPr lang="en-US" altLang="en-US" sz="1200" smtClean="0">
                <a:solidFill>
                  <a:schemeClr val="tx1"/>
                </a:solidFill>
              </a:rPr>
              <a:pPr eaLnBrk="1" hangingPunct="1"/>
              <a:t>31</a:t>
            </a:fld>
            <a:endParaRPr lang="en-US" altLang="en-US" sz="120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the debugger pauses execution, you can step through the </a:t>
            </a:r>
            <a:r>
              <a:rPr lang="en-US" dirty="0" smtClean="0"/>
              <a:t>code in one of several ways. The most basic,</a:t>
            </a:r>
            <a:r>
              <a:rPr lang="en-US" baseline="0" dirty="0" smtClean="0"/>
              <a:t> stepping through code one line at a time, is achieved using Step Over (F8). </a:t>
            </a: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F64CFB4B-0741-48B8-AA9D-1ED6E9241081}" type="slidenum">
              <a:rPr lang="en-US" altLang="en-US" sz="1200" smtClean="0">
                <a:solidFill>
                  <a:schemeClr val="tx1"/>
                </a:solidFill>
              </a:rPr>
              <a:pPr eaLnBrk="1" hangingPunct="1"/>
              <a:t>32</a:t>
            </a:fld>
            <a:endParaRPr lang="en-US" altLang="en-US" sz="1200" smtClean="0">
              <a:solidFill>
                <a:schemeClr val="tx1"/>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a:t>
            </a:r>
            <a:r>
              <a:rPr lang="en-US" baseline="0" dirty="0" smtClean="0"/>
              <a:t>e easiest way to populate the Watches window is to run the code to a desired point, then drag the variable over to the Watches window. </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0E3B680E-E561-4B2D-9E17-41A5DCE95AD2}" type="slidenum">
              <a:rPr lang="en-US" altLang="en-US" sz="1200" smtClean="0">
                <a:solidFill>
                  <a:schemeClr val="tx1"/>
                </a:solidFill>
              </a:rPr>
              <a:pPr eaLnBrk="1" hangingPunct="1"/>
              <a:t>33</a:t>
            </a:fld>
            <a:endParaRPr lang="en-US" altLang="en-US" sz="1200" smtClean="0">
              <a:solidFill>
                <a:schemeClr val="tx1"/>
              </a:solidFill>
            </a:endParaRPr>
          </a:p>
        </p:txBody>
      </p:sp>
      <p:sp>
        <p:nvSpPr>
          <p:cNvPr id="7270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BD33639F-BA22-4977-B09A-29667D77C721}" type="slidenum">
              <a:rPr lang="en-US" altLang="en-US" sz="1200" smtClean="0">
                <a:solidFill>
                  <a:schemeClr val="tx1"/>
                </a:solidFill>
              </a:rPr>
              <a:pPr eaLnBrk="1" hangingPunct="1"/>
              <a:t>34</a:t>
            </a:fld>
            <a:endParaRPr lang="en-US" altLang="en-US" sz="1200" smtClean="0">
              <a:solidFill>
                <a:schemeClr val="tx1"/>
              </a:solidFill>
            </a:endParaRPr>
          </a:p>
        </p:txBody>
      </p:sp>
      <p:sp>
        <p:nvSpPr>
          <p:cNvPr id="737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3732" name="Rectangle 2"/>
          <p:cNvSpPr>
            <a:spLocks noGrp="1" noRot="1" noChangeAspect="1" noChangeArrowheads="1" noTextEdit="1"/>
          </p:cNvSpPr>
          <p:nvPr>
            <p:ph type="sldImg"/>
          </p:nvPr>
        </p:nvSpPr>
        <p:spPr>
          <a:xfrm>
            <a:off x="715964" y="619907"/>
            <a:ext cx="5432425" cy="4006746"/>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DC05BE8F-D2FA-4D0F-A535-E06857DDD809}" type="slidenum">
              <a:rPr lang="en-US" altLang="en-US" sz="1200" smtClean="0">
                <a:solidFill>
                  <a:schemeClr val="tx1"/>
                </a:solidFill>
              </a:rPr>
              <a:pPr eaLnBrk="1" hangingPunct="1"/>
              <a:t>35</a:t>
            </a:fld>
            <a:endParaRPr lang="en-US" altLang="en-US" sz="1200" smtClean="0">
              <a:solidFill>
                <a:schemeClr val="tx1"/>
              </a:solidFill>
            </a:endParaRPr>
          </a:p>
        </p:txBody>
      </p:sp>
      <p:sp>
        <p:nvSpPr>
          <p:cNvPr id="747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4756" name="Rectangle 2"/>
          <p:cNvSpPr>
            <a:spLocks noGrp="1" noRot="1" noChangeAspect="1" noChangeArrowheads="1" noTextEdit="1"/>
          </p:cNvSpPr>
          <p:nvPr>
            <p:ph type="sldImg"/>
          </p:nvPr>
        </p:nvSpPr>
        <p:spPr>
          <a:xfrm>
            <a:off x="712789" y="565255"/>
            <a:ext cx="5432425" cy="4006746"/>
          </a:xfrm>
          <a:ln/>
        </p:spPr>
      </p:sp>
      <p:sp>
        <p:nvSpPr>
          <p:cNvPr id="74757" name="Rectangle 3"/>
          <p:cNvSpPr>
            <a:spLocks noGrp="1" noChangeArrowheads="1"/>
          </p:cNvSpPr>
          <p:nvPr>
            <p:ph type="body" idx="1"/>
          </p:nvPr>
        </p:nvSpPr>
        <p:spPr>
          <a:ln/>
        </p:spPr>
        <p:txBody>
          <a:bodyPr/>
          <a:lstStyle/>
          <a:p>
            <a:pPr marL="209550" indent="-209550" eaLnBrk="1" hangingPunct="1">
              <a:defRPr/>
            </a:pPr>
            <a:r>
              <a:rPr lang="en-US" b="1" dirty="0" smtClean="0"/>
              <a:t>Answers</a:t>
            </a:r>
          </a:p>
          <a:p>
            <a:pPr marL="117475" indent="-117475" eaLnBrk="1" hangingPunct="1">
              <a:defRPr/>
            </a:pPr>
            <a:r>
              <a:rPr lang="en-US" dirty="0" smtClean="0"/>
              <a:t>1. Every rule set is tied to an entity, known as the root entity. This determines which class of objects the rule set is tied to. It also determines the object available to the rules in the rule set when the rule set is triggered.</a:t>
            </a:r>
          </a:p>
          <a:p>
            <a:pPr marL="117475" indent="-117475" eaLnBrk="1" hangingPunct="1">
              <a:defRPr/>
            </a:pPr>
            <a:r>
              <a:rPr lang="en-US" dirty="0" smtClean="0"/>
              <a:t>2. A rule set is triggered when a given event occurs to any instance of the root entity. The actual event varies from rule set to rule set.</a:t>
            </a:r>
          </a:p>
          <a:p>
            <a:pPr marL="209550" indent="-209550" eaLnBrk="1" hangingPunct="1">
              <a:defRPr/>
            </a:pPr>
            <a:r>
              <a:rPr lang="en-US" dirty="0" smtClean="0"/>
              <a:t>3. The rule action is executed and the child rules (if any) are executed.</a:t>
            </a:r>
          </a:p>
          <a:p>
            <a:pPr marL="117475" indent="-117475" eaLnBrk="1" hangingPunct="1">
              <a:defRPr/>
            </a:pPr>
            <a:r>
              <a:rPr lang="en-US" dirty="0" smtClean="0"/>
              <a:t>4. In an "execute all" rule set, all rules are executed. For example, validation rule sets are execute all. All validation conditions are checked, regardless of how many are true. In an "exit after first action" rule set, you do not typically execute all rules. When the first true condition is found, the action associated with that condition is taken and the rule set is exited. For example, assignment rule sets are exit after first action. Once an assignment is made, the rule set exits so that later code doesn't reassign the object.</a:t>
            </a:r>
          </a:p>
          <a:p>
            <a:pPr marL="117475" indent="-117475" eaLnBrk="1" hangingPunct="1">
              <a:defRPr/>
            </a:pPr>
            <a:r>
              <a:rPr lang="en-US" dirty="0" smtClean="0"/>
              <a:t>5. The rule is not executed by the rules engine, which is useful in development for turning rules "on" and "off".</a:t>
            </a:r>
          </a:p>
          <a:p>
            <a:pPr marL="117475" indent="-117475" eaLnBrk="1" hangingPunct="1">
              <a:defRPr/>
            </a:pPr>
            <a:r>
              <a:rPr lang="en-US" dirty="0" smtClean="0"/>
              <a:t>6. Other than saving the changes to a rule, you do not need to do anything to deploy the rule. If Studio is connected to the application server, the changes are immediately available. (This also assumes that the DCEVM is installed.)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F4BC1983-5569-4D3E-BED6-D0730534672B}" type="slidenum">
              <a:rPr lang="en-US" altLang="en-US" sz="1200" smtClean="0">
                <a:solidFill>
                  <a:schemeClr val="tx1"/>
                </a:solidFill>
              </a:rPr>
              <a:pPr eaLnBrk="1" hangingPunct="1"/>
              <a:t>4</a:t>
            </a:fld>
            <a:endParaRPr lang="en-US" altLang="en-US" sz="120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E498EC27-C9A3-4C64-B9AF-4E9AEBF5B649}" type="slidenum">
              <a:rPr lang="en-US" altLang="en-US" sz="1200" smtClean="0">
                <a:solidFill>
                  <a:schemeClr val="tx1"/>
                </a:solidFill>
              </a:rPr>
              <a:pPr eaLnBrk="1" hangingPunct="1"/>
              <a:t>5</a:t>
            </a:fld>
            <a:endParaRPr lang="en-US" altLang="en-US" sz="120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You can think of a rule set as a logical grouping of rules that are specific to a business function. You typically organize these rules sets into a hierarchy that fits your business model.</a:t>
            </a:r>
            <a:r>
              <a:rPr lang="en-US" sz="1000" b="0" i="0" kern="1200" baseline="0" dirty="0" smtClean="0">
                <a:solidFill>
                  <a:schemeClr val="tx1"/>
                </a:solidFill>
                <a:effectLst/>
                <a:latin typeface="Arial" pitchFamily="34" charset="0"/>
                <a:ea typeface="+mn-ea"/>
                <a:cs typeface="Arial" pitchFamily="34" charset="0"/>
              </a:rPr>
              <a:t>  </a:t>
            </a:r>
            <a:r>
              <a:rPr lang="en-US" sz="1000" b="0" i="0" kern="1200" dirty="0" smtClean="0">
                <a:solidFill>
                  <a:schemeClr val="tx1"/>
                </a:solidFill>
                <a:effectLst/>
                <a:latin typeface="Arial" pitchFamily="34" charset="0"/>
                <a:ea typeface="+mn-ea"/>
                <a:cs typeface="Arial" pitchFamily="34" charset="0"/>
              </a:rPr>
              <a:t>Guidewire strongly recommends that you implement a rule-naming scheme that is</a:t>
            </a:r>
            <a:r>
              <a:rPr lang="en-US" sz="1000" b="0" i="0" kern="1200" baseline="0" dirty="0" smtClean="0">
                <a:solidFill>
                  <a:schemeClr val="tx1"/>
                </a:solidFill>
                <a:effectLst/>
                <a:latin typeface="Arial" pitchFamily="34" charset="0"/>
                <a:ea typeface="+mn-ea"/>
                <a:cs typeface="Arial" pitchFamily="34" charset="0"/>
              </a:rPr>
              <a:t> hierarchal in nature.  A hierarchal naming convention will reflect the hierarchal structure when y</a:t>
            </a:r>
            <a:r>
              <a:rPr lang="en-US" sz="1000" b="0" i="0" kern="1200" dirty="0" smtClean="0">
                <a:solidFill>
                  <a:schemeClr val="tx1"/>
                </a:solidFill>
                <a:effectLst/>
                <a:latin typeface="Arial" pitchFamily="34" charset="0"/>
                <a:ea typeface="+mn-ea"/>
                <a:cs typeface="Arial" pitchFamily="34" charset="0"/>
              </a:rPr>
              <a:t>ou create rules and organize rules into a hierarchy</a:t>
            </a:r>
            <a:r>
              <a:rPr lang="en-US" dirty="0"/>
              <a:t>. </a:t>
            </a:r>
            <a:r>
              <a:rPr lang="en-US" dirty="0" smtClean="0"/>
              <a:t> However, the </a:t>
            </a:r>
            <a:r>
              <a:rPr lang="en-US" dirty="0"/>
              <a:t>naming scheme for rules corresponds to the file structure on disk. So, if it has too many levels customers can run into problems with file names being too long on </a:t>
            </a:r>
            <a:r>
              <a:rPr lang="en-US" dirty="0" smtClean="0"/>
              <a:t>Windows.</a:t>
            </a:r>
            <a:endParaRPr lang="en-US" sz="1000" b="0" i="0" kern="1200" dirty="0" smtClean="0">
              <a:solidFill>
                <a:schemeClr val="tx1"/>
              </a:solidFill>
              <a:effectLst/>
              <a:latin typeface="Arial" pitchFamily="34" charset="0"/>
              <a:ea typeface="+mn-ea"/>
              <a:cs typeface="Arial" pitchFamily="34" charset="0"/>
            </a:endParaRPr>
          </a:p>
          <a:p>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A rule set combines many individual rules into a useful set to consider as a group. A rule set is a collection of rules that share the same root entity and share comm</a:t>
            </a:r>
            <a:r>
              <a:rPr lang="en-US" dirty="0" smtClean="0"/>
              <a:t>on triggers</a:t>
            </a:r>
            <a:r>
              <a:rPr lang="en-US" sz="1000" b="0" i="0" kern="1200" baseline="0" dirty="0" smtClean="0">
                <a:solidFill>
                  <a:schemeClr val="tx1"/>
                </a:solidFill>
                <a:effectLst/>
                <a:latin typeface="Arial" pitchFamily="34" charset="0"/>
                <a:ea typeface="+mn-ea"/>
                <a:cs typeface="Arial" pitchFamily="34" charset="0"/>
              </a:rPr>
              <a:t>.  In the example above, the rule set is </a:t>
            </a:r>
            <a:r>
              <a:rPr lang="en-US" sz="1000" b="0" i="0" kern="1200" baseline="0" dirty="0" err="1" smtClean="0">
                <a:solidFill>
                  <a:schemeClr val="tx1"/>
                </a:solidFill>
                <a:effectLst/>
                <a:latin typeface="Arial" pitchFamily="34" charset="0"/>
                <a:ea typeface="+mn-ea"/>
                <a:cs typeface="Arial" pitchFamily="34" charset="0"/>
              </a:rPr>
              <a:t>EventFired.grs</a:t>
            </a:r>
            <a:r>
              <a:rPr lang="en-US" sz="1000" b="0" i="0" kern="1200" baseline="0" dirty="0" smtClean="0">
                <a:solidFill>
                  <a:schemeClr val="tx1"/>
                </a:solidFill>
                <a:effectLst/>
                <a:latin typeface="Arial" pitchFamily="34" charset="0"/>
                <a:ea typeface="+mn-ea"/>
                <a:cs typeface="Arial" pitchFamily="34" charset="0"/>
              </a:rPr>
              <a:t>. Selecting the rule set in the editor displays the rule set description and details</a:t>
            </a:r>
            <a:r>
              <a:rPr lang="en-US" sz="1000" b="0" i="0" kern="1200" dirty="0" smtClean="0">
                <a:solidFill>
                  <a:schemeClr val="tx1"/>
                </a:solidFill>
                <a:effectLst/>
                <a:latin typeface="Arial" pitchFamily="34" charset="0"/>
                <a:ea typeface="+mn-ea"/>
                <a:cs typeface="Arial" pitchFamily="34" charset="0"/>
              </a:rPr>
              <a:t> the </a:t>
            </a:r>
            <a:r>
              <a:rPr lang="en-US" sz="1000" b="0" i="0" kern="1200" baseline="0" dirty="0" smtClean="0">
                <a:solidFill>
                  <a:schemeClr val="tx1"/>
                </a:solidFill>
                <a:effectLst/>
                <a:latin typeface="Arial" pitchFamily="34" charset="0"/>
                <a:ea typeface="+mn-ea"/>
                <a:cs typeface="Arial" pitchFamily="34" charset="0"/>
              </a:rPr>
              <a:t>root entity.  In this</a:t>
            </a:r>
            <a:r>
              <a:rPr lang="en-US" sz="1000" b="0" i="0" kern="1200" dirty="0" smtClean="0">
                <a:solidFill>
                  <a:schemeClr val="tx1"/>
                </a:solidFill>
                <a:effectLst/>
                <a:latin typeface="Arial" pitchFamily="34" charset="0"/>
                <a:ea typeface="+mn-ea"/>
                <a:cs typeface="Arial" pitchFamily="34" charset="0"/>
              </a:rPr>
              <a:t> example, the root entity is </a:t>
            </a:r>
            <a:r>
              <a:rPr lang="en-US" dirty="0" err="1" smtClean="0"/>
              <a:t>entity.MessageContext</a:t>
            </a:r>
            <a:r>
              <a:rPr lang="en-US" dirty="0" smtClean="0"/>
              <a:t>.</a:t>
            </a:r>
          </a:p>
          <a:p>
            <a:endParaRPr lang="en-US" dirty="0"/>
          </a:p>
          <a:p>
            <a:r>
              <a:rPr lang="en-US" sz="1000" b="0" i="0" kern="1200" dirty="0" smtClean="0">
                <a:solidFill>
                  <a:schemeClr val="tx1"/>
                </a:solidFill>
                <a:effectLst/>
                <a:latin typeface="Arial" pitchFamily="34" charset="0"/>
                <a:ea typeface="+mn-ea"/>
                <a:cs typeface="Arial" pitchFamily="34" charset="0"/>
              </a:rPr>
              <a:t>In</a:t>
            </a:r>
            <a:r>
              <a:rPr lang="en-US" sz="1000" b="0" i="0" kern="1200" baseline="0" dirty="0" smtClean="0">
                <a:solidFill>
                  <a:schemeClr val="tx1"/>
                </a:solidFill>
                <a:effectLst/>
                <a:latin typeface="Arial" pitchFamily="34" charset="0"/>
                <a:ea typeface="+mn-ea"/>
                <a:cs typeface="Arial" pitchFamily="34" charset="0"/>
              </a:rPr>
              <a:t> a rule set, a Guidewire application evaluates the individual rules recursively in the hierarchy, unless an exit action is encountered. The process starts </a:t>
            </a:r>
            <a:r>
              <a:rPr lang="en-US" sz="1000" b="0" i="0" kern="1200" dirty="0" smtClean="0">
                <a:solidFill>
                  <a:schemeClr val="tx1"/>
                </a:solidFill>
                <a:effectLst/>
                <a:latin typeface="Arial" pitchFamily="34" charset="0"/>
                <a:ea typeface="+mn-ea"/>
                <a:cs typeface="Arial" pitchFamily="34" charset="0"/>
              </a:rPr>
              <a:t>with the first direct child of the root</a:t>
            </a:r>
            <a:r>
              <a:rPr lang="en-US" sz="1000" b="0" i="0" kern="1200" baseline="0" dirty="0" smtClean="0">
                <a:solidFill>
                  <a:schemeClr val="tx1"/>
                </a:solidFill>
                <a:effectLst/>
                <a:latin typeface="Arial" pitchFamily="34" charset="0"/>
                <a:ea typeface="+mn-ea"/>
                <a:cs typeface="Arial" pitchFamily="34" charset="0"/>
              </a:rPr>
              <a:t> and then evaluates all children and siblings. All rules in a rule set are processed unless an explicit "exit" is encountered. </a:t>
            </a:r>
          </a:p>
          <a:p>
            <a:endParaRPr lang="en-US" sz="1000" b="0" i="0" kern="1200" baseline="0" dirty="0" smtClean="0">
              <a:solidFill>
                <a:schemeClr val="tx1"/>
              </a:solidFill>
              <a:effectLst/>
              <a:latin typeface="Arial" pitchFamily="34" charset="0"/>
              <a:ea typeface="+mn-ea"/>
              <a:cs typeface="Arial" pitchFamily="34" charset="0"/>
            </a:endParaRPr>
          </a:p>
          <a:p>
            <a:r>
              <a:rPr lang="en-US" sz="1000" b="0" i="0" kern="1200" baseline="0" dirty="0" smtClean="0">
                <a:solidFill>
                  <a:schemeClr val="tx1"/>
                </a:solidFill>
                <a:effectLst/>
                <a:latin typeface="Arial" pitchFamily="34" charset="0"/>
                <a:ea typeface="+mn-ea"/>
                <a:cs typeface="Arial" pitchFamily="34" charset="0"/>
              </a:rPr>
              <a:t>Individual rule files have the file extension .gr.  For each rule, there is a condition and action.   The Rule </a:t>
            </a:r>
            <a:r>
              <a:rPr lang="en-US" dirty="0" smtClean="0"/>
              <a:t>Editor provides overlays to segment the condition and action. </a:t>
            </a:r>
            <a:r>
              <a:rPr lang="en-US" sz="1000" b="0" i="0" kern="1200" baseline="0" dirty="0" smtClean="0">
                <a:solidFill>
                  <a:schemeClr val="tx1"/>
                </a:solidFill>
                <a:effectLst/>
                <a:latin typeface="Arial" pitchFamily="34" charset="0"/>
                <a:ea typeface="+mn-ea"/>
                <a:cs typeface="Arial" pitchFamily="34" charset="0"/>
              </a:rPr>
              <a:t>When a rule condition evaluates to true, the Guidewire application executes the rule action. </a:t>
            </a:r>
          </a:p>
          <a:p>
            <a:endParaRPr lang="en-US" sz="1000" b="0" i="0" kern="1200" baseline="0" dirty="0" smtClean="0">
              <a:solidFill>
                <a:schemeClr val="tx1"/>
              </a:solidFill>
              <a:effectLst/>
              <a:latin typeface="Arial" pitchFamily="34" charset="0"/>
              <a:ea typeface="+mn-ea"/>
              <a:cs typeface="Arial" pitchFamily="34" charset="0"/>
            </a:endParaRPr>
          </a:p>
          <a:p>
            <a:pPr eaLnBrk="1" hangingPunct="1">
              <a:defRPr/>
            </a:pPr>
            <a:r>
              <a:rPr lang="en-US" dirty="0" smtClean="0"/>
              <a:t>An inactive rule is not executed. You can activate and deactivate rules to get the rules engine to selective process and ignore rules. To deactivate a rule, disable the check box that appears to the left of the rule name. Inactive rules appear in gray. To reactivate the rule, enable the check box.  To delete or rename a rule, right-click the rule and select the appropriate command from the context menu.</a:t>
            </a:r>
          </a:p>
          <a:p>
            <a:pPr eaLnBrk="1" hangingPunct="1">
              <a:defRPr/>
            </a:pPr>
            <a:endParaRPr lang="en-US" dirty="0" smtClean="0"/>
          </a:p>
          <a:p>
            <a:pPr>
              <a:buFont typeface="Arial" charset="0"/>
              <a:buNone/>
            </a:pPr>
            <a:r>
              <a:rPr lang="en-US" dirty="0" smtClean="0"/>
              <a:t>Rule changes require an</a:t>
            </a:r>
            <a:r>
              <a:rPr lang="en-US" baseline="0" dirty="0" smtClean="0"/>
              <a:t> application restart.  If you are using a </a:t>
            </a:r>
            <a:r>
              <a:rPr lang="en-US" dirty="0" smtClean="0"/>
              <a:t>Dynamic Code Evolution Virtual Machine (</a:t>
            </a:r>
            <a:r>
              <a:rPr lang="en-US" dirty="0" err="1" smtClean="0"/>
              <a:t>DCEVM</a:t>
            </a:r>
            <a:r>
              <a:rPr lang="en-US" dirty="0" smtClean="0"/>
              <a:t>),</a:t>
            </a:r>
            <a:r>
              <a:rPr lang="en-US" baseline="0" dirty="0" smtClean="0"/>
              <a:t> </a:t>
            </a:r>
            <a:r>
              <a:rPr lang="en-US" dirty="0" smtClean="0"/>
              <a:t>press Alt + Shift + L on a running instance to deploy</a:t>
            </a:r>
            <a:r>
              <a:rPr lang="en-US" baseline="0" dirty="0" smtClean="0"/>
              <a:t> the changes.</a:t>
            </a:r>
            <a:endParaRPr lang="en-US" dirty="0" smtClean="0"/>
          </a:p>
          <a:p>
            <a:endParaRPr lang="en-US" sz="1000" b="0" i="0" kern="1200" baseline="0" dirty="0" smtClean="0">
              <a:solidFill>
                <a:schemeClr val="tx1"/>
              </a:solidFill>
              <a:effectLst/>
              <a:latin typeface="Arial" pitchFamily="34" charset="0"/>
              <a:ea typeface="+mn-ea"/>
              <a:cs typeface="Arial" pitchFamily="34" charset="0"/>
            </a:endParaRPr>
          </a:p>
          <a:p>
            <a:r>
              <a:rPr lang="en-US" sz="1000" b="0" i="0" kern="1200" baseline="0" dirty="0" smtClean="0">
                <a:solidFill>
                  <a:schemeClr val="tx1"/>
                </a:solidFill>
                <a:effectLst/>
                <a:latin typeface="Arial" pitchFamily="34" charset="0"/>
                <a:ea typeface="+mn-ea"/>
                <a:cs typeface="Arial" pitchFamily="34" charset="0"/>
              </a:rPr>
              <a: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4000170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81D02BD8-16B9-4A7D-A3FE-0318484FBA07}" type="slidenum">
              <a:rPr lang="en-US" altLang="en-US" sz="1200" smtClean="0">
                <a:solidFill>
                  <a:schemeClr val="tx1"/>
                </a:solidFill>
              </a:rPr>
              <a:pPr eaLnBrk="1" hangingPunct="1"/>
              <a:t>7</a:t>
            </a:fld>
            <a:endParaRPr lang="en-US" altLang="en-US" sz="120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Setting a rule condition to "true" means that the action will always performed whenever the rule is evaluated.</a:t>
            </a:r>
          </a:p>
          <a:p>
            <a:pPr eaLnBrk="1" hangingPunct="1"/>
            <a:r>
              <a:rPr lang="en-US" smtClean="0"/>
              <a:t>Notice that there is no "if" in the condition. This is assumed. The only valid condition is a boolean expression.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2C872BC5-78F6-4026-95ED-C240DC3A3BC2}" type="slidenum">
              <a:rPr lang="en-US" altLang="en-US" sz="1200" smtClean="0">
                <a:solidFill>
                  <a:schemeClr val="tx1"/>
                </a:solidFill>
              </a:rPr>
              <a:pPr eaLnBrk="1" hangingPunct="1"/>
              <a:t>8</a:t>
            </a:fld>
            <a:endParaRPr lang="en-US" altLang="en-US" sz="1200" smtClean="0">
              <a:solidFill>
                <a:schemeClr val="tx1"/>
              </a:solidFill>
            </a:endParaRPr>
          </a:p>
        </p:txBody>
      </p:sp>
      <p:sp>
        <p:nvSpPr>
          <p:cNvPr id="4710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2FC342C0-0B8C-4A16-918A-9AA723EADC6C}" type="slidenum">
              <a:rPr lang="en-US" altLang="en-US" sz="1200" smtClean="0">
                <a:solidFill>
                  <a:schemeClr val="tx1"/>
                </a:solidFill>
              </a:rPr>
              <a:pPr eaLnBrk="1" hangingPunct="1"/>
              <a:t>9</a:t>
            </a:fld>
            <a:endParaRPr lang="en-US" altLang="en-US" sz="120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You can create new rule set categories. This is recommended only in the uncommon situation of an implementation that needs a new type of rule set category that is completely unlike any existing rule set category, however. To create a new rule set category, right-click the Rule Sets node and select New &gt; Rule Set Category. You can also create a rule set category as a child node of an existing rule set category if there is a need to subgroup rule sets.</a:t>
            </a:r>
          </a:p>
          <a:p>
            <a:pPr eaLnBrk="1" hangingPunct="1"/>
            <a:r>
              <a:rPr lang="en-US" dirty="0" smtClean="0"/>
              <a:t>The three rule set categories highlighted</a:t>
            </a:r>
            <a:r>
              <a:rPr lang="en-US" baseline="0" dirty="0" smtClean="0"/>
              <a:t> </a:t>
            </a:r>
            <a:r>
              <a:rPr lang="en-US" dirty="0" smtClean="0"/>
              <a:t>above: event messaging, pre-update, and validation, are triggered by the platform. This is true of all </a:t>
            </a:r>
            <a:r>
              <a:rPr lang="en-US" dirty="0" err="1" smtClean="0"/>
              <a:t>Guidewire</a:t>
            </a:r>
            <a:r>
              <a:rPr lang="en-US" dirty="0" smtClean="0"/>
              <a:t> applications and not just </a:t>
            </a:r>
            <a:r>
              <a:rPr lang="en-US" dirty="0" err="1" smtClean="0"/>
              <a:t>TrainingApp</a:t>
            </a:r>
            <a:r>
              <a:rPr lang="en-US" dirty="0" smtClean="0"/>
              <a:t>. If you create a new rule set category, you must also write the code necessary to trigger the rule sets. For more information, consult the</a:t>
            </a:r>
            <a:r>
              <a:rPr lang="en-US" i="1" dirty="0" smtClean="0"/>
              <a:t> Rules Guide</a:t>
            </a:r>
            <a:r>
              <a:rPr lang="en-US" dirty="0" smtClean="0"/>
              <a:t>.</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2477351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 id="2147483804" r:id="rId41"/>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Business Rules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12 September </a:t>
            </a:r>
            <a:r>
              <a:rPr lang="en-US" dirty="0" smtClean="0"/>
              <a:t>2013</a:t>
            </a:r>
          </a:p>
        </p:txBody>
      </p:sp>
    </p:spTree>
    <p:extLst>
      <p:ext uri="{BB962C8B-B14F-4D97-AF65-F5344CB8AC3E}">
        <p14:creationId xmlns:p14="http://schemas.microsoft.com/office/powerpoint/2010/main" val="3151750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p:txBody>
          <a:bodyPr/>
          <a:lstStyle/>
          <a:p>
            <a:pPr eaLnBrk="1" hangingPunct="1"/>
            <a:r>
              <a:rPr lang="en-US" smtClean="0"/>
              <a:t>Hierarchy: rule sets</a:t>
            </a:r>
          </a:p>
        </p:txBody>
      </p:sp>
      <p:sp>
        <p:nvSpPr>
          <p:cNvPr id="12292" name="Rectangle 4"/>
          <p:cNvSpPr>
            <a:spLocks noGrp="1" noChangeArrowheads="1"/>
          </p:cNvSpPr>
          <p:nvPr>
            <p:ph idx="1"/>
          </p:nvPr>
        </p:nvSpPr>
        <p:spPr>
          <a:xfrm>
            <a:off x="519113" y="914400"/>
            <a:ext cx="2822575" cy="5486400"/>
          </a:xfrm>
        </p:spPr>
        <p:txBody>
          <a:bodyPr/>
          <a:lstStyle/>
          <a:p>
            <a:pPr>
              <a:buFont typeface="Arial" charset="0"/>
              <a:buChar char="•"/>
            </a:pPr>
            <a:r>
              <a:rPr lang="en-US" smtClean="0"/>
              <a:t>A </a:t>
            </a:r>
            <a:r>
              <a:rPr lang="en-US" b="1" smtClean="0">
                <a:solidFill>
                  <a:srgbClr val="0033CC"/>
                </a:solidFill>
              </a:rPr>
              <a:t>rule set</a:t>
            </a:r>
            <a:r>
              <a:rPr lang="en-US" smtClean="0"/>
              <a:t> is a collection of rules that are attached to the same entity and share the same trigger</a:t>
            </a:r>
          </a:p>
          <a:p>
            <a:pPr lvl="1"/>
            <a:r>
              <a:rPr lang="en-US" smtClean="0"/>
              <a:t>For example, ABContact Pre-update rule set is attached to ABContact and triggers when any ABContact is created or modified </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199" y="1447800"/>
            <a:ext cx="5175059" cy="3505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4800600" y="1981200"/>
            <a:ext cx="1447800" cy="3048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r>
              <a:rPr lang="en-US" dirty="0" smtClean="0"/>
              <a:t>v</a:t>
            </a:r>
            <a:endParaRPr lang="en-US" dirty="0"/>
          </a:p>
        </p:txBody>
      </p:sp>
      <p:sp>
        <p:nvSpPr>
          <p:cNvPr id="8" name="Rounded Rectangle 7"/>
          <p:cNvSpPr/>
          <p:nvPr/>
        </p:nvSpPr>
        <p:spPr bwMode="auto">
          <a:xfrm>
            <a:off x="4800600" y="2514600"/>
            <a:ext cx="3124200" cy="11430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4800600" y="3886200"/>
            <a:ext cx="3124200" cy="10668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6605661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title"/>
          </p:nvPr>
        </p:nvSpPr>
        <p:spPr/>
        <p:txBody>
          <a:bodyPr/>
          <a:lstStyle/>
          <a:p>
            <a:pPr eaLnBrk="1" hangingPunct="1"/>
            <a:r>
              <a:rPr lang="en-US" smtClean="0"/>
              <a:t>Hierarchy: business rules</a:t>
            </a:r>
          </a:p>
        </p:txBody>
      </p:sp>
      <p:sp>
        <p:nvSpPr>
          <p:cNvPr id="13316" name="Rectangle 4"/>
          <p:cNvSpPr>
            <a:spLocks noGrp="1" noChangeArrowheads="1"/>
          </p:cNvSpPr>
          <p:nvPr>
            <p:ph idx="1"/>
          </p:nvPr>
        </p:nvSpPr>
        <p:spPr>
          <a:xfrm>
            <a:off x="519113" y="914400"/>
            <a:ext cx="2844800" cy="5486400"/>
          </a:xfrm>
        </p:spPr>
        <p:txBody>
          <a:bodyPr/>
          <a:lstStyle/>
          <a:p>
            <a:pPr>
              <a:buFont typeface="Arial" charset="0"/>
              <a:buChar char="•"/>
            </a:pPr>
            <a:r>
              <a:rPr lang="en-US" dirty="0" smtClean="0"/>
              <a:t>A </a:t>
            </a:r>
            <a:r>
              <a:rPr lang="en-US" dirty="0" smtClean="0">
                <a:solidFill>
                  <a:srgbClr val="993366"/>
                </a:solidFill>
              </a:rPr>
              <a:t>business rule</a:t>
            </a:r>
            <a:r>
              <a:rPr lang="en-US" dirty="0" smtClean="0"/>
              <a:t> is a set of one or more lines of code that typically executes one logical action</a:t>
            </a:r>
          </a:p>
          <a:p>
            <a:pPr>
              <a:buFont typeface="Arial" charset="0"/>
              <a:buChar char="•"/>
            </a:pPr>
            <a:r>
              <a:rPr lang="en-US" dirty="0" smtClean="0"/>
              <a:t>Rules can have child rules</a:t>
            </a:r>
          </a:p>
          <a:p>
            <a:pPr lvl="1"/>
            <a:r>
              <a:rPr lang="en-US" dirty="0" smtClean="0"/>
              <a:t>If parent condition is true, parent action is executed and then child rules are executed</a:t>
            </a: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439" r="12115"/>
          <a:stretch/>
        </p:blipFill>
        <p:spPr bwMode="auto">
          <a:xfrm>
            <a:off x="3657600" y="1503630"/>
            <a:ext cx="4997513" cy="35528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6156356" y="2209800"/>
            <a:ext cx="2498757" cy="8382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Arrow Connector 3"/>
          <p:cNvCxnSpPr/>
          <p:nvPr/>
        </p:nvCxnSpPr>
        <p:spPr bwMode="auto">
          <a:xfrm flipV="1">
            <a:off x="5257800" y="2971800"/>
            <a:ext cx="822356" cy="1295400"/>
          </a:xfrm>
          <a:prstGeom prst="straightConnector1">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43152535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lstStyle/>
          <a:p>
            <a:pPr eaLnBrk="1" hangingPunct="1"/>
            <a:r>
              <a:rPr lang="en-US" smtClean="0"/>
              <a:t>Rule names</a:t>
            </a:r>
          </a:p>
        </p:txBody>
      </p:sp>
      <p:sp>
        <p:nvSpPr>
          <p:cNvPr id="14340" name="Rectangle 4"/>
          <p:cNvSpPr>
            <a:spLocks noGrp="1" noChangeArrowheads="1"/>
          </p:cNvSpPr>
          <p:nvPr>
            <p:ph idx="1"/>
          </p:nvPr>
        </p:nvSpPr>
        <p:spPr/>
        <p:txBody>
          <a:bodyPr/>
          <a:lstStyle/>
          <a:p>
            <a:pPr>
              <a:buFont typeface="Arial" charset="0"/>
              <a:buChar char="•"/>
            </a:pPr>
            <a:r>
              <a:rPr lang="en-US" smtClean="0"/>
              <a:t>Guidewire recommends establishing and using a rules naming convention such as </a:t>
            </a:r>
            <a:r>
              <a:rPr lang="en-US" i="1" smtClean="0">
                <a:solidFill>
                  <a:srgbClr val="0033CC"/>
                </a:solidFill>
              </a:rPr>
              <a:t>CodeNumber Purpose</a:t>
            </a:r>
            <a:r>
              <a:rPr lang="en-US" smtClean="0"/>
              <a:t>, where:</a:t>
            </a:r>
          </a:p>
          <a:p>
            <a:pPr lvl="1"/>
            <a:r>
              <a:rPr lang="en-US" i="1" smtClean="0">
                <a:solidFill>
                  <a:srgbClr val="0033CC"/>
                </a:solidFill>
              </a:rPr>
              <a:t>Code</a:t>
            </a:r>
            <a:r>
              <a:rPr lang="en-US" smtClean="0"/>
              <a:t> is a 4-character code related to rule set name</a:t>
            </a:r>
          </a:p>
          <a:p>
            <a:pPr lvl="1"/>
            <a:r>
              <a:rPr lang="en-US" i="1" smtClean="0">
                <a:solidFill>
                  <a:srgbClr val="0033CC"/>
                </a:solidFill>
              </a:rPr>
              <a:t>Number</a:t>
            </a:r>
            <a:r>
              <a:rPr lang="en-US" smtClean="0"/>
              <a:t> is a 4-digit unique number</a:t>
            </a:r>
          </a:p>
          <a:p>
            <a:pPr lvl="1"/>
            <a:r>
              <a:rPr lang="en-US" i="1" smtClean="0">
                <a:solidFill>
                  <a:srgbClr val="0033CC"/>
                </a:solidFill>
              </a:rPr>
              <a:t>Purpose</a:t>
            </a:r>
            <a:r>
              <a:rPr lang="en-US" smtClean="0"/>
              <a:t> identifies purpose of rule</a:t>
            </a: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7548" r="6264" b="36400"/>
          <a:stretch/>
        </p:blipFill>
        <p:spPr bwMode="auto">
          <a:xfrm>
            <a:off x="1143000" y="2844297"/>
            <a:ext cx="4267200" cy="327699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1752600" y="4038600"/>
            <a:ext cx="2667000" cy="3048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Connector 3"/>
          <p:cNvCxnSpPr>
            <a:stCxn id="2" idx="3"/>
          </p:cNvCxnSpPr>
          <p:nvPr/>
        </p:nvCxnSpPr>
        <p:spPr bwMode="auto">
          <a:xfrm flipV="1">
            <a:off x="4419600" y="3505200"/>
            <a:ext cx="1295400" cy="685800"/>
          </a:xfrm>
          <a:prstGeom prst="line">
            <a:avLst/>
          </a:prstGeom>
          <a:noFill/>
          <a:ln w="12700" cap="flat" cmpd="sng" algn="ctr">
            <a:solidFill>
              <a:srgbClr val="C00000"/>
            </a:solidFill>
            <a:prstDash val="solid"/>
            <a:round/>
            <a:headEnd type="none" w="med" len="med"/>
            <a:tailEnd type="none" w="med" len="med"/>
          </a:ln>
          <a:effectLst/>
        </p:spPr>
      </p:cxnSp>
      <p:sp>
        <p:nvSpPr>
          <p:cNvPr id="6" name="TextBox 5"/>
          <p:cNvSpPr txBox="1"/>
          <p:nvPr/>
        </p:nvSpPr>
        <p:spPr>
          <a:xfrm>
            <a:off x="5715000" y="3276600"/>
            <a:ext cx="2743200" cy="914400"/>
          </a:xfrm>
          <a:prstGeom prst="rect">
            <a:avLst/>
          </a:prstGeom>
          <a:noFill/>
        </p:spPr>
        <p:txBody>
          <a:bodyPr wrap="none" rtlCol="0">
            <a:noAutofit/>
          </a:bodyPr>
          <a:lstStyle/>
          <a:p>
            <a:r>
              <a:rPr lang="en-US" dirty="0" smtClean="0">
                <a:solidFill>
                  <a:srgbClr val="C00000"/>
                </a:solidFill>
                <a:latin typeface="Arial" pitchFamily="32" charset="0"/>
                <a:cs typeface="Arial" pitchFamily="32" charset="0"/>
              </a:rPr>
              <a:t>Code: ABPU</a:t>
            </a:r>
          </a:p>
          <a:p>
            <a:r>
              <a:rPr lang="en-US" dirty="0" smtClean="0">
                <a:solidFill>
                  <a:srgbClr val="C00000"/>
                </a:solidFill>
                <a:latin typeface="Arial" pitchFamily="32" charset="0"/>
                <a:cs typeface="Arial" pitchFamily="32" charset="0"/>
              </a:rPr>
              <a:t>Number: 1010</a:t>
            </a:r>
          </a:p>
          <a:p>
            <a:r>
              <a:rPr lang="en-US" dirty="0" smtClean="0">
                <a:solidFill>
                  <a:srgbClr val="C00000"/>
                </a:solidFill>
                <a:latin typeface="Arial" pitchFamily="32" charset="0"/>
                <a:cs typeface="Arial" pitchFamily="32" charset="0"/>
              </a:rPr>
              <a:t>Purpose: Contact Created</a:t>
            </a:r>
          </a:p>
        </p:txBody>
      </p:sp>
    </p:spTree>
    <p:extLst>
      <p:ext uri="{BB962C8B-B14F-4D97-AF65-F5344CB8AC3E}">
        <p14:creationId xmlns:p14="http://schemas.microsoft.com/office/powerpoint/2010/main" val="173110211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Lesson outline</a:t>
            </a:r>
          </a:p>
        </p:txBody>
      </p:sp>
      <p:sp>
        <p:nvSpPr>
          <p:cNvPr id="1536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Business rules overview</a:t>
            </a:r>
          </a:p>
          <a:p>
            <a:pPr>
              <a:lnSpc>
                <a:spcPct val="150000"/>
              </a:lnSpc>
              <a:buFont typeface="Arial" charset="0"/>
              <a:buChar char="•"/>
            </a:pPr>
            <a:r>
              <a:rPr lang="en-US" sz="2800" smtClean="0"/>
              <a:t>Rules-specific Gosu</a:t>
            </a:r>
          </a:p>
          <a:p>
            <a:pPr>
              <a:lnSpc>
                <a:spcPct val="150000"/>
              </a:lnSpc>
              <a:buFont typeface="Arial" charset="0"/>
              <a:buChar char="•"/>
            </a:pPr>
            <a:r>
              <a:rPr lang="en-US" sz="2800" smtClean="0">
                <a:solidFill>
                  <a:srgbClr val="C0C0C0"/>
                </a:solidFill>
              </a:rPr>
              <a:t>Working with rules</a:t>
            </a:r>
          </a:p>
          <a:p>
            <a:pPr>
              <a:lnSpc>
                <a:spcPct val="150000"/>
              </a:lnSpc>
              <a:buFont typeface="Arial" charset="0"/>
              <a:buChar char="•"/>
            </a:pPr>
            <a:r>
              <a:rPr lang="en-US" sz="2800" smtClean="0">
                <a:solidFill>
                  <a:srgbClr val="C0C0C0"/>
                </a:solidFill>
              </a:rPr>
              <a:t>Debugging rules</a:t>
            </a:r>
          </a:p>
          <a:p>
            <a:pPr>
              <a:lnSpc>
                <a:spcPct val="150000"/>
              </a:lnSpc>
              <a:buFont typeface="Arial" charset="0"/>
              <a:buChar char="•"/>
            </a:pPr>
            <a:endParaRPr lang="en-US" sz="2800" smtClean="0">
              <a:solidFill>
                <a:srgbClr val="C0C0C0"/>
              </a:solidFill>
            </a:endParaRPr>
          </a:p>
        </p:txBody>
      </p:sp>
    </p:spTree>
    <p:extLst>
      <p:ext uri="{BB962C8B-B14F-4D97-AF65-F5344CB8AC3E}">
        <p14:creationId xmlns:p14="http://schemas.microsoft.com/office/powerpoint/2010/main" val="199602693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272" b="16874"/>
          <a:stretch/>
        </p:blipFill>
        <p:spPr bwMode="auto">
          <a:xfrm>
            <a:off x="894644" y="2689363"/>
            <a:ext cx="6572956" cy="355903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6" name="Rectangle 2"/>
          <p:cNvSpPr>
            <a:spLocks noGrp="1" noChangeArrowheads="1"/>
          </p:cNvSpPr>
          <p:nvPr>
            <p:ph type="title"/>
          </p:nvPr>
        </p:nvSpPr>
        <p:spPr/>
        <p:txBody>
          <a:bodyPr/>
          <a:lstStyle/>
          <a:p>
            <a:pPr eaLnBrk="1" hangingPunct="1"/>
            <a:r>
              <a:rPr lang="en-US" smtClean="0"/>
              <a:t>Root entity</a:t>
            </a:r>
          </a:p>
        </p:txBody>
      </p:sp>
      <p:sp>
        <p:nvSpPr>
          <p:cNvPr id="16387" name="Rectangle 3"/>
          <p:cNvSpPr>
            <a:spLocks noGrp="1" noChangeArrowheads="1"/>
          </p:cNvSpPr>
          <p:nvPr>
            <p:ph idx="1"/>
          </p:nvPr>
        </p:nvSpPr>
        <p:spPr>
          <a:xfrm>
            <a:off x="521208" y="914400"/>
            <a:ext cx="8321040" cy="1676400"/>
          </a:xfrm>
        </p:spPr>
        <p:txBody>
          <a:bodyPr/>
          <a:lstStyle/>
          <a:p>
            <a:pPr>
              <a:buFont typeface="Arial" charset="0"/>
              <a:buChar char="•"/>
            </a:pPr>
            <a:r>
              <a:rPr lang="en-US" dirty="0" smtClean="0"/>
              <a:t>Every rule set has "root entity"</a:t>
            </a:r>
          </a:p>
          <a:p>
            <a:pPr lvl="1"/>
            <a:r>
              <a:rPr lang="en-US" dirty="0" smtClean="0"/>
              <a:t>Identifies entity with which rule set is associated</a:t>
            </a:r>
          </a:p>
          <a:p>
            <a:pPr>
              <a:buFont typeface="Arial" charset="0"/>
              <a:buChar char="•"/>
            </a:pPr>
            <a:r>
              <a:rPr lang="en-US" dirty="0" smtClean="0"/>
              <a:t>Every rule has access to object that triggered rule set</a:t>
            </a:r>
          </a:p>
          <a:p>
            <a:pPr lvl="1"/>
            <a:r>
              <a:rPr lang="en-US" dirty="0" smtClean="0"/>
              <a:t>Object has same name as root entity</a:t>
            </a:r>
          </a:p>
        </p:txBody>
      </p:sp>
      <p:sp>
        <p:nvSpPr>
          <p:cNvPr id="16391" name="AutoShape 18"/>
          <p:cNvSpPr>
            <a:spLocks noChangeArrowheads="1"/>
          </p:cNvSpPr>
          <p:nvPr/>
        </p:nvSpPr>
        <p:spPr bwMode="auto">
          <a:xfrm>
            <a:off x="1145822" y="4636412"/>
            <a:ext cx="838200" cy="23336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6392" name="AutoShape 19"/>
          <p:cNvSpPr>
            <a:spLocks noChangeArrowheads="1"/>
          </p:cNvSpPr>
          <p:nvPr/>
        </p:nvSpPr>
        <p:spPr bwMode="auto">
          <a:xfrm>
            <a:off x="5413022" y="5737363"/>
            <a:ext cx="914400" cy="23336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 name="Text Box 5"/>
          <p:cNvSpPr txBox="1">
            <a:spLocks noChangeArrowheads="1"/>
          </p:cNvSpPr>
          <p:nvPr/>
        </p:nvSpPr>
        <p:spPr bwMode="auto">
          <a:xfrm>
            <a:off x="5513829" y="2883812"/>
            <a:ext cx="1858962" cy="1543050"/>
          </a:xfrm>
          <a:prstGeom prst="rect">
            <a:avLst/>
          </a:prstGeom>
          <a:solidFill>
            <a:schemeClr val="tx1"/>
          </a:solidFill>
          <a:ln w="19050" algn="ctr">
            <a:solidFill>
              <a:schemeClr val="bg1"/>
            </a:solidFill>
            <a:miter lim="800000"/>
            <a:headEnd/>
            <a:tailEnd/>
          </a:ln>
        </p:spPr>
        <p:txBody>
          <a:bodyPr lIns="0" tIns="0" rIns="0" bIns="0">
            <a:spAutoFit/>
          </a:bodyPr>
          <a:lstStyle>
            <a:lvl1pPr marL="115888" eaLnBrk="0" hangingPunct="0">
              <a:defRPr sz="2000">
                <a:solidFill>
                  <a:schemeClr val="bg1"/>
                </a:solidFill>
                <a:latin typeface="Arial" charset="0"/>
              </a:defRPr>
            </a:lvl1pPr>
            <a:lvl2pPr marL="742950" indent="-285750" eaLnBrk="0" hangingPunct="0">
              <a:defRPr sz="2000">
                <a:solidFill>
                  <a:schemeClr val="bg1"/>
                </a:solidFill>
                <a:latin typeface="Arial" charset="0"/>
              </a:defRPr>
            </a:lvl2pPr>
            <a:lvl3pPr marL="1143000" indent="-228600" eaLnBrk="0" hangingPunct="0">
              <a:defRPr sz="2000">
                <a:solidFill>
                  <a:schemeClr val="bg1"/>
                </a:solidFill>
                <a:latin typeface="Arial" charset="0"/>
              </a:defRPr>
            </a:lvl3pPr>
            <a:lvl4pPr marL="1600200" indent="-228600" eaLnBrk="0" hangingPunct="0">
              <a:defRPr sz="2000">
                <a:solidFill>
                  <a:schemeClr val="bg1"/>
                </a:solidFill>
                <a:latin typeface="Arial" charset="0"/>
              </a:defRPr>
            </a:lvl4pPr>
            <a:lvl5pPr marL="2057400" indent="-228600" eaLnBrk="0" hangingPunct="0">
              <a:defRPr sz="2000">
                <a:solidFill>
                  <a:schemeClr val="bg1"/>
                </a:solidFill>
                <a:latin typeface="Arial" charset="0"/>
              </a:defRPr>
            </a:lvl5pPr>
            <a:lvl6pPr marL="2514600" indent="-228600" eaLnBrk="0" fontAlgn="base" hangingPunct="0">
              <a:spcBef>
                <a:spcPct val="50000"/>
              </a:spcBef>
              <a:spcAft>
                <a:spcPct val="30000"/>
              </a:spcAft>
              <a:buClr>
                <a:schemeClr val="tx1"/>
              </a:buClr>
              <a:defRPr sz="2000">
                <a:solidFill>
                  <a:schemeClr val="bg1"/>
                </a:solidFill>
                <a:latin typeface="Arial" charset="0"/>
              </a:defRPr>
            </a:lvl6pPr>
            <a:lvl7pPr marL="2971800" indent="-228600" eaLnBrk="0" fontAlgn="base" hangingPunct="0">
              <a:spcBef>
                <a:spcPct val="50000"/>
              </a:spcBef>
              <a:spcAft>
                <a:spcPct val="30000"/>
              </a:spcAft>
              <a:buClr>
                <a:schemeClr val="tx1"/>
              </a:buClr>
              <a:defRPr sz="2000">
                <a:solidFill>
                  <a:schemeClr val="bg1"/>
                </a:solidFill>
                <a:latin typeface="Arial" charset="0"/>
              </a:defRPr>
            </a:lvl7pPr>
            <a:lvl8pPr marL="3429000" indent="-228600" eaLnBrk="0" fontAlgn="base" hangingPunct="0">
              <a:spcBef>
                <a:spcPct val="50000"/>
              </a:spcBef>
              <a:spcAft>
                <a:spcPct val="30000"/>
              </a:spcAft>
              <a:buClr>
                <a:schemeClr val="tx1"/>
              </a:buClr>
              <a:defRPr sz="2000">
                <a:solidFill>
                  <a:schemeClr val="bg1"/>
                </a:solidFill>
                <a:latin typeface="Arial" charset="0"/>
              </a:defRPr>
            </a:lvl8pPr>
            <a:lvl9pPr marL="3886200" indent="-228600" eaLnBrk="0" fontAlgn="base" hangingPunct="0">
              <a:spcBef>
                <a:spcPct val="50000"/>
              </a:spcBef>
              <a:spcAft>
                <a:spcPct val="30000"/>
              </a:spcAft>
              <a:buClr>
                <a:schemeClr val="tx1"/>
              </a:buClr>
              <a:defRPr sz="2000">
                <a:solidFill>
                  <a:schemeClr val="bg1"/>
                </a:solidFill>
                <a:latin typeface="Arial" charset="0"/>
              </a:defRPr>
            </a:lvl9pPr>
          </a:lstStyle>
          <a:p>
            <a:pPr eaLnBrk="1" hangingPunct="1"/>
            <a:r>
              <a:rPr lang="en-US" dirty="0">
                <a:solidFill>
                  <a:srgbClr val="FF0000"/>
                </a:solidFill>
              </a:rPr>
              <a:t>"</a:t>
            </a:r>
            <a:r>
              <a:rPr lang="en-US" dirty="0" err="1">
                <a:solidFill>
                  <a:srgbClr val="FF0000"/>
                </a:solidFill>
              </a:rPr>
              <a:t>aBContact</a:t>
            </a:r>
            <a:r>
              <a:rPr lang="en-US" dirty="0">
                <a:solidFill>
                  <a:srgbClr val="FF0000"/>
                </a:solidFill>
              </a:rPr>
              <a:t>" is </a:t>
            </a:r>
            <a:r>
              <a:rPr lang="en-US" dirty="0" err="1">
                <a:solidFill>
                  <a:srgbClr val="FF0000"/>
                </a:solidFill>
              </a:rPr>
              <a:t>ABContact</a:t>
            </a:r>
            <a:r>
              <a:rPr lang="en-US" dirty="0">
                <a:solidFill>
                  <a:srgbClr val="FF0000"/>
                </a:solidFill>
              </a:rPr>
              <a:t> object which triggered rule set</a:t>
            </a:r>
          </a:p>
        </p:txBody>
      </p:sp>
      <p:sp>
        <p:nvSpPr>
          <p:cNvPr id="11" name="AutoShape 18"/>
          <p:cNvSpPr>
            <a:spLocks noChangeArrowheads="1"/>
          </p:cNvSpPr>
          <p:nvPr/>
        </p:nvSpPr>
        <p:spPr bwMode="auto">
          <a:xfrm>
            <a:off x="1145822" y="4103012"/>
            <a:ext cx="838200" cy="23336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423290004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smtClean="0"/>
              <a:t>Normal flow of execution</a:t>
            </a:r>
          </a:p>
        </p:txBody>
      </p:sp>
      <p:sp>
        <p:nvSpPr>
          <p:cNvPr id="17412" name="Rectangle 3"/>
          <p:cNvSpPr>
            <a:spLocks noGrp="1" noChangeArrowheads="1"/>
          </p:cNvSpPr>
          <p:nvPr>
            <p:ph idx="1"/>
          </p:nvPr>
        </p:nvSpPr>
        <p:spPr>
          <a:xfrm>
            <a:off x="381000" y="4191000"/>
            <a:ext cx="8318500" cy="2230438"/>
          </a:xfrm>
        </p:spPr>
        <p:txBody>
          <a:bodyPr/>
          <a:lstStyle/>
          <a:p>
            <a:pPr>
              <a:buFont typeface="Arial" charset="0"/>
              <a:buChar char="•"/>
            </a:pPr>
            <a:r>
              <a:rPr lang="en-US" dirty="0" smtClean="0"/>
              <a:t>When triggering event occurs:</a:t>
            </a:r>
          </a:p>
          <a:p>
            <a:pPr lvl="1"/>
            <a:r>
              <a:rPr lang="en-US" dirty="0" smtClean="0"/>
              <a:t>Rules executed in order listed in Studio</a:t>
            </a:r>
          </a:p>
          <a:p>
            <a:pPr lvl="1"/>
            <a:r>
              <a:rPr lang="en-US" dirty="0" smtClean="0"/>
              <a:t>If rule has child rules and parent rule condition is true, parent action executed first, then child rules executed</a:t>
            </a:r>
          </a:p>
          <a:p>
            <a:pPr lvl="1"/>
            <a:r>
              <a:rPr lang="en-US" dirty="0" smtClean="0"/>
              <a:t>All rules in rule set executed unless explicit "exit" encountered</a:t>
            </a:r>
          </a:p>
        </p:txBody>
      </p:sp>
      <p:pic>
        <p:nvPicPr>
          <p:cNvPr id="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7548" r="6264" b="36400"/>
          <a:stretch/>
        </p:blipFill>
        <p:spPr bwMode="auto">
          <a:xfrm>
            <a:off x="2286000" y="761609"/>
            <a:ext cx="4267200" cy="327699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bwMode="auto">
          <a:xfrm>
            <a:off x="1143000" y="1905000"/>
            <a:ext cx="1143000" cy="0"/>
          </a:xfrm>
          <a:prstGeom prst="straightConnector1">
            <a:avLst/>
          </a:prstGeom>
          <a:noFill/>
          <a:ln w="12700" cap="flat" cmpd="sng" algn="ctr">
            <a:solidFill>
              <a:srgbClr val="FF0000"/>
            </a:solidFill>
            <a:prstDash val="solid"/>
            <a:round/>
            <a:headEnd type="none" w="med" len="med"/>
            <a:tailEnd type="arrow"/>
          </a:ln>
          <a:effectLst/>
        </p:spPr>
      </p:cxnSp>
      <p:cxnSp>
        <p:nvCxnSpPr>
          <p:cNvPr id="25" name="Straight Arrow Connector 24"/>
          <p:cNvCxnSpPr/>
          <p:nvPr/>
        </p:nvCxnSpPr>
        <p:spPr bwMode="auto">
          <a:xfrm>
            <a:off x="1143000" y="2133600"/>
            <a:ext cx="1600200" cy="0"/>
          </a:xfrm>
          <a:prstGeom prst="straightConnector1">
            <a:avLst/>
          </a:prstGeom>
          <a:noFill/>
          <a:ln w="12700" cap="flat" cmpd="sng" algn="ctr">
            <a:solidFill>
              <a:srgbClr val="FF0000"/>
            </a:solidFill>
            <a:prstDash val="solid"/>
            <a:round/>
            <a:headEnd type="none" w="med" len="med"/>
            <a:tailEnd type="arrow"/>
          </a:ln>
          <a:effectLst/>
        </p:spPr>
      </p:cxnSp>
      <p:cxnSp>
        <p:nvCxnSpPr>
          <p:cNvPr id="27" name="Straight Arrow Connector 26"/>
          <p:cNvCxnSpPr/>
          <p:nvPr/>
        </p:nvCxnSpPr>
        <p:spPr bwMode="auto">
          <a:xfrm>
            <a:off x="1143000" y="2362200"/>
            <a:ext cx="1600200" cy="0"/>
          </a:xfrm>
          <a:prstGeom prst="straightConnector1">
            <a:avLst/>
          </a:prstGeom>
          <a:noFill/>
          <a:ln w="12700" cap="flat" cmpd="sng" algn="ctr">
            <a:solidFill>
              <a:srgbClr val="FF0000"/>
            </a:solidFill>
            <a:prstDash val="solid"/>
            <a:round/>
            <a:headEnd type="none" w="med" len="med"/>
            <a:tailEnd type="arrow"/>
          </a:ln>
          <a:effectLst/>
        </p:spPr>
      </p:cxnSp>
      <p:cxnSp>
        <p:nvCxnSpPr>
          <p:cNvPr id="28" name="Straight Arrow Connector 27"/>
          <p:cNvCxnSpPr/>
          <p:nvPr/>
        </p:nvCxnSpPr>
        <p:spPr bwMode="auto">
          <a:xfrm>
            <a:off x="1143000" y="2590800"/>
            <a:ext cx="1600200" cy="0"/>
          </a:xfrm>
          <a:prstGeom prst="straightConnector1">
            <a:avLst/>
          </a:prstGeom>
          <a:noFill/>
          <a:ln w="12700" cap="flat" cmpd="sng" algn="ctr">
            <a:solidFill>
              <a:srgbClr val="FF0000"/>
            </a:solidFill>
            <a:prstDash val="solid"/>
            <a:round/>
            <a:headEnd type="none" w="med" len="med"/>
            <a:tailEnd type="arrow"/>
          </a:ln>
          <a:effectLst/>
        </p:spPr>
      </p:cxnSp>
      <p:cxnSp>
        <p:nvCxnSpPr>
          <p:cNvPr id="29" name="Straight Arrow Connector 28"/>
          <p:cNvCxnSpPr/>
          <p:nvPr/>
        </p:nvCxnSpPr>
        <p:spPr bwMode="auto">
          <a:xfrm>
            <a:off x="1143000" y="2819400"/>
            <a:ext cx="1600200" cy="0"/>
          </a:xfrm>
          <a:prstGeom prst="straightConnector1">
            <a:avLst/>
          </a:prstGeom>
          <a:noFill/>
          <a:ln w="12700" cap="flat" cmpd="sng" algn="ctr">
            <a:solidFill>
              <a:srgbClr val="FF0000"/>
            </a:solidFill>
            <a:prstDash val="solid"/>
            <a:round/>
            <a:headEnd type="none" w="med" len="med"/>
            <a:tailEnd type="arrow"/>
          </a:ln>
          <a:effectLst/>
        </p:spPr>
      </p:cxnSp>
      <p:cxnSp>
        <p:nvCxnSpPr>
          <p:cNvPr id="30" name="Straight Arrow Connector 29"/>
          <p:cNvCxnSpPr/>
          <p:nvPr/>
        </p:nvCxnSpPr>
        <p:spPr bwMode="auto">
          <a:xfrm>
            <a:off x="1143000" y="3124200"/>
            <a:ext cx="1143000" cy="0"/>
          </a:xfrm>
          <a:prstGeom prst="straightConnector1">
            <a:avLst/>
          </a:prstGeom>
          <a:noFill/>
          <a:ln w="12700" cap="flat" cmpd="sng" algn="ctr">
            <a:solidFill>
              <a:srgbClr val="FF0000"/>
            </a:solidFill>
            <a:prstDash val="solid"/>
            <a:round/>
            <a:headEnd type="none" w="med" len="med"/>
            <a:tailEnd type="arrow"/>
          </a:ln>
          <a:effectLst/>
        </p:spPr>
      </p:cxnSp>
      <p:cxnSp>
        <p:nvCxnSpPr>
          <p:cNvPr id="31" name="Straight Arrow Connector 30"/>
          <p:cNvCxnSpPr/>
          <p:nvPr/>
        </p:nvCxnSpPr>
        <p:spPr bwMode="auto">
          <a:xfrm>
            <a:off x="1143000" y="3352800"/>
            <a:ext cx="1600200" cy="0"/>
          </a:xfrm>
          <a:prstGeom prst="straightConnector1">
            <a:avLst/>
          </a:prstGeom>
          <a:noFill/>
          <a:ln w="12700" cap="flat" cmpd="sng" algn="ctr">
            <a:solidFill>
              <a:srgbClr val="FF0000"/>
            </a:solidFill>
            <a:prstDash val="solid"/>
            <a:round/>
            <a:headEnd type="none" w="med" len="med"/>
            <a:tailEnd type="arrow"/>
          </a:ln>
          <a:effectLst/>
        </p:spPr>
      </p:cxnSp>
      <p:cxnSp>
        <p:nvCxnSpPr>
          <p:cNvPr id="32" name="Straight Arrow Connector 31"/>
          <p:cNvCxnSpPr/>
          <p:nvPr/>
        </p:nvCxnSpPr>
        <p:spPr bwMode="auto">
          <a:xfrm>
            <a:off x="1158607" y="3657600"/>
            <a:ext cx="1143000" cy="0"/>
          </a:xfrm>
          <a:prstGeom prst="straightConnector1">
            <a:avLst/>
          </a:prstGeom>
          <a:noFill/>
          <a:ln w="12700" cap="flat" cmpd="sng" algn="ctr">
            <a:solidFill>
              <a:srgbClr val="FF0000"/>
            </a:solidFill>
            <a:prstDash val="solid"/>
            <a:round/>
            <a:headEnd type="none" w="med" len="med"/>
            <a:tailEnd type="arrow"/>
          </a:ln>
          <a:effectLst/>
        </p:spPr>
      </p:cxnSp>
      <p:cxnSp>
        <p:nvCxnSpPr>
          <p:cNvPr id="33" name="Straight Arrow Connector 32"/>
          <p:cNvCxnSpPr/>
          <p:nvPr/>
        </p:nvCxnSpPr>
        <p:spPr bwMode="auto">
          <a:xfrm>
            <a:off x="1143000" y="3886200"/>
            <a:ext cx="1143000" cy="0"/>
          </a:xfrm>
          <a:prstGeom prst="straightConnector1">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9937776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Two logical types of rule sets</a:t>
            </a:r>
          </a:p>
        </p:txBody>
      </p:sp>
      <p:sp>
        <p:nvSpPr>
          <p:cNvPr id="18435" name="Rectangle 3"/>
          <p:cNvSpPr>
            <a:spLocks noGrp="1" noChangeArrowheads="1"/>
          </p:cNvSpPr>
          <p:nvPr>
            <p:ph idx="1"/>
          </p:nvPr>
        </p:nvSpPr>
        <p:spPr>
          <a:xfrm>
            <a:off x="519113" y="914400"/>
            <a:ext cx="5588000" cy="5486400"/>
          </a:xfrm>
        </p:spPr>
        <p:txBody>
          <a:bodyPr/>
          <a:lstStyle/>
          <a:p>
            <a:pPr>
              <a:buFont typeface="Arial" charset="0"/>
              <a:buChar char="•"/>
            </a:pPr>
            <a:r>
              <a:rPr lang="en-US" dirty="0" smtClean="0"/>
              <a:t>"Execute all"</a:t>
            </a:r>
          </a:p>
          <a:p>
            <a:pPr lvl="1"/>
            <a:r>
              <a:rPr lang="en-US" dirty="0" smtClean="0"/>
              <a:t>All rules in rule set executed</a:t>
            </a:r>
          </a:p>
          <a:p>
            <a:pPr lvl="1"/>
            <a:r>
              <a:rPr lang="en-US" dirty="0" smtClean="0"/>
              <a:t>Example: validation rules</a:t>
            </a:r>
          </a:p>
          <a:p>
            <a:pPr lvl="2"/>
            <a:r>
              <a:rPr lang="en-US" dirty="0" smtClean="0"/>
              <a:t>All validation conditions are checked, regardless of how many are true</a:t>
            </a:r>
            <a:br>
              <a:rPr lang="en-US" dirty="0" smtClean="0"/>
            </a:br>
            <a:endParaRPr lang="en-US" dirty="0" smtClean="0"/>
          </a:p>
          <a:p>
            <a:pPr lvl="2"/>
            <a:endParaRPr lang="en-US" dirty="0" smtClean="0"/>
          </a:p>
          <a:p>
            <a:pPr>
              <a:buFont typeface="Arial" charset="0"/>
              <a:buChar char="•"/>
            </a:pPr>
            <a:r>
              <a:rPr lang="en-US" dirty="0" smtClean="0"/>
              <a:t>"Exit after first action" rule sets</a:t>
            </a:r>
          </a:p>
          <a:p>
            <a:pPr lvl="1"/>
            <a:r>
              <a:rPr lang="en-US" dirty="0" smtClean="0"/>
              <a:t>When first true condition is found, action taken and rule set is exited</a:t>
            </a:r>
          </a:p>
          <a:p>
            <a:pPr lvl="1"/>
            <a:r>
              <a:rPr lang="en-US" dirty="0" smtClean="0"/>
              <a:t>Example: assignment rules</a:t>
            </a:r>
          </a:p>
          <a:p>
            <a:pPr lvl="2"/>
            <a:r>
              <a:rPr lang="en-US" dirty="0" smtClean="0"/>
              <a:t>Once one assignment is made, rule set should be exited to prevent later rules from reassigning object</a:t>
            </a:r>
          </a:p>
        </p:txBody>
      </p:sp>
      <p:sp>
        <p:nvSpPr>
          <p:cNvPr id="18436" name="Line 7"/>
          <p:cNvSpPr>
            <a:spLocks noChangeShapeType="1"/>
          </p:cNvSpPr>
          <p:nvPr/>
        </p:nvSpPr>
        <p:spPr bwMode="auto">
          <a:xfrm flipH="1">
            <a:off x="7292975" y="1700213"/>
            <a:ext cx="333375" cy="0"/>
          </a:xfrm>
          <a:prstGeom prst="line">
            <a:avLst/>
          </a:prstGeom>
          <a:noFill/>
          <a:ln w="19050">
            <a:solidFill>
              <a:srgbClr val="77777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18437" name="Line 8"/>
          <p:cNvSpPr>
            <a:spLocks noChangeShapeType="1"/>
          </p:cNvSpPr>
          <p:nvPr/>
        </p:nvSpPr>
        <p:spPr bwMode="auto">
          <a:xfrm flipH="1">
            <a:off x="7292975" y="2244725"/>
            <a:ext cx="333375" cy="0"/>
          </a:xfrm>
          <a:prstGeom prst="line">
            <a:avLst/>
          </a:prstGeom>
          <a:noFill/>
          <a:ln w="19050">
            <a:solidFill>
              <a:srgbClr val="77777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pic>
        <p:nvPicPr>
          <p:cNvPr id="184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1038" y="989013"/>
            <a:ext cx="4953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1843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6975" y="1447800"/>
            <a:ext cx="4953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1844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8563" y="1955800"/>
            <a:ext cx="4953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18441" name="Line 9"/>
          <p:cNvSpPr>
            <a:spLocks noChangeShapeType="1"/>
          </p:cNvSpPr>
          <p:nvPr/>
        </p:nvSpPr>
        <p:spPr bwMode="auto">
          <a:xfrm flipV="1">
            <a:off x="7292975" y="1425575"/>
            <a:ext cx="0" cy="1233488"/>
          </a:xfrm>
          <a:prstGeom prst="line">
            <a:avLst/>
          </a:prstGeom>
          <a:noFill/>
          <a:ln w="19050">
            <a:solidFill>
              <a:srgbClr val="777777"/>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pic>
        <p:nvPicPr>
          <p:cNvPr id="1844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4688" y="2390775"/>
            <a:ext cx="4953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18451" name="AutoShape 35"/>
          <p:cNvSpPr>
            <a:spLocks noChangeArrowheads="1"/>
          </p:cNvSpPr>
          <p:nvPr/>
        </p:nvSpPr>
        <p:spPr bwMode="auto">
          <a:xfrm>
            <a:off x="7058025" y="2951163"/>
            <a:ext cx="493713" cy="493712"/>
          </a:xfrm>
          <a:prstGeom prst="octagon">
            <a:avLst>
              <a:gd name="adj" fmla="val 29287"/>
            </a:avLst>
          </a:prstGeom>
          <a:solidFill>
            <a:srgbClr val="FF0000"/>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spAutoFit/>
          </a:bodyPr>
          <a:lstStyle/>
          <a:p>
            <a:endParaRPr lang="en-US"/>
          </a:p>
        </p:txBody>
      </p:sp>
      <p:sp>
        <p:nvSpPr>
          <p:cNvPr id="18454" name="Line 41"/>
          <p:cNvSpPr>
            <a:spLocks noChangeShapeType="1"/>
          </p:cNvSpPr>
          <p:nvPr/>
        </p:nvSpPr>
        <p:spPr bwMode="auto">
          <a:xfrm flipH="1">
            <a:off x="7292975" y="4878388"/>
            <a:ext cx="333375" cy="0"/>
          </a:xfrm>
          <a:prstGeom prst="line">
            <a:avLst/>
          </a:prstGeom>
          <a:noFill/>
          <a:ln w="19050">
            <a:solidFill>
              <a:srgbClr val="77777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18455" name="Line 42"/>
          <p:cNvSpPr>
            <a:spLocks noChangeShapeType="1"/>
          </p:cNvSpPr>
          <p:nvPr/>
        </p:nvSpPr>
        <p:spPr bwMode="auto">
          <a:xfrm flipH="1">
            <a:off x="7292975" y="5422900"/>
            <a:ext cx="333375" cy="0"/>
          </a:xfrm>
          <a:prstGeom prst="line">
            <a:avLst/>
          </a:prstGeom>
          <a:noFill/>
          <a:ln w="19050">
            <a:solidFill>
              <a:srgbClr val="777777"/>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pic>
        <p:nvPicPr>
          <p:cNvPr id="18456"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1038" y="4167188"/>
            <a:ext cx="4953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18457"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6975" y="4625975"/>
            <a:ext cx="4953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18458"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8563" y="5133975"/>
            <a:ext cx="4953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18459" name="Line 46"/>
          <p:cNvSpPr>
            <a:spLocks noChangeShapeType="1"/>
          </p:cNvSpPr>
          <p:nvPr/>
        </p:nvSpPr>
        <p:spPr bwMode="auto">
          <a:xfrm flipV="1">
            <a:off x="7292975" y="4603750"/>
            <a:ext cx="0" cy="1306513"/>
          </a:xfrm>
          <a:prstGeom prst="line">
            <a:avLst/>
          </a:prstGeom>
          <a:noFill/>
          <a:ln w="19050">
            <a:solidFill>
              <a:srgbClr val="777777"/>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pic>
        <p:nvPicPr>
          <p:cNvPr id="18460" name="Picture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4688" y="5568950"/>
            <a:ext cx="4953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18465" name="AutoShape 56"/>
          <p:cNvSpPr>
            <a:spLocks noChangeArrowheads="1"/>
          </p:cNvSpPr>
          <p:nvPr/>
        </p:nvSpPr>
        <p:spPr bwMode="auto">
          <a:xfrm>
            <a:off x="8278813" y="4619625"/>
            <a:ext cx="493712" cy="493713"/>
          </a:xfrm>
          <a:prstGeom prst="octagon">
            <a:avLst>
              <a:gd name="adj" fmla="val 29287"/>
            </a:avLst>
          </a:prstGeom>
          <a:solidFill>
            <a:srgbClr val="FF0000"/>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spAutoFit/>
          </a:bodyPr>
          <a:lstStyle/>
          <a:p>
            <a:endParaRPr lang="en-US"/>
          </a:p>
        </p:txBody>
      </p:sp>
      <p:sp>
        <p:nvSpPr>
          <p:cNvPr id="18466" name="Line 59"/>
          <p:cNvSpPr>
            <a:spLocks noChangeShapeType="1"/>
          </p:cNvSpPr>
          <p:nvPr/>
        </p:nvSpPr>
        <p:spPr bwMode="auto">
          <a:xfrm>
            <a:off x="8045450" y="4872038"/>
            <a:ext cx="21748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cxnSp>
        <p:nvCxnSpPr>
          <p:cNvPr id="3" name="Straight Arrow Connector 2"/>
          <p:cNvCxnSpPr/>
          <p:nvPr/>
        </p:nvCxnSpPr>
        <p:spPr bwMode="auto">
          <a:xfrm>
            <a:off x="6477000" y="1243806"/>
            <a:ext cx="457200" cy="0"/>
          </a:xfrm>
          <a:prstGeom prst="straightConnector1">
            <a:avLst/>
          </a:prstGeom>
          <a:noFill/>
          <a:ln w="12700" cap="flat" cmpd="sng" algn="ctr">
            <a:solidFill>
              <a:srgbClr val="FF0000"/>
            </a:solidFill>
            <a:prstDash val="solid"/>
            <a:round/>
            <a:headEnd type="none" w="med" len="med"/>
            <a:tailEnd type="arrow"/>
          </a:ln>
          <a:effectLst/>
        </p:spPr>
      </p:cxnSp>
      <p:cxnSp>
        <p:nvCxnSpPr>
          <p:cNvPr id="38" name="Straight Arrow Connector 37"/>
          <p:cNvCxnSpPr/>
          <p:nvPr/>
        </p:nvCxnSpPr>
        <p:spPr bwMode="auto">
          <a:xfrm>
            <a:off x="6757815" y="1697277"/>
            <a:ext cx="457200" cy="0"/>
          </a:xfrm>
          <a:prstGeom prst="straightConnector1">
            <a:avLst/>
          </a:prstGeom>
          <a:noFill/>
          <a:ln w="12700" cap="flat" cmpd="sng" algn="ctr">
            <a:solidFill>
              <a:srgbClr val="FF0000"/>
            </a:solidFill>
            <a:prstDash val="solid"/>
            <a:round/>
            <a:headEnd type="none" w="med" len="med"/>
            <a:tailEnd type="arrow"/>
          </a:ln>
          <a:effectLst/>
        </p:spPr>
      </p:cxnSp>
      <p:cxnSp>
        <p:nvCxnSpPr>
          <p:cNvPr id="39" name="Straight Arrow Connector 38"/>
          <p:cNvCxnSpPr/>
          <p:nvPr/>
        </p:nvCxnSpPr>
        <p:spPr bwMode="auto">
          <a:xfrm>
            <a:off x="6796088" y="2243568"/>
            <a:ext cx="457200" cy="0"/>
          </a:xfrm>
          <a:prstGeom prst="straightConnector1">
            <a:avLst/>
          </a:prstGeom>
          <a:noFill/>
          <a:ln w="12700" cap="flat" cmpd="sng" algn="ctr">
            <a:solidFill>
              <a:srgbClr val="FF0000"/>
            </a:solidFill>
            <a:prstDash val="solid"/>
            <a:round/>
            <a:headEnd type="none" w="med" len="med"/>
            <a:tailEnd type="arrow"/>
          </a:ln>
          <a:effectLst/>
        </p:spPr>
      </p:cxnSp>
      <p:cxnSp>
        <p:nvCxnSpPr>
          <p:cNvPr id="40" name="Straight Arrow Connector 39"/>
          <p:cNvCxnSpPr/>
          <p:nvPr/>
        </p:nvCxnSpPr>
        <p:spPr bwMode="auto">
          <a:xfrm>
            <a:off x="6477000" y="2667000"/>
            <a:ext cx="457200" cy="0"/>
          </a:xfrm>
          <a:prstGeom prst="straightConnector1">
            <a:avLst/>
          </a:prstGeom>
          <a:noFill/>
          <a:ln w="12700" cap="flat" cmpd="sng" algn="ctr">
            <a:solidFill>
              <a:srgbClr val="FF0000"/>
            </a:solidFill>
            <a:prstDash val="solid"/>
            <a:round/>
            <a:headEnd type="none" w="med" len="med"/>
            <a:tailEnd type="arrow"/>
          </a:ln>
          <a:effectLst/>
        </p:spPr>
      </p:cxnSp>
      <p:cxnSp>
        <p:nvCxnSpPr>
          <p:cNvPr id="41" name="Straight Arrow Connector 40"/>
          <p:cNvCxnSpPr/>
          <p:nvPr/>
        </p:nvCxnSpPr>
        <p:spPr bwMode="auto">
          <a:xfrm>
            <a:off x="6477000" y="4427298"/>
            <a:ext cx="457200" cy="0"/>
          </a:xfrm>
          <a:prstGeom prst="straightConnector1">
            <a:avLst/>
          </a:prstGeom>
          <a:noFill/>
          <a:ln w="12700" cap="flat" cmpd="sng" algn="ctr">
            <a:solidFill>
              <a:srgbClr val="FF0000"/>
            </a:solidFill>
            <a:prstDash val="solid"/>
            <a:round/>
            <a:headEnd type="none" w="med" len="med"/>
            <a:tailEnd type="arrow"/>
          </a:ln>
          <a:effectLst/>
        </p:spPr>
      </p:cxnSp>
      <p:cxnSp>
        <p:nvCxnSpPr>
          <p:cNvPr id="42" name="Straight Arrow Connector 41"/>
          <p:cNvCxnSpPr/>
          <p:nvPr/>
        </p:nvCxnSpPr>
        <p:spPr bwMode="auto">
          <a:xfrm>
            <a:off x="6757815" y="4880769"/>
            <a:ext cx="457200" cy="0"/>
          </a:xfrm>
          <a:prstGeom prst="straightConnector1">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23973520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Exiting a rule set</a:t>
            </a:r>
          </a:p>
        </p:txBody>
      </p:sp>
      <p:sp>
        <p:nvSpPr>
          <p:cNvPr id="19459" name="Rectangle 3"/>
          <p:cNvSpPr>
            <a:spLocks noGrp="1" noChangeArrowheads="1"/>
          </p:cNvSpPr>
          <p:nvPr>
            <p:ph idx="1"/>
          </p:nvPr>
        </p:nvSpPr>
        <p:spPr/>
        <p:txBody>
          <a:bodyPr/>
          <a:lstStyle/>
          <a:p>
            <a:pPr>
              <a:buFont typeface="Arial" charset="0"/>
              <a:buChar char="•"/>
            </a:pPr>
            <a:r>
              <a:rPr lang="en-US" smtClean="0"/>
              <a:t>Typically done only in rules in "exit after first action" rule sets</a:t>
            </a:r>
          </a:p>
          <a:p>
            <a:pPr lvl="1"/>
            <a:r>
              <a:rPr lang="en-US" smtClean="0"/>
              <a:t>Syntax: </a:t>
            </a:r>
            <a:r>
              <a:rPr lang="en-US" smtClean="0">
                <a:solidFill>
                  <a:srgbClr val="FF3300"/>
                </a:solidFill>
              </a:rPr>
              <a:t>actions.exit()</a:t>
            </a:r>
          </a:p>
          <a:p>
            <a:pPr lvl="1"/>
            <a:r>
              <a:rPr lang="en-US" smtClean="0"/>
              <a:t>Example:</a:t>
            </a:r>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8" y="2724150"/>
            <a:ext cx="8291512" cy="16891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93449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Lesson outline</a:t>
            </a:r>
          </a:p>
        </p:txBody>
      </p:sp>
      <p:sp>
        <p:nvSpPr>
          <p:cNvPr id="2048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Business rules overview</a:t>
            </a:r>
          </a:p>
          <a:p>
            <a:pPr>
              <a:lnSpc>
                <a:spcPct val="150000"/>
              </a:lnSpc>
              <a:buFont typeface="Arial" charset="0"/>
              <a:buChar char="•"/>
            </a:pPr>
            <a:r>
              <a:rPr lang="en-US" sz="2800" smtClean="0">
                <a:solidFill>
                  <a:srgbClr val="C0C0C0"/>
                </a:solidFill>
              </a:rPr>
              <a:t>Rules-specific Gosu</a:t>
            </a:r>
          </a:p>
          <a:p>
            <a:pPr>
              <a:lnSpc>
                <a:spcPct val="150000"/>
              </a:lnSpc>
              <a:buFont typeface="Arial" charset="0"/>
              <a:buChar char="•"/>
            </a:pPr>
            <a:r>
              <a:rPr lang="en-US" sz="2800" smtClean="0"/>
              <a:t>Working with rules</a:t>
            </a:r>
          </a:p>
          <a:p>
            <a:pPr>
              <a:lnSpc>
                <a:spcPct val="150000"/>
              </a:lnSpc>
              <a:buFont typeface="Arial" charset="0"/>
              <a:buChar char="•"/>
            </a:pPr>
            <a:r>
              <a:rPr lang="en-US" sz="2800" smtClean="0">
                <a:solidFill>
                  <a:srgbClr val="C0C0C0"/>
                </a:solidFill>
              </a:rPr>
              <a:t>Debugging rules</a:t>
            </a:r>
          </a:p>
          <a:p>
            <a:pPr>
              <a:lnSpc>
                <a:spcPct val="150000"/>
              </a:lnSpc>
              <a:buFont typeface="Arial" charset="0"/>
              <a:buChar char="•"/>
            </a:pPr>
            <a:endParaRPr lang="en-US" sz="2800" smtClean="0">
              <a:solidFill>
                <a:srgbClr val="C0C0C0"/>
              </a:solidFill>
            </a:endParaRPr>
          </a:p>
          <a:p>
            <a:pPr>
              <a:lnSpc>
                <a:spcPct val="150000"/>
              </a:lnSpc>
              <a:buFont typeface="Arial" charset="0"/>
              <a:buChar char="•"/>
            </a:pPr>
            <a:endParaRPr lang="en-US" smtClean="0">
              <a:solidFill>
                <a:srgbClr val="C0C0C0"/>
              </a:solidFill>
            </a:endParaRPr>
          </a:p>
        </p:txBody>
      </p:sp>
    </p:spTree>
    <p:extLst>
      <p:ext uri="{BB962C8B-B14F-4D97-AF65-F5344CB8AC3E}">
        <p14:creationId xmlns:p14="http://schemas.microsoft.com/office/powerpoint/2010/main" val="132619660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39" y="1447800"/>
            <a:ext cx="8029161" cy="2286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Rectangle 2"/>
          <p:cNvSpPr>
            <a:spLocks noGrp="1" noChangeArrowheads="1"/>
          </p:cNvSpPr>
          <p:nvPr>
            <p:ph type="title"/>
          </p:nvPr>
        </p:nvSpPr>
        <p:spPr/>
        <p:txBody>
          <a:bodyPr/>
          <a:lstStyle/>
          <a:p>
            <a:pPr eaLnBrk="1" hangingPunct="1"/>
            <a:r>
              <a:rPr lang="en-US" smtClean="0"/>
              <a:t>Rule set information</a:t>
            </a:r>
          </a:p>
        </p:txBody>
      </p:sp>
      <p:sp>
        <p:nvSpPr>
          <p:cNvPr id="21508" name="Rectangle 3"/>
          <p:cNvSpPr>
            <a:spLocks noGrp="1" noChangeArrowheads="1"/>
          </p:cNvSpPr>
          <p:nvPr>
            <p:ph idx="1"/>
          </p:nvPr>
        </p:nvSpPr>
        <p:spPr>
          <a:xfrm>
            <a:off x="1905000" y="4944219"/>
            <a:ext cx="6172200" cy="762000"/>
          </a:xfrm>
        </p:spPr>
        <p:txBody>
          <a:bodyPr/>
          <a:lstStyle/>
          <a:p>
            <a:pPr>
              <a:buFont typeface="Arial" charset="0"/>
              <a:buChar char="•"/>
            </a:pPr>
            <a:r>
              <a:rPr lang="en-US" dirty="0" smtClean="0"/>
              <a:t>Selecting the rule set displays rule set description and lists root entity </a:t>
            </a:r>
          </a:p>
        </p:txBody>
      </p:sp>
      <p:sp>
        <p:nvSpPr>
          <p:cNvPr id="21510" name="Line 6"/>
          <p:cNvSpPr>
            <a:spLocks noChangeShapeType="1"/>
          </p:cNvSpPr>
          <p:nvPr/>
        </p:nvSpPr>
        <p:spPr bwMode="auto">
          <a:xfrm>
            <a:off x="2487613" y="1771649"/>
            <a:ext cx="2770187" cy="2127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21511" name="Line 7"/>
          <p:cNvSpPr>
            <a:spLocks noChangeShapeType="1"/>
          </p:cNvSpPr>
          <p:nvPr/>
        </p:nvSpPr>
        <p:spPr bwMode="auto">
          <a:xfrm>
            <a:off x="2487612" y="1878010"/>
            <a:ext cx="1855787" cy="306070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2" name="Rounded Rectangle 1"/>
          <p:cNvSpPr/>
          <p:nvPr/>
        </p:nvSpPr>
        <p:spPr bwMode="auto">
          <a:xfrm>
            <a:off x="914400" y="1703389"/>
            <a:ext cx="1573213" cy="20161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1768449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Explain the functionality of business rules</a:t>
            </a:r>
          </a:p>
          <a:p>
            <a:pPr lvl="1" eaLnBrk="1" hangingPunct="1"/>
            <a:r>
              <a:rPr lang="en-US" smtClean="0"/>
              <a:t>Describe the Gosu techniques unique to business rules</a:t>
            </a:r>
          </a:p>
          <a:p>
            <a:pPr lvl="1" eaLnBrk="1" hangingPunct="1"/>
            <a:r>
              <a:rPr lang="en-US" smtClean="0"/>
              <a:t>Write business rules</a:t>
            </a:r>
          </a:p>
          <a:p>
            <a:pPr lvl="1" eaLnBrk="1" hangingPunct="1"/>
            <a:r>
              <a:rPr lang="en-US" smtClean="0"/>
              <a:t>Use Studio debugger to debug business rules</a:t>
            </a:r>
          </a:p>
          <a:p>
            <a:pPr lvl="1" eaLnBrk="1" hangingPunct="1"/>
            <a:endParaRPr lang="en-US"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eaLnBrk="0" hangingPunct="0">
              <a:spcBef>
                <a:spcPct val="20000"/>
              </a:spcBef>
              <a:spcAft>
                <a:spcPct val="0"/>
              </a:spcAft>
              <a:buClr>
                <a:srgbClr val="0146AD"/>
              </a:buClr>
              <a:buSzPct val="90000"/>
              <a:buFont typeface="Wingdings 2" pitchFamily="18" charset="2"/>
              <a:buNone/>
            </a:pPr>
            <a:r>
              <a:rPr lang="en-US" sz="1400">
                <a:solidFill>
                  <a:srgbClr val="AA3704"/>
                </a:solidFill>
              </a:rPr>
              <a:t>This lesson uses the notes section for additional explanation and information.</a:t>
            </a:r>
            <a:br>
              <a:rPr lang="en-US" sz="1400">
                <a:solidFill>
                  <a:srgbClr val="AA3704"/>
                </a:solidFill>
              </a:rPr>
            </a:br>
            <a:r>
              <a:rPr lang="en-US" sz="1400">
                <a:solidFill>
                  <a:srgbClr val="AA3704"/>
                </a:solidFill>
              </a:rPr>
              <a:t>To view the notes in PowerPoint, choose View</a:t>
            </a:r>
            <a:r>
              <a:rPr lang="en-US" sz="1400">
                <a:solidFill>
                  <a:srgbClr val="AA3704"/>
                </a:solidFill>
                <a:sym typeface="Wingdings" pitchFamily="2" charset="2"/>
              </a:rPr>
              <a:t>Normal or </a:t>
            </a:r>
            <a:r>
              <a:rPr lang="en-US" sz="1400">
                <a:solidFill>
                  <a:srgbClr val="AA3704"/>
                </a:solidFill>
              </a:rPr>
              <a:t>View</a:t>
            </a:r>
            <a:r>
              <a:rPr lang="en-US" sz="1400">
                <a:solidFill>
                  <a:srgbClr val="AA3704"/>
                </a:solidFill>
                <a:sym typeface="Wingdings" pitchFamily="2" charset="2"/>
              </a:rPr>
              <a:t></a:t>
            </a:r>
            <a:r>
              <a:rPr lang="en-US" sz="1400">
                <a:solidFill>
                  <a:srgbClr val="AA3704"/>
                </a:solidFill>
              </a:rPr>
              <a:t>Notes Page.</a:t>
            </a:r>
            <a:br>
              <a:rPr lang="en-US" sz="1400">
                <a:solidFill>
                  <a:srgbClr val="AA3704"/>
                </a:solidFill>
              </a:rPr>
            </a:br>
            <a:r>
              <a:rPr lang="en-US" sz="1400">
                <a:solidFill>
                  <a:srgbClr val="AA3704"/>
                </a:solidFill>
              </a:rPr>
              <a:t>If you choose to print the notes for the lesson, be sure to select “Print hidden slides.”</a:t>
            </a:r>
          </a:p>
          <a:p>
            <a:pPr lvl="1" eaLnBrk="0" hangingPunct="0">
              <a:spcBef>
                <a:spcPct val="20000"/>
              </a:spcBef>
              <a:spcAft>
                <a:spcPct val="0"/>
              </a:spcAft>
              <a:buClr>
                <a:srgbClr val="0146AD"/>
              </a:buClr>
              <a:buSzPct val="90000"/>
              <a:buFont typeface="Wingdings 2" pitchFamily="18" charset="2"/>
              <a:buNone/>
            </a:pPr>
            <a:endParaRPr lang="en-US" sz="1400">
              <a:solidFill>
                <a:srgbClr val="AA3704"/>
              </a:solidFill>
            </a:endParaRPr>
          </a:p>
        </p:txBody>
      </p:sp>
    </p:spTree>
    <p:extLst>
      <p:ext uri="{BB962C8B-B14F-4D97-AF65-F5344CB8AC3E}">
        <p14:creationId xmlns:p14="http://schemas.microsoft.com/office/powerpoint/2010/main" val="129520825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515" y="1349375"/>
            <a:ext cx="6780213" cy="27813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1" name="Rectangle 2"/>
          <p:cNvSpPr>
            <a:spLocks noGrp="1" noChangeArrowheads="1"/>
          </p:cNvSpPr>
          <p:nvPr>
            <p:ph type="title"/>
          </p:nvPr>
        </p:nvSpPr>
        <p:spPr/>
        <p:txBody>
          <a:bodyPr/>
          <a:lstStyle/>
          <a:p>
            <a:pPr eaLnBrk="1" hangingPunct="1"/>
            <a:r>
              <a:rPr lang="en-US" smtClean="0"/>
              <a:t>Rules in Studio</a:t>
            </a:r>
          </a:p>
        </p:txBody>
      </p:sp>
      <p:sp>
        <p:nvSpPr>
          <p:cNvPr id="22532" name="Rectangle 12"/>
          <p:cNvSpPr>
            <a:spLocks noGrp="1" noChangeArrowheads="1"/>
          </p:cNvSpPr>
          <p:nvPr>
            <p:ph idx="1"/>
          </p:nvPr>
        </p:nvSpPr>
        <p:spPr>
          <a:xfrm>
            <a:off x="791531" y="4343400"/>
            <a:ext cx="7057069" cy="908050"/>
          </a:xfrm>
        </p:spPr>
        <p:txBody>
          <a:bodyPr/>
          <a:lstStyle/>
          <a:p>
            <a:pPr>
              <a:buFont typeface="Arial" charset="0"/>
              <a:buChar char="•"/>
            </a:pPr>
            <a:r>
              <a:rPr lang="en-US" dirty="0" smtClean="0"/>
              <a:t>Select a rule set in Project to display Rule Set tab</a:t>
            </a:r>
          </a:p>
          <a:p>
            <a:pPr>
              <a:buFont typeface="Arial" charset="0"/>
              <a:buChar char="•"/>
            </a:pPr>
            <a:r>
              <a:rPr lang="en-US" dirty="0" smtClean="0"/>
              <a:t>Select a rule in Rule Set tab to display Rule tab</a:t>
            </a:r>
          </a:p>
        </p:txBody>
      </p:sp>
      <p:sp>
        <p:nvSpPr>
          <p:cNvPr id="22533" name="Text Box 5"/>
          <p:cNvSpPr txBox="1">
            <a:spLocks noChangeArrowheads="1"/>
          </p:cNvSpPr>
          <p:nvPr/>
        </p:nvSpPr>
        <p:spPr bwMode="auto">
          <a:xfrm>
            <a:off x="874713" y="990600"/>
            <a:ext cx="14303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a:solidFill>
                  <a:schemeClr val="bg1"/>
                </a:solidFill>
                <a:latin typeface="Arial" charset="0"/>
              </a:defRPr>
            </a:lvl1pPr>
            <a:lvl2pPr marL="742950" indent="-285750" eaLnBrk="0" hangingPunct="0">
              <a:defRPr sz="2000">
                <a:solidFill>
                  <a:schemeClr val="bg1"/>
                </a:solidFill>
                <a:latin typeface="Arial" charset="0"/>
              </a:defRPr>
            </a:lvl2pPr>
            <a:lvl3pPr marL="1143000" indent="-228600" eaLnBrk="0" hangingPunct="0">
              <a:defRPr sz="2000">
                <a:solidFill>
                  <a:schemeClr val="bg1"/>
                </a:solidFill>
                <a:latin typeface="Arial" charset="0"/>
              </a:defRPr>
            </a:lvl3pPr>
            <a:lvl4pPr marL="1600200" indent="-228600" eaLnBrk="0" hangingPunct="0">
              <a:defRPr sz="2000">
                <a:solidFill>
                  <a:schemeClr val="bg1"/>
                </a:solidFill>
                <a:latin typeface="Arial" charset="0"/>
              </a:defRPr>
            </a:lvl4pPr>
            <a:lvl5pPr marL="2057400" indent="-228600" eaLnBrk="0" hangingPunct="0">
              <a:defRPr sz="2000">
                <a:solidFill>
                  <a:schemeClr val="bg1"/>
                </a:solidFill>
                <a:latin typeface="Arial" charset="0"/>
              </a:defRPr>
            </a:lvl5pPr>
            <a:lvl6pPr marL="2514600" indent="-228600" eaLnBrk="0" fontAlgn="base" hangingPunct="0">
              <a:spcBef>
                <a:spcPct val="50000"/>
              </a:spcBef>
              <a:spcAft>
                <a:spcPct val="30000"/>
              </a:spcAft>
              <a:buClr>
                <a:schemeClr val="tx1"/>
              </a:buClr>
              <a:defRPr sz="2000">
                <a:solidFill>
                  <a:schemeClr val="bg1"/>
                </a:solidFill>
                <a:latin typeface="Arial" charset="0"/>
              </a:defRPr>
            </a:lvl6pPr>
            <a:lvl7pPr marL="2971800" indent="-228600" eaLnBrk="0" fontAlgn="base" hangingPunct="0">
              <a:spcBef>
                <a:spcPct val="50000"/>
              </a:spcBef>
              <a:spcAft>
                <a:spcPct val="30000"/>
              </a:spcAft>
              <a:buClr>
                <a:schemeClr val="tx1"/>
              </a:buClr>
              <a:defRPr sz="2000">
                <a:solidFill>
                  <a:schemeClr val="bg1"/>
                </a:solidFill>
                <a:latin typeface="Arial" charset="0"/>
              </a:defRPr>
            </a:lvl7pPr>
            <a:lvl8pPr marL="3429000" indent="-228600" eaLnBrk="0" fontAlgn="base" hangingPunct="0">
              <a:spcBef>
                <a:spcPct val="50000"/>
              </a:spcBef>
              <a:spcAft>
                <a:spcPct val="30000"/>
              </a:spcAft>
              <a:buClr>
                <a:schemeClr val="tx1"/>
              </a:buClr>
              <a:defRPr sz="2000">
                <a:solidFill>
                  <a:schemeClr val="bg1"/>
                </a:solidFill>
                <a:latin typeface="Arial" charset="0"/>
              </a:defRPr>
            </a:lvl8pPr>
            <a:lvl9pPr marL="3886200" indent="-228600" eaLnBrk="0" fontAlgn="base" hangingPunct="0">
              <a:spcBef>
                <a:spcPct val="50000"/>
              </a:spcBef>
              <a:spcAft>
                <a:spcPct val="30000"/>
              </a:spcAft>
              <a:buClr>
                <a:schemeClr val="tx1"/>
              </a:buClr>
              <a:defRPr sz="2000">
                <a:solidFill>
                  <a:schemeClr val="bg1"/>
                </a:solidFill>
                <a:latin typeface="Arial" charset="0"/>
              </a:defRPr>
            </a:lvl9pPr>
          </a:lstStyle>
          <a:p>
            <a:pPr algn="ctr" eaLnBrk="1" hangingPunct="1"/>
            <a:r>
              <a:rPr lang="en-US" dirty="0" smtClean="0">
                <a:solidFill>
                  <a:srgbClr val="FF0000"/>
                </a:solidFill>
              </a:rPr>
              <a:t>Project</a:t>
            </a:r>
            <a:endParaRPr lang="en-US" dirty="0">
              <a:solidFill>
                <a:srgbClr val="FF0000"/>
              </a:solidFill>
            </a:endParaRPr>
          </a:p>
        </p:txBody>
      </p:sp>
      <p:sp>
        <p:nvSpPr>
          <p:cNvPr id="22534" name="Text Box 6"/>
          <p:cNvSpPr txBox="1">
            <a:spLocks noChangeArrowheads="1"/>
          </p:cNvSpPr>
          <p:nvPr/>
        </p:nvSpPr>
        <p:spPr bwMode="auto">
          <a:xfrm>
            <a:off x="2839330" y="990600"/>
            <a:ext cx="14303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a:solidFill>
                  <a:schemeClr val="bg1"/>
                </a:solidFill>
                <a:latin typeface="Arial" charset="0"/>
              </a:defRPr>
            </a:lvl1pPr>
            <a:lvl2pPr marL="742950" indent="-285750" eaLnBrk="0" hangingPunct="0">
              <a:defRPr sz="2000">
                <a:solidFill>
                  <a:schemeClr val="bg1"/>
                </a:solidFill>
                <a:latin typeface="Arial" charset="0"/>
              </a:defRPr>
            </a:lvl2pPr>
            <a:lvl3pPr marL="1143000" indent="-228600" eaLnBrk="0" hangingPunct="0">
              <a:defRPr sz="2000">
                <a:solidFill>
                  <a:schemeClr val="bg1"/>
                </a:solidFill>
                <a:latin typeface="Arial" charset="0"/>
              </a:defRPr>
            </a:lvl3pPr>
            <a:lvl4pPr marL="1600200" indent="-228600" eaLnBrk="0" hangingPunct="0">
              <a:defRPr sz="2000">
                <a:solidFill>
                  <a:schemeClr val="bg1"/>
                </a:solidFill>
                <a:latin typeface="Arial" charset="0"/>
              </a:defRPr>
            </a:lvl4pPr>
            <a:lvl5pPr marL="2057400" indent="-228600" eaLnBrk="0" hangingPunct="0">
              <a:defRPr sz="2000">
                <a:solidFill>
                  <a:schemeClr val="bg1"/>
                </a:solidFill>
                <a:latin typeface="Arial" charset="0"/>
              </a:defRPr>
            </a:lvl5pPr>
            <a:lvl6pPr marL="2514600" indent="-228600" eaLnBrk="0" fontAlgn="base" hangingPunct="0">
              <a:spcBef>
                <a:spcPct val="50000"/>
              </a:spcBef>
              <a:spcAft>
                <a:spcPct val="30000"/>
              </a:spcAft>
              <a:buClr>
                <a:schemeClr val="tx1"/>
              </a:buClr>
              <a:defRPr sz="2000">
                <a:solidFill>
                  <a:schemeClr val="bg1"/>
                </a:solidFill>
                <a:latin typeface="Arial" charset="0"/>
              </a:defRPr>
            </a:lvl6pPr>
            <a:lvl7pPr marL="2971800" indent="-228600" eaLnBrk="0" fontAlgn="base" hangingPunct="0">
              <a:spcBef>
                <a:spcPct val="50000"/>
              </a:spcBef>
              <a:spcAft>
                <a:spcPct val="30000"/>
              </a:spcAft>
              <a:buClr>
                <a:schemeClr val="tx1"/>
              </a:buClr>
              <a:defRPr sz="2000">
                <a:solidFill>
                  <a:schemeClr val="bg1"/>
                </a:solidFill>
                <a:latin typeface="Arial" charset="0"/>
              </a:defRPr>
            </a:lvl7pPr>
            <a:lvl8pPr marL="3429000" indent="-228600" eaLnBrk="0" fontAlgn="base" hangingPunct="0">
              <a:spcBef>
                <a:spcPct val="50000"/>
              </a:spcBef>
              <a:spcAft>
                <a:spcPct val="30000"/>
              </a:spcAft>
              <a:buClr>
                <a:schemeClr val="tx1"/>
              </a:buClr>
              <a:defRPr sz="2000">
                <a:solidFill>
                  <a:schemeClr val="bg1"/>
                </a:solidFill>
                <a:latin typeface="Arial" charset="0"/>
              </a:defRPr>
            </a:lvl8pPr>
            <a:lvl9pPr marL="3886200" indent="-228600" eaLnBrk="0" fontAlgn="base" hangingPunct="0">
              <a:spcBef>
                <a:spcPct val="50000"/>
              </a:spcBef>
              <a:spcAft>
                <a:spcPct val="30000"/>
              </a:spcAft>
              <a:buClr>
                <a:schemeClr val="tx1"/>
              </a:buClr>
              <a:defRPr sz="2000">
                <a:solidFill>
                  <a:schemeClr val="bg1"/>
                </a:solidFill>
                <a:latin typeface="Arial" charset="0"/>
              </a:defRPr>
            </a:lvl9pPr>
          </a:lstStyle>
          <a:p>
            <a:pPr algn="ctr" eaLnBrk="1" hangingPunct="1"/>
            <a:r>
              <a:rPr lang="en-US" dirty="0">
                <a:solidFill>
                  <a:srgbClr val="FF0000"/>
                </a:solidFill>
              </a:rPr>
              <a:t>Rule Set tab</a:t>
            </a:r>
          </a:p>
        </p:txBody>
      </p:sp>
      <p:sp>
        <p:nvSpPr>
          <p:cNvPr id="22535" name="Text Box 7"/>
          <p:cNvSpPr txBox="1">
            <a:spLocks noChangeArrowheads="1"/>
          </p:cNvSpPr>
          <p:nvPr/>
        </p:nvSpPr>
        <p:spPr bwMode="auto">
          <a:xfrm>
            <a:off x="5791659" y="990600"/>
            <a:ext cx="149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a:solidFill>
                  <a:schemeClr val="bg1"/>
                </a:solidFill>
                <a:latin typeface="Arial" charset="0"/>
              </a:defRPr>
            </a:lvl1pPr>
            <a:lvl2pPr marL="742950" indent="-285750" eaLnBrk="0" hangingPunct="0">
              <a:defRPr sz="2000">
                <a:solidFill>
                  <a:schemeClr val="bg1"/>
                </a:solidFill>
                <a:latin typeface="Arial" charset="0"/>
              </a:defRPr>
            </a:lvl2pPr>
            <a:lvl3pPr marL="1143000" indent="-228600" eaLnBrk="0" hangingPunct="0">
              <a:defRPr sz="2000">
                <a:solidFill>
                  <a:schemeClr val="bg1"/>
                </a:solidFill>
                <a:latin typeface="Arial" charset="0"/>
              </a:defRPr>
            </a:lvl3pPr>
            <a:lvl4pPr marL="1600200" indent="-228600" eaLnBrk="0" hangingPunct="0">
              <a:defRPr sz="2000">
                <a:solidFill>
                  <a:schemeClr val="bg1"/>
                </a:solidFill>
                <a:latin typeface="Arial" charset="0"/>
              </a:defRPr>
            </a:lvl4pPr>
            <a:lvl5pPr marL="2057400" indent="-228600" eaLnBrk="0" hangingPunct="0">
              <a:defRPr sz="2000">
                <a:solidFill>
                  <a:schemeClr val="bg1"/>
                </a:solidFill>
                <a:latin typeface="Arial" charset="0"/>
              </a:defRPr>
            </a:lvl5pPr>
            <a:lvl6pPr marL="2514600" indent="-228600" eaLnBrk="0" fontAlgn="base" hangingPunct="0">
              <a:spcBef>
                <a:spcPct val="50000"/>
              </a:spcBef>
              <a:spcAft>
                <a:spcPct val="30000"/>
              </a:spcAft>
              <a:buClr>
                <a:schemeClr val="tx1"/>
              </a:buClr>
              <a:defRPr sz="2000">
                <a:solidFill>
                  <a:schemeClr val="bg1"/>
                </a:solidFill>
                <a:latin typeface="Arial" charset="0"/>
              </a:defRPr>
            </a:lvl6pPr>
            <a:lvl7pPr marL="2971800" indent="-228600" eaLnBrk="0" fontAlgn="base" hangingPunct="0">
              <a:spcBef>
                <a:spcPct val="50000"/>
              </a:spcBef>
              <a:spcAft>
                <a:spcPct val="30000"/>
              </a:spcAft>
              <a:buClr>
                <a:schemeClr val="tx1"/>
              </a:buClr>
              <a:defRPr sz="2000">
                <a:solidFill>
                  <a:schemeClr val="bg1"/>
                </a:solidFill>
                <a:latin typeface="Arial" charset="0"/>
              </a:defRPr>
            </a:lvl7pPr>
            <a:lvl8pPr marL="3429000" indent="-228600" eaLnBrk="0" fontAlgn="base" hangingPunct="0">
              <a:spcBef>
                <a:spcPct val="50000"/>
              </a:spcBef>
              <a:spcAft>
                <a:spcPct val="30000"/>
              </a:spcAft>
              <a:buClr>
                <a:schemeClr val="tx1"/>
              </a:buClr>
              <a:defRPr sz="2000">
                <a:solidFill>
                  <a:schemeClr val="bg1"/>
                </a:solidFill>
                <a:latin typeface="Arial" charset="0"/>
              </a:defRPr>
            </a:lvl8pPr>
            <a:lvl9pPr marL="3886200" indent="-228600" eaLnBrk="0" fontAlgn="base" hangingPunct="0">
              <a:spcBef>
                <a:spcPct val="50000"/>
              </a:spcBef>
              <a:spcAft>
                <a:spcPct val="30000"/>
              </a:spcAft>
              <a:buClr>
                <a:schemeClr val="tx1"/>
              </a:buClr>
              <a:defRPr sz="2000">
                <a:solidFill>
                  <a:schemeClr val="bg1"/>
                </a:solidFill>
                <a:latin typeface="Arial" charset="0"/>
              </a:defRPr>
            </a:lvl9pPr>
          </a:lstStyle>
          <a:p>
            <a:pPr algn="ctr" eaLnBrk="1" hangingPunct="1"/>
            <a:r>
              <a:rPr lang="en-US" dirty="0">
                <a:solidFill>
                  <a:srgbClr val="FF0000"/>
                </a:solidFill>
              </a:rPr>
              <a:t>Rule tab</a:t>
            </a:r>
          </a:p>
        </p:txBody>
      </p:sp>
      <p:sp>
        <p:nvSpPr>
          <p:cNvPr id="22536" name="AutoShape 8"/>
          <p:cNvSpPr>
            <a:spLocks noChangeArrowheads="1"/>
          </p:cNvSpPr>
          <p:nvPr/>
        </p:nvSpPr>
        <p:spPr bwMode="auto">
          <a:xfrm>
            <a:off x="1524000" y="1905000"/>
            <a:ext cx="1123950" cy="2095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37" name="Line 9"/>
          <p:cNvSpPr>
            <a:spLocks noChangeShapeType="1"/>
          </p:cNvSpPr>
          <p:nvPr/>
        </p:nvSpPr>
        <p:spPr bwMode="auto">
          <a:xfrm flipV="1">
            <a:off x="2647950" y="1349375"/>
            <a:ext cx="311150" cy="69316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22538" name="AutoShape 10"/>
          <p:cNvSpPr>
            <a:spLocks noChangeArrowheads="1"/>
          </p:cNvSpPr>
          <p:nvPr/>
        </p:nvSpPr>
        <p:spPr bwMode="auto">
          <a:xfrm>
            <a:off x="4350621" y="1584038"/>
            <a:ext cx="1654175" cy="2238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39" name="Line 11"/>
          <p:cNvSpPr>
            <a:spLocks noChangeShapeType="1"/>
          </p:cNvSpPr>
          <p:nvPr/>
        </p:nvSpPr>
        <p:spPr bwMode="auto">
          <a:xfrm flipV="1">
            <a:off x="5638800" y="1211712"/>
            <a:ext cx="381000" cy="3884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Tree>
    <p:extLst>
      <p:ext uri="{BB962C8B-B14F-4D97-AF65-F5344CB8AC3E}">
        <p14:creationId xmlns:p14="http://schemas.microsoft.com/office/powerpoint/2010/main" val="333029226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r="20304"/>
          <a:stretch/>
        </p:blipFill>
        <p:spPr bwMode="auto">
          <a:xfrm>
            <a:off x="537082" y="3865562"/>
            <a:ext cx="7294047" cy="154463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8" y="762000"/>
            <a:ext cx="3128962" cy="266368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4" name="Rectangle 2"/>
          <p:cNvSpPr>
            <a:spLocks noGrp="1" noChangeArrowheads="1"/>
          </p:cNvSpPr>
          <p:nvPr>
            <p:ph type="title"/>
          </p:nvPr>
        </p:nvSpPr>
        <p:spPr/>
        <p:txBody>
          <a:bodyPr/>
          <a:lstStyle/>
          <a:p>
            <a:pPr eaLnBrk="1" hangingPunct="1"/>
            <a:r>
              <a:rPr lang="en-US" smtClean="0"/>
              <a:t>Creating new rules</a:t>
            </a:r>
          </a:p>
        </p:txBody>
      </p:sp>
      <p:sp>
        <p:nvSpPr>
          <p:cNvPr id="23559" name="Line 10"/>
          <p:cNvSpPr>
            <a:spLocks noChangeShapeType="1"/>
          </p:cNvSpPr>
          <p:nvPr/>
        </p:nvSpPr>
        <p:spPr bwMode="auto">
          <a:xfrm>
            <a:off x="3581400" y="1740665"/>
            <a:ext cx="457200" cy="2603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23561" name="Line 12"/>
          <p:cNvSpPr>
            <a:spLocks noChangeShapeType="1"/>
          </p:cNvSpPr>
          <p:nvPr/>
        </p:nvSpPr>
        <p:spPr bwMode="auto">
          <a:xfrm flipH="1" flipV="1">
            <a:off x="5152604" y="4773516"/>
            <a:ext cx="1324396" cy="79067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23564" name="Text Box 15"/>
          <p:cNvSpPr txBox="1">
            <a:spLocks noChangeArrowheads="1"/>
          </p:cNvSpPr>
          <p:nvPr/>
        </p:nvSpPr>
        <p:spPr bwMode="auto">
          <a:xfrm>
            <a:off x="4341813" y="1610873"/>
            <a:ext cx="2713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a:solidFill>
                  <a:schemeClr val="bg1"/>
                </a:solidFill>
                <a:latin typeface="Arial" charset="0"/>
              </a:defRPr>
            </a:lvl1pPr>
            <a:lvl2pPr marL="742950" indent="-285750" eaLnBrk="0" hangingPunct="0">
              <a:defRPr sz="2000">
                <a:solidFill>
                  <a:schemeClr val="bg1"/>
                </a:solidFill>
                <a:latin typeface="Arial" charset="0"/>
              </a:defRPr>
            </a:lvl2pPr>
            <a:lvl3pPr marL="1143000" indent="-228600" eaLnBrk="0" hangingPunct="0">
              <a:defRPr sz="2000">
                <a:solidFill>
                  <a:schemeClr val="bg1"/>
                </a:solidFill>
                <a:latin typeface="Arial" charset="0"/>
              </a:defRPr>
            </a:lvl3pPr>
            <a:lvl4pPr marL="1600200" indent="-228600" eaLnBrk="0" hangingPunct="0">
              <a:defRPr sz="2000">
                <a:solidFill>
                  <a:schemeClr val="bg1"/>
                </a:solidFill>
                <a:latin typeface="Arial" charset="0"/>
              </a:defRPr>
            </a:lvl4pPr>
            <a:lvl5pPr marL="2057400" indent="-228600" eaLnBrk="0" hangingPunct="0">
              <a:defRPr sz="2000">
                <a:solidFill>
                  <a:schemeClr val="bg1"/>
                </a:solidFill>
                <a:latin typeface="Arial" charset="0"/>
              </a:defRPr>
            </a:lvl5pPr>
            <a:lvl6pPr marL="2514600" indent="-228600" eaLnBrk="0" fontAlgn="base" hangingPunct="0">
              <a:spcBef>
                <a:spcPct val="50000"/>
              </a:spcBef>
              <a:spcAft>
                <a:spcPct val="30000"/>
              </a:spcAft>
              <a:buClr>
                <a:schemeClr val="tx1"/>
              </a:buClr>
              <a:defRPr sz="2000">
                <a:solidFill>
                  <a:schemeClr val="bg1"/>
                </a:solidFill>
                <a:latin typeface="Arial" charset="0"/>
              </a:defRPr>
            </a:lvl6pPr>
            <a:lvl7pPr marL="2971800" indent="-228600" eaLnBrk="0" fontAlgn="base" hangingPunct="0">
              <a:spcBef>
                <a:spcPct val="50000"/>
              </a:spcBef>
              <a:spcAft>
                <a:spcPct val="30000"/>
              </a:spcAft>
              <a:buClr>
                <a:schemeClr val="tx1"/>
              </a:buClr>
              <a:defRPr sz="2000">
                <a:solidFill>
                  <a:schemeClr val="bg1"/>
                </a:solidFill>
                <a:latin typeface="Arial" charset="0"/>
              </a:defRPr>
            </a:lvl7pPr>
            <a:lvl8pPr marL="3429000" indent="-228600" eaLnBrk="0" fontAlgn="base" hangingPunct="0">
              <a:spcBef>
                <a:spcPct val="50000"/>
              </a:spcBef>
              <a:spcAft>
                <a:spcPct val="30000"/>
              </a:spcAft>
              <a:buClr>
                <a:schemeClr val="tx1"/>
              </a:buClr>
              <a:defRPr sz="2000">
                <a:solidFill>
                  <a:schemeClr val="bg1"/>
                </a:solidFill>
                <a:latin typeface="Arial" charset="0"/>
              </a:defRPr>
            </a:lvl8pPr>
            <a:lvl9pPr marL="3886200" indent="-228600" eaLnBrk="0" fontAlgn="base" hangingPunct="0">
              <a:spcBef>
                <a:spcPct val="50000"/>
              </a:spcBef>
              <a:spcAft>
                <a:spcPct val="30000"/>
              </a:spcAft>
              <a:buClr>
                <a:schemeClr val="tx1"/>
              </a:buClr>
              <a:defRPr sz="2000">
                <a:solidFill>
                  <a:schemeClr val="bg1"/>
                </a:solidFill>
                <a:latin typeface="Arial" charset="0"/>
              </a:defRPr>
            </a:lvl9pPr>
          </a:lstStyle>
          <a:p>
            <a:pPr eaLnBrk="1" hangingPunct="1"/>
            <a:r>
              <a:rPr lang="en-US" dirty="0"/>
              <a:t>Right-click rule parent</a:t>
            </a:r>
          </a:p>
        </p:txBody>
      </p:sp>
      <p:sp>
        <p:nvSpPr>
          <p:cNvPr id="23565" name="Text Box 16"/>
          <p:cNvSpPr txBox="1">
            <a:spLocks noChangeArrowheads="1"/>
          </p:cNvSpPr>
          <p:nvPr/>
        </p:nvSpPr>
        <p:spPr bwMode="auto">
          <a:xfrm>
            <a:off x="6569075" y="5486400"/>
            <a:ext cx="18129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a:solidFill>
                  <a:schemeClr val="bg1"/>
                </a:solidFill>
                <a:latin typeface="Arial" charset="0"/>
              </a:defRPr>
            </a:lvl1pPr>
            <a:lvl2pPr marL="742950" indent="-285750" eaLnBrk="0" hangingPunct="0">
              <a:defRPr sz="2000">
                <a:solidFill>
                  <a:schemeClr val="bg1"/>
                </a:solidFill>
                <a:latin typeface="Arial" charset="0"/>
              </a:defRPr>
            </a:lvl2pPr>
            <a:lvl3pPr marL="1143000" indent="-228600" eaLnBrk="0" hangingPunct="0">
              <a:defRPr sz="2000">
                <a:solidFill>
                  <a:schemeClr val="bg1"/>
                </a:solidFill>
                <a:latin typeface="Arial" charset="0"/>
              </a:defRPr>
            </a:lvl3pPr>
            <a:lvl4pPr marL="1600200" indent="-228600" eaLnBrk="0" hangingPunct="0">
              <a:defRPr sz="2000">
                <a:solidFill>
                  <a:schemeClr val="bg1"/>
                </a:solidFill>
                <a:latin typeface="Arial" charset="0"/>
              </a:defRPr>
            </a:lvl4pPr>
            <a:lvl5pPr marL="2057400" indent="-228600" eaLnBrk="0" hangingPunct="0">
              <a:defRPr sz="2000">
                <a:solidFill>
                  <a:schemeClr val="bg1"/>
                </a:solidFill>
                <a:latin typeface="Arial" charset="0"/>
              </a:defRPr>
            </a:lvl5pPr>
            <a:lvl6pPr marL="2514600" indent="-228600" eaLnBrk="0" fontAlgn="base" hangingPunct="0">
              <a:spcBef>
                <a:spcPct val="50000"/>
              </a:spcBef>
              <a:spcAft>
                <a:spcPct val="30000"/>
              </a:spcAft>
              <a:buClr>
                <a:schemeClr val="tx1"/>
              </a:buClr>
              <a:defRPr sz="2000">
                <a:solidFill>
                  <a:schemeClr val="bg1"/>
                </a:solidFill>
                <a:latin typeface="Arial" charset="0"/>
              </a:defRPr>
            </a:lvl6pPr>
            <a:lvl7pPr marL="2971800" indent="-228600" eaLnBrk="0" fontAlgn="base" hangingPunct="0">
              <a:spcBef>
                <a:spcPct val="50000"/>
              </a:spcBef>
              <a:spcAft>
                <a:spcPct val="30000"/>
              </a:spcAft>
              <a:buClr>
                <a:schemeClr val="tx1"/>
              </a:buClr>
              <a:defRPr sz="2000">
                <a:solidFill>
                  <a:schemeClr val="bg1"/>
                </a:solidFill>
                <a:latin typeface="Arial" charset="0"/>
              </a:defRPr>
            </a:lvl7pPr>
            <a:lvl8pPr marL="3429000" indent="-228600" eaLnBrk="0" fontAlgn="base" hangingPunct="0">
              <a:spcBef>
                <a:spcPct val="50000"/>
              </a:spcBef>
              <a:spcAft>
                <a:spcPct val="30000"/>
              </a:spcAft>
              <a:buClr>
                <a:schemeClr val="tx1"/>
              </a:buClr>
              <a:defRPr sz="2000">
                <a:solidFill>
                  <a:schemeClr val="bg1"/>
                </a:solidFill>
                <a:latin typeface="Arial" charset="0"/>
              </a:defRPr>
            </a:lvl8pPr>
            <a:lvl9pPr marL="3886200" indent="-228600" eaLnBrk="0" fontAlgn="base" hangingPunct="0">
              <a:spcBef>
                <a:spcPct val="50000"/>
              </a:spcBef>
              <a:spcAft>
                <a:spcPct val="30000"/>
              </a:spcAft>
              <a:buClr>
                <a:schemeClr val="tx1"/>
              </a:buClr>
              <a:defRPr sz="2000">
                <a:solidFill>
                  <a:schemeClr val="bg1"/>
                </a:solidFill>
                <a:latin typeface="Arial" charset="0"/>
              </a:defRPr>
            </a:lvl9pPr>
          </a:lstStyle>
          <a:p>
            <a:pPr eaLnBrk="1" hangingPunct="1"/>
            <a:r>
              <a:rPr lang="en-US" dirty="0"/>
              <a:t>Rule defaults to true condition with no action</a:t>
            </a:r>
          </a:p>
        </p:txBody>
      </p:sp>
      <p:sp>
        <p:nvSpPr>
          <p:cNvPr id="2" name="Rounded Rectangle 1"/>
          <p:cNvSpPr/>
          <p:nvPr/>
        </p:nvSpPr>
        <p:spPr bwMode="auto">
          <a:xfrm>
            <a:off x="1828800" y="1600200"/>
            <a:ext cx="1752600" cy="304800"/>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9" name="Picture 5" descr="C:\Users\DSENGU~1\AppData\Local\Temp\SNAGHTML2c44a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9336" y="2035175"/>
            <a:ext cx="4205591" cy="1679712"/>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bwMode="auto">
          <a:xfrm>
            <a:off x="4184105" y="4728369"/>
            <a:ext cx="997495" cy="224631"/>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p:nvSpPr>
        <p:spPr bwMode="auto">
          <a:xfrm>
            <a:off x="4184105" y="5168852"/>
            <a:ext cx="1073695" cy="241347"/>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Straight Arrow Connector 5"/>
          <p:cNvCxnSpPr/>
          <p:nvPr/>
        </p:nvCxnSpPr>
        <p:spPr bwMode="auto">
          <a:xfrm flipH="1" flipV="1">
            <a:off x="5257800" y="5410199"/>
            <a:ext cx="1219200" cy="762001"/>
          </a:xfrm>
          <a:prstGeom prst="straightConnector1">
            <a:avLst/>
          </a:prstGeom>
          <a:noFill/>
          <a:ln w="12700" cap="flat" cmpd="sng" algn="ctr">
            <a:solidFill>
              <a:srgbClr val="FF0000"/>
            </a:solidFill>
            <a:prstDash val="solid"/>
            <a:round/>
            <a:headEnd type="none" w="med" len="med"/>
            <a:tailEnd type="arrow"/>
          </a:ln>
          <a:effectLst/>
        </p:spPr>
      </p:cxnSp>
      <p:cxnSp>
        <p:nvCxnSpPr>
          <p:cNvPr id="10" name="Straight Arrow Connector 9"/>
          <p:cNvCxnSpPr/>
          <p:nvPr/>
        </p:nvCxnSpPr>
        <p:spPr bwMode="auto">
          <a:xfrm>
            <a:off x="3505200" y="4840684"/>
            <a:ext cx="457200" cy="0"/>
          </a:xfrm>
          <a:prstGeom prst="straightConnector1">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245146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Rule conditions and actions</a:t>
            </a:r>
          </a:p>
        </p:txBody>
      </p:sp>
      <p:sp>
        <p:nvSpPr>
          <p:cNvPr id="24579" name="Rectangle 3"/>
          <p:cNvSpPr>
            <a:spLocks noGrp="1" noChangeArrowheads="1"/>
          </p:cNvSpPr>
          <p:nvPr>
            <p:ph idx="1"/>
          </p:nvPr>
        </p:nvSpPr>
        <p:spPr/>
        <p:txBody>
          <a:bodyPr/>
          <a:lstStyle/>
          <a:p>
            <a:pPr>
              <a:buFont typeface="Arial" charset="0"/>
              <a:buChar char="•"/>
            </a:pPr>
            <a:r>
              <a:rPr lang="en-US" smtClean="0"/>
              <a:t>Use rule condition to:</a:t>
            </a:r>
          </a:p>
          <a:p>
            <a:pPr lvl="1"/>
            <a:r>
              <a:rPr lang="en-US" smtClean="0"/>
              <a:t>Indicate if rule action should be executed</a:t>
            </a:r>
          </a:p>
          <a:p>
            <a:pPr lvl="1"/>
            <a:r>
              <a:rPr lang="en-US" smtClean="0"/>
              <a:t>Control whether or not child rules are executed</a:t>
            </a:r>
          </a:p>
          <a:p>
            <a:pPr>
              <a:buFont typeface="Arial" charset="0"/>
              <a:buChar char="•"/>
            </a:pPr>
            <a:r>
              <a:rPr lang="en-US" smtClean="0"/>
              <a:t>If rule should always be executed, set condition to true</a:t>
            </a:r>
          </a:p>
          <a:p>
            <a:pPr>
              <a:buFont typeface="Arial" charset="0"/>
              <a:buChar char="•"/>
            </a:pPr>
            <a:endParaRPr lang="en-US" smtClean="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743199"/>
            <a:ext cx="7989887" cy="36290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225119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7349" y="1392237"/>
            <a:ext cx="3291251" cy="140245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2" name="Rectangle 2"/>
          <p:cNvSpPr>
            <a:spLocks noGrp="1" noChangeArrowheads="1"/>
          </p:cNvSpPr>
          <p:nvPr>
            <p:ph type="title"/>
          </p:nvPr>
        </p:nvSpPr>
        <p:spPr/>
        <p:txBody>
          <a:bodyPr/>
          <a:lstStyle/>
          <a:p>
            <a:pPr eaLnBrk="1" hangingPunct="1"/>
            <a:r>
              <a:rPr lang="en-US" smtClean="0"/>
              <a:t>Working with rules</a:t>
            </a:r>
          </a:p>
        </p:txBody>
      </p:sp>
      <p:sp>
        <p:nvSpPr>
          <p:cNvPr id="25607" name="Text Box 9"/>
          <p:cNvSpPr txBox="1">
            <a:spLocks noChangeArrowheads="1"/>
          </p:cNvSpPr>
          <p:nvPr/>
        </p:nvSpPr>
        <p:spPr bwMode="auto">
          <a:xfrm>
            <a:off x="506413" y="985838"/>
            <a:ext cx="2713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a:solidFill>
                  <a:schemeClr val="bg1"/>
                </a:solidFill>
                <a:latin typeface="Arial" charset="0"/>
              </a:defRPr>
            </a:lvl1pPr>
            <a:lvl2pPr marL="742950" indent="-285750" eaLnBrk="0" hangingPunct="0">
              <a:defRPr sz="2000">
                <a:solidFill>
                  <a:schemeClr val="bg1"/>
                </a:solidFill>
                <a:latin typeface="Arial" charset="0"/>
              </a:defRPr>
            </a:lvl2pPr>
            <a:lvl3pPr marL="1143000" indent="-228600" eaLnBrk="0" hangingPunct="0">
              <a:defRPr sz="2000">
                <a:solidFill>
                  <a:schemeClr val="bg1"/>
                </a:solidFill>
                <a:latin typeface="Arial" charset="0"/>
              </a:defRPr>
            </a:lvl3pPr>
            <a:lvl4pPr marL="1600200" indent="-228600" eaLnBrk="0" hangingPunct="0">
              <a:defRPr sz="2000">
                <a:solidFill>
                  <a:schemeClr val="bg1"/>
                </a:solidFill>
                <a:latin typeface="Arial" charset="0"/>
              </a:defRPr>
            </a:lvl4pPr>
            <a:lvl5pPr marL="2057400" indent="-228600" eaLnBrk="0" hangingPunct="0">
              <a:defRPr sz="2000">
                <a:solidFill>
                  <a:schemeClr val="bg1"/>
                </a:solidFill>
                <a:latin typeface="Arial" charset="0"/>
              </a:defRPr>
            </a:lvl5pPr>
            <a:lvl6pPr marL="2514600" indent="-228600" eaLnBrk="0" fontAlgn="base" hangingPunct="0">
              <a:spcBef>
                <a:spcPct val="50000"/>
              </a:spcBef>
              <a:spcAft>
                <a:spcPct val="30000"/>
              </a:spcAft>
              <a:buClr>
                <a:schemeClr val="tx1"/>
              </a:buClr>
              <a:defRPr sz="2000">
                <a:solidFill>
                  <a:schemeClr val="bg1"/>
                </a:solidFill>
                <a:latin typeface="Arial" charset="0"/>
              </a:defRPr>
            </a:lvl6pPr>
            <a:lvl7pPr marL="2971800" indent="-228600" eaLnBrk="0" fontAlgn="base" hangingPunct="0">
              <a:spcBef>
                <a:spcPct val="50000"/>
              </a:spcBef>
              <a:spcAft>
                <a:spcPct val="30000"/>
              </a:spcAft>
              <a:buClr>
                <a:schemeClr val="tx1"/>
              </a:buClr>
              <a:defRPr sz="2000">
                <a:solidFill>
                  <a:schemeClr val="bg1"/>
                </a:solidFill>
                <a:latin typeface="Arial" charset="0"/>
              </a:defRPr>
            </a:lvl7pPr>
            <a:lvl8pPr marL="3429000" indent="-228600" eaLnBrk="0" fontAlgn="base" hangingPunct="0">
              <a:spcBef>
                <a:spcPct val="50000"/>
              </a:spcBef>
              <a:spcAft>
                <a:spcPct val="30000"/>
              </a:spcAft>
              <a:buClr>
                <a:schemeClr val="tx1"/>
              </a:buClr>
              <a:defRPr sz="2000">
                <a:solidFill>
                  <a:schemeClr val="bg1"/>
                </a:solidFill>
                <a:latin typeface="Arial" charset="0"/>
              </a:defRPr>
            </a:lvl8pPr>
            <a:lvl9pPr marL="3886200" indent="-228600" eaLnBrk="0" fontAlgn="base" hangingPunct="0">
              <a:spcBef>
                <a:spcPct val="50000"/>
              </a:spcBef>
              <a:spcAft>
                <a:spcPct val="30000"/>
              </a:spcAft>
              <a:buClr>
                <a:schemeClr val="tx1"/>
              </a:buClr>
              <a:defRPr sz="2000">
                <a:solidFill>
                  <a:schemeClr val="bg1"/>
                </a:solidFill>
                <a:latin typeface="Arial" charset="0"/>
              </a:defRPr>
            </a:lvl9pPr>
          </a:lstStyle>
          <a:p>
            <a:pPr algn="ctr" eaLnBrk="1" hangingPunct="1"/>
            <a:r>
              <a:rPr lang="en-US"/>
              <a:t>Moving rules</a:t>
            </a:r>
          </a:p>
        </p:txBody>
      </p:sp>
      <p:sp>
        <p:nvSpPr>
          <p:cNvPr id="25608" name="Text Box 10"/>
          <p:cNvSpPr txBox="1">
            <a:spLocks noChangeArrowheads="1"/>
          </p:cNvSpPr>
          <p:nvPr/>
        </p:nvSpPr>
        <p:spPr bwMode="auto">
          <a:xfrm>
            <a:off x="4530725" y="985838"/>
            <a:ext cx="3467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a:solidFill>
                  <a:schemeClr val="bg1"/>
                </a:solidFill>
                <a:latin typeface="Arial" charset="0"/>
              </a:defRPr>
            </a:lvl1pPr>
            <a:lvl2pPr marL="742950" indent="-285750" eaLnBrk="0" hangingPunct="0">
              <a:defRPr sz="2000">
                <a:solidFill>
                  <a:schemeClr val="bg1"/>
                </a:solidFill>
                <a:latin typeface="Arial" charset="0"/>
              </a:defRPr>
            </a:lvl2pPr>
            <a:lvl3pPr marL="1143000" indent="-228600" eaLnBrk="0" hangingPunct="0">
              <a:defRPr sz="2000">
                <a:solidFill>
                  <a:schemeClr val="bg1"/>
                </a:solidFill>
                <a:latin typeface="Arial" charset="0"/>
              </a:defRPr>
            </a:lvl3pPr>
            <a:lvl4pPr marL="1600200" indent="-228600" eaLnBrk="0" hangingPunct="0">
              <a:defRPr sz="2000">
                <a:solidFill>
                  <a:schemeClr val="bg1"/>
                </a:solidFill>
                <a:latin typeface="Arial" charset="0"/>
              </a:defRPr>
            </a:lvl4pPr>
            <a:lvl5pPr marL="2057400" indent="-228600" eaLnBrk="0" hangingPunct="0">
              <a:defRPr sz="2000">
                <a:solidFill>
                  <a:schemeClr val="bg1"/>
                </a:solidFill>
                <a:latin typeface="Arial" charset="0"/>
              </a:defRPr>
            </a:lvl5pPr>
            <a:lvl6pPr marL="2514600" indent="-228600" eaLnBrk="0" fontAlgn="base" hangingPunct="0">
              <a:spcBef>
                <a:spcPct val="50000"/>
              </a:spcBef>
              <a:spcAft>
                <a:spcPct val="30000"/>
              </a:spcAft>
              <a:buClr>
                <a:schemeClr val="tx1"/>
              </a:buClr>
              <a:defRPr sz="2000">
                <a:solidFill>
                  <a:schemeClr val="bg1"/>
                </a:solidFill>
                <a:latin typeface="Arial" charset="0"/>
              </a:defRPr>
            </a:lvl6pPr>
            <a:lvl7pPr marL="2971800" indent="-228600" eaLnBrk="0" fontAlgn="base" hangingPunct="0">
              <a:spcBef>
                <a:spcPct val="50000"/>
              </a:spcBef>
              <a:spcAft>
                <a:spcPct val="30000"/>
              </a:spcAft>
              <a:buClr>
                <a:schemeClr val="tx1"/>
              </a:buClr>
              <a:defRPr sz="2000">
                <a:solidFill>
                  <a:schemeClr val="bg1"/>
                </a:solidFill>
                <a:latin typeface="Arial" charset="0"/>
              </a:defRPr>
            </a:lvl7pPr>
            <a:lvl8pPr marL="3429000" indent="-228600" eaLnBrk="0" fontAlgn="base" hangingPunct="0">
              <a:spcBef>
                <a:spcPct val="50000"/>
              </a:spcBef>
              <a:spcAft>
                <a:spcPct val="30000"/>
              </a:spcAft>
              <a:buClr>
                <a:schemeClr val="tx1"/>
              </a:buClr>
              <a:defRPr sz="2000">
                <a:solidFill>
                  <a:schemeClr val="bg1"/>
                </a:solidFill>
                <a:latin typeface="Arial" charset="0"/>
              </a:defRPr>
            </a:lvl8pPr>
            <a:lvl9pPr marL="3886200" indent="-228600" eaLnBrk="0" fontAlgn="base" hangingPunct="0">
              <a:spcBef>
                <a:spcPct val="50000"/>
              </a:spcBef>
              <a:spcAft>
                <a:spcPct val="30000"/>
              </a:spcAft>
              <a:buClr>
                <a:schemeClr val="tx1"/>
              </a:buClr>
              <a:defRPr sz="2000">
                <a:solidFill>
                  <a:schemeClr val="bg1"/>
                </a:solidFill>
                <a:latin typeface="Arial" charset="0"/>
              </a:defRPr>
            </a:lvl9pPr>
          </a:lstStyle>
          <a:p>
            <a:pPr algn="ctr" eaLnBrk="1" hangingPunct="1"/>
            <a:r>
              <a:rPr lang="en-US"/>
              <a:t>Deactivating/activating rules</a:t>
            </a:r>
          </a:p>
        </p:txBody>
      </p:sp>
      <p:sp>
        <p:nvSpPr>
          <p:cNvPr id="25609" name="Text Box 11"/>
          <p:cNvSpPr txBox="1">
            <a:spLocks noChangeArrowheads="1"/>
          </p:cNvSpPr>
          <p:nvPr/>
        </p:nvSpPr>
        <p:spPr bwMode="auto">
          <a:xfrm>
            <a:off x="4543425" y="3076575"/>
            <a:ext cx="34528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a:solidFill>
                  <a:schemeClr val="bg1"/>
                </a:solidFill>
                <a:latin typeface="Arial" charset="0"/>
              </a:defRPr>
            </a:lvl1pPr>
            <a:lvl2pPr marL="742950" indent="-285750" eaLnBrk="0" hangingPunct="0">
              <a:defRPr sz="2000">
                <a:solidFill>
                  <a:schemeClr val="bg1"/>
                </a:solidFill>
                <a:latin typeface="Arial" charset="0"/>
              </a:defRPr>
            </a:lvl2pPr>
            <a:lvl3pPr marL="1143000" indent="-228600" eaLnBrk="0" hangingPunct="0">
              <a:defRPr sz="2000">
                <a:solidFill>
                  <a:schemeClr val="bg1"/>
                </a:solidFill>
                <a:latin typeface="Arial" charset="0"/>
              </a:defRPr>
            </a:lvl3pPr>
            <a:lvl4pPr marL="1600200" indent="-228600" eaLnBrk="0" hangingPunct="0">
              <a:defRPr sz="2000">
                <a:solidFill>
                  <a:schemeClr val="bg1"/>
                </a:solidFill>
                <a:latin typeface="Arial" charset="0"/>
              </a:defRPr>
            </a:lvl4pPr>
            <a:lvl5pPr marL="2057400" indent="-228600" eaLnBrk="0" hangingPunct="0">
              <a:defRPr sz="2000">
                <a:solidFill>
                  <a:schemeClr val="bg1"/>
                </a:solidFill>
                <a:latin typeface="Arial" charset="0"/>
              </a:defRPr>
            </a:lvl5pPr>
            <a:lvl6pPr marL="2514600" indent="-228600" eaLnBrk="0" fontAlgn="base" hangingPunct="0">
              <a:spcBef>
                <a:spcPct val="50000"/>
              </a:spcBef>
              <a:spcAft>
                <a:spcPct val="30000"/>
              </a:spcAft>
              <a:buClr>
                <a:schemeClr val="tx1"/>
              </a:buClr>
              <a:defRPr sz="2000">
                <a:solidFill>
                  <a:schemeClr val="bg1"/>
                </a:solidFill>
                <a:latin typeface="Arial" charset="0"/>
              </a:defRPr>
            </a:lvl6pPr>
            <a:lvl7pPr marL="2971800" indent="-228600" eaLnBrk="0" fontAlgn="base" hangingPunct="0">
              <a:spcBef>
                <a:spcPct val="50000"/>
              </a:spcBef>
              <a:spcAft>
                <a:spcPct val="30000"/>
              </a:spcAft>
              <a:buClr>
                <a:schemeClr val="tx1"/>
              </a:buClr>
              <a:defRPr sz="2000">
                <a:solidFill>
                  <a:schemeClr val="bg1"/>
                </a:solidFill>
                <a:latin typeface="Arial" charset="0"/>
              </a:defRPr>
            </a:lvl7pPr>
            <a:lvl8pPr marL="3429000" indent="-228600" eaLnBrk="0" fontAlgn="base" hangingPunct="0">
              <a:spcBef>
                <a:spcPct val="50000"/>
              </a:spcBef>
              <a:spcAft>
                <a:spcPct val="30000"/>
              </a:spcAft>
              <a:buClr>
                <a:schemeClr val="tx1"/>
              </a:buClr>
              <a:defRPr sz="2000">
                <a:solidFill>
                  <a:schemeClr val="bg1"/>
                </a:solidFill>
                <a:latin typeface="Arial" charset="0"/>
              </a:defRPr>
            </a:lvl8pPr>
            <a:lvl9pPr marL="3886200" indent="-228600" eaLnBrk="0" fontAlgn="base" hangingPunct="0">
              <a:spcBef>
                <a:spcPct val="50000"/>
              </a:spcBef>
              <a:spcAft>
                <a:spcPct val="30000"/>
              </a:spcAft>
              <a:buClr>
                <a:schemeClr val="tx1"/>
              </a:buClr>
              <a:defRPr sz="2000">
                <a:solidFill>
                  <a:schemeClr val="bg1"/>
                </a:solidFill>
                <a:latin typeface="Arial" charset="0"/>
              </a:defRPr>
            </a:lvl9pPr>
          </a:lstStyle>
          <a:p>
            <a:pPr algn="ctr" eaLnBrk="1" hangingPunct="1"/>
            <a:r>
              <a:rPr lang="en-US"/>
              <a:t>Deleting and renaming rules</a:t>
            </a:r>
          </a:p>
        </p:txBody>
      </p:sp>
      <p:sp>
        <p:nvSpPr>
          <p:cNvPr id="25610" name="AutoShape 12"/>
          <p:cNvSpPr>
            <a:spLocks noChangeArrowheads="1"/>
          </p:cNvSpPr>
          <p:nvPr/>
        </p:nvSpPr>
        <p:spPr bwMode="auto">
          <a:xfrm>
            <a:off x="4981575" y="2286000"/>
            <a:ext cx="504825" cy="2619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5611" name="Line 13"/>
          <p:cNvSpPr>
            <a:spLocks noChangeShapeType="1"/>
          </p:cNvSpPr>
          <p:nvPr/>
        </p:nvSpPr>
        <p:spPr bwMode="auto">
          <a:xfrm>
            <a:off x="1800225" y="2452687"/>
            <a:ext cx="0" cy="24241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pic>
        <p:nvPicPr>
          <p:cNvPr id="13"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r="65904"/>
          <a:stretch/>
        </p:blipFill>
        <p:spPr bwMode="auto">
          <a:xfrm>
            <a:off x="506413" y="1392238"/>
            <a:ext cx="3120518" cy="154463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414" y="3206022"/>
            <a:ext cx="3120518" cy="13116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413" y="4890161"/>
            <a:ext cx="3120518" cy="151063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35347" y="3505200"/>
            <a:ext cx="3618053" cy="2514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6629400" y="5334000"/>
            <a:ext cx="15240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6831259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Deploying rule changes</a:t>
            </a:r>
          </a:p>
        </p:txBody>
      </p:sp>
      <p:sp>
        <p:nvSpPr>
          <p:cNvPr id="26627" name="Rectangle 3"/>
          <p:cNvSpPr>
            <a:spLocks noGrp="1" noChangeArrowheads="1"/>
          </p:cNvSpPr>
          <p:nvPr>
            <p:ph idx="1"/>
          </p:nvPr>
        </p:nvSpPr>
        <p:spPr/>
        <p:txBody>
          <a:bodyPr/>
          <a:lstStyle/>
          <a:p>
            <a:pPr>
              <a:buFont typeface="Arial" charset="0"/>
              <a:buChar char="•"/>
            </a:pPr>
            <a:r>
              <a:rPr lang="en-US" smtClean="0"/>
              <a:t>If Dynamic Code Evolution Virtual Machine (DCEVM) is installed and Studio is connected to the application, you only need to save the rule</a:t>
            </a:r>
          </a:p>
          <a:p>
            <a:pPr lvl="1">
              <a:buFont typeface="Arial" charset="0"/>
              <a:buChar char="•"/>
            </a:pPr>
            <a:r>
              <a:rPr lang="en-US" smtClean="0"/>
              <a:t>Changes to business rules are immediately </a:t>
            </a:r>
          </a:p>
          <a:p>
            <a:pPr>
              <a:buFont typeface="Arial" charset="0"/>
              <a:buChar char="•"/>
            </a:pPr>
            <a:r>
              <a:rPr lang="en-US" smtClean="0"/>
              <a:t>If DCEVM is not installed, then you must restart the server</a:t>
            </a:r>
          </a:p>
          <a:p>
            <a:pPr>
              <a:buFont typeface="Arial" charset="0"/>
              <a:buChar char="•"/>
            </a:pPr>
            <a:r>
              <a:rPr lang="en-US" smtClean="0"/>
              <a:t>The remainder of the course assumes that you do have the DCEVM installed</a:t>
            </a:r>
          </a:p>
        </p:txBody>
      </p:sp>
    </p:spTree>
    <p:extLst>
      <p:ext uri="{BB962C8B-B14F-4D97-AF65-F5344CB8AC3E}">
        <p14:creationId xmlns:p14="http://schemas.microsoft.com/office/powerpoint/2010/main" val="213843136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Lesson outline</a:t>
            </a:r>
          </a:p>
        </p:txBody>
      </p:sp>
      <p:sp>
        <p:nvSpPr>
          <p:cNvPr id="2765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Business rules overview</a:t>
            </a:r>
          </a:p>
          <a:p>
            <a:pPr>
              <a:lnSpc>
                <a:spcPct val="150000"/>
              </a:lnSpc>
              <a:buFont typeface="Arial" charset="0"/>
              <a:buChar char="•"/>
            </a:pPr>
            <a:r>
              <a:rPr lang="en-US" sz="2800" smtClean="0">
                <a:solidFill>
                  <a:srgbClr val="C0C0C0"/>
                </a:solidFill>
              </a:rPr>
              <a:t>Rules-specific Gosu</a:t>
            </a:r>
          </a:p>
          <a:p>
            <a:pPr>
              <a:lnSpc>
                <a:spcPct val="150000"/>
              </a:lnSpc>
              <a:buFont typeface="Arial" charset="0"/>
              <a:buChar char="•"/>
            </a:pPr>
            <a:r>
              <a:rPr lang="en-US" sz="2800" smtClean="0">
                <a:solidFill>
                  <a:srgbClr val="C0C0C0"/>
                </a:solidFill>
              </a:rPr>
              <a:t>Working with rules</a:t>
            </a:r>
          </a:p>
          <a:p>
            <a:pPr>
              <a:lnSpc>
                <a:spcPct val="150000"/>
              </a:lnSpc>
              <a:buFont typeface="Arial" charset="0"/>
              <a:buChar char="•"/>
            </a:pPr>
            <a:r>
              <a:rPr lang="en-US" sz="2800" smtClean="0"/>
              <a:t>Debugging rules</a:t>
            </a:r>
          </a:p>
        </p:txBody>
      </p:sp>
    </p:spTree>
    <p:extLst>
      <p:ext uri="{BB962C8B-B14F-4D97-AF65-F5344CB8AC3E}">
        <p14:creationId xmlns:p14="http://schemas.microsoft.com/office/powerpoint/2010/main" val="115344363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Studio debugger</a:t>
            </a:r>
          </a:p>
        </p:txBody>
      </p:sp>
      <p:sp>
        <p:nvSpPr>
          <p:cNvPr id="28675" name="Rectangle 3"/>
          <p:cNvSpPr>
            <a:spLocks noGrp="1" noChangeArrowheads="1"/>
          </p:cNvSpPr>
          <p:nvPr>
            <p:ph idx="1"/>
          </p:nvPr>
        </p:nvSpPr>
        <p:spPr/>
        <p:txBody>
          <a:bodyPr/>
          <a:lstStyle/>
          <a:p>
            <a:pPr>
              <a:buFont typeface="Arial" charset="0"/>
              <a:buChar char="•"/>
            </a:pPr>
            <a:r>
              <a:rPr lang="en-US" dirty="0" smtClean="0"/>
              <a:t>The </a:t>
            </a:r>
            <a:r>
              <a:rPr lang="en-US" b="1" dirty="0" smtClean="0"/>
              <a:t>Studio debugger</a:t>
            </a:r>
            <a:r>
              <a:rPr lang="en-US" dirty="0" smtClean="0"/>
              <a:t> is a set of tools that</a:t>
            </a:r>
            <a:br>
              <a:rPr lang="en-US" dirty="0" smtClean="0"/>
            </a:br>
            <a:r>
              <a:rPr lang="en-US" dirty="0" smtClean="0"/>
              <a:t>shows how code managed by Studio is</a:t>
            </a:r>
            <a:br>
              <a:rPr lang="en-US" dirty="0" smtClean="0"/>
            </a:br>
            <a:r>
              <a:rPr lang="en-US" dirty="0" smtClean="0"/>
              <a:t>executed</a:t>
            </a:r>
          </a:p>
          <a:p>
            <a:pPr lvl="1"/>
            <a:r>
              <a:rPr lang="en-US" dirty="0" smtClean="0"/>
              <a:t>Helps you debug code that does not execute as expected</a:t>
            </a:r>
          </a:p>
          <a:p>
            <a:pPr lvl="1"/>
            <a:r>
              <a:rPr lang="en-US" dirty="0" smtClean="0"/>
              <a:t>Useful for determining how rules are being executed</a:t>
            </a:r>
          </a:p>
          <a:p>
            <a:pPr>
              <a:buFont typeface="Arial" charset="0"/>
              <a:buChar char="•"/>
            </a:pPr>
            <a:r>
              <a:rPr lang="en-US" dirty="0" smtClean="0"/>
              <a:t>Available for most code managed by Studio, including:</a:t>
            </a:r>
          </a:p>
          <a:p>
            <a:pPr lvl="1"/>
            <a:endParaRPr lang="en-US" dirty="0" smtClean="0"/>
          </a:p>
        </p:txBody>
      </p:sp>
      <p:pic>
        <p:nvPicPr>
          <p:cNvPr id="28676" name="Picture 4" descr="GScript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5156200"/>
            <a:ext cx="68580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738" y="3457575"/>
            <a:ext cx="842962"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8678" name="Text Box 6"/>
          <p:cNvSpPr txBox="1">
            <a:spLocks noChangeArrowheads="1"/>
          </p:cNvSpPr>
          <p:nvPr/>
        </p:nvSpPr>
        <p:spPr bwMode="auto">
          <a:xfrm>
            <a:off x="1908175" y="3738563"/>
            <a:ext cx="692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a:solidFill>
                  <a:schemeClr val="bg1"/>
                </a:solidFill>
                <a:latin typeface="Arial" charset="0"/>
              </a:defRPr>
            </a:lvl1pPr>
            <a:lvl2pPr marL="742950" indent="-285750" eaLnBrk="0" hangingPunct="0">
              <a:defRPr sz="2000">
                <a:solidFill>
                  <a:schemeClr val="bg1"/>
                </a:solidFill>
                <a:latin typeface="Arial" charset="0"/>
              </a:defRPr>
            </a:lvl2pPr>
            <a:lvl3pPr marL="1143000" indent="-228600" eaLnBrk="0" hangingPunct="0">
              <a:defRPr sz="2000">
                <a:solidFill>
                  <a:schemeClr val="bg1"/>
                </a:solidFill>
                <a:latin typeface="Arial" charset="0"/>
              </a:defRPr>
            </a:lvl3pPr>
            <a:lvl4pPr marL="1600200" indent="-228600" eaLnBrk="0" hangingPunct="0">
              <a:defRPr sz="2000">
                <a:solidFill>
                  <a:schemeClr val="bg1"/>
                </a:solidFill>
                <a:latin typeface="Arial" charset="0"/>
              </a:defRPr>
            </a:lvl4pPr>
            <a:lvl5pPr marL="2057400" indent="-228600" eaLnBrk="0" hangingPunct="0">
              <a:defRPr sz="2000">
                <a:solidFill>
                  <a:schemeClr val="bg1"/>
                </a:solidFill>
                <a:latin typeface="Arial" charset="0"/>
              </a:defRPr>
            </a:lvl5pPr>
            <a:lvl6pPr marL="2514600" indent="-228600" eaLnBrk="0" fontAlgn="base" hangingPunct="0">
              <a:spcBef>
                <a:spcPct val="50000"/>
              </a:spcBef>
              <a:spcAft>
                <a:spcPct val="30000"/>
              </a:spcAft>
              <a:buClr>
                <a:schemeClr val="tx1"/>
              </a:buClr>
              <a:defRPr sz="2000">
                <a:solidFill>
                  <a:schemeClr val="bg1"/>
                </a:solidFill>
                <a:latin typeface="Arial" charset="0"/>
              </a:defRPr>
            </a:lvl6pPr>
            <a:lvl7pPr marL="2971800" indent="-228600" eaLnBrk="0" fontAlgn="base" hangingPunct="0">
              <a:spcBef>
                <a:spcPct val="50000"/>
              </a:spcBef>
              <a:spcAft>
                <a:spcPct val="30000"/>
              </a:spcAft>
              <a:buClr>
                <a:schemeClr val="tx1"/>
              </a:buClr>
              <a:defRPr sz="2000">
                <a:solidFill>
                  <a:schemeClr val="bg1"/>
                </a:solidFill>
                <a:latin typeface="Arial" charset="0"/>
              </a:defRPr>
            </a:lvl7pPr>
            <a:lvl8pPr marL="3429000" indent="-228600" eaLnBrk="0" fontAlgn="base" hangingPunct="0">
              <a:spcBef>
                <a:spcPct val="50000"/>
              </a:spcBef>
              <a:spcAft>
                <a:spcPct val="30000"/>
              </a:spcAft>
              <a:buClr>
                <a:schemeClr val="tx1"/>
              </a:buClr>
              <a:defRPr sz="2000">
                <a:solidFill>
                  <a:schemeClr val="bg1"/>
                </a:solidFill>
                <a:latin typeface="Arial" charset="0"/>
              </a:defRPr>
            </a:lvl8pPr>
            <a:lvl9pPr marL="3886200" indent="-228600" eaLnBrk="0" fontAlgn="base" hangingPunct="0">
              <a:spcBef>
                <a:spcPct val="50000"/>
              </a:spcBef>
              <a:spcAft>
                <a:spcPct val="30000"/>
              </a:spcAft>
              <a:buClr>
                <a:schemeClr val="tx1"/>
              </a:buClr>
              <a:defRPr sz="2000">
                <a:solidFill>
                  <a:schemeClr val="bg1"/>
                </a:solidFill>
                <a:latin typeface="Arial" charset="0"/>
              </a:defRPr>
            </a:lvl9pPr>
          </a:lstStyle>
          <a:p>
            <a:pPr eaLnBrk="1" hangingPunct="1"/>
            <a:r>
              <a:rPr lang="en-US" b="1"/>
              <a:t>Rules</a:t>
            </a:r>
          </a:p>
        </p:txBody>
      </p:sp>
      <p:sp>
        <p:nvSpPr>
          <p:cNvPr id="28679" name="Text Box 7"/>
          <p:cNvSpPr txBox="1">
            <a:spLocks noChangeArrowheads="1"/>
          </p:cNvSpPr>
          <p:nvPr/>
        </p:nvSpPr>
        <p:spPr bwMode="auto">
          <a:xfrm>
            <a:off x="1919288" y="5370513"/>
            <a:ext cx="960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a:solidFill>
                  <a:schemeClr val="bg1"/>
                </a:solidFill>
                <a:latin typeface="Arial" charset="0"/>
              </a:defRPr>
            </a:lvl1pPr>
            <a:lvl2pPr marL="742950" indent="-285750" eaLnBrk="0" hangingPunct="0">
              <a:defRPr sz="2000">
                <a:solidFill>
                  <a:schemeClr val="bg1"/>
                </a:solidFill>
                <a:latin typeface="Arial" charset="0"/>
              </a:defRPr>
            </a:lvl2pPr>
            <a:lvl3pPr marL="1143000" indent="-228600" eaLnBrk="0" hangingPunct="0">
              <a:defRPr sz="2000">
                <a:solidFill>
                  <a:schemeClr val="bg1"/>
                </a:solidFill>
                <a:latin typeface="Arial" charset="0"/>
              </a:defRPr>
            </a:lvl3pPr>
            <a:lvl4pPr marL="1600200" indent="-228600" eaLnBrk="0" hangingPunct="0">
              <a:defRPr sz="2000">
                <a:solidFill>
                  <a:schemeClr val="bg1"/>
                </a:solidFill>
                <a:latin typeface="Arial" charset="0"/>
              </a:defRPr>
            </a:lvl4pPr>
            <a:lvl5pPr marL="2057400" indent="-228600" eaLnBrk="0" hangingPunct="0">
              <a:defRPr sz="2000">
                <a:solidFill>
                  <a:schemeClr val="bg1"/>
                </a:solidFill>
                <a:latin typeface="Arial" charset="0"/>
              </a:defRPr>
            </a:lvl5pPr>
            <a:lvl6pPr marL="2514600" indent="-228600" eaLnBrk="0" fontAlgn="base" hangingPunct="0">
              <a:spcBef>
                <a:spcPct val="50000"/>
              </a:spcBef>
              <a:spcAft>
                <a:spcPct val="30000"/>
              </a:spcAft>
              <a:buClr>
                <a:schemeClr val="tx1"/>
              </a:buClr>
              <a:defRPr sz="2000">
                <a:solidFill>
                  <a:schemeClr val="bg1"/>
                </a:solidFill>
                <a:latin typeface="Arial" charset="0"/>
              </a:defRPr>
            </a:lvl6pPr>
            <a:lvl7pPr marL="2971800" indent="-228600" eaLnBrk="0" fontAlgn="base" hangingPunct="0">
              <a:spcBef>
                <a:spcPct val="50000"/>
              </a:spcBef>
              <a:spcAft>
                <a:spcPct val="30000"/>
              </a:spcAft>
              <a:buClr>
                <a:schemeClr val="tx1"/>
              </a:buClr>
              <a:defRPr sz="2000">
                <a:solidFill>
                  <a:schemeClr val="bg1"/>
                </a:solidFill>
                <a:latin typeface="Arial" charset="0"/>
              </a:defRPr>
            </a:lvl7pPr>
            <a:lvl8pPr marL="3429000" indent="-228600" eaLnBrk="0" fontAlgn="base" hangingPunct="0">
              <a:spcBef>
                <a:spcPct val="50000"/>
              </a:spcBef>
              <a:spcAft>
                <a:spcPct val="30000"/>
              </a:spcAft>
              <a:buClr>
                <a:schemeClr val="tx1"/>
              </a:buClr>
              <a:defRPr sz="2000">
                <a:solidFill>
                  <a:schemeClr val="bg1"/>
                </a:solidFill>
                <a:latin typeface="Arial" charset="0"/>
              </a:defRPr>
            </a:lvl8pPr>
            <a:lvl9pPr marL="3886200" indent="-228600" eaLnBrk="0" fontAlgn="base" hangingPunct="0">
              <a:spcBef>
                <a:spcPct val="50000"/>
              </a:spcBef>
              <a:spcAft>
                <a:spcPct val="30000"/>
              </a:spcAft>
              <a:buClr>
                <a:schemeClr val="tx1"/>
              </a:buClr>
              <a:defRPr sz="2000">
                <a:solidFill>
                  <a:schemeClr val="bg1"/>
                </a:solidFill>
                <a:latin typeface="Arial" charset="0"/>
              </a:defRPr>
            </a:lvl9pPr>
          </a:lstStyle>
          <a:p>
            <a:pPr eaLnBrk="1" hangingPunct="1"/>
            <a:r>
              <a:rPr lang="en-US" b="1"/>
              <a:t>Classes</a:t>
            </a:r>
          </a:p>
        </p:txBody>
      </p:sp>
      <p:sp>
        <p:nvSpPr>
          <p:cNvPr id="28680" name="Text Box 8"/>
          <p:cNvSpPr txBox="1">
            <a:spLocks noChangeArrowheads="1"/>
          </p:cNvSpPr>
          <p:nvPr/>
        </p:nvSpPr>
        <p:spPr bwMode="auto">
          <a:xfrm>
            <a:off x="1919288" y="4572000"/>
            <a:ext cx="1808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a:solidFill>
                  <a:schemeClr val="bg1"/>
                </a:solidFill>
                <a:latin typeface="Arial" charset="0"/>
              </a:defRPr>
            </a:lvl1pPr>
            <a:lvl2pPr marL="742950" indent="-285750" eaLnBrk="0" hangingPunct="0">
              <a:defRPr sz="2000">
                <a:solidFill>
                  <a:schemeClr val="bg1"/>
                </a:solidFill>
                <a:latin typeface="Arial" charset="0"/>
              </a:defRPr>
            </a:lvl2pPr>
            <a:lvl3pPr marL="1143000" indent="-228600" eaLnBrk="0" hangingPunct="0">
              <a:defRPr sz="2000">
                <a:solidFill>
                  <a:schemeClr val="bg1"/>
                </a:solidFill>
                <a:latin typeface="Arial" charset="0"/>
              </a:defRPr>
            </a:lvl3pPr>
            <a:lvl4pPr marL="1600200" indent="-228600" eaLnBrk="0" hangingPunct="0">
              <a:defRPr sz="2000">
                <a:solidFill>
                  <a:schemeClr val="bg1"/>
                </a:solidFill>
                <a:latin typeface="Arial" charset="0"/>
              </a:defRPr>
            </a:lvl4pPr>
            <a:lvl5pPr marL="2057400" indent="-228600" eaLnBrk="0" hangingPunct="0">
              <a:defRPr sz="2000">
                <a:solidFill>
                  <a:schemeClr val="bg1"/>
                </a:solidFill>
                <a:latin typeface="Arial" charset="0"/>
              </a:defRPr>
            </a:lvl5pPr>
            <a:lvl6pPr marL="2514600" indent="-228600" eaLnBrk="0" fontAlgn="base" hangingPunct="0">
              <a:spcBef>
                <a:spcPct val="50000"/>
              </a:spcBef>
              <a:spcAft>
                <a:spcPct val="30000"/>
              </a:spcAft>
              <a:buClr>
                <a:schemeClr val="tx1"/>
              </a:buClr>
              <a:defRPr sz="2000">
                <a:solidFill>
                  <a:schemeClr val="bg1"/>
                </a:solidFill>
                <a:latin typeface="Arial" charset="0"/>
              </a:defRPr>
            </a:lvl6pPr>
            <a:lvl7pPr marL="2971800" indent="-228600" eaLnBrk="0" fontAlgn="base" hangingPunct="0">
              <a:spcBef>
                <a:spcPct val="50000"/>
              </a:spcBef>
              <a:spcAft>
                <a:spcPct val="30000"/>
              </a:spcAft>
              <a:buClr>
                <a:schemeClr val="tx1"/>
              </a:buClr>
              <a:defRPr sz="2000">
                <a:solidFill>
                  <a:schemeClr val="bg1"/>
                </a:solidFill>
                <a:latin typeface="Arial" charset="0"/>
              </a:defRPr>
            </a:lvl7pPr>
            <a:lvl8pPr marL="3429000" indent="-228600" eaLnBrk="0" fontAlgn="base" hangingPunct="0">
              <a:spcBef>
                <a:spcPct val="50000"/>
              </a:spcBef>
              <a:spcAft>
                <a:spcPct val="30000"/>
              </a:spcAft>
              <a:buClr>
                <a:schemeClr val="tx1"/>
              </a:buClr>
              <a:defRPr sz="2000">
                <a:solidFill>
                  <a:schemeClr val="bg1"/>
                </a:solidFill>
                <a:latin typeface="Arial" charset="0"/>
              </a:defRPr>
            </a:lvl8pPr>
            <a:lvl9pPr marL="3886200" indent="-228600" eaLnBrk="0" fontAlgn="base" hangingPunct="0">
              <a:spcBef>
                <a:spcPct val="50000"/>
              </a:spcBef>
              <a:spcAft>
                <a:spcPct val="30000"/>
              </a:spcAft>
              <a:buClr>
                <a:schemeClr val="tx1"/>
              </a:buClr>
              <a:defRPr sz="2000">
                <a:solidFill>
                  <a:schemeClr val="bg1"/>
                </a:solidFill>
                <a:latin typeface="Arial" charset="0"/>
              </a:defRPr>
            </a:lvl9pPr>
          </a:lstStyle>
          <a:p>
            <a:pPr eaLnBrk="1" hangingPunct="1"/>
            <a:r>
              <a:rPr lang="en-US" b="1"/>
              <a:t>Enhancements</a:t>
            </a:r>
          </a:p>
        </p:txBody>
      </p:sp>
      <p:pic>
        <p:nvPicPr>
          <p:cNvPr id="28681" name="Picture 9" descr="yy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225" y="4335463"/>
            <a:ext cx="6826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760498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455" y="1165830"/>
            <a:ext cx="7056437" cy="15906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8" name="Rectangle 2"/>
          <p:cNvSpPr>
            <a:spLocks noGrp="1" noChangeArrowheads="1"/>
          </p:cNvSpPr>
          <p:nvPr>
            <p:ph type="title"/>
          </p:nvPr>
        </p:nvSpPr>
        <p:spPr/>
        <p:txBody>
          <a:bodyPr/>
          <a:lstStyle/>
          <a:p>
            <a:pPr eaLnBrk="1" hangingPunct="1"/>
            <a:r>
              <a:rPr lang="en-US" smtClean="0"/>
              <a:t>Setting breakpoints</a:t>
            </a:r>
          </a:p>
        </p:txBody>
      </p:sp>
      <p:sp>
        <p:nvSpPr>
          <p:cNvPr id="29699" name="Rectangle 3"/>
          <p:cNvSpPr>
            <a:spLocks noGrp="1" noChangeArrowheads="1"/>
          </p:cNvSpPr>
          <p:nvPr>
            <p:ph idx="1"/>
          </p:nvPr>
        </p:nvSpPr>
        <p:spPr>
          <a:xfrm>
            <a:off x="533400" y="3121025"/>
            <a:ext cx="8318500" cy="3051175"/>
          </a:xfrm>
        </p:spPr>
        <p:txBody>
          <a:bodyPr/>
          <a:lstStyle/>
          <a:p>
            <a:pPr>
              <a:buFont typeface="Arial" charset="0"/>
              <a:buChar char="•"/>
            </a:pPr>
            <a:r>
              <a:rPr lang="en-US" dirty="0" smtClean="0"/>
              <a:t>A </a:t>
            </a:r>
            <a:r>
              <a:rPr lang="en-US" b="1" dirty="0" smtClean="0"/>
              <a:t>breakpoint</a:t>
            </a:r>
            <a:r>
              <a:rPr lang="en-US" dirty="0" smtClean="0"/>
              <a:t> indicates a place in code where execution should be suspended</a:t>
            </a:r>
          </a:p>
          <a:p>
            <a:pPr lvl="1"/>
            <a:r>
              <a:rPr lang="en-US" dirty="0" smtClean="0"/>
              <a:t>After execution is suspended, you can step through code and observe:</a:t>
            </a:r>
          </a:p>
          <a:p>
            <a:pPr lvl="2"/>
            <a:r>
              <a:rPr lang="en-US" dirty="0" smtClean="0"/>
              <a:t>Code that is executed</a:t>
            </a:r>
          </a:p>
          <a:p>
            <a:pPr lvl="2"/>
            <a:r>
              <a:rPr lang="en-US" dirty="0" smtClean="0"/>
              <a:t>Variable and object values</a:t>
            </a:r>
          </a:p>
          <a:p>
            <a:pPr>
              <a:buFont typeface="Arial" charset="0"/>
              <a:buChar char="•"/>
            </a:pPr>
            <a:r>
              <a:rPr lang="en-US" dirty="0" smtClean="0"/>
              <a:t>To add breakpoint, click in area immediately left of line number</a:t>
            </a:r>
          </a:p>
        </p:txBody>
      </p:sp>
      <p:sp>
        <p:nvSpPr>
          <p:cNvPr id="29701" name="Line 5"/>
          <p:cNvSpPr>
            <a:spLocks noChangeShapeType="1"/>
          </p:cNvSpPr>
          <p:nvPr/>
        </p:nvSpPr>
        <p:spPr bwMode="auto">
          <a:xfrm flipV="1">
            <a:off x="2514600" y="2286000"/>
            <a:ext cx="533400" cy="8382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17488141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Run and debug server</a:t>
            </a:r>
            <a:endParaRPr lang="en-US" dirty="0"/>
          </a:p>
        </p:txBody>
      </p:sp>
      <p:sp>
        <p:nvSpPr>
          <p:cNvPr id="10" name="Subtitle 9"/>
          <p:cNvSpPr>
            <a:spLocks noGrp="1"/>
          </p:cNvSpPr>
          <p:nvPr>
            <p:ph type="subTitle" idx="10"/>
          </p:nvPr>
        </p:nvSpPr>
        <p:spPr/>
        <p:txBody>
          <a:bodyPr/>
          <a:lstStyle/>
          <a:p>
            <a:r>
              <a:rPr lang="en-US" dirty="0" smtClean="0"/>
              <a:t>Run Server</a:t>
            </a:r>
            <a:br>
              <a:rPr lang="en-US" dirty="0" smtClean="0"/>
            </a:br>
            <a:r>
              <a:rPr lang="en-US" b="1" dirty="0" smtClean="0"/>
              <a:t>(Alt + Shift + F10 )</a:t>
            </a:r>
            <a:endParaRPr lang="en-US" b="1" dirty="0"/>
          </a:p>
        </p:txBody>
      </p:sp>
      <p:sp>
        <p:nvSpPr>
          <p:cNvPr id="11" name="Text Placeholder 10"/>
          <p:cNvSpPr>
            <a:spLocks noGrp="1"/>
          </p:cNvSpPr>
          <p:nvPr>
            <p:ph type="body" sz="quarter" idx="11"/>
          </p:nvPr>
        </p:nvSpPr>
        <p:spPr/>
        <p:txBody>
          <a:bodyPr/>
          <a:lstStyle/>
          <a:p>
            <a:r>
              <a:rPr lang="en-US" dirty="0" smtClean="0"/>
              <a:t>Debug Server </a:t>
            </a:r>
            <a:br>
              <a:rPr lang="en-US" dirty="0" smtClean="0"/>
            </a:br>
            <a:r>
              <a:rPr lang="en-US" b="1" dirty="0" smtClean="0"/>
              <a:t>(Alt + Shift + F9)</a:t>
            </a:r>
          </a:p>
          <a:p>
            <a:endParaRPr lang="en-US" dirty="0"/>
          </a:p>
        </p:txBody>
      </p:sp>
      <p:sp>
        <p:nvSpPr>
          <p:cNvPr id="9" name="Content Placeholder 8"/>
          <p:cNvSpPr>
            <a:spLocks noGrp="1"/>
          </p:cNvSpPr>
          <p:nvPr>
            <p:ph sz="half" idx="2"/>
          </p:nvPr>
        </p:nvSpPr>
        <p:spPr/>
        <p:txBody>
          <a:bodyPr/>
          <a:lstStyle/>
          <a:p>
            <a:r>
              <a:rPr lang="en-US" dirty="0" smtClean="0"/>
              <a:t>Errors in Messages window</a:t>
            </a:r>
          </a:p>
          <a:p>
            <a:r>
              <a:rPr lang="en-US" dirty="0" smtClean="0"/>
              <a:t>Debug window contains </a:t>
            </a:r>
          </a:p>
          <a:p>
            <a:pPr lvl="1"/>
            <a:r>
              <a:rPr lang="en-US" dirty="0" smtClean="0"/>
              <a:t>Debugger and Console tabs</a:t>
            </a:r>
          </a:p>
          <a:p>
            <a:r>
              <a:rPr lang="en-US" dirty="0" smtClean="0"/>
              <a:t>Console information and generated output to </a:t>
            </a:r>
            <a:br>
              <a:rPr lang="en-US" dirty="0" smtClean="0"/>
            </a:br>
            <a:r>
              <a:rPr lang="en-US" dirty="0" smtClean="0"/>
              <a:t>Console tab in Debug window</a:t>
            </a:r>
          </a:p>
          <a:p>
            <a:r>
              <a:rPr lang="en-US" dirty="0" smtClean="0"/>
              <a:t>View running instance on jetty socket and port</a:t>
            </a:r>
          </a:p>
          <a:p>
            <a:r>
              <a:rPr lang="en-US" dirty="0"/>
              <a:t>Remember to set your breakpoints!</a:t>
            </a:r>
          </a:p>
          <a:p>
            <a:endParaRPr lang="en-US" dirty="0"/>
          </a:p>
        </p:txBody>
      </p:sp>
      <p:sp>
        <p:nvSpPr>
          <p:cNvPr id="8" name="Content Placeholder 7"/>
          <p:cNvSpPr>
            <a:spLocks noGrp="1"/>
          </p:cNvSpPr>
          <p:nvPr>
            <p:ph sz="half" idx="1"/>
          </p:nvPr>
        </p:nvSpPr>
        <p:spPr/>
        <p:txBody>
          <a:bodyPr/>
          <a:lstStyle/>
          <a:p>
            <a:r>
              <a:rPr lang="en-US" dirty="0" smtClean="0"/>
              <a:t>Errors in Messages window</a:t>
            </a:r>
          </a:p>
          <a:p>
            <a:r>
              <a:rPr lang="en-US" dirty="0" smtClean="0"/>
              <a:t>Console information and generated output in </a:t>
            </a:r>
            <a:br>
              <a:rPr lang="en-US" dirty="0" smtClean="0"/>
            </a:br>
            <a:r>
              <a:rPr lang="en-US" dirty="0" smtClean="0"/>
              <a:t>Run window</a:t>
            </a:r>
          </a:p>
          <a:p>
            <a:r>
              <a:rPr lang="en-US" dirty="0" smtClean="0"/>
              <a:t>View running instance on jetty socket and port</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843755"/>
            <a:ext cx="2151655" cy="14808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419600"/>
            <a:ext cx="2140578" cy="14732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343313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Suspending execution</a:t>
            </a:r>
          </a:p>
        </p:txBody>
      </p:sp>
      <p:sp>
        <p:nvSpPr>
          <p:cNvPr id="31747" name="Rectangle 3"/>
          <p:cNvSpPr>
            <a:spLocks noGrp="1" noChangeArrowheads="1"/>
          </p:cNvSpPr>
          <p:nvPr>
            <p:ph idx="1"/>
          </p:nvPr>
        </p:nvSpPr>
        <p:spPr>
          <a:xfrm>
            <a:off x="521208" y="914400"/>
            <a:ext cx="8321040" cy="2428875"/>
          </a:xfrm>
        </p:spPr>
        <p:txBody>
          <a:bodyPr/>
          <a:lstStyle/>
          <a:p>
            <a:pPr>
              <a:buFont typeface="Arial" charset="0"/>
              <a:buChar char="•"/>
            </a:pPr>
            <a:r>
              <a:rPr lang="en-US" dirty="0" smtClean="0"/>
              <a:t>When application executes code</a:t>
            </a:r>
            <a:br>
              <a:rPr lang="en-US" dirty="0" smtClean="0"/>
            </a:br>
            <a:r>
              <a:rPr lang="en-US" dirty="0" smtClean="0"/>
              <a:t>with breakpoint</a:t>
            </a:r>
          </a:p>
          <a:p>
            <a:pPr lvl="1"/>
            <a:r>
              <a:rPr lang="en-US" dirty="0" smtClean="0"/>
              <a:t>Execution is suspended</a:t>
            </a:r>
          </a:p>
          <a:p>
            <a:pPr lvl="1"/>
            <a:r>
              <a:rPr lang="en-US" dirty="0" smtClean="0"/>
              <a:t>Studio is automatically displayed</a:t>
            </a:r>
            <a:br>
              <a:rPr lang="en-US" dirty="0" smtClean="0"/>
            </a:br>
            <a:r>
              <a:rPr lang="en-US" dirty="0" smtClean="0"/>
              <a:t>with current line in </a:t>
            </a:r>
            <a:r>
              <a:rPr lang="en-US" dirty="0" smtClean="0"/>
              <a:t>blue</a:t>
            </a:r>
            <a:endParaRPr lang="en-US" dirty="0" smtClean="0"/>
          </a:p>
          <a:p>
            <a:pPr lvl="1"/>
            <a:r>
              <a:rPr lang="en-US" dirty="0" smtClean="0"/>
              <a:t>Frame tab shows current values of root and related objects</a:t>
            </a:r>
          </a:p>
        </p:txBody>
      </p:sp>
      <p:sp>
        <p:nvSpPr>
          <p:cNvPr id="31751" name="Line 7"/>
          <p:cNvSpPr>
            <a:spLocks noChangeShapeType="1"/>
          </p:cNvSpPr>
          <p:nvPr/>
        </p:nvSpPr>
        <p:spPr bwMode="auto">
          <a:xfrm flipH="1">
            <a:off x="481013" y="2333625"/>
            <a:ext cx="41592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2" name="Line 8"/>
          <p:cNvSpPr>
            <a:spLocks noChangeShapeType="1"/>
          </p:cNvSpPr>
          <p:nvPr/>
        </p:nvSpPr>
        <p:spPr bwMode="auto">
          <a:xfrm>
            <a:off x="481013" y="2333625"/>
            <a:ext cx="12700" cy="12715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3" name="Line 9"/>
          <p:cNvSpPr>
            <a:spLocks noChangeShapeType="1"/>
          </p:cNvSpPr>
          <p:nvPr/>
        </p:nvSpPr>
        <p:spPr bwMode="auto">
          <a:xfrm flipV="1">
            <a:off x="4038600" y="1355724"/>
            <a:ext cx="1295400" cy="4937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1754" name="Group 11"/>
          <p:cNvGrpSpPr>
            <a:grpSpLocks/>
          </p:cNvGrpSpPr>
          <p:nvPr/>
        </p:nvGrpSpPr>
        <p:grpSpPr bwMode="auto">
          <a:xfrm>
            <a:off x="8489950" y="2971800"/>
            <a:ext cx="227013" cy="606425"/>
            <a:chOff x="8426450" y="3313113"/>
            <a:chExt cx="227013" cy="606425"/>
          </a:xfrm>
        </p:grpSpPr>
        <p:sp>
          <p:nvSpPr>
            <p:cNvPr id="31755" name="Line 10"/>
            <p:cNvSpPr>
              <a:spLocks noChangeShapeType="1"/>
            </p:cNvSpPr>
            <p:nvPr/>
          </p:nvSpPr>
          <p:spPr bwMode="auto">
            <a:xfrm>
              <a:off x="8426450" y="3313113"/>
              <a:ext cx="22701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6" name="Line 11"/>
            <p:cNvSpPr>
              <a:spLocks noChangeShapeType="1"/>
            </p:cNvSpPr>
            <p:nvPr/>
          </p:nvSpPr>
          <p:spPr bwMode="auto">
            <a:xfrm>
              <a:off x="8653463" y="3313113"/>
              <a:ext cx="0" cy="6064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734685"/>
            <a:ext cx="3600450" cy="200851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5334000" y="1143000"/>
            <a:ext cx="685800" cy="36512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3"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1" r="23683"/>
          <a:stretch/>
        </p:blipFill>
        <p:spPr bwMode="auto">
          <a:xfrm>
            <a:off x="372890" y="3634526"/>
            <a:ext cx="4027094" cy="1219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r="19781"/>
          <a:stretch/>
        </p:blipFill>
        <p:spPr bwMode="auto">
          <a:xfrm>
            <a:off x="4984121" y="3605213"/>
            <a:ext cx="3950329" cy="23907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bwMode="auto">
          <a:xfrm>
            <a:off x="5334000" y="4114800"/>
            <a:ext cx="360045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34362321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Business rules overview</a:t>
            </a:r>
          </a:p>
          <a:p>
            <a:pPr>
              <a:lnSpc>
                <a:spcPct val="150000"/>
              </a:lnSpc>
              <a:buFont typeface="Arial" charset="0"/>
              <a:buChar char="•"/>
            </a:pPr>
            <a:r>
              <a:rPr lang="en-US" sz="2800" smtClean="0">
                <a:solidFill>
                  <a:srgbClr val="C0C0C0"/>
                </a:solidFill>
              </a:rPr>
              <a:t>Rules-specific Gosu</a:t>
            </a:r>
          </a:p>
          <a:p>
            <a:pPr>
              <a:lnSpc>
                <a:spcPct val="150000"/>
              </a:lnSpc>
              <a:buFont typeface="Arial" charset="0"/>
              <a:buChar char="•"/>
            </a:pPr>
            <a:r>
              <a:rPr lang="en-US" sz="2800" smtClean="0">
                <a:solidFill>
                  <a:srgbClr val="C0C0C0"/>
                </a:solidFill>
              </a:rPr>
              <a:t>Working with rules</a:t>
            </a:r>
          </a:p>
          <a:p>
            <a:pPr>
              <a:lnSpc>
                <a:spcPct val="150000"/>
              </a:lnSpc>
              <a:buFont typeface="Arial" charset="0"/>
              <a:buChar char="•"/>
            </a:pPr>
            <a:r>
              <a:rPr lang="en-US" sz="2800" smtClean="0">
                <a:solidFill>
                  <a:srgbClr val="C0C0C0"/>
                </a:solidFill>
              </a:rPr>
              <a:t>Debugging rules</a:t>
            </a:r>
          </a:p>
          <a:p>
            <a:pPr>
              <a:lnSpc>
                <a:spcPct val="150000"/>
              </a:lnSpc>
              <a:buFont typeface="Arial" charset="0"/>
              <a:buChar char="•"/>
            </a:pPr>
            <a:endParaRPr lang="en-US" sz="2800" smtClean="0">
              <a:solidFill>
                <a:srgbClr val="C0C0C0"/>
              </a:solidFill>
            </a:endParaRPr>
          </a:p>
        </p:txBody>
      </p:sp>
    </p:spTree>
    <p:extLst>
      <p:ext uri="{BB962C8B-B14F-4D97-AF65-F5344CB8AC3E}">
        <p14:creationId xmlns:p14="http://schemas.microsoft.com/office/powerpoint/2010/main" val="16872093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24765"/>
          <a:stretch/>
        </p:blipFill>
        <p:spPr bwMode="auto">
          <a:xfrm>
            <a:off x="459141" y="990600"/>
            <a:ext cx="8351837" cy="501508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Breakpoint details</a:t>
            </a:r>
            <a:endParaRPr lang="en-US" dirty="0"/>
          </a:p>
        </p:txBody>
      </p:sp>
      <p:sp>
        <p:nvSpPr>
          <p:cNvPr id="14" name="Content Placeholder 3"/>
          <p:cNvSpPr>
            <a:spLocks noGrp="1"/>
          </p:cNvSpPr>
          <p:nvPr>
            <p:ph idx="1"/>
          </p:nvPr>
        </p:nvSpPr>
        <p:spPr>
          <a:xfrm>
            <a:off x="493008" y="2514600"/>
            <a:ext cx="2286000" cy="3200400"/>
          </a:xfrm>
        </p:spPr>
        <p:txBody>
          <a:bodyPr/>
          <a:lstStyle/>
          <a:p>
            <a:r>
              <a:rPr lang="en-US" dirty="0" smtClean="0"/>
              <a:t>Run </a:t>
            </a:r>
            <a:r>
              <a:rPr lang="en-US" dirty="0" smtClean="0">
                <a:sym typeface="Wingdings" pitchFamily="2" charset="2"/>
              </a:rPr>
              <a:t> View Breakpoints…</a:t>
            </a:r>
          </a:p>
          <a:p>
            <a:pPr lvl="1"/>
            <a:r>
              <a:rPr lang="en-US" b="1" dirty="0" smtClean="0"/>
              <a:t>Ctrl +Shift + F8</a:t>
            </a:r>
          </a:p>
          <a:p>
            <a:r>
              <a:rPr lang="en-US" dirty="0" smtClean="0"/>
              <a:t>Enable, disable, define action and conditions</a:t>
            </a:r>
            <a:endParaRPr lang="en-US" dirty="0"/>
          </a:p>
        </p:txBody>
      </p:sp>
    </p:spTree>
    <p:extLst>
      <p:ext uri="{BB962C8B-B14F-4D97-AF65-F5344CB8AC3E}">
        <p14:creationId xmlns:p14="http://schemas.microsoft.com/office/powerpoint/2010/main" val="280931586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Stepping through code</a:t>
            </a:r>
          </a:p>
        </p:txBody>
      </p:sp>
      <p:sp>
        <p:nvSpPr>
          <p:cNvPr id="32771" name="Rectangle 3"/>
          <p:cNvSpPr>
            <a:spLocks noGrp="1" noChangeArrowheads="1"/>
          </p:cNvSpPr>
          <p:nvPr>
            <p:ph idx="1"/>
          </p:nvPr>
        </p:nvSpPr>
        <p:spPr>
          <a:xfrm>
            <a:off x="519113" y="914400"/>
            <a:ext cx="7805737" cy="441207"/>
          </a:xfrm>
        </p:spPr>
        <p:txBody>
          <a:bodyPr/>
          <a:lstStyle/>
          <a:p>
            <a:pPr>
              <a:buFont typeface="Arial" charset="0"/>
              <a:buChar char="•"/>
            </a:pPr>
            <a:r>
              <a:rPr lang="en-US" dirty="0" smtClean="0"/>
              <a:t>Several step tools are available to help in debugging</a:t>
            </a:r>
            <a:endParaRPr lang="en-US"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191" y="1752600"/>
            <a:ext cx="6586796"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bwMode="auto">
          <a:xfrm>
            <a:off x="4343400" y="1752600"/>
            <a:ext cx="1524000" cy="50199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385" r="42636"/>
          <a:stretch/>
        </p:blipFill>
        <p:spPr bwMode="auto">
          <a:xfrm>
            <a:off x="930191" y="2748844"/>
            <a:ext cx="459679"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7364" r="36252"/>
          <a:stretch/>
        </p:blipFill>
        <p:spPr bwMode="auto">
          <a:xfrm>
            <a:off x="930191" y="3581400"/>
            <a:ext cx="420512"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2120" r="31539"/>
          <a:stretch/>
        </p:blipFill>
        <p:spPr bwMode="auto">
          <a:xfrm>
            <a:off x="930191" y="4495800"/>
            <a:ext cx="417688"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8633" r="25068"/>
          <a:stretch/>
        </p:blipFill>
        <p:spPr bwMode="auto">
          <a:xfrm>
            <a:off x="930191" y="5410200"/>
            <a:ext cx="414868"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523999" y="2720442"/>
            <a:ext cx="5916787" cy="530398"/>
          </a:xfrm>
          <a:prstGeom prst="rect">
            <a:avLst/>
          </a:prstGeom>
          <a:noFill/>
        </p:spPr>
        <p:txBody>
          <a:bodyPr wrap="none" rtlCol="0">
            <a:noAutofit/>
          </a:bodyPr>
          <a:lstStyle/>
          <a:p>
            <a:r>
              <a:rPr lang="en-US" dirty="0" smtClean="0">
                <a:solidFill>
                  <a:schemeClr val="bg1"/>
                </a:solidFill>
                <a:latin typeface="Arial" pitchFamily="32" charset="0"/>
                <a:cs typeface="Arial" pitchFamily="32" charset="0"/>
              </a:rPr>
              <a:t>Step over (F8) advances you to the next line in the file</a:t>
            </a:r>
            <a:endParaRPr lang="en-US" dirty="0" smtClean="0">
              <a:solidFill>
                <a:schemeClr val="bg1"/>
              </a:solidFill>
              <a:latin typeface="Arial" pitchFamily="32" charset="0"/>
              <a:cs typeface="Arial" pitchFamily="32" charset="0"/>
            </a:endParaRPr>
          </a:p>
        </p:txBody>
      </p:sp>
      <p:sp>
        <p:nvSpPr>
          <p:cNvPr id="60" name="TextBox 59"/>
          <p:cNvSpPr txBox="1"/>
          <p:nvPr/>
        </p:nvSpPr>
        <p:spPr>
          <a:xfrm>
            <a:off x="1523999" y="3581400"/>
            <a:ext cx="5916787" cy="530398"/>
          </a:xfrm>
          <a:prstGeom prst="rect">
            <a:avLst/>
          </a:prstGeom>
          <a:noFill/>
        </p:spPr>
        <p:txBody>
          <a:bodyPr wrap="none" rtlCol="0">
            <a:noAutofit/>
          </a:bodyPr>
          <a:lstStyle/>
          <a:p>
            <a:r>
              <a:rPr lang="en-US" dirty="0" smtClean="0">
                <a:solidFill>
                  <a:schemeClr val="bg1"/>
                </a:solidFill>
                <a:latin typeface="Arial" pitchFamily="32" charset="0"/>
                <a:cs typeface="Arial" pitchFamily="32" charset="0"/>
              </a:rPr>
              <a:t>Step into (F7) advances you to the next line executed</a:t>
            </a:r>
            <a:endParaRPr lang="en-US" dirty="0" smtClean="0">
              <a:solidFill>
                <a:schemeClr val="bg1"/>
              </a:solidFill>
              <a:latin typeface="Arial" pitchFamily="32" charset="0"/>
              <a:cs typeface="Arial" pitchFamily="32" charset="0"/>
            </a:endParaRPr>
          </a:p>
        </p:txBody>
      </p:sp>
      <p:sp>
        <p:nvSpPr>
          <p:cNvPr id="61" name="TextBox 60"/>
          <p:cNvSpPr txBox="1"/>
          <p:nvPr/>
        </p:nvSpPr>
        <p:spPr>
          <a:xfrm>
            <a:off x="1523999" y="4419600"/>
            <a:ext cx="6705600" cy="685800"/>
          </a:xfrm>
          <a:prstGeom prst="rect">
            <a:avLst/>
          </a:prstGeom>
          <a:noFill/>
        </p:spPr>
        <p:txBody>
          <a:bodyPr wrap="square" rtlCol="0">
            <a:noAutofit/>
          </a:bodyPr>
          <a:lstStyle/>
          <a:p>
            <a:r>
              <a:rPr lang="en-US" dirty="0" smtClean="0">
                <a:solidFill>
                  <a:schemeClr val="bg1"/>
                </a:solidFill>
                <a:latin typeface="Arial" pitchFamily="32" charset="0"/>
                <a:cs typeface="Arial" pitchFamily="32" charset="0"/>
              </a:rPr>
              <a:t>Force step into (Alt+Shift+F7) steps into, ignore stepping filters for libraries, constructors, etc. </a:t>
            </a:r>
            <a:endParaRPr lang="en-US" dirty="0" smtClean="0">
              <a:solidFill>
                <a:schemeClr val="bg1"/>
              </a:solidFill>
              <a:latin typeface="Arial" pitchFamily="32" charset="0"/>
              <a:cs typeface="Arial" pitchFamily="32" charset="0"/>
            </a:endParaRPr>
          </a:p>
        </p:txBody>
      </p:sp>
      <p:sp>
        <p:nvSpPr>
          <p:cNvPr id="62" name="TextBox 61"/>
          <p:cNvSpPr txBox="1"/>
          <p:nvPr/>
        </p:nvSpPr>
        <p:spPr>
          <a:xfrm>
            <a:off x="1523999" y="5334000"/>
            <a:ext cx="5398911" cy="717204"/>
          </a:xfrm>
          <a:prstGeom prst="rect">
            <a:avLst/>
          </a:prstGeom>
          <a:noFill/>
        </p:spPr>
        <p:txBody>
          <a:bodyPr wrap="square" rtlCol="0">
            <a:noAutofit/>
          </a:bodyPr>
          <a:lstStyle/>
          <a:p>
            <a:r>
              <a:rPr lang="en-US" dirty="0" smtClean="0">
                <a:solidFill>
                  <a:schemeClr val="bg1"/>
                </a:solidFill>
                <a:latin typeface="Arial" pitchFamily="32" charset="0"/>
                <a:cs typeface="Arial" pitchFamily="32" charset="0"/>
              </a:rPr>
              <a:t>Step out(Shift+F8) step to the first line executed after returning from this method</a:t>
            </a:r>
            <a:endParaRPr lang="en-US" dirty="0" smtClean="0">
              <a:solidFill>
                <a:schemeClr val="bg1"/>
              </a:solidFill>
              <a:latin typeface="Arial" pitchFamily="32" charset="0"/>
              <a:cs typeface="Arial" pitchFamily="32" charset="0"/>
            </a:endParaRPr>
          </a:p>
        </p:txBody>
      </p:sp>
    </p:spTree>
    <p:extLst>
      <p:ext uri="{BB962C8B-B14F-4D97-AF65-F5344CB8AC3E}">
        <p14:creationId xmlns:p14="http://schemas.microsoft.com/office/powerpoint/2010/main" val="37954098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Watches</a:t>
            </a:r>
          </a:p>
        </p:txBody>
      </p:sp>
      <p:sp>
        <p:nvSpPr>
          <p:cNvPr id="33795" name="Rectangle 3"/>
          <p:cNvSpPr>
            <a:spLocks noGrp="1" noChangeArrowheads="1"/>
          </p:cNvSpPr>
          <p:nvPr>
            <p:ph idx="1"/>
          </p:nvPr>
        </p:nvSpPr>
        <p:spPr>
          <a:xfrm>
            <a:off x="519112" y="914400"/>
            <a:ext cx="4662487" cy="5486400"/>
          </a:xfrm>
        </p:spPr>
        <p:txBody>
          <a:bodyPr/>
          <a:lstStyle/>
          <a:p>
            <a:pPr>
              <a:buFont typeface="Arial" charset="0"/>
              <a:buChar char="•"/>
            </a:pPr>
            <a:r>
              <a:rPr lang="en-US" dirty="0" smtClean="0"/>
              <a:t>A </a:t>
            </a:r>
            <a:r>
              <a:rPr lang="en-US" b="1" dirty="0" smtClean="0"/>
              <a:t>watch</a:t>
            </a:r>
            <a:r>
              <a:rPr lang="en-US" dirty="0" smtClean="0"/>
              <a:t> is an expression whose value you wish to observe</a:t>
            </a:r>
          </a:p>
          <a:p>
            <a:pPr>
              <a:buFont typeface="Arial" charset="0"/>
              <a:buChar char="•"/>
            </a:pPr>
            <a:r>
              <a:rPr lang="en-US" dirty="0" smtClean="0"/>
              <a:t>To add a watch:</a:t>
            </a:r>
          </a:p>
          <a:p>
            <a:pPr lvl="1"/>
            <a:r>
              <a:rPr lang="en-US" dirty="0" smtClean="0"/>
              <a:t>On Watches tab, right-click and select </a:t>
            </a:r>
            <a:r>
              <a:rPr lang="en-US" b="1" dirty="0" smtClean="0"/>
              <a:t>Add </a:t>
            </a:r>
            <a:r>
              <a:rPr lang="en-US" b="1" dirty="0" smtClean="0"/>
              <a:t>Watch</a:t>
            </a:r>
          </a:p>
          <a:p>
            <a:pPr lvl="1"/>
            <a:r>
              <a:rPr lang="en-US" dirty="0" smtClean="0"/>
              <a:t>Drag the variables you want to watch from the Variables window to the Watches window</a:t>
            </a:r>
            <a:endParaRPr lang="en-US"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581399"/>
            <a:ext cx="2403689" cy="129540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029200"/>
            <a:ext cx="8675687" cy="10763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bwMode="auto">
          <a:xfrm>
            <a:off x="1447800" y="5562600"/>
            <a:ext cx="3352800" cy="38100"/>
          </a:xfrm>
          <a:prstGeom prst="straightConnector1">
            <a:avLst/>
          </a:prstGeom>
          <a:noFill/>
          <a:ln w="19050" cap="flat" cmpd="sng" algn="ctr">
            <a:solidFill>
              <a:srgbClr val="C00000"/>
            </a:solidFill>
            <a:prstDash val="solid"/>
            <a:round/>
            <a:headEnd type="none" w="med" len="med"/>
            <a:tailEnd type="arrow"/>
          </a:ln>
          <a:effectLst/>
        </p:spPr>
      </p:cxnSp>
      <p:cxnSp>
        <p:nvCxnSpPr>
          <p:cNvPr id="11" name="Straight Arrow Connector 10"/>
          <p:cNvCxnSpPr/>
          <p:nvPr/>
        </p:nvCxnSpPr>
        <p:spPr bwMode="auto">
          <a:xfrm flipV="1">
            <a:off x="1447800" y="5813778"/>
            <a:ext cx="3352800" cy="76200"/>
          </a:xfrm>
          <a:prstGeom prst="straightConnector1">
            <a:avLst/>
          </a:prstGeom>
          <a:noFill/>
          <a:ln w="19050" cap="flat" cmpd="sng" algn="ctr">
            <a:solidFill>
              <a:srgbClr val="C00000"/>
            </a:solidFill>
            <a:prstDash val="solid"/>
            <a:round/>
            <a:headEnd type="none" w="med" len="med"/>
            <a:tailEnd type="arrow"/>
          </a:ln>
          <a:effectLst/>
        </p:spPr>
      </p:cxnSp>
      <p:sp>
        <p:nvSpPr>
          <p:cNvPr id="4" name="Rounded Rectangle 3"/>
          <p:cNvSpPr/>
          <p:nvPr/>
        </p:nvSpPr>
        <p:spPr bwMode="auto">
          <a:xfrm>
            <a:off x="533400" y="5486400"/>
            <a:ext cx="914400" cy="1524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Rounded Rectangle 12"/>
          <p:cNvSpPr/>
          <p:nvPr/>
        </p:nvSpPr>
        <p:spPr bwMode="auto">
          <a:xfrm>
            <a:off x="533400" y="5813778"/>
            <a:ext cx="914400" cy="1524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14851245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2767" y="1956329"/>
            <a:ext cx="3133725" cy="1524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654955"/>
            <a:ext cx="3160444" cy="177905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2" name="Rectangle 2"/>
          <p:cNvSpPr>
            <a:spLocks noGrp="1" noChangeArrowheads="1"/>
          </p:cNvSpPr>
          <p:nvPr>
            <p:ph type="title"/>
          </p:nvPr>
        </p:nvSpPr>
        <p:spPr/>
        <p:txBody>
          <a:bodyPr/>
          <a:lstStyle/>
          <a:p>
            <a:pPr eaLnBrk="1" hangingPunct="1"/>
            <a:r>
              <a:rPr lang="en-US" smtClean="0"/>
              <a:t>Stopping debugger</a:t>
            </a:r>
          </a:p>
        </p:txBody>
      </p:sp>
      <p:sp>
        <p:nvSpPr>
          <p:cNvPr id="35843" name="Rectangle 3"/>
          <p:cNvSpPr>
            <a:spLocks noGrp="1" noChangeArrowheads="1"/>
          </p:cNvSpPr>
          <p:nvPr>
            <p:ph idx="1"/>
          </p:nvPr>
        </p:nvSpPr>
        <p:spPr>
          <a:xfrm>
            <a:off x="521208" y="914400"/>
            <a:ext cx="8321040" cy="762000"/>
          </a:xfrm>
        </p:spPr>
        <p:txBody>
          <a:bodyPr/>
          <a:lstStyle/>
          <a:p>
            <a:pPr>
              <a:buFont typeface="Arial" charset="0"/>
              <a:buChar char="•"/>
            </a:pPr>
            <a:r>
              <a:rPr lang="en-US" dirty="0" smtClean="0"/>
              <a:t>To stop debugger, </a:t>
            </a:r>
            <a:r>
              <a:rPr lang="en-US" dirty="0" smtClean="0"/>
              <a:t>click the stop button </a:t>
            </a:r>
            <a:r>
              <a:rPr lang="en-US" dirty="0" smtClean="0"/>
              <a:t>from the Run menu item, or within the debugger itself</a:t>
            </a:r>
            <a:endParaRPr lang="en-US" dirty="0" smtClean="0"/>
          </a:p>
        </p:txBody>
      </p:sp>
      <p:sp>
        <p:nvSpPr>
          <p:cNvPr id="35845" name="AutoShape 5"/>
          <p:cNvSpPr>
            <a:spLocks noChangeArrowheads="1"/>
          </p:cNvSpPr>
          <p:nvPr/>
        </p:nvSpPr>
        <p:spPr bwMode="auto">
          <a:xfrm>
            <a:off x="2667000" y="2946929"/>
            <a:ext cx="3129491" cy="3746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5846" name="AutoShape 6"/>
          <p:cNvSpPr>
            <a:spLocks noChangeArrowheads="1"/>
          </p:cNvSpPr>
          <p:nvPr/>
        </p:nvSpPr>
        <p:spPr bwMode="auto">
          <a:xfrm>
            <a:off x="2590800" y="4672013"/>
            <a:ext cx="381001" cy="34343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38481770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pPr eaLnBrk="1" hangingPunct="1"/>
            <a:r>
              <a:rPr lang="en-US" smtClean="0"/>
              <a:t> Lesson objectives review</a:t>
            </a:r>
          </a:p>
        </p:txBody>
      </p:sp>
      <p:sp>
        <p:nvSpPr>
          <p:cNvPr id="3686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Explain the functionality of business rules</a:t>
            </a:r>
          </a:p>
          <a:p>
            <a:pPr lvl="1" eaLnBrk="1" hangingPunct="1"/>
            <a:r>
              <a:rPr lang="en-US" smtClean="0"/>
              <a:t>Describe the Gosu techniques unique to business rules</a:t>
            </a:r>
          </a:p>
          <a:p>
            <a:pPr lvl="1" eaLnBrk="1" hangingPunct="1"/>
            <a:r>
              <a:rPr lang="en-US" smtClean="0"/>
              <a:t>Write business rules</a:t>
            </a:r>
          </a:p>
          <a:p>
            <a:pPr lvl="1" eaLnBrk="1" hangingPunct="1"/>
            <a:r>
              <a:rPr lang="en-US" smtClean="0"/>
              <a:t>Use Studio debugger to debug business rules</a:t>
            </a:r>
          </a:p>
        </p:txBody>
      </p:sp>
    </p:spTree>
    <p:extLst>
      <p:ext uri="{BB962C8B-B14F-4D97-AF65-F5344CB8AC3E}">
        <p14:creationId xmlns:p14="http://schemas.microsoft.com/office/powerpoint/2010/main" val="395529872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p:spPr>
        <p:txBody>
          <a:bodyPr/>
          <a:lstStyle/>
          <a:p>
            <a:pPr eaLnBrk="1" hangingPunct="1"/>
            <a:r>
              <a:rPr lang="en-US" smtClean="0"/>
              <a:t>Review questions</a:t>
            </a:r>
          </a:p>
        </p:txBody>
      </p:sp>
      <p:sp>
        <p:nvSpPr>
          <p:cNvPr id="37891" name="Rectangle 3"/>
          <p:cNvSpPr>
            <a:spLocks noGrp="1" noChangeArrowheads="1"/>
          </p:cNvSpPr>
          <p:nvPr>
            <p:ph idx="1"/>
          </p:nvPr>
        </p:nvSpPr>
        <p:spPr/>
        <p:txBody>
          <a:bodyPr/>
          <a:lstStyle/>
          <a:p>
            <a:pPr marL="457200" indent="-457200">
              <a:buFontTx/>
              <a:buAutoNum type="arabicPeriod"/>
            </a:pPr>
            <a:r>
              <a:rPr lang="en-US" smtClean="0"/>
              <a:t>What is the significance of a rule set's root entity?</a:t>
            </a:r>
          </a:p>
          <a:p>
            <a:pPr marL="457200" indent="-457200">
              <a:buFontTx/>
              <a:buAutoNum type="arabicPeriod"/>
            </a:pPr>
            <a:r>
              <a:rPr lang="en-US" smtClean="0"/>
              <a:t>What triggers a rule set?</a:t>
            </a:r>
          </a:p>
          <a:p>
            <a:pPr marL="457200" indent="-457200">
              <a:buFontTx/>
              <a:buAutoNum type="arabicPeriod"/>
            </a:pPr>
            <a:r>
              <a:rPr lang="en-US" smtClean="0"/>
              <a:t>What two things are done for a rule whose condition is true that are not done for a rule whose condition is false?</a:t>
            </a:r>
          </a:p>
          <a:p>
            <a:pPr marL="457200" indent="-457200">
              <a:buFontTx/>
              <a:buAutoNum type="arabicPeriod"/>
            </a:pPr>
            <a:r>
              <a:rPr lang="en-US" smtClean="0"/>
              <a:t>What is the difference between an "execute all" rule set and an "exit after first action" rule set?</a:t>
            </a:r>
          </a:p>
          <a:p>
            <a:pPr marL="457200" indent="-457200">
              <a:buFontTx/>
              <a:buAutoNum type="arabicPeriod"/>
            </a:pPr>
            <a:r>
              <a:rPr lang="en-US" smtClean="0"/>
              <a:t>What is the effect of deactivating a rule?</a:t>
            </a:r>
          </a:p>
          <a:p>
            <a:pPr marL="457200" indent="-457200">
              <a:buFontTx/>
              <a:buAutoNum type="arabicPeriod"/>
            </a:pPr>
            <a:r>
              <a:rPr lang="en-US" smtClean="0"/>
              <a:t>What must you do to deploy changes to rules? </a:t>
            </a:r>
          </a:p>
          <a:p>
            <a:pPr marL="457200" indent="-457200">
              <a:buFontTx/>
              <a:buAutoNum type="arabicPeriod"/>
            </a:pPr>
            <a:endParaRPr lang="en-US" smtClean="0"/>
          </a:p>
        </p:txBody>
      </p:sp>
    </p:spTree>
    <p:extLst>
      <p:ext uri="{BB962C8B-B14F-4D97-AF65-F5344CB8AC3E}">
        <p14:creationId xmlns:p14="http://schemas.microsoft.com/office/powerpoint/2010/main" val="139824091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18569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p:nvPr>
        </p:nvSpPr>
        <p:spPr/>
        <p:txBody>
          <a:bodyPr/>
          <a:lstStyle/>
          <a:p>
            <a:pPr eaLnBrk="1" hangingPunct="1"/>
            <a:r>
              <a:rPr lang="en-US" smtClean="0"/>
              <a:t>Business rules</a:t>
            </a:r>
          </a:p>
        </p:txBody>
      </p:sp>
      <p:sp>
        <p:nvSpPr>
          <p:cNvPr id="7171" name="Content Placeholder 2"/>
          <p:cNvSpPr>
            <a:spLocks noGrp="1"/>
          </p:cNvSpPr>
          <p:nvPr>
            <p:ph idx="1"/>
          </p:nvPr>
        </p:nvSpPr>
        <p:spPr/>
        <p:txBody>
          <a:bodyPr/>
          <a:lstStyle/>
          <a:p>
            <a:pPr>
              <a:buFont typeface="Arial" charset="0"/>
              <a:buChar char="•"/>
            </a:pPr>
            <a:r>
              <a:rPr lang="en-US" dirty="0" smtClean="0"/>
              <a:t>A </a:t>
            </a:r>
            <a:r>
              <a:rPr lang="en-US" b="1" dirty="0" smtClean="0"/>
              <a:t>business rule</a:t>
            </a:r>
            <a:r>
              <a:rPr lang="en-US" dirty="0" smtClean="0"/>
              <a:t> is </a:t>
            </a:r>
            <a:r>
              <a:rPr lang="en-US" dirty="0" err="1" smtClean="0"/>
              <a:t>Gosu</a:t>
            </a:r>
            <a:r>
              <a:rPr lang="en-US" dirty="0" smtClean="0"/>
              <a:t> code that:</a:t>
            </a:r>
          </a:p>
          <a:p>
            <a:pPr lvl="1"/>
            <a:r>
              <a:rPr lang="en-US" dirty="0" smtClean="0"/>
              <a:t>Accomplishes some task for given entity, and</a:t>
            </a:r>
          </a:p>
          <a:p>
            <a:pPr lvl="1"/>
            <a:r>
              <a:rPr lang="en-US" dirty="0" smtClean="0"/>
              <a:t>Executes when specific event occurs to instance of that entity</a:t>
            </a:r>
          </a:p>
          <a:p>
            <a:pPr>
              <a:buFont typeface="Arial" charset="0"/>
              <a:buChar char="•"/>
            </a:pPr>
            <a:r>
              <a:rPr lang="en-US" dirty="0" err="1" smtClean="0"/>
              <a:t>TrainingApp</a:t>
            </a:r>
            <a:r>
              <a:rPr lang="en-US" dirty="0" smtClean="0"/>
              <a:t> Example</a:t>
            </a:r>
          </a:p>
          <a:p>
            <a:pPr lvl="1"/>
            <a:r>
              <a:rPr lang="en-US" dirty="0" err="1" smtClean="0"/>
              <a:t>ABContact</a:t>
            </a:r>
            <a:r>
              <a:rPr lang="en-US" dirty="0" smtClean="0"/>
              <a:t> pre-update rules</a:t>
            </a:r>
          </a:p>
          <a:p>
            <a:pPr marL="1143000" lvl="2" indent="-228600"/>
            <a:r>
              <a:rPr lang="en-US" dirty="0" smtClean="0"/>
              <a:t>Execute actions required by change to an </a:t>
            </a:r>
            <a:r>
              <a:rPr lang="en-US" dirty="0" err="1" smtClean="0"/>
              <a:t>ABContact</a:t>
            </a:r>
            <a:r>
              <a:rPr lang="en-US" dirty="0" smtClean="0"/>
              <a:t>, such as:</a:t>
            </a:r>
          </a:p>
          <a:p>
            <a:pPr marL="1600200" lvl="3" indent="-228600"/>
            <a:r>
              <a:rPr lang="en-US" sz="1800" dirty="0" smtClean="0"/>
              <a:t>Creating history entry to record change of assigned user</a:t>
            </a:r>
          </a:p>
          <a:p>
            <a:pPr marL="1600200" lvl="3" indent="-228600"/>
            <a:r>
              <a:rPr lang="en-US" sz="1800" dirty="0" smtClean="0"/>
              <a:t>Setting a company's Primary Contact to null if the original Primary Contact no longer works for the company</a:t>
            </a:r>
          </a:p>
          <a:p>
            <a:pPr marL="1143000" lvl="2" indent="-228600"/>
            <a:r>
              <a:rPr lang="en-US" dirty="0" smtClean="0"/>
              <a:t>Triggered when </a:t>
            </a:r>
            <a:r>
              <a:rPr lang="en-US" dirty="0" err="1" smtClean="0"/>
              <a:t>ABContact</a:t>
            </a:r>
            <a:r>
              <a:rPr lang="en-US" dirty="0" smtClean="0"/>
              <a:t> object is created or modified</a:t>
            </a:r>
          </a:p>
        </p:txBody>
      </p:sp>
      <p:pic>
        <p:nvPicPr>
          <p:cNvPr id="717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228600"/>
            <a:ext cx="515937" cy="530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extLst>
      <p:ext uri="{BB962C8B-B14F-4D97-AF65-F5344CB8AC3E}">
        <p14:creationId xmlns:p14="http://schemas.microsoft.com/office/powerpoint/2010/main" val="284652981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4"/>
          <p:cNvSpPr>
            <a:spLocks noGrp="1"/>
          </p:cNvSpPr>
          <p:nvPr>
            <p:ph type="title"/>
          </p:nvPr>
        </p:nvSpPr>
        <p:spPr/>
        <p:txBody>
          <a:bodyPr/>
          <a:lstStyle/>
          <a:p>
            <a:pPr eaLnBrk="1" hangingPunct="1"/>
            <a:r>
              <a:rPr lang="en-US" smtClean="0"/>
              <a:t>Examples from Guidewire applications</a:t>
            </a:r>
          </a:p>
        </p:txBody>
      </p:sp>
      <p:sp>
        <p:nvSpPr>
          <p:cNvPr id="8195" name="Content Placeholder 2"/>
          <p:cNvSpPr>
            <a:spLocks noGrp="1"/>
          </p:cNvSpPr>
          <p:nvPr>
            <p:ph idx="1"/>
          </p:nvPr>
        </p:nvSpPr>
        <p:spPr/>
        <p:txBody>
          <a:bodyPr/>
          <a:lstStyle/>
          <a:p>
            <a:pPr>
              <a:buFont typeface="Arial" charset="0"/>
              <a:buChar char="•"/>
            </a:pPr>
            <a:r>
              <a:rPr lang="en-US" smtClean="0"/>
              <a:t>PolicyCenter: account validation rules</a:t>
            </a:r>
          </a:p>
          <a:p>
            <a:pPr lvl="1"/>
            <a:r>
              <a:rPr lang="en-US" smtClean="0"/>
              <a:t>Verify that account is valid before committing it to database</a:t>
            </a:r>
          </a:p>
          <a:p>
            <a:pPr lvl="1"/>
            <a:r>
              <a:rPr lang="en-US" smtClean="0"/>
              <a:t>Triggered when account is created or modified</a:t>
            </a:r>
          </a:p>
          <a:p>
            <a:pPr>
              <a:buFont typeface="Arial" charset="0"/>
              <a:buChar char="•"/>
            </a:pPr>
            <a:r>
              <a:rPr lang="en-US" smtClean="0"/>
              <a:t>BillingCenter: activity escalation rules</a:t>
            </a:r>
          </a:p>
          <a:p>
            <a:pPr lvl="1"/>
            <a:r>
              <a:rPr lang="en-US" smtClean="0"/>
              <a:t>Escalate activity that is open for too long</a:t>
            </a:r>
          </a:p>
          <a:p>
            <a:pPr lvl="1"/>
            <a:r>
              <a:rPr lang="en-US" smtClean="0"/>
              <a:t>Triggered when activity is open past its escalation date</a:t>
            </a:r>
          </a:p>
          <a:p>
            <a:pPr>
              <a:buFont typeface="Arial" charset="0"/>
              <a:buChar char="•"/>
            </a:pPr>
            <a:r>
              <a:rPr lang="en-US" smtClean="0"/>
              <a:t>ClaimCenter: claim assignment rules</a:t>
            </a:r>
          </a:p>
          <a:p>
            <a:pPr lvl="1"/>
            <a:r>
              <a:rPr lang="en-US" smtClean="0"/>
              <a:t>Assign given claim to a group and user</a:t>
            </a:r>
          </a:p>
          <a:p>
            <a:pPr lvl="1"/>
            <a:r>
              <a:rPr lang="en-US" smtClean="0"/>
              <a:t>Triggered when claim is created or needs reassignment</a:t>
            </a:r>
          </a:p>
        </p:txBody>
      </p:sp>
    </p:spTree>
    <p:extLst>
      <p:ext uri="{BB962C8B-B14F-4D97-AF65-F5344CB8AC3E}">
        <p14:creationId xmlns:p14="http://schemas.microsoft.com/office/powerpoint/2010/main" val="344039802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set editor</a:t>
            </a:r>
            <a:endParaRPr lang="en-US" dirty="0"/>
          </a:p>
        </p:txBody>
      </p:sp>
      <p:sp>
        <p:nvSpPr>
          <p:cNvPr id="6" name="txt Rule Hiearchy"/>
          <p:cNvSpPr>
            <a:spLocks noGrp="1"/>
          </p:cNvSpPr>
          <p:nvPr>
            <p:ph sz="half" idx="1"/>
          </p:nvPr>
        </p:nvSpPr>
        <p:spPr>
          <a:xfrm>
            <a:off x="519113" y="4648200"/>
            <a:ext cx="4083050" cy="1752598"/>
          </a:xfrm>
        </p:spPr>
        <p:txBody>
          <a:bodyPr/>
          <a:lstStyle/>
          <a:p>
            <a:r>
              <a:rPr lang="en-US" dirty="0" smtClean="0"/>
              <a:t>Rule Hierarchy</a:t>
            </a:r>
          </a:p>
          <a:p>
            <a:pPr lvl="1"/>
            <a:r>
              <a:rPr lang="en-US" dirty="0" smtClean="0"/>
              <a:t>Context menu </a:t>
            </a:r>
          </a:p>
          <a:p>
            <a:pPr lvl="1"/>
            <a:r>
              <a:rPr lang="en-US" dirty="0" smtClean="0"/>
              <a:t>Activate/</a:t>
            </a:r>
            <a:r>
              <a:rPr lang="en-US" dirty="0" err="1" smtClean="0"/>
              <a:t>Deactive</a:t>
            </a:r>
            <a:r>
              <a:rPr lang="en-US" dirty="0" smtClean="0"/>
              <a:t> </a:t>
            </a:r>
            <a:r>
              <a:rPr lang="en-US" dirty="0"/>
              <a:t>checkbox</a:t>
            </a:r>
          </a:p>
          <a:p>
            <a:pPr lvl="1"/>
            <a:r>
              <a:rPr lang="en-US" dirty="0"/>
              <a:t>Drag-and-drop </a:t>
            </a:r>
            <a:r>
              <a:rPr lang="en-US" dirty="0" smtClean="0"/>
              <a:t>ordering</a:t>
            </a:r>
            <a:endParaRPr lang="en-US" dirty="0"/>
          </a:p>
        </p:txBody>
      </p:sp>
      <p:sp>
        <p:nvSpPr>
          <p:cNvPr id="7" name="txt Rule Editor"/>
          <p:cNvSpPr>
            <a:spLocks noGrp="1"/>
          </p:cNvSpPr>
          <p:nvPr>
            <p:ph sz="half" idx="2"/>
          </p:nvPr>
        </p:nvSpPr>
        <p:spPr>
          <a:xfrm>
            <a:off x="4754563" y="4648200"/>
            <a:ext cx="4083050" cy="1600198"/>
          </a:xfrm>
        </p:spPr>
        <p:txBody>
          <a:bodyPr/>
          <a:lstStyle/>
          <a:p>
            <a:r>
              <a:rPr lang="en-US" dirty="0"/>
              <a:t>Rule Editor</a:t>
            </a:r>
          </a:p>
          <a:p>
            <a:pPr lvl="1"/>
            <a:r>
              <a:rPr lang="en-US" dirty="0" smtClean="0"/>
              <a:t>Overlays segment Uses, Condition, and Action</a:t>
            </a:r>
          </a:p>
          <a:p>
            <a:pPr lvl="1"/>
            <a:r>
              <a:rPr lang="en-US" dirty="0" smtClean="0"/>
              <a:t>Gosu code for condition and actions</a:t>
            </a:r>
          </a:p>
          <a:p>
            <a:pPr lvl="1"/>
            <a:endParaRPr lang="en-US" dirty="0"/>
          </a:p>
          <a:p>
            <a:endParaRPr lang="en-US" dirty="0"/>
          </a:p>
        </p:txBody>
      </p:sp>
      <p:pic>
        <p:nvPicPr>
          <p:cNvPr id="6146" name="pic Ed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68" y="2057400"/>
            <a:ext cx="8297932" cy="2478203"/>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ecEditor"/>
          <p:cNvSpPr/>
          <p:nvPr/>
        </p:nvSpPr>
        <p:spPr bwMode="auto">
          <a:xfrm>
            <a:off x="2992820" y="2249603"/>
            <a:ext cx="5816246" cy="2179320"/>
          </a:xfrm>
          <a:prstGeom prst="roundRect">
            <a:avLst>
              <a:gd name="adj" fmla="val 2476"/>
            </a:avLst>
          </a:prstGeom>
          <a:no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ec ProjectWindow"/>
          <p:cNvSpPr/>
          <p:nvPr/>
        </p:nvSpPr>
        <p:spPr bwMode="auto">
          <a:xfrm>
            <a:off x="541268" y="2252422"/>
            <a:ext cx="2354332" cy="2192641"/>
          </a:xfrm>
          <a:prstGeom prst="roundRect">
            <a:avLst>
              <a:gd name="adj" fmla="val 2402"/>
            </a:avLst>
          </a:prstGeom>
          <a:no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425918" y="3871274"/>
            <a:ext cx="1752600" cy="304800"/>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Rule Hierarchy</a:t>
            </a:r>
            <a:endParaRPr lang="en-US" dirty="0">
              <a:solidFill>
                <a:schemeClr val="bg1"/>
              </a:solidFill>
            </a:endParaRPr>
          </a:p>
        </p:txBody>
      </p:sp>
      <p:sp>
        <p:nvSpPr>
          <p:cNvPr id="11" name="Rounded Rectangle 10"/>
          <p:cNvSpPr/>
          <p:nvPr/>
        </p:nvSpPr>
        <p:spPr bwMode="auto">
          <a:xfrm>
            <a:off x="6629400" y="2133600"/>
            <a:ext cx="1828800" cy="30480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Rule Editor</a:t>
            </a:r>
            <a:endParaRPr lang="en-US" dirty="0">
              <a:solidFill>
                <a:schemeClr val="bg1"/>
              </a:solidFill>
            </a:endParaRPr>
          </a:p>
        </p:txBody>
      </p:sp>
      <p:sp>
        <p:nvSpPr>
          <p:cNvPr id="17" name="txt View Edit Rule Restart"/>
          <p:cNvSpPr txBox="1">
            <a:spLocks/>
          </p:cNvSpPr>
          <p:nvPr/>
        </p:nvSpPr>
        <p:spPr>
          <a:xfrm>
            <a:off x="425918" y="914400"/>
            <a:ext cx="8321040" cy="121920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Calibri" pitchFamily="34" charset="0"/>
                <a:cs typeface="Calibri" pitchFamily="34"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Calibri" pitchFamily="34" charset="0"/>
                <a:cs typeface="Calibri" pitchFamily="34"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Calibri" pitchFamily="34" charset="0"/>
                <a:cs typeface="Calibri" pitchFamily="34"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dirty="0" smtClean="0"/>
              <a:t>View and edit Rule Set and Rules</a:t>
            </a:r>
          </a:p>
          <a:p>
            <a:pPr lvl="1"/>
            <a:r>
              <a:rPr lang="en-US" kern="0" dirty="0" smtClean="0"/>
              <a:t>Changes requires application restart unless using </a:t>
            </a:r>
            <a:r>
              <a:rPr lang="en-US" kern="0" dirty="0" err="1" smtClean="0"/>
              <a:t>DCEVM</a:t>
            </a:r>
            <a:endParaRPr lang="en-US" kern="0" dirty="0"/>
          </a:p>
        </p:txBody>
      </p:sp>
    </p:spTree>
    <p:extLst>
      <p:ext uri="{BB962C8B-B14F-4D97-AF65-F5344CB8AC3E}">
        <p14:creationId xmlns:p14="http://schemas.microsoft.com/office/powerpoint/2010/main" val="90889204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6553200" y="3657600"/>
            <a:ext cx="457200" cy="24288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413" y="2252757"/>
            <a:ext cx="7989887" cy="36290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9" name="Rectangle 2"/>
          <p:cNvSpPr>
            <a:spLocks noGrp="1" noChangeArrowheads="1"/>
          </p:cNvSpPr>
          <p:nvPr>
            <p:ph type="title"/>
          </p:nvPr>
        </p:nvSpPr>
        <p:spPr/>
        <p:txBody>
          <a:bodyPr/>
          <a:lstStyle/>
          <a:p>
            <a:pPr eaLnBrk="1" hangingPunct="1"/>
            <a:r>
              <a:rPr lang="en-US" dirty="0" smtClean="0"/>
              <a:t>Business rule structure</a:t>
            </a:r>
          </a:p>
        </p:txBody>
      </p:sp>
      <p:sp>
        <p:nvSpPr>
          <p:cNvPr id="9220" name="Rectangle 3"/>
          <p:cNvSpPr>
            <a:spLocks noGrp="1" noChangeArrowheads="1"/>
          </p:cNvSpPr>
          <p:nvPr>
            <p:ph idx="1"/>
          </p:nvPr>
        </p:nvSpPr>
        <p:spPr>
          <a:xfrm>
            <a:off x="521208" y="914400"/>
            <a:ext cx="8321040" cy="1219200"/>
          </a:xfrm>
        </p:spPr>
        <p:txBody>
          <a:bodyPr/>
          <a:lstStyle/>
          <a:p>
            <a:pPr>
              <a:buFont typeface="Arial" charset="0"/>
              <a:buChar char="•"/>
            </a:pPr>
            <a:r>
              <a:rPr lang="en-US" dirty="0" smtClean="0"/>
              <a:t>Consists of name, condition, and action</a:t>
            </a:r>
          </a:p>
          <a:p>
            <a:pPr lvl="1"/>
            <a:r>
              <a:rPr lang="en-US" dirty="0" smtClean="0"/>
              <a:t>Condition code must resolve to true or false</a:t>
            </a:r>
          </a:p>
          <a:p>
            <a:pPr lvl="1"/>
            <a:r>
              <a:rPr lang="en-US" dirty="0" smtClean="0"/>
              <a:t>Action code executed only if condition is true</a:t>
            </a:r>
          </a:p>
          <a:p>
            <a:pPr lvl="1"/>
            <a:endParaRPr lang="en-US" dirty="0" smtClean="0"/>
          </a:p>
          <a:p>
            <a:pPr lvl="1"/>
            <a:endParaRPr lang="en-US" dirty="0" smtClean="0"/>
          </a:p>
        </p:txBody>
      </p:sp>
      <p:sp>
        <p:nvSpPr>
          <p:cNvPr id="2" name="Rounded Rectangle 1"/>
          <p:cNvSpPr/>
          <p:nvPr/>
        </p:nvSpPr>
        <p:spPr bwMode="auto">
          <a:xfrm>
            <a:off x="3429000" y="3048000"/>
            <a:ext cx="31242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ounded Rectangle 10"/>
          <p:cNvSpPr/>
          <p:nvPr/>
        </p:nvSpPr>
        <p:spPr bwMode="auto">
          <a:xfrm>
            <a:off x="3429000" y="4038600"/>
            <a:ext cx="46482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6968599" y="3581400"/>
            <a:ext cx="838200" cy="30480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rgbClr val="C00000"/>
                </a:solidFill>
              </a:rPr>
              <a:t>if</a:t>
            </a:r>
            <a:endParaRPr lang="en-US" dirty="0">
              <a:solidFill>
                <a:srgbClr val="C00000"/>
              </a:solidFill>
            </a:endParaRPr>
          </a:p>
        </p:txBody>
      </p:sp>
      <p:sp>
        <p:nvSpPr>
          <p:cNvPr id="16" name="Rounded Rectangle 15"/>
          <p:cNvSpPr/>
          <p:nvPr/>
        </p:nvSpPr>
        <p:spPr bwMode="auto">
          <a:xfrm>
            <a:off x="7740856" y="4572000"/>
            <a:ext cx="838200" cy="30480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rgbClr val="C00000"/>
                </a:solidFill>
              </a:rPr>
              <a:t>then</a:t>
            </a:r>
            <a:endParaRPr lang="en-US" dirty="0">
              <a:solidFill>
                <a:srgbClr val="C00000"/>
              </a:solidFill>
            </a:endParaRPr>
          </a:p>
        </p:txBody>
      </p:sp>
    </p:spTree>
    <p:extLst>
      <p:ext uri="{BB962C8B-B14F-4D97-AF65-F5344CB8AC3E}">
        <p14:creationId xmlns:p14="http://schemas.microsoft.com/office/powerpoint/2010/main" val="180881013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Business rule hierarchy</a:t>
            </a:r>
          </a:p>
        </p:txBody>
      </p:sp>
      <p:sp>
        <p:nvSpPr>
          <p:cNvPr id="10243" name="Rectangle 3"/>
          <p:cNvSpPr>
            <a:spLocks noGrp="1" noChangeArrowheads="1"/>
          </p:cNvSpPr>
          <p:nvPr>
            <p:ph idx="1"/>
          </p:nvPr>
        </p:nvSpPr>
        <p:spPr/>
        <p:txBody>
          <a:bodyPr/>
          <a:lstStyle/>
          <a:p>
            <a:pPr>
              <a:buFont typeface="Arial" charset="0"/>
              <a:buChar char="•"/>
            </a:pPr>
            <a:r>
              <a:rPr lang="en-US" smtClean="0"/>
              <a:t>Three levels (from highest to lowest)</a:t>
            </a:r>
          </a:p>
          <a:p>
            <a:pPr lvl="1"/>
            <a:r>
              <a:rPr lang="en-US" smtClean="0"/>
              <a:t>Rule set categories</a:t>
            </a:r>
          </a:p>
          <a:p>
            <a:pPr lvl="1"/>
            <a:r>
              <a:rPr lang="en-US" smtClean="0"/>
              <a:t>Rule sets</a:t>
            </a:r>
          </a:p>
          <a:p>
            <a:pPr lvl="1"/>
            <a:r>
              <a:rPr lang="en-US" smtClean="0"/>
              <a:t>Rules (which may be multi-leveled if child rules are present)</a:t>
            </a:r>
          </a:p>
        </p:txBody>
      </p:sp>
    </p:spTree>
    <p:extLst>
      <p:ext uri="{BB962C8B-B14F-4D97-AF65-F5344CB8AC3E}">
        <p14:creationId xmlns:p14="http://schemas.microsoft.com/office/powerpoint/2010/main" val="421252511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p:txBody>
          <a:bodyPr/>
          <a:lstStyle/>
          <a:p>
            <a:pPr eaLnBrk="1" hangingPunct="1"/>
            <a:r>
              <a:rPr lang="en-US" smtClean="0"/>
              <a:t>Hierarchy: rule set categories</a:t>
            </a:r>
          </a:p>
        </p:txBody>
      </p:sp>
      <p:sp>
        <p:nvSpPr>
          <p:cNvPr id="11268" name="Rectangle 4"/>
          <p:cNvSpPr>
            <a:spLocks noGrp="1" noChangeArrowheads="1"/>
          </p:cNvSpPr>
          <p:nvPr>
            <p:ph idx="1"/>
          </p:nvPr>
        </p:nvSpPr>
        <p:spPr>
          <a:xfrm>
            <a:off x="519113" y="914400"/>
            <a:ext cx="2792412" cy="5486400"/>
          </a:xfrm>
        </p:spPr>
        <p:txBody>
          <a:bodyPr/>
          <a:lstStyle/>
          <a:p>
            <a:pPr>
              <a:buFont typeface="Arial" charset="0"/>
              <a:buChar char="•"/>
            </a:pPr>
            <a:r>
              <a:rPr lang="en-US" smtClean="0"/>
              <a:t>A </a:t>
            </a:r>
            <a:r>
              <a:rPr lang="en-US" smtClean="0">
                <a:solidFill>
                  <a:srgbClr val="FF0000"/>
                </a:solidFill>
              </a:rPr>
              <a:t>rule set category</a:t>
            </a:r>
            <a:r>
              <a:rPr lang="en-US" smtClean="0"/>
              <a:t> is a collection of rules that have common high-level business purpose</a:t>
            </a:r>
          </a:p>
          <a:p>
            <a:pPr lvl="1"/>
            <a:r>
              <a:rPr lang="en-US" smtClean="0"/>
              <a:t>Studio uses rule set categories to group similar rules together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066800"/>
            <a:ext cx="5175059" cy="3505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4332083" y="1371600"/>
            <a:ext cx="18288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4332083" y="1905000"/>
            <a:ext cx="18288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4332083" y="3276600"/>
            <a:ext cx="18288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418759426"/>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601</TotalTime>
  <Words>4155</Words>
  <Application>Microsoft Office PowerPoint</Application>
  <PresentationFormat>On-screen Show (4:3)</PresentationFormat>
  <Paragraphs>373</Paragraphs>
  <Slides>36</Slides>
  <Notes>35</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Emerald_Template</vt:lpstr>
      <vt:lpstr>Business Rules</vt:lpstr>
      <vt:lpstr>Lesson objectives</vt:lpstr>
      <vt:lpstr>Lesson outline</vt:lpstr>
      <vt:lpstr>Business rules</vt:lpstr>
      <vt:lpstr>Examples from Guidewire applications</vt:lpstr>
      <vt:lpstr>Rule set editor</vt:lpstr>
      <vt:lpstr>Business rule structure</vt:lpstr>
      <vt:lpstr>Business rule hierarchy</vt:lpstr>
      <vt:lpstr>Hierarchy: rule set categories</vt:lpstr>
      <vt:lpstr>Hierarchy: rule sets</vt:lpstr>
      <vt:lpstr>Hierarchy: business rules</vt:lpstr>
      <vt:lpstr>Rule names</vt:lpstr>
      <vt:lpstr>Lesson outline</vt:lpstr>
      <vt:lpstr>Root entity</vt:lpstr>
      <vt:lpstr>Normal flow of execution</vt:lpstr>
      <vt:lpstr>Two logical types of rule sets</vt:lpstr>
      <vt:lpstr>Exiting a rule set</vt:lpstr>
      <vt:lpstr>Lesson outline</vt:lpstr>
      <vt:lpstr>Rule set information</vt:lpstr>
      <vt:lpstr>Rules in Studio</vt:lpstr>
      <vt:lpstr>Creating new rules</vt:lpstr>
      <vt:lpstr>Rule conditions and actions</vt:lpstr>
      <vt:lpstr>Working with rules</vt:lpstr>
      <vt:lpstr>Deploying rule changes</vt:lpstr>
      <vt:lpstr>Lesson outline</vt:lpstr>
      <vt:lpstr>Studio debugger</vt:lpstr>
      <vt:lpstr>Setting breakpoints</vt:lpstr>
      <vt:lpstr>Run and debug server</vt:lpstr>
      <vt:lpstr>Suspending execution</vt:lpstr>
      <vt:lpstr>Breakpoint details</vt:lpstr>
      <vt:lpstr>Stepping through code</vt:lpstr>
      <vt:lpstr>Watches</vt:lpstr>
      <vt:lpstr>Stopping debugger</vt:lpstr>
      <vt:lpstr> Lesson objectives review</vt:lpstr>
      <vt:lpstr>Review questions</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Rules</dc:title>
  <dc:subject>Emerald PowerPoint 2010 Template</dc:subject>
  <dc:creator>gwuser</dc:creator>
  <cp:keywords>Emerald;PowerPoint 2010;PowerPoint Template</cp:keywords>
  <cp:lastModifiedBy>gwuser</cp:lastModifiedBy>
  <cp:revision>37</cp:revision>
  <dcterms:created xsi:type="dcterms:W3CDTF">2013-09-11T21:19:12Z</dcterms:created>
  <dcterms:modified xsi:type="dcterms:W3CDTF">2013-09-12T22:59:18Z</dcterms:modified>
</cp:coreProperties>
</file>