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0"/>
  </p:notesMasterIdLst>
  <p:handoutMasterIdLst>
    <p:handoutMasterId r:id="rId31"/>
  </p:handoutMasterIdLst>
  <p:sldIdLst>
    <p:sldId id="256" r:id="rId2"/>
    <p:sldId id="258" r:id="rId3"/>
    <p:sldId id="260" r:id="rId4"/>
    <p:sldId id="273" r:id="rId5"/>
    <p:sldId id="274" r:id="rId6"/>
    <p:sldId id="275" r:id="rId7"/>
    <p:sldId id="276" r:id="rId8"/>
    <p:sldId id="277" r:id="rId9"/>
    <p:sldId id="278" r:id="rId10"/>
    <p:sldId id="294" r:id="rId11"/>
    <p:sldId id="263" r:id="rId12"/>
    <p:sldId id="279" r:id="rId13"/>
    <p:sldId id="280" r:id="rId14"/>
    <p:sldId id="281" r:id="rId15"/>
    <p:sldId id="282" r:id="rId16"/>
    <p:sldId id="267" r:id="rId17"/>
    <p:sldId id="283" r:id="rId18"/>
    <p:sldId id="285" r:id="rId19"/>
    <p:sldId id="286" r:id="rId20"/>
    <p:sldId id="287" r:id="rId21"/>
    <p:sldId id="289" r:id="rId22"/>
    <p:sldId id="265" r:id="rId23"/>
    <p:sldId id="266" r:id="rId24"/>
    <p:sldId id="291" r:id="rId25"/>
    <p:sldId id="292" r:id="rId26"/>
    <p:sldId id="259" r:id="rId27"/>
    <p:sldId id="261" r:id="rId28"/>
    <p:sldId id="25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277"/>
            <p14:sldId id="278"/>
            <p14:sldId id="294"/>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86"/>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5143" autoAdjust="0"/>
  </p:normalViewPr>
  <p:slideViewPr>
    <p:cSldViewPr showGuides="1">
      <p:cViewPr>
        <p:scale>
          <a:sx n="75" d="100"/>
          <a:sy n="75" d="100"/>
        </p:scale>
        <p:origin x="1656" y="24"/>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112" d="100"/>
          <a:sy n="112" d="100"/>
        </p:scale>
        <p:origin x="2146" y="-10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8/6/2019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2001-2013.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400050"/>
            <a:ext cx="5257800" cy="3943350"/>
          </a:xfrm>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a:t>
            </a:r>
            <a:r>
              <a:rPr lang="en-US" baseline="0" dirty="0"/>
              <a:t> only reads the contents plugin registry directory at server startup. </a:t>
            </a:r>
            <a:r>
              <a:rPr lang="en-US" dirty="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You can r</a:t>
            </a:r>
            <a:r>
              <a:rPr lang="en-US" dirty="0"/>
              <a:t>estart the server from Studio by stopping a running server (debug mode is ok)</a:t>
            </a:r>
            <a:r>
              <a:rPr lang="en-US" baseline="0" dirty="0"/>
              <a:t> </a:t>
            </a:r>
            <a:r>
              <a:rPr lang="en-US" dirty="0"/>
              <a:t>and after</a:t>
            </a:r>
            <a:r>
              <a:rPr lang="en-US" baseline="0" dirty="0"/>
              <a:t> the server stops, then </a:t>
            </a:r>
            <a:r>
              <a:rPr lang="en-US" dirty="0"/>
              <a:t>running the server</a:t>
            </a:r>
            <a:r>
              <a:rPr lang="en-US" baseline="0" dirty="0"/>
              <a:t> again in either Run or Debug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authentication service plugin may need to initialize itself.  If the plugin implements </a:t>
            </a:r>
            <a:r>
              <a:rPr lang="en-US" dirty="0" err="1"/>
              <a:t>InitializablePlugin</a:t>
            </a:r>
            <a:r>
              <a:rPr lang="en-US" dirty="0"/>
              <a:t>, initialization can occur during the invocation of either the </a:t>
            </a:r>
            <a:r>
              <a:rPr lang="en-US" dirty="0" err="1"/>
              <a:t>setCallback</a:t>
            </a:r>
            <a:r>
              <a:rPr lang="en-US" dirty="0"/>
              <a:t>() or </a:t>
            </a:r>
            <a:r>
              <a:rPr lang="en-US" dirty="0" err="1"/>
              <a:t>setParameters</a:t>
            </a:r>
            <a:r>
              <a:rPr lang="en-US" dirty="0"/>
              <a:t>() methods.</a:t>
            </a:r>
          </a:p>
          <a:p>
            <a:endParaRPr lang="en-US" dirty="0"/>
          </a:p>
          <a:p>
            <a:r>
              <a:rPr lang="en-US" dirty="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a:t>User.PublicId</a:t>
            </a:r>
            <a:r>
              <a:rPr lang="en-US" dirty="0"/>
              <a:t> from the </a:t>
            </a:r>
            <a:r>
              <a:rPr lang="en-US" dirty="0" err="1"/>
              <a:t>XX_credential</a:t>
            </a:r>
            <a:r>
              <a:rPr lang="en-US" dirty="0"/>
              <a:t> table in the Guidewire application database. Successful authentication occurs when the callback handler finds and returns the user’s public ID for the Guidewire application database.  The callback handler must return a </a:t>
            </a:r>
            <a:r>
              <a:rPr lang="en-US" dirty="0" err="1"/>
              <a:t>PublicID</a:t>
            </a:r>
            <a:r>
              <a:rPr lang="en-US" dirty="0"/>
              <a:t>.  The authentication service plugin should save the handler in a field.  The authentication process can later use the field value.  To indicate an unsuccessful login, throw  a </a:t>
            </a:r>
            <a:r>
              <a:rPr lang="en-US" dirty="0" err="1"/>
              <a:t>javax.security.auth.login.LoginException</a:t>
            </a:r>
            <a:r>
              <a:rPr lang="en-US" dirty="0"/>
              <a:t> (or subtypes such as </a:t>
            </a:r>
            <a:r>
              <a:rPr lang="en-US" dirty="0" err="1"/>
              <a:t>FailedLoginException</a:t>
            </a:r>
            <a:r>
              <a:rPr lang="en-US" dirty="0"/>
              <a:t>).  Guidewire applications treat a returned null value from the authenticate method as a failed login.</a:t>
            </a:r>
          </a:p>
          <a:p>
            <a:endParaRPr lang="en-US" dirty="0"/>
          </a:p>
          <a:p>
            <a:r>
              <a:rPr lang="en-US" dirty="0"/>
              <a:t>Do not invoke a local Guidewire web service (SOAP) API from an authentication plugin.  Calling a web service may itself require authentication.  The result is an authentication loop that can crash a server.  For a web service authentication, exception messages are visible to the caller as part of the returned SOAP Fault.  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setParameters</a:t>
            </a:r>
            <a:r>
              <a:rPr lang="en-US" dirty="0"/>
              <a:t> method is present because the class also implements the </a:t>
            </a:r>
            <a:r>
              <a:rPr lang="en-US" dirty="0" err="1"/>
              <a:t>InitializablePlugin</a:t>
            </a:r>
            <a:r>
              <a:rPr lang="en-US" dirty="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Project view, select the registry folder. The path is …\config\plugin\registry.  Right click to open the context menu and  select New </a:t>
            </a:r>
            <a:r>
              <a:rPr lang="en-US" dirty="0">
                <a:sym typeface="Wingdings"/>
              </a:rPr>
              <a:t></a:t>
            </a:r>
            <a:r>
              <a:rPr lang="en-US" dirty="0"/>
              <a:t> Plugin. In the Plugin dialog, specify the name of the new plugin registry file. Next, click the ellipse button to select the interface. In the Select Plugin Class dialog, select the required class.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a:solidFill>
                  <a:schemeClr val="tx1"/>
                </a:solidFill>
                <a:effectLst/>
                <a:latin typeface="Arial" pitchFamily="34" charset="0"/>
                <a:ea typeface="+mn-ea"/>
                <a:cs typeface="Arial" pitchFamily="34" charset="0"/>
              </a:rPr>
              <a:t> for a given Guidewire application. </a:t>
            </a:r>
          </a:p>
          <a:p>
            <a:endParaRPr lang="en-US" dirty="0"/>
          </a:p>
          <a:p>
            <a:r>
              <a:rPr lang="en-US" dirty="0"/>
              <a:t>A database authentication plugin</a:t>
            </a:r>
            <a:r>
              <a:rPr lang="en-US" baseline="0" dirty="0"/>
              <a:t> </a:t>
            </a:r>
            <a:r>
              <a:rPr lang="en-US" dirty="0"/>
              <a:t>can retrieve name and password information from an external system, encrypt passwords, read password files from the local file system, or perform</a:t>
            </a:r>
            <a:r>
              <a:rPr lang="en-US" baseline="0" dirty="0"/>
              <a:t> similar actions.</a:t>
            </a:r>
            <a:r>
              <a:rPr lang="en-US" dirty="0"/>
              <a:t> The resulting username and password substitutes into the database configuration file anywhere that ${username} or ${password} are found in the database parameter elements.</a:t>
            </a:r>
          </a:p>
          <a:p>
            <a:endParaRPr lang="en-US" dirty="0"/>
          </a:p>
          <a:p>
            <a:r>
              <a:rPr lang="en-US" dirty="0"/>
              <a:t>In Guidewire 7 (Diamond)</a:t>
            </a:r>
            <a:r>
              <a:rPr lang="en-US" baseline="0" dirty="0"/>
              <a:t> applications, the database element is found in the config.xml file in the database element.  Guidewire 8 (Emerald) application now have a separate database-config.xml file and the &lt;</a:t>
            </a:r>
            <a:r>
              <a:rPr lang="en-US" baseline="0" dirty="0" err="1"/>
              <a:t>dbcp</a:t>
            </a:r>
            <a:r>
              <a:rPr lang="en-US" baseline="0" dirty="0"/>
              <a:t>-connection-pool&gt; element defines the </a:t>
            </a:r>
            <a:r>
              <a:rPr lang="en-US" baseline="0" dirty="0" err="1"/>
              <a:t>jdbcURL</a:t>
            </a:r>
            <a:r>
              <a:rPr lang="en-US" baseline="0" dirty="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database authentication plugin, implement a plugin that implements the class </a:t>
            </a:r>
            <a:r>
              <a:rPr lang="en-US" dirty="0" err="1"/>
              <a:t>DBAuthenticationPlugin</a:t>
            </a:r>
            <a:r>
              <a:rPr lang="en-US" dirty="0"/>
              <a:t>. This class has only one method you need to </a:t>
            </a:r>
            <a:r>
              <a:rPr lang="en-US" dirty="0" err="1"/>
              <a:t>implement:retrieveUsernameAndPassword</a:t>
            </a:r>
            <a:r>
              <a:rPr lang="en-US" dirty="0"/>
              <a:t>, which must return a username and password. Store the username and password combined together as properties within a single instance of the </a:t>
            </a:r>
            <a:r>
              <a:rPr lang="en-US" dirty="0" err="1"/>
              <a:t>classUsernamePasswordPair</a:t>
            </a:r>
            <a:r>
              <a:rPr lang="en-US" dirty="0"/>
              <a:t>. </a:t>
            </a:r>
          </a:p>
          <a:p>
            <a:endParaRPr lang="en-US" dirty="0"/>
          </a:p>
          <a:p>
            <a:r>
              <a:rPr lang="en-US" dirty="0"/>
              <a:t>The one method parameter for </a:t>
            </a:r>
            <a:r>
              <a:rPr lang="en-US" dirty="0" err="1"/>
              <a:t>retrieveUsernameAndPassword</a:t>
            </a:r>
            <a:r>
              <a:rPr lang="en-US" dirty="0"/>
              <a:t> is the name of the database (as a String) for which the application requests authentication information. This will match the value of the name attribute on the database or archive elements in your config.xml file.</a:t>
            </a:r>
          </a:p>
          <a:p>
            <a:endParaRPr lang="en-US" dirty="0"/>
          </a:p>
          <a:p>
            <a:r>
              <a:rPr lang="en-US" dirty="0"/>
              <a:t>If you need to pass additional optional properties such as properties that vary by server ID, pass parameters to the plugin in the Studio configuration of your plugin. Get these parameters in your plugin implementation using the standard </a:t>
            </a:r>
            <a:r>
              <a:rPr lang="en-US" dirty="0" err="1"/>
              <a:t>setParameters</a:t>
            </a:r>
            <a:r>
              <a:rPr lang="en-US" dirty="0"/>
              <a:t> method </a:t>
            </a:r>
            <a:r>
              <a:rPr lang="en-US" dirty="0" err="1"/>
              <a:t>ofInitializablePlugin</a:t>
            </a:r>
            <a:r>
              <a:rPr lang="en-US" dirty="0"/>
              <a:t>. </a:t>
            </a:r>
          </a:p>
          <a:p>
            <a:endParaRPr lang="en-US" dirty="0"/>
          </a:p>
          <a:p>
            <a:r>
              <a:rPr lang="en-US" dirty="0"/>
              <a:t>Typically,</a:t>
            </a:r>
            <a:r>
              <a:rPr lang="en-US" baseline="0" dirty="0"/>
              <a:t> </a:t>
            </a:r>
            <a:r>
              <a:rPr lang="en-US" sz="1200" b="0" i="0" kern="1200" dirty="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r>
              <a:rPr lang="en-US" dirty="0"/>
              <a:t>1. User authentication plugins authenticate users when logging on to Guidewire (either from the user interface or via a web service API).</a:t>
            </a:r>
          </a:p>
          <a:p>
            <a:r>
              <a:rPr lang="en-US" dirty="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a:t>3. A user authentication source creator plugin needs to implement the interface AuthenticationSourceCreatorPlugin and provide an implementation for the method createSourceFromHTTPRequest().</a:t>
            </a:r>
          </a:p>
          <a:p>
            <a:r>
              <a:rPr lang="en-US" dirty="0"/>
              <a:t>4. A user authentication service plugin needs to implement the interface </a:t>
            </a:r>
            <a:r>
              <a:rPr lang="en-US" dirty="0" err="1"/>
              <a:t>AuthenticationServicePlugin</a:t>
            </a:r>
            <a:r>
              <a:rPr lang="en-US" dirty="0"/>
              <a:t>  and provide an implementation for two methods: </a:t>
            </a:r>
            <a:r>
              <a:rPr lang="en-US" dirty="0" err="1"/>
              <a:t>setCallback</a:t>
            </a:r>
            <a:r>
              <a:rPr lang="en-US" dirty="0"/>
              <a:t>() and authenticate().</a:t>
            </a:r>
          </a:p>
          <a:p>
            <a:r>
              <a:rPr lang="en-US" dirty="0"/>
              <a:t>5. A database authentication plugin needs to implement the interface </a:t>
            </a:r>
            <a:r>
              <a:rPr lang="en-US" dirty="0" err="1"/>
              <a:t>DBAuthenticationPlugin</a:t>
            </a:r>
            <a:r>
              <a:rPr lang="en-US" dirty="0"/>
              <a:t>  and provide an implementation for the method: </a:t>
            </a:r>
            <a:r>
              <a:rPr lang="en-US" dirty="0" err="1"/>
              <a:t>retrieveUsernameAndPassword</a:t>
            </a:r>
            <a:r>
              <a:rPr lang="en-US" dirty="0"/>
              <a:t>().</a:t>
            </a:r>
          </a:p>
          <a:p>
            <a:r>
              <a:rPr lang="en-US" dirty="0"/>
              <a:t>6. You cannot attempt to use Guidewire web service (SOAP) APIs from within authentication plugins because doing so would require authentication and thus cause an authentication loop. </a:t>
            </a:r>
          </a:p>
          <a:p>
            <a:r>
              <a:rPr lang="en-US" dirty="0"/>
              <a:t>7. You can deploy a user authentication service plugin in two steps:</a:t>
            </a:r>
          </a:p>
          <a:p>
            <a:r>
              <a:rPr lang="en-US" dirty="0"/>
              <a:t>a) Move your code to the proper directory </a:t>
            </a:r>
          </a:p>
          <a:p>
            <a:r>
              <a:rPr lang="en-US" dirty="0"/>
              <a:t>b)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detail with clients certs (certs in general) is that is can be exported and most implementations do not lock down portability of the cert. Stronger implementations (application dependent) may store the certs and keys in a </a:t>
            </a:r>
            <a:r>
              <a:rPr lang="en-US" dirty="0" err="1"/>
              <a:t>keystore</a:t>
            </a:r>
            <a:r>
              <a:rPr lang="en-US" dirty="0"/>
              <a:t> (i.e. java key store).  The key store can add additional protection like ensuring the private key is not exportable. Hardware key stores (i.e. smart cards, </a:t>
            </a:r>
            <a:r>
              <a:rPr lang="en-US" dirty="0" err="1"/>
              <a:t>usb</a:t>
            </a:r>
            <a:r>
              <a:rPr lang="en-US" dirty="0"/>
              <a:t> </a:t>
            </a:r>
            <a:r>
              <a:rPr lang="en-US" dirty="0" err="1"/>
              <a:t>hsm</a:t>
            </a:r>
            <a:r>
              <a:rPr lang="en-US" dirty="0"/>
              <a:t>, </a:t>
            </a:r>
            <a:r>
              <a:rPr lang="en-US" dirty="0" err="1"/>
              <a:t>ironkey</a:t>
            </a:r>
            <a:r>
              <a:rPr lang="en-US" dirty="0"/>
              <a:t>, </a:t>
            </a:r>
            <a:r>
              <a:rPr lang="en-US" dirty="0" err="1"/>
              <a:t>etc</a:t>
            </a:r>
            <a:r>
              <a:rPr lang="en-US" dirty="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implement the </a:t>
            </a:r>
            <a:r>
              <a:rPr lang="en-US" dirty="0" err="1"/>
              <a:t>AuthenticationSourceCreator</a:t>
            </a:r>
            <a:r>
              <a:rPr lang="en-US" dirty="0"/>
              <a:t> plugin such that it uses a source type other than UserNamePasswordAuthenticationSource, you should either:</a:t>
            </a:r>
          </a:p>
          <a:p>
            <a:r>
              <a:rPr lang="en-US" dirty="0"/>
              <a:t>(a)</a:t>
            </a:r>
            <a:r>
              <a:rPr lang="en-US" baseline="0" dirty="0"/>
              <a:t> </a:t>
            </a:r>
            <a:r>
              <a:rPr lang="en-US" dirty="0"/>
              <a:t>Extend your AuthenticationSource type from UserNamePasswordAuthenticationSource, so that it is compatible with the authentication </a:t>
            </a:r>
            <a:r>
              <a:rPr lang="en-US" dirty="0" err="1"/>
              <a:t>process.The</a:t>
            </a:r>
            <a:r>
              <a:rPr lang="en-US" dirty="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a:t>...OR...</a:t>
            </a:r>
          </a:p>
          <a:p>
            <a:r>
              <a:rPr lang="en-US" dirty="0"/>
              <a:t>(b)</a:t>
            </a:r>
            <a:r>
              <a:rPr lang="en-US" baseline="0" dirty="0"/>
              <a:t> </a:t>
            </a:r>
            <a:r>
              <a:rPr lang="en-US" dirty="0"/>
              <a:t>Include logic in the </a:t>
            </a:r>
            <a:r>
              <a:rPr lang="en-US" dirty="0" err="1"/>
              <a:t>AuthenticationService</a:t>
            </a:r>
            <a:r>
              <a:rPr lang="en-US" dirty="0"/>
              <a:t> plugin's authenticate(..) method to differentiate between the types of AuthenticationSource objects that may be received.</a:t>
            </a:r>
          </a:p>
          <a:p>
            <a:r>
              <a:rPr lang="en-US" dirty="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a:p>
          <a:p>
            <a:r>
              <a:rPr lang="en-US" dirty="0"/>
              <a:t>Note that for web service API and Studio logins, the </a:t>
            </a:r>
            <a:r>
              <a:rPr lang="en-US" dirty="0" err="1"/>
              <a:t>AuthenticationSourceCreator</a:t>
            </a:r>
            <a:r>
              <a:rPr lang="en-US" dirty="0"/>
              <a:t> plugin is </a:t>
            </a:r>
            <a:r>
              <a:rPr lang="en-US" b="1" dirty="0"/>
              <a:t>not </a:t>
            </a:r>
            <a:r>
              <a:rPr lang="en-US" dirty="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user authentication flow consists of six steps:</a:t>
            </a:r>
          </a:p>
          <a:p>
            <a:pPr marL="228600" indent="-228600">
              <a:buFont typeface="+mj-lt"/>
              <a:buAutoNum type="arabicPeriod"/>
            </a:pPr>
            <a:r>
              <a:rPr lang="en-US" sz="1000" dirty="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a:t>HTTPRequest</a:t>
            </a:r>
            <a:r>
              <a:rPr lang="en-US" sz="1000" dirty="0"/>
              <a:t> from the browser and returns it to Guidewire. If an Authentication Source Creator plugin is not configured, a default built-in plugin will take the role, which will extract username/password from </a:t>
            </a:r>
            <a:r>
              <a:rPr lang="en-US" sz="1000" dirty="0" err="1"/>
              <a:t>HTTPRequest</a:t>
            </a:r>
            <a:r>
              <a:rPr lang="en-US" sz="1000" dirty="0"/>
              <a:t> attributes having the same names. </a:t>
            </a:r>
          </a:p>
          <a:p>
            <a:pPr marL="228600" indent="-228600">
              <a:buFont typeface="+mj-lt"/>
              <a:buAutoNum type="arabicPeriod"/>
            </a:pPr>
            <a:r>
              <a:rPr lang="en-US" sz="1000" dirty="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a:t>LDAP</a:t>
            </a:r>
            <a:r>
              <a:rPr lang="en-US" sz="1000" dirty="0"/>
              <a:t> directory or a single sign-on system (</a:t>
            </a:r>
            <a:r>
              <a:rPr lang="en-US" sz="1000" dirty="0" err="1"/>
              <a:t>SSO</a:t>
            </a:r>
            <a:r>
              <a:rPr lang="en-US" sz="1000" dirty="0"/>
              <a:t>).</a:t>
            </a:r>
          </a:p>
          <a:p>
            <a:pPr marL="228600" indent="-228600">
              <a:buFont typeface="+mj-lt"/>
              <a:buAutoNum type="arabicPeriod"/>
            </a:pPr>
            <a:r>
              <a:rPr lang="en-US" sz="1000" dirty="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02904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Gosu plugins, the class files should</a:t>
            </a:r>
            <a:r>
              <a:rPr lang="en-US" baseline="0" dirty="0"/>
              <a:t> be located </a:t>
            </a:r>
            <a:r>
              <a:rPr lang="en-US" dirty="0"/>
              <a:t>in</a:t>
            </a:r>
            <a:r>
              <a:rPr lang="en-US" baseline="0" dirty="0"/>
              <a:t> </a:t>
            </a:r>
            <a:r>
              <a:rPr lang="en-US" dirty="0"/>
              <a:t>modules/configuration/</a:t>
            </a:r>
            <a:r>
              <a:rPr lang="en-US" dirty="0" err="1"/>
              <a:t>gsrc</a:t>
            </a:r>
            <a:r>
              <a:rPr lang="en-US" dirty="0"/>
              <a:t>.  Some exceptions</a:t>
            </a:r>
            <a:r>
              <a:rPr lang="en-US" baseline="0" dirty="0"/>
              <a:t> apply for Gosu classes</a:t>
            </a:r>
            <a:endParaRPr lang="en-US" dirty="0"/>
          </a:p>
          <a:p>
            <a:endParaRPr lang="en-US" dirty="0"/>
          </a:p>
          <a:p>
            <a:r>
              <a:rPr lang="en-US" dirty="0"/>
              <a:t>For Java plugins, see the Guidewire application documentation for details about where to put Java classes and JARS in the project structure.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876336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2001-2013.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2001-2013.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a:solidFill>
                  <a:schemeClr val="bg1"/>
                </a:solidFill>
              </a:rPr>
              <a:t>Copyright © 2001-2013 Guidewire Software, Inc. All rights reserved.</a:t>
            </a:r>
          </a:p>
          <a:p>
            <a:pPr marL="0" indent="0">
              <a:buFont typeface="Wingdings 3" pitchFamily="18" charset="2"/>
              <a:buNone/>
            </a:pPr>
            <a:endParaRPr lang="en-US" sz="1600" b="1" dirty="0">
              <a:solidFill>
                <a:schemeClr val="bg1"/>
              </a:solidFill>
            </a:endParaRPr>
          </a:p>
          <a:p>
            <a:pPr marL="0" indent="0">
              <a:buFont typeface="Wingdings 3" pitchFamily="18" charset="2"/>
              <a:buNone/>
            </a:pPr>
            <a:r>
              <a:rPr lang="en-US" sz="16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a:solidFill>
                  <a:schemeClr val="bg1"/>
                </a:solidFill>
              </a:rPr>
              <a:t>ExampleCenter</a:t>
            </a:r>
            <a:r>
              <a:rPr lang="en-US" sz="1600" b="0" dirty="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0" dirty="0">
                <a:solidFill>
                  <a:schemeClr val="bg1"/>
                </a:solidFill>
              </a:rPr>
              <a:t>This </a:t>
            </a:r>
            <a:r>
              <a:rPr lang="en-US" sz="1600" dirty="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a:solidFill>
                <a:schemeClr val="bg1"/>
              </a:solidFill>
            </a:endParaRPr>
          </a:p>
          <a:p>
            <a:pPr marL="0" indent="0">
              <a:buFont typeface="Wingdings 3" pitchFamily="18" charset="2"/>
              <a:buNone/>
            </a:pPr>
            <a:r>
              <a:rPr lang="en-US" sz="160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2001-2013.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9.emf"/><Relationship Id="rId5" Type="http://schemas.openxmlformats.org/officeDocument/2006/relationships/image" Target="../media/image7.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9.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October 15, 2013</a:t>
            </a:r>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Review: deploy plugin and code</a:t>
            </a:r>
          </a:p>
        </p:txBody>
      </p:sp>
      <p:sp>
        <p:nvSpPr>
          <p:cNvPr id="6" name="Subtitle 5"/>
          <p:cNvSpPr>
            <a:spLocks noGrp="1"/>
          </p:cNvSpPr>
          <p:nvPr>
            <p:ph type="subTitle" idx="10"/>
          </p:nvPr>
        </p:nvSpPr>
        <p:spPr/>
        <p:txBody>
          <a:bodyPr/>
          <a:lstStyle/>
          <a:p>
            <a:r>
              <a:rPr lang="en-US" dirty="0"/>
              <a:t>Restart Server</a:t>
            </a:r>
            <a:br>
              <a:rPr lang="en-US" dirty="0"/>
            </a:br>
            <a:endParaRPr lang="en-US" dirty="0"/>
          </a:p>
        </p:txBody>
      </p:sp>
      <p:sp>
        <p:nvSpPr>
          <p:cNvPr id="5" name="Text Placeholder 4"/>
          <p:cNvSpPr>
            <a:spLocks noGrp="1"/>
          </p:cNvSpPr>
          <p:nvPr>
            <p:ph type="body" sz="quarter" idx="11"/>
          </p:nvPr>
        </p:nvSpPr>
        <p:spPr/>
        <p:txBody>
          <a:bodyPr/>
          <a:lstStyle/>
          <a:p>
            <a:r>
              <a:rPr lang="en-US" dirty="0"/>
              <a:t>Make Project  or </a:t>
            </a:r>
            <a:br>
              <a:rPr lang="en-US" dirty="0"/>
            </a:br>
            <a:r>
              <a:rPr lang="en-US" dirty="0"/>
              <a:t>Reload Changed Classes </a:t>
            </a:r>
          </a:p>
        </p:txBody>
      </p:sp>
      <p:sp>
        <p:nvSpPr>
          <p:cNvPr id="3" name="Content Placeholder 2"/>
          <p:cNvSpPr>
            <a:spLocks noGrp="1"/>
          </p:cNvSpPr>
          <p:nvPr>
            <p:ph sz="half" idx="2"/>
          </p:nvPr>
        </p:nvSpPr>
        <p:spPr/>
        <p:txBody>
          <a:bodyPr/>
          <a:lstStyle/>
          <a:p>
            <a:r>
              <a:rPr lang="en-US" dirty="0"/>
              <a:t>Modified Gosu plugin class</a:t>
            </a:r>
          </a:p>
        </p:txBody>
      </p:sp>
      <p:sp>
        <p:nvSpPr>
          <p:cNvPr id="4" name="Content Placeholder 3"/>
          <p:cNvSpPr>
            <a:spLocks noGrp="1"/>
          </p:cNvSpPr>
          <p:nvPr>
            <p:ph sz="half" idx="1"/>
          </p:nvPr>
        </p:nvSpPr>
        <p:spPr/>
        <p:txBody>
          <a:bodyPr/>
          <a:lstStyle/>
          <a:p>
            <a:r>
              <a:rPr lang="en-US" dirty="0"/>
              <a:t>New Gosu plugin class</a:t>
            </a:r>
          </a:p>
          <a:p>
            <a:r>
              <a:rPr lang="en-US" dirty="0"/>
              <a:t>New or modified</a:t>
            </a:r>
          </a:p>
          <a:p>
            <a:pPr lvl="1"/>
            <a:r>
              <a:rPr lang="en-US" dirty="0"/>
              <a:t>Java plugin class</a:t>
            </a:r>
          </a:p>
          <a:p>
            <a:pPr lvl="1"/>
            <a:r>
              <a:rPr lang="en-US" dirty="0"/>
              <a:t>Plugin registry file</a:t>
            </a:r>
          </a:p>
          <a:p>
            <a:pPr marL="0" indent="0">
              <a:buNone/>
            </a:pPr>
            <a:endParaRPr lang="en-US" dirty="0"/>
          </a:p>
        </p:txBody>
      </p:sp>
      <p:sp>
        <p:nvSpPr>
          <p:cNvPr id="86" name="Rectangle 85"/>
          <p:cNvSpPr/>
          <p:nvPr/>
        </p:nvSpPr>
        <p:spPr>
          <a:xfrm>
            <a:off x="3086705" y="5442725"/>
            <a:ext cx="869148" cy="584775"/>
          </a:xfrm>
          <a:prstGeom prst="rect">
            <a:avLst/>
          </a:prstGeom>
        </p:spPr>
        <p:txBody>
          <a:bodyPr wrap="none">
            <a:spAutoFit/>
          </a:bodyPr>
          <a:lstStyle/>
          <a:p>
            <a:pPr algn="ctr"/>
            <a:r>
              <a:rPr lang="en-US" sz="1600" b="1" dirty="0">
                <a:solidFill>
                  <a:schemeClr val="bg1"/>
                </a:solidFill>
              </a:rPr>
              <a:t>Plugin </a:t>
            </a:r>
            <a:br>
              <a:rPr lang="en-US" sz="1600" b="1" dirty="0">
                <a:solidFill>
                  <a:schemeClr val="bg1"/>
                </a:solidFill>
              </a:rPr>
            </a:br>
            <a:r>
              <a:rPr lang="en-US" sz="1600" b="1" dirty="0">
                <a:solidFill>
                  <a:schemeClr val="bg1"/>
                </a:solidFill>
              </a:rPr>
              <a:t>File</a:t>
            </a:r>
          </a:p>
        </p:txBody>
      </p:sp>
      <p:sp>
        <p:nvSpPr>
          <p:cNvPr id="54" name="Rectangle 53"/>
          <p:cNvSpPr/>
          <p:nvPr/>
        </p:nvSpPr>
        <p:spPr>
          <a:xfrm>
            <a:off x="643025" y="5409138"/>
            <a:ext cx="1601708" cy="830997"/>
          </a:xfrm>
          <a:prstGeom prst="rect">
            <a:avLst/>
          </a:prstGeom>
        </p:spPr>
        <p:txBody>
          <a:bodyPr wrap="square">
            <a:spAutoFit/>
          </a:bodyPr>
          <a:lstStyle/>
          <a:p>
            <a:pPr algn="ctr"/>
            <a:r>
              <a:rPr lang="en-US" sz="1600" b="1" dirty="0">
                <a:solidFill>
                  <a:schemeClr val="bg1"/>
                </a:solidFill>
              </a:rPr>
              <a:t>New Java or Gosu Plugin Class</a:t>
            </a: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006058" y="5550065"/>
            <a:ext cx="2215671" cy="338554"/>
          </a:xfrm>
          <a:prstGeom prst="rect">
            <a:avLst/>
          </a:prstGeom>
        </p:spPr>
        <p:txBody>
          <a:bodyPr wrap="none">
            <a:spAutoFit/>
          </a:bodyPr>
          <a:lstStyle/>
          <a:p>
            <a:pPr algn="ctr"/>
            <a:r>
              <a:rPr lang="en-US" sz="1600" b="1" dirty="0">
                <a:solidFill>
                  <a:schemeClr val="bg1"/>
                </a:solidFill>
              </a:rPr>
              <a:t>Modified Gosu Class</a:t>
            </a:r>
          </a:p>
        </p:txBody>
      </p:sp>
      <p:grpSp>
        <p:nvGrpSpPr>
          <p:cNvPr id="107" name="icn Java Plugin"/>
          <p:cNvGrpSpPr/>
          <p:nvPr/>
        </p:nvGrpSpPr>
        <p:grpSpPr>
          <a:xfrm>
            <a:off x="1738518" y="4295411"/>
            <a:ext cx="959371" cy="1254654"/>
            <a:chOff x="5796489" y="1186780"/>
            <a:chExt cx="1115465" cy="1458791"/>
          </a:xfrm>
        </p:grpSpPr>
        <p:grpSp>
          <p:nvGrpSpPr>
            <p:cNvPr id="108" name="icn PreDefPlugins"/>
            <p:cNvGrpSpPr/>
            <p:nvPr/>
          </p:nvGrpSpPr>
          <p:grpSpPr>
            <a:xfrm>
              <a:off x="5796489" y="1186780"/>
              <a:ext cx="1115465" cy="1380882"/>
              <a:chOff x="8250572" y="1176727"/>
              <a:chExt cx="1115465" cy="1380882"/>
            </a:xfrm>
          </p:grpSpPr>
          <p:pic>
            <p:nvPicPr>
              <p:cNvPr id="11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16" name="icon GWP file"/>
          <p:cNvGrpSpPr/>
          <p:nvPr/>
        </p:nvGrpSpPr>
        <p:grpSpPr>
          <a:xfrm>
            <a:off x="2976921" y="4176013"/>
            <a:ext cx="961925" cy="1188319"/>
            <a:chOff x="4592771" y="2146900"/>
            <a:chExt cx="1125708" cy="1390650"/>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a:solidFill>
                    <a:schemeClr val="bg2"/>
                  </a:solidFill>
                  <a:latin typeface="Arial" pitchFamily="32" charset="0"/>
                  <a:cs typeface="Arial" pitchFamily="32" charset="0"/>
                </a:rPr>
                <a:t>GWP</a:t>
              </a:r>
              <a:endParaRPr lang="en-US" sz="1600" b="1" dirty="0">
                <a:solidFill>
                  <a:schemeClr val="bg2"/>
                </a:solidFill>
                <a:latin typeface="Arial" pitchFamily="32" charset="0"/>
                <a:cs typeface="Arial" pitchFamily="32" charset="0"/>
              </a:endParaRPr>
            </a:p>
          </p:txBody>
        </p:sp>
      </p:grpSp>
      <p:grpSp>
        <p:nvGrpSpPr>
          <p:cNvPr id="121" name="icn Gosu Plugin"/>
          <p:cNvGrpSpPr/>
          <p:nvPr/>
        </p:nvGrpSpPr>
        <p:grpSpPr>
          <a:xfrm>
            <a:off x="5570423" y="3966499"/>
            <a:ext cx="1086940" cy="1314146"/>
            <a:chOff x="2057400" y="1186780"/>
            <a:chExt cx="1263790" cy="1527964"/>
          </a:xfrm>
        </p:grpSpPr>
        <p:grpSp>
          <p:nvGrpSpPr>
            <p:cNvPr id="122"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2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2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23"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grpSp>
        <p:nvGrpSpPr>
          <p:cNvPr id="85" name="icn Gosu Plugin"/>
          <p:cNvGrpSpPr/>
          <p:nvPr/>
        </p:nvGrpSpPr>
        <p:grpSpPr>
          <a:xfrm>
            <a:off x="712060" y="3866665"/>
            <a:ext cx="1086940" cy="1314146"/>
            <a:chOff x="2057400" y="1186780"/>
            <a:chExt cx="1263790" cy="1527964"/>
          </a:xfrm>
        </p:grpSpPr>
        <p:grpSp>
          <p:nvGrpSpPr>
            <p:cNvPr id="98"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0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38524676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creator</a:t>
            </a:r>
          </a:p>
        </p:txBody>
      </p:sp>
      <p:sp>
        <p:nvSpPr>
          <p:cNvPr id="3" name="Content Placeholder 2"/>
          <p:cNvSpPr>
            <a:spLocks noGrp="1"/>
          </p:cNvSpPr>
          <p:nvPr>
            <p:ph idx="1"/>
          </p:nvPr>
        </p:nvSpPr>
        <p:spPr/>
        <p:txBody>
          <a:bodyPr/>
          <a:lstStyle/>
          <a:p>
            <a:r>
              <a:rPr lang="en-US" dirty="0"/>
              <a:t>Interface for Gosu and </a:t>
            </a:r>
            <a:r>
              <a:rPr lang="en-US" dirty="0" err="1"/>
              <a:t>Javaplugins</a:t>
            </a:r>
            <a:endParaRPr lang="en-US" dirty="0"/>
          </a:p>
          <a:p>
            <a:pPr lvl="1"/>
            <a:r>
              <a:rPr lang="en-US" b="1" dirty="0" err="1">
                <a:latin typeface="Courier New" pitchFamily="49" charset="0"/>
                <a:cs typeface="Courier New" pitchFamily="49" charset="0"/>
              </a:rPr>
              <a:t>gw.plugin.security</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AuthenticationSourceCreatorPlugin</a:t>
            </a:r>
            <a:r>
              <a:rPr lang="en-US" b="1" dirty="0"/>
              <a:t> </a:t>
            </a:r>
          </a:p>
          <a:p>
            <a:endParaRPr lang="en-US" dirty="0"/>
          </a:p>
          <a:p>
            <a:r>
              <a:rPr lang="en-US" dirty="0"/>
              <a:t>Required method</a:t>
            </a:r>
          </a:p>
          <a:p>
            <a:pPr lvl="1"/>
            <a:r>
              <a:rPr lang="en-US" b="1" dirty="0">
                <a:latin typeface="Courier New" pitchFamily="49" charset="0"/>
                <a:cs typeface="Courier New" pitchFamily="49" charset="0"/>
              </a:rPr>
              <a:t>createSourceFromHTTPRequest(request : </a:t>
            </a:r>
            <a:br>
              <a:rPr lang="en-US" b="1" dirty="0">
                <a:latin typeface="Courier New" pitchFamily="49" charset="0"/>
                <a:cs typeface="Courier New" pitchFamily="49" charset="0"/>
              </a:rPr>
            </a:br>
            <a:r>
              <a:rPr lang="en-US" b="1" dirty="0">
                <a:latin typeface="Courier New" pitchFamily="49" charset="0"/>
                <a:cs typeface="Courier New" pitchFamily="49" charset="0"/>
              </a:rPr>
              <a:t>       HttpServletRequest) : AuthenticationSource</a:t>
            </a:r>
          </a:p>
          <a:p>
            <a:pPr lvl="1"/>
            <a:r>
              <a:rPr lang="en-US" dirty="0"/>
              <a:t>If authentication source cannot be created, 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Source creator plugin</a:t>
            </a:r>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a:solidFill>
                  <a:schemeClr val="bg1"/>
                </a:solidFill>
                <a:latin typeface="Courier New"/>
                <a:ea typeface="Times New Roman"/>
                <a:cs typeface="Times New Roman"/>
              </a:rPr>
              <a:t>ta.examples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br>
              <a:rPr lang="en-US" sz="1600" b="1" dirty="0">
                <a:solidFill>
                  <a:schemeClr val="bg1"/>
                </a:solidFill>
                <a:latin typeface="Courier New"/>
                <a:ea typeface="Times New Roman"/>
                <a:cs typeface="Times New Roman"/>
              </a:rPr>
            </a:b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return 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 </a:t>
            </a:r>
            <a:br>
              <a:rPr lang="en-US" sz="1600" b="1" dirty="0">
                <a:solidFill>
                  <a:schemeClr val="bg1"/>
                </a:solidFill>
                <a:latin typeface="Courier New"/>
                <a:ea typeface="Times New Roman"/>
                <a:cs typeface="Times New Roman"/>
              </a:rPr>
            </a:br>
            <a:r>
              <a:rPr lang="en-US" sz="1600" b="1" dirty="0">
                <a:solidFill>
                  <a:schemeClr val="bg1"/>
                </a:solidFill>
                <a:latin typeface="Courier New"/>
                <a:ea typeface="Times New Roman"/>
                <a:cs typeface="Times New Roman"/>
              </a:rPr>
              <a:t>          password)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plugin with the Plugin editor</a:t>
            </a:r>
          </a:p>
        </p:txBody>
      </p:sp>
      <p:sp>
        <p:nvSpPr>
          <p:cNvPr id="3" name="Content Placeholder 2"/>
          <p:cNvSpPr>
            <a:spLocks noGrp="1"/>
          </p:cNvSpPr>
          <p:nvPr>
            <p:ph sz="half" idx="1"/>
          </p:nvPr>
        </p:nvSpPr>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a:t>
            </a:r>
          </a:p>
          <a:p>
            <a:pPr marL="857250" lvl="1" indent="-457200">
              <a:buFont typeface="+mj-lt"/>
              <a:buAutoNum type="arabicPeriod"/>
            </a:pPr>
            <a:r>
              <a:rPr lang="en-US" dirty="0"/>
              <a:t>Mark enabled</a:t>
            </a:r>
          </a:p>
          <a:p>
            <a:pPr marL="857250" lvl="1" indent="-457200">
              <a:buFont typeface="+mj-lt"/>
              <a:buAutoNum type="arabicPeriod"/>
            </a:pPr>
            <a:r>
              <a:rPr lang="en-US" dirty="0"/>
              <a:t>Optional: define parameters</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a:t>Interface for Gosu and Java plugins</a:t>
            </a:r>
          </a:p>
          <a:p>
            <a:pPr lvl="1"/>
            <a:r>
              <a:rPr lang="en-US" b="1" dirty="0" err="1">
                <a:latin typeface="Courier New" pitchFamily="49" charset="0"/>
                <a:cs typeface="Courier New" pitchFamily="49" charset="0"/>
              </a:rPr>
              <a:t>gw.plugin.security</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err="1">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endParaRPr lang="en-US" dirty="0"/>
          </a:p>
          <a:p>
            <a:r>
              <a:rPr lang="en-US" dirty="0"/>
              <a:t>Required method(s):</a:t>
            </a:r>
          </a:p>
          <a:p>
            <a:pPr lvl="1"/>
            <a:r>
              <a:rPr lang="en-US" b="1" dirty="0">
                <a:latin typeface="Courier New" pitchFamily="49" charset="0"/>
                <a:cs typeface="Courier New" pitchFamily="49" charset="0"/>
              </a:rPr>
              <a:t>authenticate(source: AuthenticationSource): String</a:t>
            </a:r>
          </a:p>
          <a:p>
            <a:pPr lvl="1"/>
            <a:r>
              <a:rPr lang="en-US" dirty="0"/>
              <a:t>Verifies user credentials against authentication system</a:t>
            </a:r>
          </a:p>
          <a:p>
            <a:r>
              <a:rPr lang="en-US" dirty="0"/>
              <a:t>Returns user’s public ID</a:t>
            </a:r>
          </a:p>
          <a:p>
            <a:pPr lvl="1"/>
            <a:r>
              <a:rPr lang="en-US" b="1" dirty="0" err="1">
                <a:latin typeface="Courier New" pitchFamily="49" charset="0"/>
                <a:cs typeface="Courier New" pitchFamily="49" charset="0"/>
              </a:rPr>
              <a:t>setCallback</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callbackHandler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AuthenticationServicePluginCallbackHandler</a:t>
            </a:r>
            <a:r>
              <a:rPr lang="en-US" b="1" dirty="0">
                <a:latin typeface="Courier New" pitchFamily="49" charset="0"/>
                <a:cs typeface="Courier New" pitchFamily="49" charset="0"/>
              </a:rPr>
              <a:t>)</a:t>
            </a:r>
            <a:r>
              <a:rPr lang="en-US" dirty="0"/>
              <a:t>Passes callback handler to plugin; use to lookup user public ID</a:t>
            </a:r>
          </a:p>
          <a:p>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a:t>
            </a:r>
            <a:r>
              <a:rPr lang="en-US" dirty="0" err="1"/>
              <a:t>LDAP</a:t>
            </a:r>
            <a:r>
              <a:rPr lang="en-US" dirty="0"/>
              <a:t> authentication service (1)</a:t>
            </a:r>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br>
              <a:rPr lang="en-US" sz="1600" b="1" dirty="0">
                <a:solidFill>
                  <a:srgbClr val="000080"/>
                </a:solidFill>
                <a:latin typeface="Courier New"/>
                <a:ea typeface="Times New Roman"/>
                <a:cs typeface="Times New Roman"/>
              </a:rPr>
            </a:b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a:solidFill>
                  <a:srgbClr val="000000"/>
                </a:solidFill>
                <a:latin typeface="Courier New"/>
                <a:ea typeface="Times New Roman"/>
                <a:cs typeface="Times New Roman"/>
              </a:rPr>
              <a:t>AuthenticationServicePluginCallbackHandler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20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21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22  </a:t>
            </a:r>
            <a:r>
              <a:rPr lang="en-US" sz="1600" b="1" dirty="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24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25    _handler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30    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31    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a:t>
            </a:r>
            <a:r>
              <a:rPr lang="en-US" dirty="0" err="1"/>
              <a:t>LDAP</a:t>
            </a:r>
            <a:r>
              <a:rPr lang="en-US" dirty="0"/>
              <a:t> authentication service (2)</a:t>
            </a:r>
          </a:p>
        </p:txBody>
      </p:sp>
      <p:sp>
        <p:nvSpPr>
          <p:cNvPr id="7" name="Rectangle 6"/>
          <p:cNvSpPr/>
          <p:nvPr/>
        </p:nvSpPr>
        <p:spPr>
          <a:xfrm>
            <a:off x="279400" y="914400"/>
            <a:ext cx="99060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…34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authenticate(</a:t>
            </a:r>
            <a:r>
              <a:rPr lang="en-US" sz="1600" b="1" dirty="0" err="1">
                <a:solidFill>
                  <a:srgbClr val="000000"/>
                </a:solidFill>
                <a:latin typeface="Courier New"/>
                <a:ea typeface="Times New Roman"/>
                <a:cs typeface="Times New Roman"/>
              </a:rPr>
              <a:t>src:AuthenticationSource</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a:solidFill>
                  <a:srgbClr val="000080"/>
                </a:solidFill>
                <a:latin typeface="Courier New"/>
                <a:ea typeface="Times New Roman"/>
                <a:cs typeface="Times New Roman"/>
              </a:rPr>
              <a:t>throw new </a:t>
            </a:r>
            <a:r>
              <a:rPr lang="en-US" sz="1600" b="1" dirty="0" err="1">
                <a:solidFill>
                  <a:srgbClr val="000000"/>
                </a:solidFill>
                <a:latin typeface="Courier New"/>
                <a:ea typeface="Times New Roman"/>
                <a:cs typeface="Times New Roman"/>
              </a:rPr>
              <a:t>IllegalArgumentException</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msgExArg</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authenticateAgainstLDAP</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a:solidFill>
                  <a:srgbClr val="000000"/>
                </a:solidFill>
                <a:latin typeface="Courier New"/>
                <a:ea typeface="Times New Roman"/>
                <a:cs typeface="Times New Roman"/>
              </a:rPr>
              <a:t>FailedLoginException</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msgFailed</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…42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dirty="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a:solidFill>
                  <a:srgbClr val="000080"/>
                </a:solidFill>
                <a:latin typeface="Courier New"/>
                <a:ea typeface="Times New Roman"/>
                <a:cs typeface="Times New Roman"/>
              </a:rPr>
              <a:t>private function </a:t>
            </a:r>
            <a:r>
              <a:rPr lang="en-US" sz="1600" b="1" dirty="0" err="1">
                <a:solidFill>
                  <a:srgbClr val="000000"/>
                </a:solidFill>
                <a:latin typeface="Courier New"/>
                <a:ea typeface="Times New Roman"/>
                <a:cs typeface="Times New Roman"/>
              </a:rPr>
              <a:t>authenticateAgainstLDAP</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pSrc:MyLDAPAuthenticationSource</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domain = </a:t>
            </a:r>
            <a:r>
              <a:rPr lang="en-US" sz="1600" b="1" dirty="0" err="1">
                <a:solidFill>
                  <a:srgbClr val="000000"/>
                </a:solidFill>
                <a:latin typeface="Courier New"/>
                <a:ea typeface="Times New Roman"/>
                <a:cs typeface="Times New Roman"/>
              </a:rPr>
              <a:t>pSrc.Domain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53   </a:t>
            </a:r>
            <a:r>
              <a:rPr lang="en-US" sz="1600" b="1" i="1" dirty="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here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return 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20504158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plugin registry file</a:t>
            </a:r>
          </a:p>
        </p:txBody>
      </p:sp>
      <p:sp>
        <p:nvSpPr>
          <p:cNvPr id="3" name="Content Placeholder 2"/>
          <p:cNvSpPr>
            <a:spLocks noGrp="1"/>
          </p:cNvSpPr>
          <p:nvPr>
            <p:ph idx="1"/>
          </p:nvPr>
        </p:nvSpPr>
        <p:spPr/>
        <p:txBody>
          <a:bodyPr/>
          <a:lstStyle/>
          <a:p>
            <a:pPr marL="457200" indent="-457200">
              <a:buFont typeface="+mj-lt"/>
              <a:buAutoNum type="arabicPeriod"/>
            </a:pPr>
            <a:r>
              <a:rPr lang="en-US" dirty="0"/>
              <a:t>Registry </a:t>
            </a:r>
            <a:r>
              <a:rPr lang="en-US" dirty="0">
                <a:sym typeface="Wingdings"/>
              </a:rPr>
              <a:t></a:t>
            </a:r>
            <a:r>
              <a:rPr lang="en-US" dirty="0"/>
              <a:t> New </a:t>
            </a:r>
            <a:r>
              <a:rPr lang="en-US" dirty="0">
                <a:sym typeface="Wingdings"/>
              </a:rPr>
              <a:t></a:t>
            </a:r>
            <a:r>
              <a:rPr lang="en-US" dirty="0"/>
              <a:t> Plugin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startAt="2"/>
            </a:pPr>
            <a:r>
              <a:rPr lang="en-US" dirty="0"/>
              <a:t>Specify name and select interface</a:t>
            </a:r>
          </a:p>
          <a:p>
            <a:pPr marL="342900" lvl="1" indent="0">
              <a:buNone/>
            </a:pPr>
            <a:endParaRPr lang="en-US" dirty="0"/>
          </a:p>
          <a:p>
            <a:endParaRPr lang="en-US" dirty="0"/>
          </a:p>
        </p:txBody>
      </p:sp>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pic>
        <p:nvPicPr>
          <p:cNvPr id="3082" name="Picture 10" descr="C:\Users\sluersen\AppData\Local\Temp\SNAGHTML7952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75" y="3404453"/>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 name="Rounded Rectangle 22"/>
          <p:cNvSpPr/>
          <p:nvPr/>
        </p:nvSpPr>
        <p:spPr bwMode="auto">
          <a:xfrm>
            <a:off x="2734930" y="39779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691" y="4231278"/>
            <a:ext cx="3962400" cy="20097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ight Arrow 25"/>
          <p:cNvSpPr/>
          <p:nvPr/>
        </p:nvSpPr>
        <p:spPr bwMode="auto">
          <a:xfrm>
            <a:off x="253745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86" name="Picture 14" descr="C:\Users\sluersen\AppData\Local\Temp\SNAGHTML7dacb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701716"/>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85f3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18559"/>
            <a:ext cx="8149971" cy="23829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plugin with the Plugin editor</a:t>
            </a:r>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a:t>Plugin Editor</a:t>
            </a:r>
          </a:p>
          <a:p>
            <a:pPr marL="857250" lvl="1" indent="-457200">
              <a:buFont typeface="+mj-lt"/>
              <a:buAutoNum type="arabicPeriod"/>
            </a:pPr>
            <a:r>
              <a:rPr lang="en-US" dirty="0"/>
              <a:t>Add Plugin type</a:t>
            </a:r>
          </a:p>
          <a:p>
            <a:pPr marL="857250" lvl="1" indent="-457200">
              <a:buFont typeface="+mj-lt"/>
              <a:buAutoNum type="arabicPeriod"/>
            </a:pPr>
            <a:r>
              <a:rPr lang="en-US" dirty="0"/>
              <a:t>Specify class </a:t>
            </a:r>
          </a:p>
          <a:p>
            <a:pPr marL="857250" lvl="1" indent="-457200">
              <a:buFont typeface="+mj-lt"/>
              <a:buAutoNum type="arabicPeriod"/>
            </a:pPr>
            <a:r>
              <a:rPr lang="en-US" dirty="0"/>
              <a:t>Mark enabled</a:t>
            </a:r>
          </a:p>
          <a:p>
            <a:pPr marL="857250" lvl="1" indent="-457200">
              <a:buFont typeface="+mj-lt"/>
              <a:buAutoNum type="arabicPeriod"/>
            </a:pPr>
            <a:r>
              <a:rPr lang="en-US" dirty="0"/>
              <a:t>Optional: define parameters</a:t>
            </a:r>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2</a:t>
            </a: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853" y="914399"/>
            <a:ext cx="3763518" cy="23205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Line 76"/>
          <p:cNvSpPr>
            <a:spLocks noChangeShapeType="1"/>
          </p:cNvSpPr>
          <p:nvPr/>
        </p:nvSpPr>
        <p:spPr bwMode="auto">
          <a:xfrm>
            <a:off x="1988852" y="1652000"/>
            <a:ext cx="504847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a:t>Database connection requires a database username and password as part of </a:t>
            </a:r>
            <a:r>
              <a:rPr lang="en-US" dirty="0" err="1"/>
              <a:t>jdbcURL</a:t>
            </a:r>
            <a:endParaRPr lang="en-US" dirty="0"/>
          </a:p>
          <a:p>
            <a:pPr lvl="1"/>
            <a:r>
              <a:rPr lang="en-US" dirty="0"/>
              <a:t>database-config.xml in &lt;</a:t>
            </a:r>
            <a:r>
              <a:rPr lang="en-US" dirty="0" err="1"/>
              <a:t>dbcp</a:t>
            </a:r>
            <a:r>
              <a:rPr lang="en-US" dirty="0"/>
              <a:t>-connection-pool /&gt; element</a:t>
            </a:r>
          </a:p>
          <a:p>
            <a:pPr lvl="1"/>
            <a:r>
              <a:rPr lang="en-US" dirty="0"/>
              <a:t>Password file</a:t>
            </a:r>
          </a:p>
          <a:p>
            <a:pPr lvl="1"/>
            <a:r>
              <a:rPr lang="en-US" dirty="0"/>
              <a:t>Database authentication plugin can </a:t>
            </a:r>
            <a:r>
              <a:rPr lang="en-US" dirty="0" err="1"/>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2786295" y="2573179"/>
            <a:ext cx="3760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Database authentication plugin</a:t>
            </a:r>
          </a:p>
        </p:txBody>
      </p:sp>
      <p:grpSp>
        <p:nvGrpSpPr>
          <p:cNvPr id="17" name="Group 16"/>
          <p:cNvGrpSpPr/>
          <p:nvPr/>
        </p:nvGrpSpPr>
        <p:grpSpPr>
          <a:xfrm>
            <a:off x="3983510"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6813022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a:t>Interfaces to implement in Gosu and Java</a:t>
            </a:r>
          </a:p>
          <a:p>
            <a:pPr lvl="1"/>
            <a:r>
              <a:rPr lang="en-US" b="1" dirty="0" err="1">
                <a:latin typeface="Courier New" pitchFamily="49" charset="0"/>
                <a:cs typeface="Courier New" pitchFamily="49" charset="0"/>
              </a:rPr>
              <a:t>gw.plugin.DBAuthenticationPlugin</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br>
              <a:rPr lang="en-US" b="1">
                <a:latin typeface="Courier New" pitchFamily="49" charset="0"/>
                <a:cs typeface="Courier New" pitchFamily="49" charset="0"/>
              </a:rPr>
            </a:br>
            <a:endParaRPr lang="en-US" b="1" dirty="0">
              <a:latin typeface="Courier New" pitchFamily="49" charset="0"/>
              <a:cs typeface="Courier New" pitchFamily="49" charset="0"/>
            </a:endParaRPr>
          </a:p>
          <a:p>
            <a:r>
              <a:rPr lang="en-US" dirty="0"/>
              <a:t>Required methods:</a:t>
            </a:r>
          </a:p>
          <a:p>
            <a:pPr lvl="1"/>
            <a:r>
              <a:rPr lang="en-US" b="1" dirty="0" err="1">
                <a:latin typeface="Courier New" pitchFamily="49" charset="0"/>
                <a:cs typeface="Courier New" pitchFamily="49" charset="0"/>
              </a:rPr>
              <a:t>retrieveUsernameAndPassword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StringOrMap</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dirty="0" err="1">
                <a:latin typeface="Courier New" pitchFamily="49" charset="0"/>
                <a:cs typeface="Courier New" pitchFamily="49" charset="0"/>
              </a:rPr>
              <a:t>UsernamePasswordPair</a:t>
            </a:r>
            <a:endParaRPr lang="en-US" b="1" dirty="0">
              <a:latin typeface="Courier New" pitchFamily="49" charset="0"/>
              <a:cs typeface="Courier New" pitchFamily="49" charset="0"/>
            </a:endParaRPr>
          </a:p>
          <a:p>
            <a:r>
              <a:rPr lang="en-US" dirty="0"/>
              <a:t>Returns 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Database authentication</a:t>
            </a:r>
            <a:br>
              <a:rPr lang="en-US" sz="1600" dirty="0">
                <a:solidFill>
                  <a:schemeClr val="bg1"/>
                </a:solidFill>
              </a:rPr>
            </a:br>
            <a:r>
              <a:rPr lang="en-US" sz="1600" dirty="0">
                <a:solidFill>
                  <a:schemeClr val="bg1"/>
                </a:solidFill>
              </a:rPr>
              <a:t>plugin</a:t>
            </a: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Example: Database authentication plugin</a:t>
            </a:r>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  </a:t>
            </a:r>
            <a:r>
              <a:rPr lang="en-US" sz="1600" b="1" dirty="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5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  </a:t>
            </a:r>
            <a:r>
              <a:rPr lang="en-US" sz="1600" b="1" dirty="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15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16   }</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Authentication</a:t>
            </a:r>
          </a:p>
          <a:p>
            <a:endParaRPr lang="en-US" dirty="0"/>
          </a:p>
          <a:p>
            <a:endParaRPr lang="en-US" dirty="0"/>
          </a:p>
          <a:p>
            <a:endParaRPr lang="en-US" dirty="0"/>
          </a:p>
          <a:p>
            <a:endParaRPr lang="en-US" dirty="0"/>
          </a:p>
          <a:p>
            <a:pPr marL="0" indent="0">
              <a:buNone/>
            </a:pPr>
            <a:br>
              <a:rPr lang="en-US" dirty="0"/>
            </a:br>
            <a:endParaRPr lang="en-US" dirty="0"/>
          </a:p>
          <a:p>
            <a:r>
              <a:rPr lang="en-US" dirty="0"/>
              <a:t>User logs into a Guidewire application</a:t>
            </a:r>
          </a:p>
          <a:p>
            <a:pPr lvl="1"/>
            <a:r>
              <a:rPr lang="en-US" dirty="0"/>
              <a:t>End user via login page	</a:t>
            </a:r>
          </a:p>
          <a:p>
            <a:pPr lvl="1"/>
            <a:r>
              <a:rPr lang="en-US" dirty="0"/>
              <a:t>External 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a:p>
          <a:p>
            <a:endParaRPr lang="en-US" dirty="0"/>
          </a:p>
          <a:p>
            <a:endParaRPr lang="en-US" dirty="0"/>
          </a:p>
          <a:p>
            <a:br>
              <a:rPr lang="en-US" dirty="0"/>
            </a:br>
            <a:endParaRPr lang="en-US" dirty="0"/>
          </a:p>
          <a:p>
            <a:r>
              <a:rPr lang="en-US" dirty="0"/>
              <a:t>Guidewire 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Database</a:t>
            </a: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Web Service</a:t>
            </a:r>
          </a:p>
        </p:txBody>
      </p:sp>
    </p:spTree>
    <p:extLst>
      <p:ext uri="{BB962C8B-B14F-4D97-AF65-F5344CB8AC3E}">
        <p14:creationId xmlns:p14="http://schemas.microsoft.com/office/powerpoint/2010/main" val="28415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a:t>Can consist of:</a:t>
            </a:r>
          </a:p>
          <a:p>
            <a:pPr lvl="1"/>
            <a:r>
              <a:rPr lang="en-US" dirty="0"/>
              <a:t>Username/password from web form or external system</a:t>
            </a:r>
          </a:p>
          <a:p>
            <a:pPr lvl="1"/>
            <a:r>
              <a:rPr lang="en-US" dirty="0"/>
              <a:t>Single sign-on credential (</a:t>
            </a:r>
            <a:r>
              <a:rPr lang="en-US" dirty="0" err="1"/>
              <a:t>SSO</a:t>
            </a:r>
            <a:r>
              <a:rPr lang="en-US" dirty="0"/>
              <a:t>) </a:t>
            </a:r>
          </a:p>
          <a:p>
            <a:pPr lvl="1"/>
            <a:r>
              <a:rPr lang="en-US" dirty="0"/>
              <a:t>Client certificate</a:t>
            </a:r>
            <a:br>
              <a:rPr lang="en-US" dirty="0"/>
            </a:br>
            <a:endParaRPr lang="en-US" dirty="0"/>
          </a:p>
          <a:p>
            <a:r>
              <a:rPr lang="en-US" dirty="0"/>
              <a:t>Authentication Source Creator plugin</a:t>
            </a:r>
          </a:p>
          <a:p>
            <a:pPr lvl="1"/>
            <a:r>
              <a:rPr lang="en-US" dirty="0"/>
              <a:t>Creates authentication source</a:t>
            </a:r>
          </a:p>
          <a:p>
            <a:endParaRPr lang="en-US" dirty="0"/>
          </a:p>
          <a:p>
            <a:r>
              <a:rPr lang="en-US" dirty="0"/>
              <a:t>Authentication Service plugin </a:t>
            </a:r>
          </a:p>
          <a:p>
            <a:pPr lvl="1"/>
            <a:r>
              <a:rPr lang="en-US" dirty="0"/>
              <a:t>Determines if credential is valid</a:t>
            </a:r>
          </a:p>
          <a:p>
            <a:pPr lvl="1"/>
            <a:r>
              <a:rPr lang="en-US" dirty="0"/>
              <a:t>Allows user to log into </a:t>
            </a:r>
            <a:br>
              <a:rPr lang="en-US" dirty="0"/>
            </a:br>
            <a:r>
              <a:rPr lang="en-US" dirty="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br>
              <a:rPr lang="en-US" sz="1600" dirty="0">
                <a:solidFill>
                  <a:schemeClr val="bg1"/>
                </a:solidFill>
              </a:rPr>
            </a:br>
            <a:r>
              <a:rPr lang="en-US" sz="1600" dirty="0">
                <a:solidFill>
                  <a:schemeClr val="bg1"/>
                </a:solidFill>
              </a:rPr>
              <a:t>plugin</a:t>
            </a: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br>
              <a:rPr lang="en-US" dirty="0"/>
            </a:br>
            <a:r>
              <a:rPr lang="en-US" dirty="0"/>
              <a:t>source creator </a:t>
            </a:r>
            <a:br>
              <a:rPr lang="en-US" dirty="0"/>
            </a:br>
            <a:r>
              <a:rPr lang="en-US" dirty="0"/>
              <a:t>plugin</a:t>
            </a:r>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Key value</a:t>
            </a:r>
            <a:br>
              <a:rPr lang="en-US" sz="1800" dirty="0">
                <a:solidFill>
                  <a:schemeClr val="bg1"/>
                </a:solidFill>
              </a:rPr>
            </a:br>
            <a:br>
              <a:rPr lang="en-US" sz="1800" dirty="0">
                <a:solidFill>
                  <a:schemeClr val="bg1"/>
                </a:solidFill>
              </a:rPr>
            </a:b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pair</a:t>
            </a:r>
          </a:p>
        </p:txBody>
      </p:sp>
    </p:spTree>
    <p:extLst>
      <p:ext uri="{BB962C8B-B14F-4D97-AF65-F5344CB8AC3E}">
        <p14:creationId xmlns:p14="http://schemas.microsoft.com/office/powerpoint/2010/main" val="32193164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ight Arrow 8192"/>
          <p:cNvSpPr/>
          <p:nvPr/>
        </p:nvSpPr>
        <p:spPr bwMode="auto">
          <a:xfrm>
            <a:off x="1828800" y="1950770"/>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3" y="140297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904327"/>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1127560"/>
            <a:ext cx="1744947" cy="1922896"/>
            <a:chOff x="4110375" y="1255834"/>
            <a:chExt cx="1171919" cy="1291431"/>
          </a:xfrm>
        </p:grpSpPr>
        <p:pic>
          <p:nvPicPr>
            <p:cNvPr id="49"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90432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904327"/>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pic>
        <p:nvPicPr>
          <p:cNvPr id="46" name="Picture 10" descr="icon_TrainingA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348" y="1465509"/>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219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Application Server</a:t>
            </a: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(1)  Login request</a:t>
              </a:r>
              <a:br>
                <a:rPr lang="en-US" sz="1600" dirty="0">
                  <a:solidFill>
                    <a:schemeClr val="bg1"/>
                  </a:solidFill>
                </a:rPr>
              </a:br>
              <a:r>
                <a:rPr lang="en-US" sz="1600" dirty="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(2) Auth. source plugin extracts credentials</a:t>
              </a: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(3) 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(5) Auth. service gets </a:t>
              </a:r>
              <a:br>
                <a:rPr lang="en-US" sz="1600" dirty="0">
                  <a:solidFill>
                    <a:schemeClr val="bg1"/>
                  </a:solidFill>
                </a:rPr>
              </a:br>
              <a:r>
                <a:rPr lang="en-US" sz="1600" dirty="0" err="1">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(6) Auth.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(4) Auth.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p>
          <a:p>
            <a:r>
              <a:rPr lang="en-US" dirty="0"/>
              <a:t>Write (or modify) plugin class</a:t>
            </a:r>
          </a:p>
          <a:p>
            <a:pPr lvl="1"/>
            <a:r>
              <a:rPr lang="en-US" dirty="0"/>
              <a:t>Gosu</a:t>
            </a:r>
          </a:p>
          <a:p>
            <a:pPr lvl="1"/>
            <a:r>
              <a:rPr lang="en-US" dirty="0"/>
              <a:t>Java</a:t>
            </a:r>
          </a:p>
          <a:p>
            <a:r>
              <a:rPr lang="en-US" dirty="0"/>
              <a:t>Move plugin code to proper directory (if necessary)</a:t>
            </a:r>
          </a:p>
          <a:p>
            <a:pPr lvl="1"/>
            <a:r>
              <a:rPr lang="en-US" dirty="0"/>
              <a:t>Special requirements for Java classes and libraries</a:t>
            </a:r>
          </a:p>
          <a:p>
            <a:r>
              <a:rPr lang="en-US" dirty="0"/>
              <a:t>Modify plugin registry file (if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1728</TotalTime>
  <Words>2789</Words>
  <Application>Microsoft Office PowerPoint</Application>
  <PresentationFormat>On-screen Show (4:3)</PresentationFormat>
  <Paragraphs>351</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SimSun</vt:lpstr>
      <vt:lpstr>Arial</vt:lpstr>
      <vt:lpstr>Calibri</vt:lpstr>
      <vt:lpstr>Courier New</vt:lpstr>
      <vt:lpstr>Times New Roman</vt:lpstr>
      <vt:lpstr>Wingdings</vt:lpstr>
      <vt:lpstr>Wingdings 2</vt:lpstr>
      <vt:lpstr>Wingdings 3</vt: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Damodharan Lakuduvan Narasimman</cp:lastModifiedBy>
  <cp:revision>137</cp:revision>
  <dcterms:created xsi:type="dcterms:W3CDTF">2013-08-19T16:16:51Z</dcterms:created>
  <dcterms:modified xsi:type="dcterms:W3CDTF">2019-08-06T10:26:17Z</dcterms:modified>
</cp:coreProperties>
</file>