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3" r:id="rId1"/>
  </p:sldMasterIdLst>
  <p:notesMasterIdLst>
    <p:notesMasterId r:id="rId34"/>
  </p:notesMasterIdLst>
  <p:handoutMasterIdLst>
    <p:handoutMasterId r:id="rId35"/>
  </p:handoutMasterIdLst>
  <p:sldIdLst>
    <p:sldId id="256" r:id="rId2"/>
    <p:sldId id="258" r:id="rId3"/>
    <p:sldId id="260" r:id="rId4"/>
    <p:sldId id="293" r:id="rId5"/>
    <p:sldId id="290" r:id="rId6"/>
    <p:sldId id="270" r:id="rId7"/>
    <p:sldId id="271" r:id="rId8"/>
    <p:sldId id="272" r:id="rId9"/>
    <p:sldId id="273" r:id="rId10"/>
    <p:sldId id="264" r:id="rId11"/>
    <p:sldId id="267" r:id="rId12"/>
    <p:sldId id="294" r:id="rId13"/>
    <p:sldId id="275" r:id="rId14"/>
    <p:sldId id="292" r:id="rId15"/>
    <p:sldId id="278" r:id="rId16"/>
    <p:sldId id="279" r:id="rId17"/>
    <p:sldId id="280" r:id="rId18"/>
    <p:sldId id="296" r:id="rId19"/>
    <p:sldId id="283" r:id="rId20"/>
    <p:sldId id="297" r:id="rId21"/>
    <p:sldId id="263" r:id="rId22"/>
    <p:sldId id="285" r:id="rId23"/>
    <p:sldId id="268" r:id="rId24"/>
    <p:sldId id="265" r:id="rId25"/>
    <p:sldId id="262" r:id="rId26"/>
    <p:sldId id="286" r:id="rId27"/>
    <p:sldId id="287" r:id="rId28"/>
    <p:sldId id="288" r:id="rId29"/>
    <p:sldId id="259" r:id="rId30"/>
    <p:sldId id="261" r:id="rId31"/>
    <p:sldId id="289"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37089B1-D410-49D9-A667-E15E80F6E886}">
          <p14:sldIdLst>
            <p14:sldId id="256"/>
            <p14:sldId id="258"/>
          </p14:sldIdLst>
        </p14:section>
        <p14:section name="Overview" id="{8D06E0C5-0579-44F2-AF47-AC3711494029}">
          <p14:sldIdLst>
            <p14:sldId id="260"/>
            <p14:sldId id="293"/>
            <p14:sldId id="290"/>
            <p14:sldId id="270"/>
            <p14:sldId id="271"/>
            <p14:sldId id="272"/>
            <p14:sldId id="273"/>
          </p14:sldIdLst>
        </p14:section>
        <p14:section name="Gosu Classes" id="{5BC3056A-7873-4BD3-84F7-70782942243A}">
          <p14:sldIdLst>
            <p14:sldId id="264"/>
            <p14:sldId id="267"/>
            <p14:sldId id="294"/>
            <p14:sldId id="275"/>
            <p14:sldId id="292"/>
            <p14:sldId id="278"/>
            <p14:sldId id="279"/>
            <p14:sldId id="280"/>
            <p14:sldId id="296"/>
            <p14:sldId id="283"/>
            <p14:sldId id="297"/>
          </p14:sldIdLst>
        </p14:section>
        <p14:section name="Blocks" id="{F25796A0-2141-4E91-95C0-B1E40F50F6ED}">
          <p14:sldIdLst>
            <p14:sldId id="263"/>
            <p14:sldId id="285"/>
            <p14:sldId id="268"/>
          </p14:sldIdLst>
        </p14:section>
        <p14:section name="Sequential numbers" id="{C684C8A8-A851-4470-87F5-511818386C76}">
          <p14:sldIdLst>
            <p14:sldId id="265"/>
            <p14:sldId id="262"/>
            <p14:sldId id="286"/>
            <p14:sldId id="287"/>
            <p14:sldId id="288"/>
          </p14:sldIdLst>
        </p14:section>
        <p14:section name="Review" id="{4F3C571A-3FB6-4F8C-8706-DC163B4BE680}">
          <p14:sldIdLst>
            <p14:sldId id="259"/>
            <p14:sldId id="261"/>
            <p14:sldId id="289"/>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3" clrIdx="0"/>
  <p:cmAuthor id="1" name="Guidewire Education" initials="sluersen" lastIdx="5"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6824" autoAdjust="0"/>
  </p:normalViewPr>
  <p:slideViewPr>
    <p:cSldViewPr showGuides="1">
      <p:cViewPr varScale="1">
        <p:scale>
          <a:sx n="107" d="100"/>
          <a:sy n="107" d="100"/>
        </p:scale>
        <p:origin x="-690" y="-96"/>
      </p:cViewPr>
      <p:guideLst>
        <p:guide orient="horz"/>
        <p:guide/>
      </p:guideLst>
    </p:cSldViewPr>
  </p:slideViewPr>
  <p:notesTextViewPr>
    <p:cViewPr>
      <p:scale>
        <a:sx n="100" d="100"/>
        <a:sy n="100" d="100"/>
      </p:scale>
      <p:origin x="0" y="0"/>
    </p:cViewPr>
  </p:notesTextViewPr>
  <p:sorterViewPr>
    <p:cViewPr>
      <p:scale>
        <a:sx n="100" d="100"/>
        <a:sy n="100" d="100"/>
      </p:scale>
      <p:origin x="0" y="5208"/>
    </p:cViewPr>
  </p:sorterViewPr>
  <p:notesViewPr>
    <p:cSldViewPr showGuides="1">
      <p:cViewPr varScale="1">
        <p:scale>
          <a:sx n="107" d="100"/>
          <a:sy n="107" d="100"/>
        </p:scale>
        <p:origin x="-235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some minor variations between the terminology used for Gosu classes and Java classes.</a:t>
            </a:r>
          </a:p>
          <a:p>
            <a:endParaRPr lang="en-US" dirty="0" smtClean="0"/>
          </a:p>
          <a:p>
            <a:r>
              <a:rPr lang="en-US" b="1" dirty="0" smtClean="0"/>
              <a:t>Java term	 Gosu term</a:t>
            </a:r>
          </a:p>
          <a:p>
            <a:r>
              <a:rPr lang="en-US" dirty="0" smtClean="0"/>
              <a:t>Method	 Method (declared using the key word "function", so there are times</a:t>
            </a:r>
            <a:br>
              <a:rPr lang="en-US" dirty="0" smtClean="0"/>
            </a:br>
            <a:r>
              <a:rPr lang="en-US" dirty="0" smtClean="0"/>
              <a:t>                        they are also referred to as functions)</a:t>
            </a:r>
            <a:br>
              <a:rPr lang="en-US" dirty="0" smtClean="0"/>
            </a:br>
            <a:endParaRPr lang="en-US" dirty="0" smtClean="0"/>
          </a:p>
          <a:p>
            <a:r>
              <a:rPr lang="en-US" dirty="0" smtClean="0"/>
              <a:t>Field	 Variable	</a:t>
            </a:r>
          </a:p>
          <a:p>
            <a:r>
              <a:rPr lang="en-US" dirty="0" smtClean="0"/>
              <a:t/>
            </a:r>
            <a:br>
              <a:rPr lang="en-US" dirty="0" smtClean="0"/>
            </a:br>
            <a:r>
              <a:rPr lang="en-US" dirty="0" smtClean="0"/>
              <a:t>Property	 No direct equivalent, though manipulation of the variable's values may</a:t>
            </a:r>
            <a:br>
              <a:rPr lang="en-US" dirty="0" smtClean="0"/>
            </a:br>
            <a:r>
              <a:rPr lang="en-US" dirty="0" smtClean="0"/>
              <a:t>                       be done through get() and set() methods</a:t>
            </a:r>
          </a:p>
          <a:p>
            <a:r>
              <a:rPr lang="en-US" dirty="0" smtClean="0"/>
              <a:t/>
            </a:r>
            <a:br>
              <a:rPr lang="en-US" dirty="0" smtClean="0"/>
            </a:br>
            <a:r>
              <a:rPr lang="en-US" dirty="0" smtClean="0"/>
              <a:t>Constructor	 Constructor (declared using the key word "construct", so there are </a:t>
            </a:r>
            <a:br>
              <a:rPr lang="en-US" dirty="0" smtClean="0"/>
            </a:br>
            <a:r>
              <a:rPr lang="en-US" dirty="0" smtClean="0"/>
              <a:t>                       time this is also referenced as a construct() method)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412756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 package reference is for illustration purposes and does not exist in </a:t>
            </a:r>
            <a:r>
              <a:rPr lang="en-US" dirty="0" smtClean="0"/>
              <a:t>TrainingApp. In </a:t>
            </a:r>
            <a:r>
              <a:rPr lang="en-US" dirty="0"/>
              <a:t>the slide example, the dot notation </a:t>
            </a:r>
            <a:r>
              <a:rPr lang="en-US" dirty="0" smtClean="0"/>
              <a:t>creates a </a:t>
            </a:r>
            <a:r>
              <a:rPr lang="en-US" dirty="0"/>
              <a:t>package </a:t>
            </a:r>
            <a:r>
              <a:rPr lang="en-US" dirty="0" err="1" smtClean="0"/>
              <a:t>hiearchy</a:t>
            </a:r>
            <a:r>
              <a:rPr lang="en-US" baseline="0" dirty="0" smtClean="0"/>
              <a:t> of four packages: acme, ta, classes, and util. </a:t>
            </a:r>
            <a:r>
              <a:rPr lang="en-US" baseline="0" dirty="0" smtClean="0"/>
              <a:t>P</a:t>
            </a:r>
            <a:r>
              <a:rPr lang="en-US" dirty="0" smtClean="0"/>
              <a:t>ackages </a:t>
            </a:r>
            <a:r>
              <a:rPr lang="en-US" dirty="0" smtClean="0"/>
              <a:t>are always arranged in a hierarchy. When naming</a:t>
            </a:r>
            <a:r>
              <a:rPr lang="en-US" baseline="0" dirty="0" smtClean="0"/>
              <a:t> a package, the package </a:t>
            </a:r>
            <a:r>
              <a:rPr lang="en-US" dirty="0" smtClean="0"/>
              <a:t>name must be unique for the given parent</a:t>
            </a:r>
            <a:r>
              <a:rPr lang="en-US" baseline="0" dirty="0" smtClean="0"/>
              <a:t> package or \</a:t>
            </a:r>
            <a:r>
              <a:rPr lang="en-US" baseline="0" dirty="0" err="1" smtClean="0"/>
              <a:t>gsrc</a:t>
            </a:r>
            <a:r>
              <a:rPr lang="en-US" baseline="0" dirty="0" smtClean="0"/>
              <a:t> folder. </a:t>
            </a:r>
            <a:r>
              <a:rPr lang="en-US" dirty="0" smtClean="0"/>
              <a:t>Package names should be entirely lower case. Do not create child packages in </a:t>
            </a:r>
            <a:r>
              <a:rPr lang="en-US" dirty="0" err="1" smtClean="0"/>
              <a:t>c</a:t>
            </a:r>
            <a:r>
              <a:rPr lang="en-US" baseline="0" dirty="0" err="1" smtClean="0"/>
              <a:t>om.guidewire</a:t>
            </a:r>
            <a:r>
              <a:rPr lang="en-US" baseline="0" dirty="0" smtClean="0"/>
              <a:t> or </a:t>
            </a:r>
            <a:r>
              <a:rPr lang="en-US" dirty="0" smtClean="0"/>
              <a:t>gw </a:t>
            </a:r>
            <a:r>
              <a:rPr lang="en-US" dirty="0"/>
              <a:t>packages.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company&gt; </a:t>
            </a:r>
            <a:r>
              <a:rPr lang="en-US" dirty="0"/>
              <a:t>is the company's name or a suitable abbreviation.</a:t>
            </a:r>
          </a:p>
          <a:p>
            <a:r>
              <a:rPr lang="en-US" b="1" dirty="0">
                <a:latin typeface="Courier New" pitchFamily="49" charset="0"/>
                <a:cs typeface="Courier New" pitchFamily="49" charset="0"/>
              </a:rPr>
              <a:t>&lt;app-</a:t>
            </a:r>
            <a:r>
              <a:rPr lang="en-US" b="1" dirty="0" err="1">
                <a:latin typeface="Courier New" pitchFamily="49" charset="0"/>
                <a:cs typeface="Courier New" pitchFamily="49" charset="0"/>
              </a:rPr>
              <a:t>abbrv</a:t>
            </a:r>
            <a:r>
              <a:rPr lang="en-US" b="1" dirty="0">
                <a:latin typeface="Courier New" pitchFamily="49" charset="0"/>
                <a:cs typeface="Courier New" pitchFamily="49" charset="0"/>
              </a:rPr>
              <a:t>&gt; </a:t>
            </a:r>
            <a:r>
              <a:rPr lang="en-US" dirty="0"/>
              <a:t>is the Guidewire application's two-letter abbreviation, for example PolicyCenter is pc, BillingCenter is </a:t>
            </a:r>
            <a:r>
              <a:rPr lang="en-US" dirty="0" err="1"/>
              <a:t>bc</a:t>
            </a:r>
            <a:r>
              <a:rPr lang="en-US" dirty="0"/>
              <a:t>, ClaimCenter is cc, ContactManager is </a:t>
            </a:r>
            <a:r>
              <a:rPr lang="en-US" dirty="0" err="1"/>
              <a:t>ab</a:t>
            </a:r>
            <a:r>
              <a:rPr lang="en-US" dirty="0"/>
              <a:t> or cm.</a:t>
            </a:r>
          </a:p>
          <a:p>
            <a:r>
              <a:rPr lang="en-US" b="1" dirty="0">
                <a:latin typeface="Courier New" pitchFamily="49" charset="0"/>
                <a:cs typeface="Courier New" pitchFamily="49" charset="0"/>
              </a:rPr>
              <a:t>&lt;mechanism&gt; </a:t>
            </a:r>
            <a:r>
              <a:rPr lang="en-US" dirty="0"/>
              <a:t>is often batch, messaging, plugin (for predefined non-messaging, non-startable plugins), startable, </a:t>
            </a:r>
            <a:r>
              <a:rPr lang="en-US" dirty="0" err="1"/>
              <a:t>webservice</a:t>
            </a:r>
            <a:r>
              <a:rPr lang="en-US" dirty="0"/>
              <a:t>, or class(</a:t>
            </a:r>
            <a:r>
              <a:rPr lang="en-US" dirty="0" err="1"/>
              <a:t>es</a:t>
            </a:r>
            <a:r>
              <a:rPr lang="en-US" dirty="0"/>
              <a:t>) </a:t>
            </a:r>
          </a:p>
          <a:p>
            <a:r>
              <a:rPr lang="en-US" b="1" dirty="0">
                <a:latin typeface="Courier New" pitchFamily="49" charset="0"/>
                <a:cs typeface="Courier New" pitchFamily="49" charset="0"/>
              </a:rPr>
              <a: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 </a:t>
            </a:r>
            <a:r>
              <a:rPr lang="en-US" dirty="0"/>
              <a:t>is the functional area of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a:t>
            </a:r>
            <a:r>
              <a:rPr lang="en-US" baseline="0" dirty="0" smtClean="0"/>
              <a:t> </a:t>
            </a:r>
            <a:r>
              <a:rPr lang="en-US" dirty="0" smtClean="0"/>
              <a:t>naming convention for</a:t>
            </a:r>
            <a:r>
              <a:rPr lang="en-US" baseline="0" dirty="0" smtClean="0"/>
              <a:t> packages for Gosu classes is:</a:t>
            </a:r>
            <a:endParaRPr lang="en-US" dirty="0" smtClean="0"/>
          </a:p>
          <a:p>
            <a:r>
              <a:rPr lang="en-US" b="1" dirty="0" smtClean="0">
                <a:latin typeface="Courier New" pitchFamily="49" charset="0"/>
                <a:cs typeface="Courier New" pitchFamily="49" charset="0"/>
              </a:rPr>
              <a:t>&lt;company&gt;.&lt;app-</a:t>
            </a:r>
            <a:r>
              <a:rPr lang="en-US" b="1" dirty="0" err="1" smtClean="0">
                <a:latin typeface="Courier New" pitchFamily="49" charset="0"/>
                <a:cs typeface="Courier New" pitchFamily="49" charset="0"/>
              </a:rPr>
              <a:t>abbrv</a:t>
            </a:r>
            <a:r>
              <a:rPr lang="en-US" b="1" dirty="0" smtClean="0">
                <a:latin typeface="Courier New" pitchFamily="49" charset="0"/>
                <a:cs typeface="Courier New" pitchFamily="49" charset="0"/>
              </a:rPr>
              <a:t>&gt;.&lt;mechanism&gt;.&lt;</a:t>
            </a:r>
            <a:r>
              <a:rPr lang="en-US" b="1" dirty="0" err="1" smtClean="0">
                <a:latin typeface="Courier New" pitchFamily="49" charset="0"/>
                <a:cs typeface="Courier New" pitchFamily="49" charset="0"/>
              </a:rPr>
              <a:t>functional_area</a:t>
            </a:r>
            <a:r>
              <a:rPr lang="en-US" b="1" dirty="0" smtClean="0">
                <a:latin typeface="Courier New" pitchFamily="49" charset="0"/>
                <a:cs typeface="Courier New" pitchFamily="49" charset="0"/>
              </a:rPr>
              <a:t>&gt;</a:t>
            </a:r>
          </a:p>
          <a:p>
            <a:endParaRPr lang="en-US" b="1" dirty="0" smtClean="0">
              <a:latin typeface="Courier New" pitchFamily="49" charset="0"/>
              <a:cs typeface="Courier New" pitchFamily="49" charset="0"/>
            </a:endParaRPr>
          </a:p>
          <a:p>
            <a:r>
              <a:rPr lang="en-US" dirty="0" smtClean="0"/>
              <a:t>The</a:t>
            </a:r>
            <a:r>
              <a:rPr lang="en-US" baseline="0" dirty="0" smtClean="0"/>
              <a:t> </a:t>
            </a:r>
            <a:r>
              <a:rPr lang="en-US" dirty="0" smtClean="0"/>
              <a:t>naming convention for</a:t>
            </a:r>
            <a:r>
              <a:rPr lang="en-US" baseline="0" dirty="0" smtClean="0"/>
              <a:t> packages for Java packages is:</a:t>
            </a:r>
            <a:r>
              <a:rPr lang="en-US" dirty="0" smtClean="0"/>
              <a:t/>
            </a:r>
            <a:br>
              <a:rPr lang="en-US" dirty="0" smtClean="0"/>
            </a:br>
            <a:r>
              <a:rPr lang="en-US" b="1" dirty="0" smtClean="0">
                <a:latin typeface="Courier New" pitchFamily="49" charset="0"/>
                <a:cs typeface="Courier New" pitchFamily="49" charset="0"/>
              </a:rPr>
              <a:t>com</a:t>
            </a:r>
            <a:r>
              <a:rPr lang="en-US" b="1" dirty="0">
                <a:latin typeface="Courier New" pitchFamily="49" charset="0"/>
                <a:cs typeface="Courier New" pitchFamily="49" charset="0"/>
              </a:rPr>
              <a:t>.&lt;company&gt;.&lt;app-</a:t>
            </a:r>
            <a:r>
              <a:rPr lang="en-US" b="1" dirty="0" err="1">
                <a:latin typeface="Courier New" pitchFamily="49" charset="0"/>
                <a:cs typeface="Courier New" pitchFamily="49" charset="0"/>
              </a:rPr>
              <a:t>abbrv</a:t>
            </a:r>
            <a:r>
              <a:rPr lang="en-US" b="1" dirty="0">
                <a:latin typeface="Courier New" pitchFamily="49" charset="0"/>
                <a:cs typeface="Courier New" pitchFamily="49" charset="0"/>
              </a:rPr>
              <a:t>&gt;.&lt;mechanism&gt;.&lt;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endParaRPr lang="en-US" dirty="0" smtClean="0"/>
          </a:p>
          <a:p>
            <a:r>
              <a:rPr lang="en-US" dirty="0"/>
              <a:t>A package is a collection of classes grouped together because they perform related logic, and/or they should have access to each other while classes outside the package should not (though this usage of packages is less common).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968984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Recommended naming convention for packages. Package named should be entirely lower case.</a:t>
            </a:r>
          </a:p>
          <a:p>
            <a:pPr marL="171450" indent="-171450">
              <a:buFont typeface="Arial" pitchFamily="34" charset="0"/>
              <a:buChar char="•"/>
            </a:pPr>
            <a:r>
              <a:rPr lang="en-US" dirty="0" smtClean="0"/>
              <a:t>Gosu: &lt;company&gt;.&lt;app-</a:t>
            </a:r>
            <a:r>
              <a:rPr lang="en-US" dirty="0" err="1" smtClean="0"/>
              <a:t>abbrv</a:t>
            </a:r>
            <a:r>
              <a:rPr lang="en-US" dirty="0" smtClean="0"/>
              <a:t>&gt;.&lt;mechanism&gt;.&lt;</a:t>
            </a:r>
            <a:r>
              <a:rPr lang="en-US" dirty="0" err="1" smtClean="0"/>
              <a:t>functional_area</a:t>
            </a:r>
            <a:r>
              <a:rPr lang="en-US" dirty="0" smtClean="0"/>
              <a:t>&gt;</a:t>
            </a:r>
          </a:p>
          <a:p>
            <a:pPr marL="171450" indent="-171450">
              <a:buFont typeface="Arial" pitchFamily="34" charset="0"/>
              <a:buChar char="•"/>
            </a:pPr>
            <a:r>
              <a:rPr lang="en-US" dirty="0" smtClean="0"/>
              <a:t>Java: com.&lt;company&gt;.&lt;app-</a:t>
            </a:r>
            <a:r>
              <a:rPr lang="en-US" dirty="0" err="1" smtClean="0"/>
              <a:t>abbrv</a:t>
            </a:r>
            <a:r>
              <a:rPr lang="en-US" dirty="0" smtClean="0"/>
              <a:t>&gt;.&lt;mechanism&gt;.&lt;</a:t>
            </a:r>
            <a:r>
              <a:rPr lang="en-US" dirty="0" err="1" smtClean="0"/>
              <a:t>functional_area</a:t>
            </a:r>
            <a:r>
              <a:rPr lang="en-US" dirty="0" smtClean="0"/>
              <a:t>&gt;</a:t>
            </a:r>
          </a:p>
          <a:p>
            <a:r>
              <a:rPr lang="en-US" dirty="0" smtClean="0"/>
              <a:t>    where...</a:t>
            </a:r>
          </a:p>
          <a:p>
            <a:pPr marL="400050" lvl="1" indent="-171450">
              <a:buFont typeface="Arial" pitchFamily="34" charset="0"/>
              <a:buChar char="•"/>
            </a:pPr>
            <a:r>
              <a:rPr lang="en-US" sz="1200" dirty="0" smtClean="0"/>
              <a:t>&lt;company&gt; is the company's name or a suitable abbreviation.</a:t>
            </a:r>
          </a:p>
          <a:p>
            <a:pPr marL="400050" lvl="1" indent="-171450">
              <a:buFont typeface="Arial" pitchFamily="34" charset="0"/>
              <a:buChar char="•"/>
            </a:pPr>
            <a:r>
              <a:rPr lang="en-US" sz="1200" dirty="0" smtClean="0"/>
              <a:t>&lt;app-</a:t>
            </a:r>
            <a:r>
              <a:rPr lang="en-US" sz="1200" dirty="0" err="1" smtClean="0"/>
              <a:t>abbrv</a:t>
            </a:r>
            <a:r>
              <a:rPr lang="en-US" sz="1200" dirty="0" smtClean="0"/>
              <a:t>&gt; is the Guidewire application's two-letter abbreviation:</a:t>
            </a:r>
          </a:p>
          <a:p>
            <a:pPr marL="628650" lvl="2" indent="-171450">
              <a:buFont typeface="Arial" pitchFamily="34" charset="0"/>
              <a:buChar char="•"/>
            </a:pPr>
            <a:r>
              <a:rPr lang="en-US" sz="1200" dirty="0" smtClean="0"/>
              <a:t>PolicyCenter: pc</a:t>
            </a:r>
          </a:p>
          <a:p>
            <a:pPr marL="628650" lvl="2" indent="-171450">
              <a:buFont typeface="Arial" pitchFamily="34" charset="0"/>
              <a:buChar char="•"/>
            </a:pPr>
            <a:r>
              <a:rPr lang="en-US" sz="1200" dirty="0" smtClean="0"/>
              <a:t>BillingCenter: </a:t>
            </a:r>
            <a:r>
              <a:rPr lang="en-US" sz="1200" dirty="0" err="1" smtClean="0"/>
              <a:t>bc</a:t>
            </a:r>
            <a:endParaRPr lang="en-US" sz="1200" dirty="0" smtClean="0"/>
          </a:p>
          <a:p>
            <a:pPr marL="628650" lvl="2" indent="-171450">
              <a:buFont typeface="Arial" pitchFamily="34" charset="0"/>
              <a:buChar char="•"/>
            </a:pPr>
            <a:r>
              <a:rPr lang="en-US" sz="1200" dirty="0" smtClean="0"/>
              <a:t>ClaimCenter: cc</a:t>
            </a:r>
          </a:p>
          <a:p>
            <a:pPr marL="628650" lvl="2" indent="-171450">
              <a:buFont typeface="Arial" pitchFamily="34" charset="0"/>
              <a:buChar char="•"/>
            </a:pPr>
            <a:r>
              <a:rPr lang="en-US" sz="1200" dirty="0" smtClean="0"/>
              <a:t>ContactManager: cm</a:t>
            </a:r>
          </a:p>
          <a:p>
            <a:pPr marL="628650" lvl="2" indent="-171450">
              <a:buFont typeface="Arial" pitchFamily="34" charset="0"/>
              <a:buChar char="•"/>
            </a:pPr>
            <a:r>
              <a:rPr lang="en-US" sz="1200" dirty="0" smtClean="0"/>
              <a:t>TrainingApp: ta</a:t>
            </a:r>
          </a:p>
          <a:p>
            <a:pPr marL="400050" lvl="1" indent="-171450">
              <a:buFont typeface="Arial" pitchFamily="34" charset="0"/>
              <a:buChar char="•"/>
            </a:pPr>
            <a:r>
              <a:rPr lang="en-US" sz="1200" dirty="0" smtClean="0"/>
              <a:t>&lt;mechanism&gt; is one of:</a:t>
            </a:r>
          </a:p>
          <a:p>
            <a:pPr marL="628650" lvl="2" indent="-171450">
              <a:buFont typeface="Arial" pitchFamily="34" charset="0"/>
              <a:buChar char="•"/>
            </a:pPr>
            <a:r>
              <a:rPr lang="en-US" sz="1200" dirty="0" smtClean="0"/>
              <a:t>batch</a:t>
            </a:r>
          </a:p>
          <a:p>
            <a:pPr marL="628650" lvl="2" indent="-171450">
              <a:buFont typeface="Arial" pitchFamily="34" charset="0"/>
              <a:buChar char="•"/>
            </a:pPr>
            <a:r>
              <a:rPr lang="en-US" sz="1200" dirty="0" smtClean="0"/>
              <a:t>messaging</a:t>
            </a:r>
          </a:p>
          <a:p>
            <a:pPr marL="628650" lvl="2" indent="-171450">
              <a:buFont typeface="Arial" pitchFamily="34" charset="0"/>
              <a:buChar char="•"/>
            </a:pPr>
            <a:r>
              <a:rPr lang="en-US" sz="1200" dirty="0" smtClean="0"/>
              <a:t>plugin (for predefined (non-messaging, non-</a:t>
            </a:r>
            <a:r>
              <a:rPr lang="en-US" sz="1200" dirty="0" err="1" smtClean="0"/>
              <a:t>startable</a:t>
            </a:r>
            <a:r>
              <a:rPr lang="en-US" sz="1200" dirty="0" smtClean="0"/>
              <a:t>) plugins)</a:t>
            </a:r>
          </a:p>
          <a:p>
            <a:pPr marL="628650" lvl="2" indent="-171450">
              <a:buFont typeface="Arial" pitchFamily="34" charset="0"/>
              <a:buChar char="•"/>
            </a:pPr>
            <a:r>
              <a:rPr lang="en-US" sz="1200" dirty="0" err="1" smtClean="0"/>
              <a:t>startable</a:t>
            </a:r>
            <a:endParaRPr lang="en-US" sz="1200" dirty="0" smtClean="0"/>
          </a:p>
          <a:p>
            <a:pPr marL="628650" lvl="2" indent="-171450">
              <a:buFont typeface="Arial" pitchFamily="34" charset="0"/>
              <a:buChar char="•"/>
            </a:pPr>
            <a:r>
              <a:rPr lang="en-US" sz="1200" dirty="0" err="1" smtClean="0"/>
              <a:t>webservice</a:t>
            </a:r>
            <a:endParaRPr lang="en-US" sz="1200" dirty="0" smtClean="0"/>
          </a:p>
          <a:p>
            <a:pPr marL="628650" lvl="2" indent="-171450">
              <a:buFont typeface="Arial" pitchFamily="34" charset="0"/>
              <a:buChar char="•"/>
            </a:pPr>
            <a:r>
              <a:rPr lang="en-US" sz="1200" dirty="0" smtClean="0"/>
              <a:t>class (for any package that isn't covered by one of the above mechanisms)</a:t>
            </a:r>
          </a:p>
          <a:p>
            <a:pPr marL="400050" lvl="1" indent="-171450">
              <a:buFont typeface="Arial" pitchFamily="34" charset="0"/>
              <a:buChar char="•"/>
            </a:pPr>
            <a:r>
              <a:rPr lang="en-US" sz="1200" dirty="0" smtClean="0"/>
              <a:t>&lt;</a:t>
            </a:r>
            <a:r>
              <a:rPr lang="en-US" sz="1200" dirty="0" err="1" smtClean="0"/>
              <a:t>functional_area</a:t>
            </a:r>
            <a:r>
              <a:rPr lang="en-US" sz="1200" dirty="0" smtClean="0"/>
              <a:t>&gt; is the functional area of the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3468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Object-oriented programming is a programming approach in which developers create classes, which are instructions for how to build a set of objects and the properties and behaviors those objects will have, and create and manipulate individual objects, known as instances of a class or type. Every class is created by a class definition, which specifies</a:t>
            </a:r>
          </a:p>
          <a:p>
            <a:pPr marL="171450" indent="-171450">
              <a:buFont typeface="Arial" pitchFamily="34" charset="0"/>
              <a:buChar char="•"/>
            </a:pPr>
            <a:r>
              <a:rPr lang="en-US" dirty="0" smtClean="0"/>
              <a:t>The class name</a:t>
            </a:r>
          </a:p>
          <a:p>
            <a:pPr marL="171450" indent="-171450">
              <a:buFont typeface="Arial" pitchFamily="34" charset="0"/>
              <a:buChar char="•"/>
            </a:pPr>
            <a:r>
              <a:rPr lang="en-US" dirty="0" smtClean="0"/>
              <a:t>The properties that every instance of the class has</a:t>
            </a:r>
          </a:p>
          <a:p>
            <a:pPr marL="171450" indent="-171450">
              <a:buFont typeface="Arial" pitchFamily="34" charset="0"/>
              <a:buChar char="•"/>
            </a:pPr>
            <a:r>
              <a:rPr lang="en-US" dirty="0" smtClean="0"/>
              <a:t>Methods that every instance of the class has </a:t>
            </a:r>
          </a:p>
          <a:p>
            <a:endParaRPr lang="en-US" dirty="0" smtClean="0"/>
          </a:p>
          <a:p>
            <a:r>
              <a:rPr lang="en-US" dirty="0" smtClean="0"/>
              <a:t>Just like Java, access to Gosu classes, variables, properties, and methods can be controlled using access keywords:  public, protected, internal, private. However, the defaults for Java and Gosu are not the same. In Gosu, the default access for a class is public, the default access for a variable is private, the default access for a property is public, the default access for a method is public, and Java's default access level is known in Gosu as internal.</a:t>
            </a:r>
          </a:p>
          <a:p>
            <a:endParaRPr lang="en-US" dirty="0" smtClean="0"/>
          </a:p>
          <a:p>
            <a:r>
              <a:rPr lang="en-US" dirty="0" smtClean="0"/>
              <a:t>A constructor is a special method that is executed whenever an instance of that class is created. This method can be used to initialize objects or run any other logic appropriate to the creation of a new instance. In Gosu, the constructor is named construct().  Classes with static methods don't required a constructor and the construct() method is often </a:t>
            </a:r>
            <a:r>
              <a:rPr lang="en-US" dirty="0" smtClean="0"/>
              <a:t>omitted.</a:t>
            </a:r>
            <a:endParaRPr lang="en-US" dirty="0" smtClean="0"/>
          </a:p>
          <a:p>
            <a:endParaRPr lang="en-US" dirty="0" smtClean="0"/>
          </a:p>
          <a:p>
            <a:r>
              <a:rPr lang="en-US" dirty="0" smtClean="0"/>
              <a:t>The recommended capitalization convention for Gosu class name is to use Pascal Case. In Pascal Case, the first letter in the identifier and the first letter of each subsequent concatenated word are capitalized.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23051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 method is a set of one or more lines of code that can be executed from instances of a class. Similar to properties, methods can also be private </a:t>
            </a:r>
            <a:r>
              <a:rPr lang="en-US" dirty="0" smtClean="0"/>
              <a:t>which means that they available </a:t>
            </a:r>
            <a:r>
              <a:rPr lang="en-US" dirty="0" smtClean="0"/>
              <a:t>only to other methods in the defining </a:t>
            </a:r>
            <a:r>
              <a:rPr lang="en-US" dirty="0" smtClean="0"/>
              <a:t>class.</a:t>
            </a:r>
            <a:endParaRPr lang="en-US" dirty="0" smtClean="0"/>
          </a:p>
          <a:p>
            <a:endParaRPr lang="en-US" dirty="0"/>
          </a:p>
          <a:p>
            <a:r>
              <a:rPr lang="en-US" dirty="0" smtClean="0"/>
              <a:t>The </a:t>
            </a:r>
            <a:r>
              <a:rPr lang="en-US" dirty="0" smtClean="0"/>
              <a:t>recommended capitalization convention for methods is to use Camel Case.</a:t>
            </a:r>
            <a:r>
              <a:rPr lang="en-US" baseline="0" dirty="0" smtClean="0"/>
              <a:t> In Camel Case, t</a:t>
            </a:r>
            <a:r>
              <a:rPr lang="en-US" sz="1200" b="0" i="0" kern="1200" dirty="0" smtClean="0">
                <a:solidFill>
                  <a:schemeClr val="tx1"/>
                </a:solidFill>
                <a:effectLst/>
                <a:latin typeface="Arial" pitchFamily="34" charset="0"/>
                <a:ea typeface="+mn-ea"/>
                <a:cs typeface="Arial" pitchFamily="34" charset="0"/>
              </a:rPr>
              <a:t>he first letter of an identifier is lowercase and the first letter of each subsequent concatenated word is capitalized. Examples include </a:t>
            </a:r>
            <a:r>
              <a:rPr lang="en-US" dirty="0" err="1" smtClean="0"/>
              <a:t>popupButtonText</a:t>
            </a:r>
            <a:r>
              <a:rPr lang="en-US" dirty="0" smtClean="0"/>
              <a:t>, </a:t>
            </a:r>
            <a:r>
              <a:rPr lang="en-US" dirty="0" err="1" smtClean="0"/>
              <a:t>calculateAvailability</a:t>
            </a:r>
            <a:r>
              <a:rPr lang="en-US" dirty="0" smtClean="0"/>
              <a:t>, or </a:t>
            </a:r>
            <a:r>
              <a:rPr lang="en-US" dirty="0" err="1" smtClean="0"/>
              <a:t>assignToNextAvailableUser</a:t>
            </a:r>
            <a:r>
              <a:rPr lang="en-US" dirty="0" smtClean="0"/>
              <a:t>.</a:t>
            </a:r>
            <a:r>
              <a:rPr lang="en-US" sz="1200" b="0" i="0" kern="1200" baseline="0" dirty="0" smtClean="0">
                <a:solidFill>
                  <a:schemeClr val="tx1"/>
                </a:solidFill>
                <a:effectLst/>
                <a:latin typeface="Arial" pitchFamily="34" charset="0"/>
                <a:ea typeface="+mn-ea"/>
                <a:cs typeface="Arial" pitchFamily="34" charset="0"/>
              </a:rPr>
              <a:t>  </a:t>
            </a:r>
            <a:r>
              <a:rPr lang="en-US" dirty="0" smtClean="0"/>
              <a:t>Access to Gosu methods can be controlled using access keywords (public, protected, internal, private). However, the defaults for Java and Gosu are not the same. In Gosu, the default access for a method is public.</a:t>
            </a:r>
          </a:p>
          <a:p>
            <a:endParaRPr lang="en-US" dirty="0" smtClean="0"/>
          </a:p>
          <a:p>
            <a:r>
              <a:rPr lang="en-US" dirty="0" smtClean="0"/>
              <a:t>The "this" keyword refers to the instance of the class from which the method is called. For example, if you had an instance of Rectangle named rectangle17 and you executed rectangle17.addToWidth(3), then the code as shown above on line 38 would logically be equivalent to "rectangle17._width = rectangle17._width + 3".</a:t>
            </a:r>
          </a:p>
          <a:p>
            <a:endParaRPr lang="en-US" dirty="0" smtClean="0"/>
          </a:p>
          <a:p>
            <a:r>
              <a:rPr lang="en-US" dirty="0"/>
              <a:t>A method that has input parameters is typically a method that has been abstracted to work in a variety of situations. </a:t>
            </a:r>
            <a:r>
              <a:rPr lang="en-US" dirty="0" smtClean="0"/>
              <a:t>It </a:t>
            </a:r>
            <a:r>
              <a:rPr lang="en-US" dirty="0"/>
              <a:t>is not unusual to see strings, </a:t>
            </a:r>
            <a:r>
              <a:rPr lang="en-US" dirty="0" err="1"/>
              <a:t>numerics</a:t>
            </a:r>
            <a:r>
              <a:rPr lang="en-US" dirty="0"/>
              <a:t>, </a:t>
            </a:r>
            <a:r>
              <a:rPr lang="en-US" dirty="0" err="1"/>
              <a:t>booleans</a:t>
            </a:r>
            <a:r>
              <a:rPr lang="en-US" dirty="0"/>
              <a:t>, and objects as input parameters.</a:t>
            </a:r>
          </a:p>
          <a:p>
            <a:endParaRPr lang="en-US" dirty="0"/>
          </a:p>
          <a:p>
            <a:r>
              <a:rPr lang="en-US" dirty="0"/>
              <a:t>In some situations, a method can be abstracted to work in a variety of situations. But the "value" that varies from each situation is an algorithm or a set of logic. For example, the where() method on an array returns all items in the array that match a given criteria. In this case, it is the criteria that needs to be supplied to the method</a:t>
            </a:r>
            <a:r>
              <a:rPr lang="en-US" dirty="0" smtClean="0"/>
              <a:t>. Later in this lesson you will see an example using blocks.</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290354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property can be thought of as a value associated with an object. A property has a type and its value can be retrieved or set. There are two approaches to having instance-specific values that can be manipulated:</a:t>
            </a:r>
          </a:p>
          <a:p>
            <a:pPr marL="171450" indent="-171450">
              <a:buFont typeface="Arial" pitchFamily="34" charset="0"/>
              <a:buChar char="•"/>
            </a:pPr>
            <a:r>
              <a:rPr lang="en-US" dirty="0" smtClean="0"/>
              <a:t>You can create a field and explicitly set its access to public. This lets any method in any other class access and modify the value. However, this violates the idea of encapsulation and is not recommended.</a:t>
            </a:r>
          </a:p>
          <a:p>
            <a:pPr marL="171450" indent="-171450">
              <a:buFont typeface="Arial" pitchFamily="34" charset="0"/>
              <a:buChar char="•"/>
            </a:pPr>
            <a:r>
              <a:rPr lang="en-US" dirty="0" smtClean="0"/>
              <a:t>You can create a private variable that methods of the class can access, but methods of other classes cannot access. Setting the variable to private ensures that only the class's methods are allowed to directly modify the variable's value.</a:t>
            </a:r>
          </a:p>
          <a:p>
            <a:r>
              <a:rPr lang="en-US" dirty="0" smtClean="0"/>
              <a:t>In Gosu, the recommended naming convention is to:</a:t>
            </a:r>
          </a:p>
          <a:p>
            <a:pPr marL="171450" indent="-171450">
              <a:buFont typeface="Arial" pitchFamily="34" charset="0"/>
              <a:buChar char="•"/>
            </a:pPr>
            <a:r>
              <a:rPr lang="en-US" dirty="0" smtClean="0"/>
              <a:t>Name private variables with an initial underscore followed by a lower case letter and otherwise using </a:t>
            </a:r>
            <a:r>
              <a:rPr lang="en-US" dirty="0" smtClean="0"/>
              <a:t>camel case</a:t>
            </a:r>
            <a:r>
              <a:rPr lang="en-US" dirty="0" smtClean="0"/>
              <a:t>, such as "_</a:t>
            </a:r>
            <a:r>
              <a:rPr lang="en-US" dirty="0" err="1" smtClean="0"/>
              <a:t>aPrivateVariable</a:t>
            </a:r>
            <a:r>
              <a:rPr lang="en-US" dirty="0" smtClean="0"/>
              <a:t>".</a:t>
            </a:r>
          </a:p>
          <a:p>
            <a:pPr marL="171450" indent="-171450">
              <a:buFont typeface="Arial" pitchFamily="34" charset="0"/>
              <a:buChar char="•"/>
            </a:pPr>
            <a:r>
              <a:rPr lang="en-US" dirty="0" smtClean="0"/>
              <a:t>Name a non-public property with an initial capital letter, such as "</a:t>
            </a:r>
            <a:r>
              <a:rPr lang="en-US" dirty="0" err="1" smtClean="0"/>
              <a:t>APublicVariable</a:t>
            </a:r>
            <a:r>
              <a:rPr lang="en-US" dirty="0" smtClean="0"/>
              <a:t>". (This is unlike Java naming conventions, where properties are "implied" from the get and set methods, and considered to have lowercase names, such as </a:t>
            </a:r>
            <a:r>
              <a:rPr lang="en-US" dirty="0" err="1" smtClean="0"/>
              <a:t>aPublicProperty</a:t>
            </a:r>
            <a:r>
              <a:rPr lang="en-US" dirty="0" smtClean="0"/>
              <a:t>.)</a:t>
            </a:r>
          </a:p>
          <a:p>
            <a:r>
              <a:rPr lang="en-US" dirty="0" smtClean="0"/>
              <a:t>Just like Java, access to Gosu variables and properties can be controlled using access keywords (public, protected, internal, private). However, the defaults for Java and Gosu are not the same. In Gosu:</a:t>
            </a:r>
          </a:p>
          <a:p>
            <a:pPr marL="171450" indent="-171450">
              <a:buFont typeface="Arial" pitchFamily="34" charset="0"/>
              <a:buChar char="•"/>
            </a:pPr>
            <a:r>
              <a:rPr lang="en-US" dirty="0" smtClean="0"/>
              <a:t>The default access for a variable is private.</a:t>
            </a:r>
          </a:p>
          <a:p>
            <a:pPr marL="171450" indent="-171450">
              <a:buFont typeface="Arial" pitchFamily="34" charset="0"/>
              <a:buChar char="•"/>
            </a:pPr>
            <a:r>
              <a:rPr lang="en-US" dirty="0" smtClean="0"/>
              <a:t>The default access for a property is public.</a:t>
            </a:r>
          </a:p>
          <a:p>
            <a:r>
              <a:rPr lang="en-US" dirty="0" smtClean="0"/>
              <a:t>Properties can be declared as static. This creates a "class-level" property that is accessible from the class itself. (You can access a static property even when you do not have any instance of the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068847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one class extends another, the extending class (Square in the example above) is said to be a subclass of the extended class (Rectangle in the example above). The subclass automatically has access to all non-private properties and methods in the superclass.</a:t>
            </a:r>
          </a:p>
          <a:p>
            <a:endParaRPr lang="en-US" dirty="0" smtClean="0"/>
          </a:p>
          <a:p>
            <a:r>
              <a:rPr lang="en-US" dirty="0" smtClean="0"/>
              <a:t>The super() method references the method declaration of the parent class. For example, line 6 in the code above identifies that the constructor for Square should use the constructor declared for Rectangle.</a:t>
            </a:r>
          </a:p>
          <a:p>
            <a:endParaRPr lang="en-US" dirty="0" smtClean="0"/>
          </a:p>
          <a:p>
            <a:r>
              <a:rPr lang="en-US" dirty="0" smtClean="0"/>
              <a:t>The override keyword lets you create an alternate declaration for a method declared in the superclass. For example, lines 9 through 13 in the example above override the Rectangle class's </a:t>
            </a:r>
            <a:r>
              <a:rPr lang="en-US" dirty="0" err="1" smtClean="0"/>
              <a:t>calculateArea</a:t>
            </a:r>
            <a:r>
              <a:rPr lang="en-US" dirty="0" smtClean="0"/>
              <a:t>() method, which returns "(Height * Width)", with an alternate method: "(Width * Width)".</a:t>
            </a:r>
          </a:p>
          <a:p>
            <a:endParaRPr lang="en-US" dirty="0" smtClean="0"/>
          </a:p>
          <a:p>
            <a:r>
              <a:rPr lang="en-US" dirty="0" smtClean="0"/>
              <a:t>Subclasses may override individual property accessors (the get() and set() methods used to set property values).</a:t>
            </a:r>
          </a:p>
          <a:p>
            <a:endParaRPr lang="en-US" dirty="0" smtClean="0"/>
          </a:p>
          <a:p>
            <a:r>
              <a:rPr lang="en-US" dirty="0" smtClean="0"/>
              <a:t>As in Java, Gosu supports the keywords "abstract" (which means you cannot create an instance of the given class and can only create instances of its subclasses) and "final" (which means you cannot further subclass the given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90695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Logging records information about system behavior that is required for diagnostics, trouble-shooting, and failure recovery. Log files contain various types of application messages saved in a separate files. After a log file has been written, you can view a log file.  Guidewire logging uses slf4j log severity levels: Trace, Debug, Info, Warn, Error.  Each level is considered more severe than the previous.  </a:t>
            </a:r>
          </a:p>
          <a:p>
            <a:endParaRPr lang="en-US" dirty="0" smtClean="0"/>
          </a:p>
          <a:p>
            <a:r>
              <a:rPr lang="en-US" dirty="0" smtClean="0"/>
              <a:t>In the slide example, line 3 and line 5 import the required logging classes.  Line 10 creates a logger variable that is available in the package and for subtype classes. The logger is of the type org.slf4j.Logger and uses a static logger category for configuration.</a:t>
            </a:r>
          </a:p>
          <a:p>
            <a:endParaRPr lang="en-US" dirty="0" smtClean="0"/>
          </a:p>
          <a:p>
            <a:r>
              <a:rPr lang="en-US" dirty="0" smtClean="0"/>
              <a:t>You </a:t>
            </a:r>
            <a:r>
              <a:rPr lang="en-US" dirty="0"/>
              <a:t>can check the logging using the is&lt;Level&gt;Enabled() methods on a Logger instance. For example, if there is some overhead associated to the creation of a debug statement's string, check to see if the logging level is at Debug  and avoid the construction of the string if this isn't the case.</a:t>
            </a:r>
          </a:p>
          <a:p>
            <a:r>
              <a:rPr lang="en-US" dirty="0">
                <a:latin typeface="Courier New" pitchFamily="49" charset="0"/>
                <a:cs typeface="Courier New" pitchFamily="49" charset="0"/>
              </a:rPr>
              <a:t>if (</a:t>
            </a:r>
            <a:r>
              <a:rPr lang="en-US" dirty="0" err="1">
                <a:latin typeface="Courier New" pitchFamily="49" charset="0"/>
                <a:cs typeface="Courier New" pitchFamily="49" charset="0"/>
              </a:rPr>
              <a:t>logger.isDebugEnabled</a:t>
            </a:r>
            <a:r>
              <a:rPr lang="en-US" dirty="0">
                <a:latin typeface="Courier New" pitchFamily="49" charset="0"/>
                <a:cs typeface="Courier New" pitchFamily="49" charset="0"/>
              </a:rPr>
              <a:t>() ) { //avoid creating unused strings</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msg</a:t>
            </a:r>
            <a:r>
              <a:rPr lang="en-US" dirty="0">
                <a:latin typeface="Courier New" pitchFamily="49" charset="0"/>
                <a:cs typeface="Courier New" pitchFamily="49" charset="0"/>
              </a:rPr>
              <a:t> = </a:t>
            </a:r>
            <a:r>
              <a:rPr lang="en-US" dirty="0" err="1">
                <a:latin typeface="Courier New" pitchFamily="49" charset="0"/>
                <a:cs typeface="Courier New" pitchFamily="49" charset="0"/>
              </a:rPr>
              <a:t>String.format</a:t>
            </a:r>
            <a:r>
              <a:rPr lang="en-US" dirty="0">
                <a:latin typeface="Courier New" pitchFamily="49" charset="0"/>
                <a:cs typeface="Courier New" pitchFamily="49" charset="0"/>
              </a:rPr>
              <a:t>("Logging at debug level using object1 %s and %s.", </a:t>
            </a:r>
            <a:br>
              <a:rPr lang="en-US" dirty="0">
                <a:latin typeface="Courier New" pitchFamily="49" charset="0"/>
                <a:cs typeface="Courier New" pitchFamily="49" charset="0"/>
              </a:rPr>
            </a:br>
            <a:r>
              <a:rPr lang="en-US" dirty="0">
                <a:latin typeface="Courier New" pitchFamily="49" charset="0"/>
                <a:cs typeface="Courier New" pitchFamily="49" charset="0"/>
              </a:rPr>
              <a:t>                         {obj1, obj2})</a:t>
            </a:r>
          </a:p>
          <a:p>
            <a:pPr>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logger.debug</a:t>
            </a:r>
            <a:r>
              <a:rPr lang="en-US" dirty="0">
                <a:latin typeface="Courier New" pitchFamily="49" charset="0"/>
                <a:cs typeface="Courier New" pitchFamily="49" charset="0"/>
              </a:rPr>
              <a:t>(</a:t>
            </a:r>
            <a:r>
              <a:rPr lang="en-US" dirty="0" err="1">
                <a:latin typeface="Courier New" pitchFamily="49" charset="0"/>
                <a:cs typeface="Courier New" pitchFamily="49" charset="0"/>
              </a:rPr>
              <a:t>msg</a:t>
            </a:r>
            <a:r>
              <a:rPr lang="en-US" dirty="0">
                <a:latin typeface="Courier New" pitchFamily="49" charset="0"/>
                <a:cs typeface="Courier New" pitchFamily="49" charset="0"/>
              </a:rPr>
              <a:t>)</a:t>
            </a:r>
          </a:p>
          <a:p>
            <a:r>
              <a:rPr lang="en-US" dirty="0">
                <a:latin typeface="Courier New" pitchFamily="49" charset="0"/>
                <a:cs typeface="Courier New" pitchFamily="49" charset="0"/>
              </a:rPr>
              <a:t>}</a:t>
            </a:r>
          </a:p>
          <a:p>
            <a:r>
              <a:rPr lang="en-US" dirty="0"/>
              <a:t>In a production environment, an administrator is rarely at the console when an important event occurs. For this reason, it is a best practice to always use a logger instead of print() statements. For educational purposes, TrainingApp uses print statements instead of loggers so that students can output information conveniently to the console. </a:t>
            </a:r>
            <a:r>
              <a:rPr lang="en-US" dirty="0" smtClean="0"/>
              <a:t>Logging </a:t>
            </a:r>
            <a:r>
              <a:rPr lang="en-US" dirty="0"/>
              <a:t>is controlled from the </a:t>
            </a:r>
            <a:r>
              <a:rPr lang="en-US" dirty="0" err="1"/>
              <a:t>logging.properties</a:t>
            </a:r>
            <a:r>
              <a:rPr lang="en-US" dirty="0"/>
              <a:t> file in the config/logging directory. The file specifies different categories of logging and the logging level for each category. When a logging statement is encountered that is at or above the specified level, the log message is written to the file. By editing the file, an administrator can control how much and when a Guidewire application writes log files without having to change any application code.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004761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try...catch...finally blocks provides a way to handle some or all of the possible errors that may occur in a given block of code during runtime. If errors occur that the code does not handle, Gosu simply provides its normal error message, as if there were no error handling.</a:t>
            </a:r>
            <a:br>
              <a:rPr lang="en-US" dirty="0" smtClean="0"/>
            </a:br>
            <a:endParaRPr lang="en-US" dirty="0" smtClean="0"/>
          </a:p>
          <a:p>
            <a:r>
              <a:rPr lang="en-US" dirty="0" smtClean="0"/>
              <a:t>The try block contains code where an error can occur, while the catch block contains the code to handle any error that does occur. If an error occurs in the try block, Gosu passes program control to the catch block for processing. The initial value of the error-identifier is the value of the error that occurred in the try block.</a:t>
            </a:r>
          </a:p>
          <a:p>
            <a:endParaRPr lang="en-US" dirty="0" smtClean="0"/>
          </a:p>
          <a:p>
            <a:r>
              <a:rPr lang="en-US" dirty="0" smtClean="0"/>
              <a:t>If an error is thrown from Java code, the value is the exception or error that was thrown. Otherwise, the value is an exception thrown elsewhere in Gosu code.</a:t>
            </a:r>
          </a:p>
          <a:p>
            <a:endParaRPr lang="en-US" dirty="0" smtClean="0"/>
          </a:p>
          <a:p>
            <a:r>
              <a:rPr lang="en-US" dirty="0" smtClean="0"/>
              <a:t>If no error occurs, Gosu does not execute the catch block. If the error cannot be handled in the catch block associated with the try block where the error occurred, use the throw statement. The throw statement throws the exception (again) to a higher-level error handler.</a:t>
            </a:r>
          </a:p>
          <a:p>
            <a:endParaRPr lang="en-US" dirty="0" smtClean="0"/>
          </a:p>
          <a:p>
            <a:r>
              <a:rPr lang="en-US" dirty="0" smtClean="0"/>
              <a:t>After all statements in the try block have been executed and any error handling has occurred in the catch block, the finally block is unconditionally executed.</a:t>
            </a:r>
          </a:p>
          <a:p>
            <a:endParaRPr lang="en-US" dirty="0" smtClean="0"/>
          </a:p>
          <a:p>
            <a:r>
              <a:rPr lang="en-US" dirty="0" smtClean="0"/>
              <a:t>Gosu executes the code inside the finally block, even if a return statement occurs inside the try or catch blocks, or if an error is thrown from a catch block. Thus, Gosu guarantees that the finally block executes.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78175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slide example, lines 50-53 illustrates common annotations for methods. Annotations are a simple syntax to add metadata or a behavior to a Gosu class, constructor, method, or property. Use the "at" sign (@), followed by the annotation name, immediately before declarations of what they annotate. Often, an argument list within parentheses follows an annotation. There are four annotations that document basic element behavior:</a:t>
            </a:r>
          </a:p>
          <a:p>
            <a:pPr marL="171450" indent="-171450">
              <a:buFont typeface="Arial" pitchFamily="34" charset="0"/>
              <a:buChar char="•"/>
            </a:pPr>
            <a:r>
              <a:rPr lang="en-US" dirty="0" smtClean="0"/>
              <a:t>@</a:t>
            </a:r>
            <a:r>
              <a:rPr lang="en-US" dirty="0" err="1" smtClean="0"/>
              <a:t>Param</a:t>
            </a:r>
            <a:r>
              <a:rPr lang="en-US" dirty="0" smtClean="0"/>
              <a:t> - Documents a parameter. Must be followed by two arguments: (1) The name of the parameter, (2) The documentation in </a:t>
            </a:r>
            <a:r>
              <a:rPr lang="en-US" dirty="0" err="1" smtClean="0"/>
              <a:t>Javadoc</a:t>
            </a:r>
            <a:r>
              <a:rPr lang="en-US" dirty="0" smtClean="0"/>
              <a:t> format for the method’s parameter. Used for methods only. It can be used multiple times, typically once for each parameter</a:t>
            </a:r>
          </a:p>
          <a:p>
            <a:pPr marL="171450" indent="-171450">
              <a:buFont typeface="Arial" pitchFamily="34" charset="0"/>
              <a:buChar char="•"/>
            </a:pPr>
            <a:r>
              <a:rPr lang="en-US" dirty="0" smtClean="0"/>
              <a:t>@Returns - Documents the return value of a method. Must be followed by one argument: (1) Documentation in </a:t>
            </a:r>
            <a:r>
              <a:rPr lang="en-US" dirty="0" err="1" smtClean="0"/>
              <a:t>Javadoc</a:t>
            </a:r>
            <a:r>
              <a:rPr lang="en-US" dirty="0" smtClean="0"/>
              <a:t> format for the method’s return value. Used for methods only, and only once per method.</a:t>
            </a:r>
          </a:p>
          <a:p>
            <a:pPr marL="171450" indent="-171450">
              <a:buFont typeface="Arial" pitchFamily="34" charset="0"/>
              <a:buChar char="•"/>
            </a:pPr>
            <a:r>
              <a:rPr lang="en-US" dirty="0" smtClean="0"/>
              <a:t>@Throws - Documents an exception that the method can throw. Must be followed by two arguments: (1) An exception type. (2) A description in </a:t>
            </a:r>
            <a:r>
              <a:rPr lang="en-US" dirty="0" err="1" smtClean="0"/>
              <a:t>Javadoc</a:t>
            </a:r>
            <a:r>
              <a:rPr lang="en-US" dirty="0" smtClean="0"/>
              <a:t> format of the circumstances when it would throw that exception, and how to interpret that exception. Used for methods only. It can be used multiple times, typically once for each exception thrown</a:t>
            </a:r>
          </a:p>
          <a:p>
            <a:pPr marL="171450" indent="-171450">
              <a:buFont typeface="Arial" pitchFamily="34" charset="0"/>
              <a:buChar char="•"/>
            </a:pPr>
            <a:r>
              <a:rPr lang="en-US" dirty="0" smtClean="0"/>
              <a:t>@Deprecated - Specifies not to use a class, method, constructor, or property. Must be followed by one argument: (1) A warning string to display if this deprecated class, method, or constructor is used. Used only once for each element.</a:t>
            </a:r>
          </a:p>
          <a:p>
            <a:pPr marL="171450" indent="-171450">
              <a:buFont typeface="Arial" pitchFamily="34" charset="0"/>
              <a:buChar char="•"/>
            </a:pPr>
            <a:endParaRPr lang="en-US" dirty="0" smtClean="0"/>
          </a:p>
          <a:p>
            <a:r>
              <a:rPr lang="en-US" dirty="0" smtClean="0"/>
              <a:t>There are additional annotations exclusive to web services. Annotations on supertypes are inherited by all subtypes. They are directly available via </a:t>
            </a:r>
            <a:r>
              <a:rPr lang="en-US" dirty="0" err="1" smtClean="0"/>
              <a:t>IType</a:t>
            </a:r>
            <a:r>
              <a:rPr lang="en-US" dirty="0" smtClean="0"/>
              <a:t> reflection on the subtype. Customers can also create custom annotations. Refer to documentation about how to create your own custom annotations.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81752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block is a method that is not declared using a formal key word (such as "function"), has no name, and is typically never referenced beyond the one time it is created. Blocks contain algorithms or sets of logic, and therefore are ideal for methods that must vary based on a set of statements.</a:t>
            </a:r>
          </a:p>
          <a:p>
            <a:endParaRPr lang="en-US" dirty="0" smtClean="0"/>
          </a:p>
          <a:p>
            <a:r>
              <a:rPr lang="en-US" dirty="0" smtClean="0"/>
              <a:t>Blocks are sometimes referred to as anonymous functions or lambda (λ) expressions.</a:t>
            </a:r>
          </a:p>
          <a:p>
            <a:pPr marL="171450" indent="-171450">
              <a:buFont typeface="Arial" pitchFamily="34" charset="0"/>
              <a:buChar char="•"/>
            </a:pPr>
            <a:r>
              <a:rPr lang="en-US" dirty="0" smtClean="0"/>
              <a:t>Like named functions, blocks can:</a:t>
            </a:r>
          </a:p>
          <a:p>
            <a:pPr marL="171450" indent="-171450">
              <a:buFont typeface="Arial" pitchFamily="34" charset="0"/>
              <a:buChar char="•"/>
            </a:pPr>
            <a:r>
              <a:rPr lang="en-US" dirty="0" smtClean="0"/>
              <a:t>Take arguments</a:t>
            </a:r>
          </a:p>
          <a:p>
            <a:pPr marL="171450" indent="-171450">
              <a:buFont typeface="Arial" pitchFamily="34" charset="0"/>
              <a:buChar char="•"/>
            </a:pPr>
            <a:r>
              <a:rPr lang="en-US" dirty="0" smtClean="0"/>
              <a:t>Use return</a:t>
            </a:r>
          </a:p>
          <a:p>
            <a:pPr marL="171450" indent="-171450">
              <a:buFont typeface="Arial" pitchFamily="34" charset="0"/>
              <a:buChar char="•"/>
            </a:pPr>
            <a:r>
              <a:rPr lang="en-US" dirty="0" smtClean="0"/>
              <a:t>Reference variables from enclosing scopes</a:t>
            </a:r>
          </a:p>
          <a:p>
            <a:r>
              <a:rPr lang="en-US" dirty="0" smtClean="0"/>
              <a:t>Be generic</a:t>
            </a:r>
          </a:p>
          <a:p>
            <a:pPr marL="171450" indent="-171450">
              <a:buFont typeface="Arial" pitchFamily="34" charset="0"/>
              <a:buChar char="•"/>
            </a:pPr>
            <a:r>
              <a:rPr lang="en-US" dirty="0" smtClean="0"/>
              <a:t>Unlike named functions, blocks can:</a:t>
            </a:r>
          </a:p>
          <a:p>
            <a:pPr marL="171450" indent="-171450">
              <a:buFont typeface="Arial" pitchFamily="34" charset="0"/>
              <a:buChar char="•"/>
            </a:pPr>
            <a:r>
              <a:rPr lang="en-US" dirty="0" smtClean="0"/>
              <a:t>Be an expression</a:t>
            </a:r>
          </a:p>
          <a:p>
            <a:pPr marL="171450" indent="-171450">
              <a:buFont typeface="Arial" pitchFamily="34" charset="0"/>
              <a:buChar char="•"/>
            </a:pPr>
            <a:r>
              <a:rPr lang="en-US" dirty="0" smtClean="0"/>
              <a:t>Be passed as an argument to another function for invocation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437738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inference makes types in the arguments list optional in some cases. For example, the where() method expects the object to be of type </a:t>
            </a:r>
            <a:r>
              <a:rPr lang="en-US" dirty="0" err="1" smtClean="0"/>
              <a:t>ContactNotes</a:t>
            </a:r>
            <a:r>
              <a:rPr lang="en-US" dirty="0" smtClean="0"/>
              <a:t>[].</a:t>
            </a:r>
          </a:p>
          <a:p>
            <a:endParaRPr lang="en-US" dirty="0" smtClean="0"/>
          </a:p>
          <a:p>
            <a:r>
              <a:rPr lang="en-US" dirty="0" smtClean="0"/>
              <a:t>The return type is also inferred from the block body’s expression or return statement. It is never explicitly typed.</a:t>
            </a:r>
          </a:p>
          <a:p>
            <a:endParaRPr lang="en-US" dirty="0" smtClean="0"/>
          </a:p>
          <a:p>
            <a:r>
              <a:rPr lang="en-US" dirty="0" smtClean="0"/>
              <a:t>References to variables from outer scopes are an important feature:</a:t>
            </a:r>
          </a:p>
          <a:p>
            <a:pPr marL="171450" indent="-171450">
              <a:buFont typeface="Arial" pitchFamily="34" charset="0"/>
              <a:buChar char="•"/>
            </a:pPr>
            <a:r>
              <a:rPr lang="en-US" dirty="0" smtClean="0"/>
              <a:t>The block sees the value of a referenced variable as of when the block is invoked, not when defined.</a:t>
            </a:r>
          </a:p>
          <a:p>
            <a:pPr marL="171450" indent="-171450">
              <a:buFont typeface="Arial" pitchFamily="34" charset="0"/>
              <a:buChar char="•"/>
            </a:pPr>
            <a:r>
              <a:rPr lang="en-US" dirty="0" smtClean="0"/>
              <a:t>Variables referenced from a block do not go out of scope before the block executes. They are snapshots of the most recent values.</a:t>
            </a:r>
          </a:p>
          <a:p>
            <a:pPr marL="171450" indent="-171450">
              <a:buFont typeface="Arial" pitchFamily="34" charset="0"/>
              <a:buChar char="•"/>
            </a:pPr>
            <a:endParaRPr lang="en-US" dirty="0" smtClean="0"/>
          </a:p>
          <a:p>
            <a:r>
              <a:rPr lang="en-US" dirty="0" smtClean="0"/>
              <a:t>The primary use case for blocks are with methods that require blocks as input parameters. However, you can also use blocks whenever an unnamed function is an appropriate approach to a coding problem.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670004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SequenceUtilityExamples</a:t>
            </a:r>
            <a:r>
              <a:rPr lang="en-US" dirty="0" smtClean="0"/>
              <a:t> class shown above can be found in TrainingApp in both the </a:t>
            </a:r>
            <a:r>
              <a:rPr lang="en-US" dirty="0" err="1" smtClean="0"/>
              <a:t>trainingapp.demo.gosu</a:t>
            </a:r>
            <a:r>
              <a:rPr lang="en-US" dirty="0" smtClean="0"/>
              <a:t> and the </a:t>
            </a:r>
            <a:r>
              <a:rPr lang="en-US" dirty="0" err="1" smtClean="0"/>
              <a:t>acme.ta.classes</a:t>
            </a:r>
            <a:r>
              <a:rPr lang="en-US" dirty="0" smtClean="0"/>
              <a:t> packages.</a:t>
            </a:r>
          </a:p>
          <a:p>
            <a:endParaRPr lang="en-US" dirty="0" smtClean="0"/>
          </a:p>
          <a:p>
            <a:r>
              <a:rPr lang="en-US" b="1" dirty="0" smtClean="0"/>
              <a:t>Syntax notes:</a:t>
            </a:r>
          </a:p>
          <a:p>
            <a:r>
              <a:rPr lang="en-US" dirty="0" err="1" smtClean="0"/>
              <a:t>seqKey</a:t>
            </a:r>
            <a:r>
              <a:rPr lang="en-US" dirty="0" smtClean="0"/>
              <a:t> is the Sequence key. It is a string of up to 26 characters that uniquely identifies the </a:t>
            </a:r>
            <a:r>
              <a:rPr lang="en-US" dirty="0" err="1" smtClean="0"/>
              <a:t>sequence.minVal</a:t>
            </a:r>
            <a:r>
              <a:rPr lang="en-US" dirty="0" smtClean="0"/>
              <a:t> is the minimum value, of type Long, for the sequence. It specifies the value to use if this is the first request for a number in the specified sequence. On all requests beyond the first one, this value is </a:t>
            </a:r>
            <a:r>
              <a:rPr lang="en-US" dirty="0" err="1" smtClean="0"/>
              <a:t>ignored.The</a:t>
            </a:r>
            <a:r>
              <a:rPr lang="en-US" dirty="0" smtClean="0"/>
              <a:t> return value is the next number in the sequence and is of </a:t>
            </a:r>
            <a:r>
              <a:rPr lang="en-US" dirty="0" err="1" smtClean="0"/>
              <a:t>datatype</a:t>
            </a:r>
            <a:r>
              <a:rPr lang="en-US" dirty="0" smtClean="0"/>
              <a:t> long.</a:t>
            </a:r>
          </a:p>
          <a:p>
            <a:endParaRPr lang="en-US" dirty="0" smtClean="0"/>
          </a:p>
          <a:p>
            <a:r>
              <a:rPr lang="en-US" dirty="0" smtClean="0"/>
              <a:t>When a sequence is started, it will issue the provided </a:t>
            </a:r>
            <a:r>
              <a:rPr lang="en-US" dirty="0" err="1" smtClean="0"/>
              <a:t>minValue</a:t>
            </a:r>
            <a:r>
              <a:rPr lang="en-US" dirty="0" smtClean="0"/>
              <a:t> as its first value. After that, the returned value is simply the most recently returned value plus one. The next() function is designed to be consistent across different database products. </a:t>
            </a:r>
          </a:p>
          <a:p>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2112307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and before the Bedrock platform (ClaimCenter 5.0, PolicyCenter 3.0, and BillingCenter 2.x), next() was a non-blocking method. If it failed to get a value after a set number of tries, then it threw an unchecked exception. The number of tries was configurable. As of the Carbon platform (ClaimCenter 6.0, PolicyCenter 4.0, and BillingCenter 3.0), next() is a blocking method. The Carbon implementation gets an UPDATE lock on the row. This does cause blocking until the lock is acquired, but it results in much faster performance in a multiuser environment and eliminates the problem of exceptions that could occur in the Bedrock implementation when the specified number of retries was exceeded. Behavior on the Diamond platform (ClaimCenter 7.0, PolicyCenter 7.0, and BillingCenter 7.0) is identical to that of the Carbon platform.</a:t>
            </a:r>
          </a:p>
          <a:p>
            <a:endParaRPr lang="en-US" dirty="0" smtClean="0"/>
          </a:p>
          <a:p>
            <a:r>
              <a:rPr lang="en-US" dirty="0" smtClean="0"/>
              <a:t>Note that if a request for the next sequence value blocks for a long period, due to waiting for the update lock, there may be an exception thrown from elsewhere, such as from the database Connection object. </a:t>
            </a:r>
            <a:r>
              <a:rPr lang="en-US" dirty="0" err="1" smtClean="0"/>
              <a:t>JDBC</a:t>
            </a:r>
            <a:r>
              <a:rPr lang="en-US" dirty="0" smtClean="0"/>
              <a:t> connection implementations typically throw an exception if no reply is received through the connection after a certain timeout period. Therefore implementations using the </a:t>
            </a:r>
            <a:r>
              <a:rPr lang="en-US" dirty="0" err="1" smtClean="0"/>
              <a:t>SequenceUtil</a:t>
            </a:r>
            <a:r>
              <a:rPr lang="en-US" dirty="0" smtClean="0"/>
              <a:t> should be prepared for an exception throw from calls to next(). The next() implementation itself will not directly throw a new exception.</a:t>
            </a:r>
          </a:p>
          <a:p>
            <a:endParaRPr lang="en-US" dirty="0" smtClean="0"/>
          </a:p>
          <a:p>
            <a:r>
              <a:rPr lang="en-US" dirty="0" smtClean="0"/>
              <a:t>The Java API for plugins exposes a similar sequence utility in </a:t>
            </a:r>
            <a:r>
              <a:rPr lang="en-US" dirty="0" err="1" smtClean="0"/>
              <a:t>guidewire.pl.plugin.util</a:t>
            </a:r>
            <a:r>
              <a:rPr lang="en-US" dirty="0" smtClean="0"/>
              <a:t> package. </a:t>
            </a:r>
          </a:p>
          <a:p>
            <a:endParaRPr lang="en-US" dirty="0" smtClean="0"/>
          </a:p>
          <a:p>
            <a:r>
              <a:rPr lang="en-US" dirty="0" smtClean="0"/>
              <a:t>The Java and Gosu APIs for plugins expose an entity called Sequence that represents the sequences in the </a:t>
            </a:r>
            <a:r>
              <a:rPr lang="en-US" dirty="0" err="1" smtClean="0"/>
              <a:t>xx_sequence</a:t>
            </a:r>
            <a:r>
              <a:rPr lang="en-US" dirty="0" smtClean="0"/>
              <a:t> table.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2736559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screenshots above show a simple example of using </a:t>
            </a:r>
            <a:r>
              <a:rPr lang="en-US" dirty="0" err="1" smtClean="0"/>
              <a:t>SequenceUtil</a:t>
            </a:r>
            <a:r>
              <a:rPr lang="en-US" dirty="0" smtClean="0"/>
              <a:t>.</a:t>
            </a:r>
          </a:p>
          <a:p>
            <a:pPr marL="171450" indent="-171450">
              <a:buFont typeface="Arial" pitchFamily="34" charset="0"/>
              <a:buChar char="•"/>
            </a:pPr>
            <a:r>
              <a:rPr lang="en-US" dirty="0" smtClean="0"/>
              <a:t>The first line of the Gosu Tester code is a call to the </a:t>
            </a:r>
            <a:r>
              <a:rPr lang="en-US" dirty="0" err="1" smtClean="0"/>
              <a:t>printTwoSequenceNumbers</a:t>
            </a:r>
            <a:r>
              <a:rPr lang="en-US" dirty="0" smtClean="0"/>
              <a:t>() method for a sequence whose key is "</a:t>
            </a:r>
            <a:r>
              <a:rPr lang="en-US" dirty="0" err="1" smtClean="0"/>
              <a:t>abc</a:t>
            </a:r>
            <a:r>
              <a:rPr lang="en-US" dirty="0" smtClean="0"/>
              <a:t>". In the </a:t>
            </a:r>
            <a:r>
              <a:rPr lang="en-US" dirty="0" err="1" smtClean="0"/>
              <a:t>printTwoSequenceNumbers</a:t>
            </a:r>
            <a:r>
              <a:rPr lang="en-US" dirty="0" smtClean="0"/>
              <a:t> function, there are two calls to next(). Line 9 is the first call. Because there have been no previous calls for the "</a:t>
            </a:r>
            <a:r>
              <a:rPr lang="en-US" dirty="0" err="1" smtClean="0"/>
              <a:t>abc</a:t>
            </a:r>
            <a:r>
              <a:rPr lang="en-US" dirty="0" smtClean="0"/>
              <a:t>" sequence, the minimum value of 1 is returned. Line 10 simply prints the sequence key followed by a hyphen and the number returned. On line 11, a second call is made to next(). Because this is not the first call using the "</a:t>
            </a:r>
            <a:r>
              <a:rPr lang="en-US" dirty="0" err="1" smtClean="0"/>
              <a:t>abc</a:t>
            </a:r>
            <a:r>
              <a:rPr lang="en-US" dirty="0" smtClean="0"/>
              <a:t>" sequence, the minimum value is ignored and the method returns the next number in the sequence. (In this case, it is 2.)</a:t>
            </a:r>
          </a:p>
          <a:p>
            <a:pPr marL="171450" indent="-171450">
              <a:buFont typeface="Arial" pitchFamily="34" charset="0"/>
              <a:buChar char="•"/>
            </a:pPr>
            <a:r>
              <a:rPr lang="en-US" dirty="0" smtClean="0"/>
              <a:t>The second line of the Gosu Tester code is a second call to the </a:t>
            </a:r>
            <a:r>
              <a:rPr lang="en-US" dirty="0" err="1" smtClean="0"/>
              <a:t>printTwoSequenceNumbers</a:t>
            </a:r>
            <a:r>
              <a:rPr lang="en-US" dirty="0" smtClean="0"/>
              <a:t> method for sequence "</a:t>
            </a:r>
            <a:r>
              <a:rPr lang="en-US" dirty="0" err="1" smtClean="0"/>
              <a:t>abc</a:t>
            </a:r>
            <a:r>
              <a:rPr lang="en-US" dirty="0" smtClean="0"/>
              <a:t>". In the </a:t>
            </a:r>
            <a:r>
              <a:rPr lang="en-US" dirty="0" err="1" smtClean="0"/>
              <a:t>printTwoSequenceNumbers</a:t>
            </a:r>
            <a:r>
              <a:rPr lang="en-US" dirty="0" smtClean="0"/>
              <a:t> function, lines 9 and 11 call the next() method. Neither of these calls are the first call for sequence "</a:t>
            </a:r>
            <a:r>
              <a:rPr lang="en-US" dirty="0" err="1" smtClean="0"/>
              <a:t>abc</a:t>
            </a:r>
            <a:r>
              <a:rPr lang="en-US" dirty="0" smtClean="0"/>
              <a:t>", so the next numbers in the sequence (3 and then 4) are returned.</a:t>
            </a:r>
          </a:p>
          <a:p>
            <a:pPr marL="171450" indent="-171450">
              <a:buFont typeface="Arial" pitchFamily="34" charset="0"/>
              <a:buChar char="•"/>
            </a:pPr>
            <a:r>
              <a:rPr lang="en-US" dirty="0" smtClean="0"/>
              <a:t>The third line of the Gosu Tester code is a third call to the </a:t>
            </a:r>
            <a:r>
              <a:rPr lang="en-US" dirty="0" err="1" smtClean="0"/>
              <a:t>printTwoSequenceNumbers</a:t>
            </a:r>
            <a:r>
              <a:rPr lang="en-US" dirty="0" smtClean="0"/>
              <a:t> method. This time, sequence "xyz" is specified. Because this is a new sequence, the first call to next() uses the minimum value of 1, followed by 2.</a:t>
            </a:r>
          </a:p>
          <a:p>
            <a:pPr marL="171450" indent="-171450">
              <a:buFont typeface="Arial" pitchFamily="34" charset="0"/>
              <a:buChar char="•"/>
            </a:pPr>
            <a:endParaRPr lang="en-US" dirty="0" smtClean="0"/>
          </a:p>
          <a:p>
            <a:r>
              <a:rPr lang="en-US" dirty="0" err="1" smtClean="0"/>
              <a:t>SequenceUtil</a:t>
            </a:r>
            <a:r>
              <a:rPr lang="en-US" dirty="0" smtClean="0"/>
              <a:t> reads information from the Guidewire database and writes information to it. Therefore, in order to test </a:t>
            </a:r>
            <a:r>
              <a:rPr lang="en-US" dirty="0" err="1" smtClean="0"/>
              <a:t>SequenceUtil</a:t>
            </a:r>
            <a:r>
              <a:rPr lang="en-US" dirty="0" smtClean="0"/>
              <a:t> code from Studio:</a:t>
            </a:r>
          </a:p>
          <a:p>
            <a:pPr marL="171450" indent="-171450">
              <a:buFont typeface="Arial" pitchFamily="34" charset="0"/>
              <a:buChar char="•"/>
            </a:pPr>
            <a:r>
              <a:rPr lang="en-US" dirty="0" smtClean="0"/>
              <a:t>The application must be running.</a:t>
            </a:r>
          </a:p>
          <a:p>
            <a:pPr marL="171450" indent="-171450">
              <a:buFont typeface="Arial" pitchFamily="34" charset="0"/>
              <a:buChar char="•"/>
            </a:pPr>
            <a:r>
              <a:rPr lang="en-US" dirty="0" smtClean="0"/>
              <a:t>Studio must be connected to the application.</a:t>
            </a:r>
          </a:p>
          <a:p>
            <a:endParaRPr lang="en-US" dirty="0" smtClean="0"/>
          </a:p>
          <a:p>
            <a:r>
              <a:rPr lang="en-US" dirty="0" smtClean="0"/>
              <a:t>If either of these conditions is not true, then calls to </a:t>
            </a:r>
            <a:r>
              <a:rPr lang="en-US" dirty="0" err="1" smtClean="0"/>
              <a:t>SequenceUtil.next</a:t>
            </a:r>
            <a:r>
              <a:rPr lang="en-US" dirty="0" smtClean="0"/>
              <a:t>() throw a null-pointer exception.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4054767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Three. (1) A private variable named _radius. (2) A get() method that retrieves the value of _radius. (3) A set() method that sets the value of _radius.</a:t>
            </a:r>
          </a:p>
          <a:p>
            <a:endParaRPr lang="en-US" dirty="0" smtClean="0"/>
          </a:p>
          <a:p>
            <a:r>
              <a:rPr lang="en-US" dirty="0" smtClean="0"/>
              <a:t>2a) Yes.</a:t>
            </a:r>
          </a:p>
          <a:p>
            <a:r>
              <a:rPr lang="en-US" dirty="0" smtClean="0"/>
              <a:t>2b) From a keyword standpoint, yes. If Circle implements the </a:t>
            </a:r>
            <a:r>
              <a:rPr lang="en-US" dirty="0" err="1" smtClean="0"/>
              <a:t>ICurveLine</a:t>
            </a:r>
            <a:r>
              <a:rPr lang="en-US" dirty="0" smtClean="0"/>
              <a:t> interface, then Circle must implement all the methods of the </a:t>
            </a:r>
            <a:r>
              <a:rPr lang="en-US" dirty="0" err="1" smtClean="0"/>
              <a:t>ICurveLine</a:t>
            </a:r>
            <a:r>
              <a:rPr lang="en-US" dirty="0" smtClean="0"/>
              <a:t> interface using the keyword "override". (However, because </a:t>
            </a:r>
            <a:r>
              <a:rPr lang="en-US" dirty="0" err="1" smtClean="0"/>
              <a:t>ICurveLine</a:t>
            </a:r>
            <a:r>
              <a:rPr lang="en-US" dirty="0" smtClean="0"/>
              <a:t> is an interface, the Circle class is actually just declaring the implementations of the methods. There are no method implementations in an interface, so there is nothing to "override" from an OOP standpoint.)</a:t>
            </a:r>
          </a:p>
          <a:p>
            <a:endParaRPr lang="en-US" dirty="0" smtClean="0"/>
          </a:p>
          <a:p>
            <a:r>
              <a:rPr lang="en-US" dirty="0" smtClean="0"/>
              <a:t>3) An annotation provides metadata about the element being annotated.</a:t>
            </a:r>
          </a:p>
          <a:p>
            <a:endParaRPr lang="en-US" dirty="0" smtClean="0"/>
          </a:p>
          <a:p>
            <a:r>
              <a:rPr lang="en-US" smtClean="0"/>
              <a:t>4) </a:t>
            </a:r>
            <a:r>
              <a:rPr lang="en-US" dirty="0" smtClean="0"/>
              <a:t>Methods that require logic as input parameters (as opposed to </a:t>
            </a:r>
            <a:r>
              <a:rPr lang="en-US" dirty="0" err="1" smtClean="0"/>
              <a:t>booleans</a:t>
            </a:r>
            <a:r>
              <a:rPr lang="en-US" dirty="0" smtClean="0"/>
              <a:t>, integers, strings, and/or objects) make use of blocks.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a:t>
            </a:r>
            <a:r>
              <a:rPr lang="en-US" dirty="0"/>
              <a:t>) 8 (The sequence has already issued a number (7), so the minimum number is ignored and the next number in the sequence is returned</a:t>
            </a:r>
            <a:r>
              <a:rPr lang="en-US" dirty="0" smtClean="0"/>
              <a:t>.)</a:t>
            </a:r>
          </a:p>
          <a:p>
            <a:r>
              <a:rPr lang="en-US" dirty="0" smtClean="0"/>
              <a:t>5b</a:t>
            </a:r>
            <a:r>
              <a:rPr lang="en-US" dirty="0"/>
              <a:t>) 9 (The sequence has already issued a number (8), so the minimum number is ignored and the next number in the sequence is returned.)</a:t>
            </a:r>
          </a:p>
          <a:p>
            <a:r>
              <a:rPr lang="en-US" dirty="0" smtClean="0"/>
              <a:t>5c</a:t>
            </a:r>
            <a:r>
              <a:rPr lang="en-US" dirty="0"/>
              <a:t>) 1 (The sequence is not the "</a:t>
            </a:r>
            <a:r>
              <a:rPr lang="en-US" dirty="0" err="1"/>
              <a:t>abc</a:t>
            </a:r>
            <a:r>
              <a:rPr lang="en-US" dirty="0"/>
              <a:t>" sequence. With no numbers having been issued for the sequence, the minimum value of "1" is returned.)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is Guidewire’s open-source, publicly available  programming language.  Gosu has elements of both procedural and object-oriented programming languages and is similar to JavaScript and Java</a:t>
            </a:r>
            <a:r>
              <a:rPr lang="en-US" dirty="0" smtClean="0"/>
              <a:t>. Guidewire </a:t>
            </a:r>
            <a:r>
              <a:rPr lang="en-US" dirty="0" smtClean="0"/>
              <a:t>developed Gosu for several reasons. </a:t>
            </a:r>
            <a:r>
              <a:rPr lang="en-US" dirty="0" smtClean="0"/>
              <a:t>First</a:t>
            </a:r>
            <a:r>
              <a:rPr lang="en-US" dirty="0" smtClean="0"/>
              <a:t>, there was a desire to have a single syntax that could be used to work with all of the elements relevant to Guidewire products (such as entities, display keys, classes, class enhancements, Java classes, permissions, and script parameters) even though these items have fundamentally distinct internal implementations. There was no existing language that provided this ability. </a:t>
            </a:r>
            <a:r>
              <a:rPr lang="en-US" dirty="0" smtClean="0"/>
              <a:t> Second</a:t>
            </a:r>
            <a:r>
              <a:rPr lang="en-US" dirty="0" smtClean="0"/>
              <a:t>, there was a desire to have code auto-complete features in Studio. This is possible only with a statically typed language. Most scripting languages, such as JavaScript, Perl, Python, and Ruby, are dynamically typed.</a:t>
            </a:r>
          </a:p>
          <a:p>
            <a:endParaRPr lang="en-US" dirty="0" smtClean="0"/>
          </a:p>
          <a:p>
            <a:r>
              <a:rPr lang="en-US" dirty="0" smtClean="0"/>
              <a:t>Prior to ClaimCenter 6.0, PolicyCenter 4.0, and BillingCenter 3.0, Gosu was known as GScript.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220963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382738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Workflows execute processes whose execution is time based and/or triggered by events in external applications. Workflows are available in all three primary Guidewire applications. They are used extensively in PolicyCenter to manage policy transactions (such as renewals), and in BillingCenter to manage account delinquency and agency bill cycles. The feature is available in ClaimCenter, and the base application provides one workflow for metropolitan report integration. This workflow is not enabled in the base application, but it can be enabled via config.xml.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171878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Gosu is based on the </a:t>
            </a:r>
            <a:r>
              <a:rPr lang="en-US" dirty="0" err="1" smtClean="0"/>
              <a:t>ECMAScript</a:t>
            </a:r>
            <a:r>
              <a:rPr lang="en-US" dirty="0" smtClean="0"/>
              <a:t> language standard. Gosu provides a unified type model that lets types from extremely different sources such as database entities, Java types, and user interface elements interact together seamlessly.  Gosu has a rich object-oriented programming feature set that includes classes, interfaces, and polymorphism.</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822226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lesson discusses Gosu classes, blocks, and unique, sequential numbers</a:t>
            </a:r>
            <a:r>
              <a:rPr lang="en-US"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61765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9653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20, </a:t>
            </a:r>
            <a:r>
              <a:rPr lang="en-US" dirty="0" smtClean="0"/>
              <a:t>2014</a:t>
            </a:r>
            <a:endParaRPr lang="en-US" dirty="0"/>
          </a:p>
        </p:txBody>
      </p:sp>
      <p:sp>
        <p:nvSpPr>
          <p:cNvPr id="3" name="Title 2"/>
          <p:cNvSpPr>
            <a:spLocks noGrp="1"/>
          </p:cNvSpPr>
          <p:nvPr>
            <p:ph type="ctrTitle"/>
          </p:nvPr>
        </p:nvSpPr>
        <p:spPr/>
        <p:txBody>
          <a:bodyPr/>
          <a:lstStyle/>
          <a:p>
            <a:r>
              <a:rPr lang="en-US" dirty="0"/>
              <a:t>Gosu for Integration</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solidFill>
                  <a:schemeClr val="bg1"/>
                </a:solidFill>
              </a:rPr>
              <a:t>Gosu classes</a:t>
            </a:r>
          </a:p>
          <a:p>
            <a:r>
              <a:rPr lang="en-US" dirty="0"/>
              <a:t>Blocks</a:t>
            </a:r>
          </a:p>
          <a:p>
            <a:r>
              <a:rPr lang="en-US" dirty="0"/>
              <a:t>Sequential numbers</a:t>
            </a:r>
          </a:p>
          <a:p>
            <a:endParaRPr lang="en-US" dirty="0"/>
          </a:p>
        </p:txBody>
      </p:sp>
    </p:spTree>
    <p:extLst>
      <p:ext uri="{BB962C8B-B14F-4D97-AF65-F5344CB8AC3E}">
        <p14:creationId xmlns:p14="http://schemas.microsoft.com/office/powerpoint/2010/main" val="107264857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Gosu </a:t>
            </a:r>
            <a:r>
              <a:rPr lang="en-US" dirty="0" smtClean="0"/>
              <a:t>classes</a:t>
            </a:r>
            <a:endParaRPr lang="en-US" dirty="0"/>
          </a:p>
        </p:txBody>
      </p:sp>
      <p:sp>
        <p:nvSpPr>
          <p:cNvPr id="4" name="Content Placeholder 3"/>
          <p:cNvSpPr>
            <a:spLocks noGrp="1"/>
          </p:cNvSpPr>
          <p:nvPr>
            <p:ph sz="half" idx="1"/>
          </p:nvPr>
        </p:nvSpPr>
        <p:spPr/>
        <p:txBody>
          <a:bodyPr/>
          <a:lstStyle/>
          <a:p>
            <a:r>
              <a:rPr lang="en-US" b="1" dirty="0"/>
              <a:t>Gosu classes </a:t>
            </a:r>
            <a:r>
              <a:rPr lang="en-US" dirty="0"/>
              <a:t>are similar to classes in other object-oriented language, such as Java</a:t>
            </a:r>
          </a:p>
          <a:p>
            <a:r>
              <a:rPr lang="en-US" dirty="0"/>
              <a:t>Classes are organized in packages</a:t>
            </a:r>
          </a:p>
          <a:p>
            <a:r>
              <a:rPr lang="en-US" dirty="0"/>
              <a:t>Classes can define:</a:t>
            </a:r>
          </a:p>
          <a:p>
            <a:pPr lvl="1"/>
            <a:r>
              <a:rPr lang="en-US" dirty="0"/>
              <a:t>Constructors</a:t>
            </a:r>
          </a:p>
          <a:p>
            <a:pPr lvl="1"/>
            <a:r>
              <a:rPr lang="en-US" dirty="0"/>
              <a:t>Properties (with private and public access)</a:t>
            </a:r>
          </a:p>
          <a:p>
            <a:pPr lvl="1"/>
            <a:r>
              <a:rPr lang="en-US" dirty="0"/>
              <a:t>Methods (with private and public access)</a:t>
            </a:r>
          </a:p>
          <a:p>
            <a:r>
              <a:rPr lang="en-US" dirty="0"/>
              <a:t>Classes can:</a:t>
            </a:r>
          </a:p>
          <a:p>
            <a:pPr lvl="1"/>
            <a:r>
              <a:rPr lang="en-US" dirty="0"/>
              <a:t>Extend other classes</a:t>
            </a:r>
          </a:p>
          <a:p>
            <a:pPr lvl="1"/>
            <a:r>
              <a:rPr lang="en-US" dirty="0"/>
              <a:t>Implement interfaces</a:t>
            </a:r>
          </a:p>
          <a:p>
            <a:pPr lvl="1"/>
            <a:r>
              <a:rPr lang="en-US" dirty="0"/>
              <a:t>Override methods</a:t>
            </a:r>
          </a:p>
          <a:p>
            <a:endParaRPr lang="en-US" dirty="0"/>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841" y="876300"/>
            <a:ext cx="2155397" cy="24827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4773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65715" cy="14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1: [Optional] Create </a:t>
            </a:r>
            <a:r>
              <a:rPr lang="en-US" dirty="0" smtClean="0"/>
              <a:t>a package</a:t>
            </a:r>
            <a:endParaRPr lang="en-US" dirty="0"/>
          </a:p>
        </p:txBody>
      </p:sp>
      <p:sp>
        <p:nvSpPr>
          <p:cNvPr id="4" name="Content Placeholder 3"/>
          <p:cNvSpPr>
            <a:spLocks noGrp="1"/>
          </p:cNvSpPr>
          <p:nvPr>
            <p:ph idx="1"/>
          </p:nvPr>
        </p:nvSpPr>
        <p:spPr>
          <a:xfrm>
            <a:off x="519113" y="3276600"/>
            <a:ext cx="8318500" cy="3124200"/>
          </a:xfrm>
        </p:spPr>
        <p:txBody>
          <a:bodyPr/>
          <a:lstStyle/>
          <a:p>
            <a:r>
              <a:rPr lang="en-US" dirty="0"/>
              <a:t>In Project View, </a:t>
            </a:r>
            <a:r>
              <a:rPr lang="en-US" dirty="0" smtClean="0"/>
              <a:t>select </a:t>
            </a:r>
            <a:r>
              <a:rPr lang="en-US" dirty="0" err="1" smtClean="0"/>
              <a:t>gsrc</a:t>
            </a:r>
            <a:r>
              <a:rPr lang="en-US" dirty="0" smtClean="0"/>
              <a:t> </a:t>
            </a:r>
            <a:br>
              <a:rPr lang="en-US" dirty="0" smtClean="0"/>
            </a:br>
            <a:r>
              <a:rPr lang="en-US" dirty="0" smtClean="0"/>
              <a:t>or an </a:t>
            </a:r>
            <a:r>
              <a:rPr lang="en-US" dirty="0" err="1" smtClean="0"/>
              <a:t>exisitng</a:t>
            </a:r>
            <a:r>
              <a:rPr lang="en-US" dirty="0" smtClean="0"/>
              <a:t> package in</a:t>
            </a:r>
            <a:br>
              <a:rPr lang="en-US" dirty="0" smtClean="0"/>
            </a:br>
            <a:r>
              <a:rPr lang="en-US" dirty="0" smtClean="0"/>
              <a:t> </a:t>
            </a:r>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p>
          <a:p>
            <a:pPr lvl="1"/>
            <a:r>
              <a:rPr lang="en-US" dirty="0" smtClean="0"/>
              <a:t>Context </a:t>
            </a:r>
            <a:r>
              <a:rPr lang="en-US" dirty="0"/>
              <a:t>menu </a:t>
            </a:r>
            <a:r>
              <a:rPr lang="en-US" dirty="0">
                <a:sym typeface="Wingdings" pitchFamily="2" charset="2"/>
              </a:rPr>
              <a:t>  New  </a:t>
            </a:r>
            <a:r>
              <a:rPr lang="en-US" dirty="0" smtClean="0">
                <a:sym typeface="Wingdings" pitchFamily="2" charset="2"/>
              </a:rPr>
              <a:t>Package</a:t>
            </a:r>
            <a:endParaRPr lang="en-US" dirty="0">
              <a:sym typeface="Wingdings" pitchFamily="2" charset="2"/>
            </a:endParaRPr>
          </a:p>
          <a:p>
            <a:r>
              <a:rPr lang="en-US" dirty="0" smtClean="0">
                <a:sym typeface="Wingdings" pitchFamily="2" charset="2"/>
              </a:rPr>
              <a:t>Enter the package name</a:t>
            </a:r>
          </a:p>
          <a:p>
            <a:pPr lvl="1"/>
            <a:r>
              <a:rPr lang="en-US" dirty="0" smtClean="0">
                <a:solidFill>
                  <a:schemeClr val="bg2"/>
                </a:solidFill>
              </a:rPr>
              <a:t>Use dot notation to create a package </a:t>
            </a:r>
            <a:r>
              <a:rPr lang="en-US" dirty="0" smtClean="0">
                <a:solidFill>
                  <a:schemeClr val="bg2"/>
                </a:solidFill>
              </a:rPr>
              <a:t>hierarchy</a:t>
            </a:r>
            <a:endParaRPr lang="en-US" dirty="0" smtClean="0">
              <a:solidFill>
                <a:schemeClr val="bg2"/>
              </a:solidFill>
            </a:endParaRPr>
          </a:p>
          <a:p>
            <a:pPr lvl="1"/>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&gt;.mechanism.&lt;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endParaRPr lang="en-US" dirty="0">
              <a:solidFill>
                <a:schemeClr val="bg2"/>
              </a:solidFill>
            </a:endParaRPr>
          </a:p>
          <a:p>
            <a:pPr lvl="1"/>
            <a:endParaRPr lang="en-US" b="1" dirty="0">
              <a:latin typeface="Courier New" pitchFamily="49" charset="0"/>
              <a:cs typeface="Courier New" pitchFamily="49" charset="0"/>
            </a:endParaRPr>
          </a:p>
          <a:p>
            <a:endParaRPr lang="en-US" dirty="0">
              <a:sym typeface="Wingdings" pitchFamily="2" charset="2"/>
            </a:endParaRPr>
          </a:p>
          <a:p>
            <a:endParaRPr lang="en-US" dirty="0">
              <a:sym typeface="Wingdings" pitchFamily="2" charset="2"/>
            </a:endParaRPr>
          </a:p>
          <a:p>
            <a:endParaRPr lang="en-US" dirty="0"/>
          </a:p>
        </p:txBody>
      </p:sp>
      <p:pic>
        <p:nvPicPr>
          <p:cNvPr id="10" name="pic Menu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085" y="1429875"/>
            <a:ext cx="2535715" cy="14404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 Menu Pack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923923"/>
            <a:ext cx="1797619" cy="24523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dlg New Package" descr="C:\Users\sluersen\AppData\Local\Temp\SNAGHTMLb60e64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0208" y="2533649"/>
            <a:ext cx="3107143" cy="17123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2387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8096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38600" cy="29276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 Menu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05000"/>
            <a:ext cx="2535715" cy="14404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 Menu Gosu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0175" y="1134693"/>
            <a:ext cx="1785715" cy="24523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Creating Gosu classes</a:t>
            </a:r>
          </a:p>
        </p:txBody>
      </p:sp>
      <p:sp>
        <p:nvSpPr>
          <p:cNvPr id="3" name="Content Placeholder 2"/>
          <p:cNvSpPr>
            <a:spLocks noGrp="1"/>
          </p:cNvSpPr>
          <p:nvPr>
            <p:ph idx="1"/>
          </p:nvPr>
        </p:nvSpPr>
        <p:spPr>
          <a:xfrm>
            <a:off x="519113" y="4114800"/>
            <a:ext cx="8318500" cy="2286000"/>
          </a:xfrm>
        </p:spPr>
        <p:txBody>
          <a:bodyPr/>
          <a:lstStyle/>
          <a:p>
            <a:r>
              <a:rPr lang="en-US" dirty="0"/>
              <a:t>In Project View, select  an </a:t>
            </a:r>
            <a:r>
              <a:rPr lang="en-US" dirty="0" err="1"/>
              <a:t>exisitng</a:t>
            </a:r>
            <a:r>
              <a:rPr lang="en-US" dirty="0"/>
              <a:t> package in</a:t>
            </a:r>
            <a:br>
              <a:rPr lang="en-US" dirty="0"/>
            </a:br>
            <a:r>
              <a:rPr lang="en-US" dirty="0"/>
              <a:t>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gsrc</a:t>
            </a:r>
            <a:r>
              <a:rPr lang="en-US" b="1" dirty="0">
                <a:latin typeface="Courier New" pitchFamily="49" charset="0"/>
                <a:cs typeface="Courier New" pitchFamily="49" charset="0"/>
              </a:rPr>
              <a:t>\</a:t>
            </a:r>
          </a:p>
          <a:p>
            <a:pPr lvl="1"/>
            <a:r>
              <a:rPr lang="en-US" dirty="0"/>
              <a:t>Context menu </a:t>
            </a:r>
            <a:r>
              <a:rPr lang="en-US" dirty="0">
                <a:sym typeface="Wingdings" pitchFamily="2" charset="2"/>
              </a:rPr>
              <a:t>  New  Gosu </a:t>
            </a:r>
            <a:r>
              <a:rPr lang="en-US" dirty="0" smtClean="0">
                <a:sym typeface="Wingdings" pitchFamily="2" charset="2"/>
              </a:rPr>
              <a:t>Class</a:t>
            </a:r>
          </a:p>
          <a:p>
            <a:r>
              <a:rPr lang="en-US" dirty="0" smtClean="0"/>
              <a:t>Use </a:t>
            </a:r>
            <a:r>
              <a:rPr lang="en-US" dirty="0"/>
              <a:t>meaningful name with Pascal Case</a:t>
            </a:r>
          </a:p>
          <a:p>
            <a:pPr lvl="1"/>
            <a:r>
              <a:rPr lang="en-US" dirty="0"/>
              <a:t>Capitalize the first letter in the identifier and the first letter of each subsequent concatenated </a:t>
            </a:r>
            <a:r>
              <a:rPr lang="en-US" dirty="0" smtClean="0"/>
              <a:t>word</a:t>
            </a:r>
            <a:endParaRPr lang="en-US" dirty="0"/>
          </a:p>
        </p:txBody>
      </p:sp>
      <p:pic>
        <p:nvPicPr>
          <p:cNvPr id="1026" name="Picture 2" descr="C:\Users\sluersen\AppData\Local\Temp\SNAGHTMLb9fb7f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733" y="2025228"/>
            <a:ext cx="3206667" cy="170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8316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519113" y="4724400"/>
            <a:ext cx="8318500" cy="1676400"/>
          </a:xfrm>
        </p:spPr>
        <p:txBody>
          <a:bodyPr/>
          <a:lstStyle/>
          <a:p>
            <a:r>
              <a:rPr lang="en-US" dirty="0"/>
              <a:t>Methods are declared using the keyword function</a:t>
            </a:r>
          </a:p>
          <a:p>
            <a:pPr lvl="1"/>
            <a:r>
              <a:rPr lang="en-US" dirty="0"/>
              <a:t>Methods can be private or public</a:t>
            </a:r>
          </a:p>
          <a:p>
            <a:r>
              <a:rPr lang="en-US" dirty="0"/>
              <a:t>Like Java, methods can refer to the instance from which the method is called using the key word this</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165328" cy="3432694"/>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1447800" y="2286000"/>
            <a:ext cx="5486400" cy="1981200"/>
          </a:xfrm>
          <a:prstGeom prst="roundRect">
            <a:avLst>
              <a:gd name="adj" fmla="val 754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056314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r>
              <a:rPr lang="en-US" dirty="0"/>
              <a:t>In Gosu, a </a:t>
            </a:r>
            <a:r>
              <a:rPr lang="en-US" b="1" dirty="0"/>
              <a:t>property</a:t>
            </a:r>
            <a:r>
              <a:rPr lang="en-US" dirty="0"/>
              <a:t> is a private variable whose value is manipulated publicly through getters and setters</a:t>
            </a:r>
          </a:p>
          <a:p>
            <a:r>
              <a:rPr lang="en-US" dirty="0" smtClean="0"/>
              <a:t>Shorthand is to declare the property with the as keyword</a:t>
            </a:r>
          </a:p>
          <a:p>
            <a:pPr lvl="1"/>
            <a:r>
              <a:rPr lang="nb-NO" b="1" dirty="0">
                <a:solidFill>
                  <a:srgbClr val="000080"/>
                </a:solidFill>
                <a:latin typeface="Courier New" pitchFamily="49" charset="0"/>
                <a:cs typeface="Courier New" pitchFamily="49" charset="0"/>
              </a:rPr>
              <a:t>private var </a:t>
            </a:r>
            <a:r>
              <a:rPr lang="nb-NO" b="1" dirty="0">
                <a:solidFill>
                  <a:srgbClr val="000000"/>
                </a:solidFill>
                <a:latin typeface="Courier New" pitchFamily="49" charset="0"/>
                <a:cs typeface="Courier New" pitchFamily="49" charset="0"/>
              </a:rPr>
              <a:t>_label: String </a:t>
            </a:r>
            <a:r>
              <a:rPr lang="nb-NO" b="1" dirty="0">
                <a:solidFill>
                  <a:srgbClr val="000080"/>
                </a:solidFill>
                <a:latin typeface="Courier New" pitchFamily="49" charset="0"/>
                <a:cs typeface="Courier New" pitchFamily="49" charset="0"/>
              </a:rPr>
              <a:t>as </a:t>
            </a:r>
            <a:r>
              <a:rPr lang="nb-NO" b="1" dirty="0">
                <a:solidFill>
                  <a:srgbClr val="000000"/>
                </a:solidFill>
                <a:latin typeface="Courier New" pitchFamily="49" charset="0"/>
                <a:cs typeface="Courier New" pitchFamily="49" charset="0"/>
              </a:rPr>
              <a:t>Label</a:t>
            </a:r>
            <a:endParaRPr lang="en-US" b="1" dirty="0">
              <a:latin typeface="Courier New" pitchFamily="49" charset="0"/>
              <a:cs typeface="Courier New" pitchFamily="49" charset="0"/>
            </a:endParaRPr>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221"/>
          <a:stretch/>
        </p:blipFill>
        <p:spPr bwMode="auto">
          <a:xfrm>
            <a:off x="533401" y="927100"/>
            <a:ext cx="8379564" cy="32639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1143000" y="2146300"/>
            <a:ext cx="2895600" cy="2057400"/>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7305460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Extending a class</a:t>
            </a:r>
          </a:p>
        </p:txBody>
      </p:sp>
      <p:sp>
        <p:nvSpPr>
          <p:cNvPr id="5" name="Content Placeholder 4"/>
          <p:cNvSpPr>
            <a:spLocks noGrp="1"/>
          </p:cNvSpPr>
          <p:nvPr>
            <p:ph sz="half" idx="1"/>
          </p:nvPr>
        </p:nvSpPr>
        <p:spPr>
          <a:xfrm>
            <a:off x="519112" y="5486400"/>
            <a:ext cx="8167687" cy="914398"/>
          </a:xfrm>
        </p:spPr>
        <p:txBody>
          <a:bodyPr/>
          <a:lstStyle/>
          <a:p>
            <a:r>
              <a:rPr lang="en-US" dirty="0" smtClean="0"/>
              <a:t>As </a:t>
            </a:r>
            <a:r>
              <a:rPr lang="en-US" dirty="0"/>
              <a:t>declared in the </a:t>
            </a:r>
            <a:r>
              <a:rPr lang="en-US" dirty="0" smtClean="0"/>
              <a:t>superclass, the class can access </a:t>
            </a:r>
            <a:br>
              <a:rPr lang="en-US" dirty="0" smtClean="0"/>
            </a:br>
            <a:r>
              <a:rPr lang="en-US" dirty="0" smtClean="0"/>
              <a:t>non-private </a:t>
            </a:r>
            <a:r>
              <a:rPr lang="en-US" dirty="0"/>
              <a:t>properties and </a:t>
            </a:r>
            <a:r>
              <a:rPr lang="en-US" dirty="0" smtClean="0"/>
              <a:t>methods</a:t>
            </a:r>
            <a:endParaRPr lang="en-US" dirty="0"/>
          </a:p>
        </p:txBody>
      </p:sp>
      <p:sp>
        <p:nvSpPr>
          <p:cNvPr id="2" name="Content Placeholder 1"/>
          <p:cNvSpPr>
            <a:spLocks noGrp="1"/>
          </p:cNvSpPr>
          <p:nvPr>
            <p:ph sz="half" idx="2"/>
          </p:nvPr>
        </p:nvSpPr>
        <p:spPr>
          <a:xfrm>
            <a:off x="5486400" y="914399"/>
            <a:ext cx="3351212" cy="5486400"/>
          </a:xfrm>
        </p:spPr>
        <p:txBody>
          <a:bodyPr/>
          <a:lstStyle/>
          <a:p>
            <a:r>
              <a:rPr lang="en-US" dirty="0"/>
              <a:t>To extend a class</a:t>
            </a:r>
          </a:p>
          <a:p>
            <a:pPr lvl="1"/>
            <a:r>
              <a:rPr lang="en-US" dirty="0"/>
              <a:t>add extends </a:t>
            </a:r>
            <a:r>
              <a:rPr lang="en-US" dirty="0" err="1"/>
              <a:t>superClass</a:t>
            </a:r>
            <a:r>
              <a:rPr lang="en-US" dirty="0"/>
              <a:t> to the class declaration</a:t>
            </a:r>
          </a:p>
          <a:p>
            <a:r>
              <a:rPr lang="en-US" dirty="0" smtClean="0"/>
              <a:t>Super </a:t>
            </a:r>
            <a:r>
              <a:rPr lang="en-US" dirty="0"/>
              <a:t>keyword gives you access to aspects of the superclass</a:t>
            </a:r>
          </a:p>
          <a:p>
            <a:r>
              <a:rPr lang="en-US" dirty="0" smtClean="0"/>
              <a:t>Override </a:t>
            </a:r>
            <a:r>
              <a:rPr lang="en-US" dirty="0"/>
              <a:t>keyword lets you override methods declared in the super class</a:t>
            </a:r>
          </a:p>
          <a:p>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800600" cy="4026647"/>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ectangular Callout 2"/>
          <p:cNvSpPr/>
          <p:nvPr/>
        </p:nvSpPr>
        <p:spPr bwMode="auto">
          <a:xfrm>
            <a:off x="3429000" y="4267200"/>
            <a:ext cx="1752600" cy="901700"/>
          </a:xfrm>
          <a:prstGeom prst="wedgeRectCallout">
            <a:avLst>
              <a:gd name="adj1" fmla="val -95879"/>
              <a:gd name="adj2" fmla="val -27394"/>
            </a:avLst>
          </a:prstGeom>
          <a:solidFill>
            <a:schemeClr val="tx2"/>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2"/>
                </a:solidFill>
              </a:rPr>
              <a:t>Access to </a:t>
            </a:r>
            <a:br>
              <a:rPr lang="en-US" dirty="0" smtClean="0">
                <a:solidFill>
                  <a:schemeClr val="bg2"/>
                </a:solidFill>
              </a:rPr>
            </a:br>
            <a:r>
              <a:rPr lang="en-US" dirty="0" smtClean="0">
                <a:solidFill>
                  <a:schemeClr val="bg2"/>
                </a:solidFill>
              </a:rPr>
              <a:t>inherited </a:t>
            </a:r>
            <a:br>
              <a:rPr lang="en-US" dirty="0" smtClean="0">
                <a:solidFill>
                  <a:schemeClr val="bg2"/>
                </a:solidFill>
              </a:rPr>
            </a:br>
            <a:r>
              <a:rPr lang="en-US" dirty="0" smtClean="0">
                <a:solidFill>
                  <a:schemeClr val="bg2"/>
                </a:solidFill>
              </a:rPr>
              <a:t>properties</a:t>
            </a:r>
            <a:endParaRPr lang="en-US" dirty="0">
              <a:solidFill>
                <a:schemeClr val="bg2"/>
              </a:solidFill>
            </a:endParaRPr>
          </a:p>
        </p:txBody>
      </p:sp>
    </p:spTree>
    <p:extLst>
      <p:ext uri="{BB962C8B-B14F-4D97-AF65-F5344CB8AC3E}">
        <p14:creationId xmlns:p14="http://schemas.microsoft.com/office/powerpoint/2010/main" val="154677652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 LinNumbers"/>
          <p:cNvSpPr/>
          <p:nvPr/>
        </p:nvSpPr>
        <p:spPr bwMode="auto">
          <a:xfrm>
            <a:off x="447675" y="914400"/>
            <a:ext cx="433754" cy="329320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Logging</a:t>
            </a:r>
            <a:endParaRPr lang="en-US" dirty="0"/>
          </a:p>
        </p:txBody>
      </p:sp>
      <p:sp>
        <p:nvSpPr>
          <p:cNvPr id="4" name="Rectangle 2"/>
          <p:cNvSpPr>
            <a:spLocks noChangeAspect="1" noChangeArrowheads="1"/>
          </p:cNvSpPr>
          <p:nvPr/>
        </p:nvSpPr>
        <p:spPr bwMode="auto">
          <a:xfrm>
            <a:off x="402336" y="914400"/>
            <a:ext cx="894828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acme.ta.classes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2</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gw.api.system.PLLoggerCategory</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uses </a:t>
            </a:r>
            <a:r>
              <a:rPr lang="en-US" sz="1600" b="1" dirty="0" smtClean="0" bmk="">
                <a:solidFill>
                  <a:srgbClr val="000000"/>
                </a:solidFill>
                <a:latin typeface="Courier New" pitchFamily="49" charset="0"/>
                <a:cs typeface="Courier New" pitchFamily="49" charset="0"/>
              </a:rPr>
              <a:t>org.slf4j.Logger</a:t>
            </a:r>
          </a:p>
          <a:p>
            <a:pPr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 { </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…10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protected var </a:t>
            </a:r>
            <a:r>
              <a:rPr lang="en-US" sz="1600" b="1" dirty="0" bmk="">
                <a:solidFill>
                  <a:srgbClr val="000000"/>
                </a:solidFill>
                <a:latin typeface="Courier New" pitchFamily="49" charset="0"/>
                <a:cs typeface="Courier New" pitchFamily="49" charset="0"/>
              </a:rPr>
              <a:t>logger : </a:t>
            </a:r>
            <a:r>
              <a:rPr lang="en-US" sz="1600" b="1" dirty="0" smtClean="0" bmk="">
                <a:solidFill>
                  <a:srgbClr val="000000"/>
                </a:solidFill>
                <a:latin typeface="Courier New" pitchFamily="49" charset="0"/>
                <a:cs typeface="Courier New" pitchFamily="49" charset="0"/>
              </a:rPr>
              <a:t>Logger = </a:t>
            </a:r>
            <a:r>
              <a:rPr lang="en-US" sz="1600" b="1" dirty="0" err="1" smtClean="0" bmk="">
                <a:solidFill>
                  <a:srgbClr val="000000"/>
                </a:solidFill>
                <a:latin typeface="Courier New" pitchFamily="49" charset="0"/>
                <a:cs typeface="Courier New" pitchFamily="49" charset="0"/>
              </a:rPr>
              <a:t>PLLoggerCategory.CONFIG</a:t>
            </a:r>
            <a:endParaRPr lang="en-US" sz="1600" b="1" dirty="0" smtClean="0" bmk="">
              <a:solidFill>
                <a:srgbClr val="000000"/>
              </a:solidFill>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enlarge(factor: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(factor &lt;=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56       logger.info(</a:t>
            </a:r>
            <a:r>
              <a:rPr lang="en-US" sz="1600" b="1" dirty="0" smtClean="0" bmk="">
                <a:solidFill>
                  <a:srgbClr val="008000"/>
                </a:solidFill>
                <a:latin typeface="Courier New" pitchFamily="49" charset="0"/>
                <a:cs typeface="Courier New" pitchFamily="49" charset="0"/>
              </a:rPr>
              <a:t>"</a:t>
            </a:r>
            <a:r>
              <a:rPr lang="en-US" sz="1600" b="1" dirty="0" err="1" smtClean="0" bmk="">
                <a:solidFill>
                  <a:srgbClr val="008000"/>
                </a:solidFill>
                <a:latin typeface="Courier New" pitchFamily="49" charset="0"/>
                <a:cs typeface="Courier New" pitchFamily="49" charset="0"/>
              </a:rPr>
              <a:t>Rectangle.enlarge</a:t>
            </a:r>
            <a:r>
              <a:rPr lang="en-US" sz="1600" b="1" dirty="0" bmk="">
                <a:solidFill>
                  <a:srgbClr val="008000"/>
                </a:solidFill>
                <a:latin typeface="Courier New" pitchFamily="49" charset="0"/>
                <a:cs typeface="Courier New" pitchFamily="49" charset="0"/>
              </a:rPr>
              <a:t>() invalid </a:t>
            </a:r>
            <a:r>
              <a:rPr lang="en-US" sz="1600" b="1" dirty="0" smtClean="0" bmk="">
                <a:solidFill>
                  <a:srgbClr val="008000"/>
                </a:solidFill>
                <a:latin typeface="Courier New" pitchFamily="49" charset="0"/>
                <a:cs typeface="Courier New" pitchFamily="49" charset="0"/>
              </a:rPr>
              <a:t>factor " </a:t>
            </a:r>
            <a:r>
              <a:rPr lang="en-US" sz="1600" b="1" dirty="0" smtClean="0" bmk="">
                <a:solidFill>
                  <a:srgbClr val="000000"/>
                </a:solidFill>
                <a:latin typeface="Courier New" pitchFamily="49" charset="0"/>
                <a:cs typeface="Courier New" pitchFamily="49" charset="0"/>
              </a:rPr>
              <a:t>+ factor)</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…58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…63   }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64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Content Placeholder 4"/>
          <p:cNvSpPr txBox="1">
            <a:spLocks/>
          </p:cNvSpPr>
          <p:nvPr/>
        </p:nvSpPr>
        <p:spPr>
          <a:xfrm>
            <a:off x="519113" y="4419600"/>
            <a:ext cx="8318500" cy="198120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smtClean="0"/>
              <a:t>Use the slf4j logger and Guidewire static logger category</a:t>
            </a:r>
          </a:p>
          <a:p>
            <a:r>
              <a:rPr lang="en-US" kern="0" dirty="0" err="1" smtClean="0"/>
              <a:t>XXLoggerCategory</a:t>
            </a:r>
            <a:r>
              <a:rPr lang="en-US" kern="0" dirty="0" smtClean="0"/>
              <a:t> where XX is code </a:t>
            </a:r>
          </a:p>
          <a:p>
            <a:pPr lvl="1"/>
            <a:r>
              <a:rPr lang="en-US" kern="0" dirty="0" smtClean="0"/>
              <a:t>AB, BC, CC, PC, PL</a:t>
            </a:r>
          </a:p>
          <a:p>
            <a:r>
              <a:rPr lang="en-US" kern="0" dirty="0" smtClean="0"/>
              <a:t>Always use a logger instead of print</a:t>
            </a:r>
            <a:r>
              <a:rPr lang="en-US" kern="0" dirty="0" smtClean="0"/>
              <a:t>() in production code</a:t>
            </a:r>
            <a:endParaRPr lang="en-US" kern="0" dirty="0" smtClean="0"/>
          </a:p>
        </p:txBody>
      </p:sp>
      <p:cxnSp>
        <p:nvCxnSpPr>
          <p:cNvPr id="8" name="Straight Arrow Connector 7"/>
          <p:cNvCxnSpPr/>
          <p:nvPr/>
        </p:nvCxnSpPr>
        <p:spPr bwMode="auto">
          <a:xfrm>
            <a:off x="252413" y="180022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252413" y="325755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252413" y="157162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1" name="Straight Arrow Connector 10"/>
          <p:cNvCxnSpPr/>
          <p:nvPr/>
        </p:nvCxnSpPr>
        <p:spPr bwMode="auto">
          <a:xfrm>
            <a:off x="252413" y="2522904"/>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29960441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a:xfrm>
            <a:off x="519113" y="4419600"/>
            <a:ext cx="8318500" cy="2009775"/>
          </a:xfrm>
        </p:spPr>
        <p:txBody>
          <a:bodyPr/>
          <a:lstStyle/>
          <a:p>
            <a:r>
              <a:rPr lang="en-US" dirty="0" smtClean="0"/>
              <a:t>Gosu </a:t>
            </a:r>
            <a:r>
              <a:rPr lang="en-US" dirty="0"/>
              <a:t>code can throw Gosu and Java </a:t>
            </a:r>
            <a:r>
              <a:rPr lang="en-US" dirty="0" smtClean="0"/>
              <a:t>exceptions</a:t>
            </a:r>
          </a:p>
          <a:p>
            <a:r>
              <a:rPr lang="en-US" dirty="0"/>
              <a:t>Gosu </a:t>
            </a:r>
            <a:r>
              <a:rPr lang="en-US" dirty="0" smtClean="0"/>
              <a:t>also handle catch exceptions with </a:t>
            </a:r>
            <a:r>
              <a:rPr lang="en-US" b="1" dirty="0" smtClean="0">
                <a:latin typeface="Courier New" pitchFamily="49" charset="0"/>
                <a:cs typeface="Courier New" pitchFamily="49" charset="0"/>
              </a:rPr>
              <a:t>try</a:t>
            </a:r>
            <a:r>
              <a:rPr lang="en-US" dirty="0"/>
              <a:t>...</a:t>
            </a:r>
            <a:r>
              <a:rPr lang="en-US" b="1" dirty="0">
                <a:latin typeface="Courier New" pitchFamily="49" charset="0"/>
                <a:cs typeface="Courier New" pitchFamily="49" charset="0"/>
              </a:rPr>
              <a:t>catch</a:t>
            </a:r>
            <a:r>
              <a:rPr lang="en-US" dirty="0"/>
              <a:t>...</a:t>
            </a:r>
            <a:r>
              <a:rPr lang="en-US" b="1" dirty="0">
                <a:latin typeface="Courier New" pitchFamily="49" charset="0"/>
                <a:cs typeface="Courier New" pitchFamily="49" charset="0"/>
              </a:rPr>
              <a:t>finally</a:t>
            </a:r>
            <a:r>
              <a:rPr lang="en-US" dirty="0"/>
              <a:t>  blocks</a:t>
            </a:r>
          </a:p>
          <a:p>
            <a:endParaRPr lang="en-US" dirty="0"/>
          </a:p>
          <a:p>
            <a:endParaRPr lang="en-US" dirty="0"/>
          </a:p>
        </p:txBody>
      </p:sp>
      <p:sp>
        <p:nvSpPr>
          <p:cNvPr id="6" name="rec LinNumbers"/>
          <p:cNvSpPr/>
          <p:nvPr/>
        </p:nvSpPr>
        <p:spPr bwMode="auto">
          <a:xfrm>
            <a:off x="447675" y="914399"/>
            <a:ext cx="433754" cy="329320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2"/>
          <p:cNvSpPr>
            <a:spLocks noChangeAspect="1" noChangeArrowheads="1"/>
          </p:cNvSpPr>
          <p:nvPr/>
        </p:nvSpPr>
        <p:spPr bwMode="auto">
          <a:xfrm>
            <a:off x="402336" y="914400"/>
            <a:ext cx="8577989"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1</a:t>
            </a:r>
            <a:r>
              <a:rPr lang="en-US" sz="1600" b="1" dirty="0" smtClean="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package </a:t>
            </a:r>
            <a:r>
              <a:rPr lang="en-US" sz="1600" b="1" dirty="0" err="1" bmk="">
                <a:solidFill>
                  <a:srgbClr val="000000"/>
                </a:solidFill>
                <a:latin typeface="Courier New" pitchFamily="49" charset="0"/>
                <a:cs typeface="Courier New" pitchFamily="49" charset="0"/>
              </a:rPr>
              <a:t>acme.ta.classes</a:t>
            </a:r>
            <a:r>
              <a:rPr lang="en-US" sz="1600" b="1" dirty="0" bmk="">
                <a:solidFill>
                  <a:srgbClr val="000000"/>
                </a:solidFill>
                <a:latin typeface="Courier New" pitchFamily="49" charset="0"/>
                <a:cs typeface="Courier New" pitchFamily="49" charset="0"/>
              </a:rPr>
              <a:t> </a:t>
            </a:r>
          </a:p>
          <a:p>
            <a:pPr fontAlgn="base">
              <a:spcBef>
                <a:spcPct val="0"/>
              </a:spcBef>
              <a:spcAft>
                <a:spcPct val="0"/>
              </a:spcAft>
            </a:pPr>
            <a:r>
              <a:rPr lang="en-US" sz="1600" b="1" dirty="0" bmk="">
                <a:solidFill>
                  <a:srgbClr val="000000"/>
                </a:solidFill>
                <a:latin typeface="Courier New" pitchFamily="49" charset="0"/>
                <a:cs typeface="Courier New" pitchFamily="49" charset="0"/>
              </a:rPr>
              <a:t>  2</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…4 </a:t>
            </a:r>
            <a:r>
              <a:rPr lang="en-US" sz="1600" b="1" dirty="0" bmk="">
                <a:solidFill>
                  <a:srgbClr val="000080"/>
                </a:solidFill>
                <a:latin typeface="Courier New" pitchFamily="49" charset="0"/>
                <a:cs typeface="Courier New" pitchFamily="49" charset="0"/>
              </a:rPr>
              <a:t>uses </a:t>
            </a:r>
            <a:r>
              <a:rPr lang="en-US" sz="1600" b="1" dirty="0" err="1" bmk="">
                <a:solidFill>
                  <a:srgbClr val="000000"/>
                </a:solidFill>
                <a:latin typeface="Courier New" pitchFamily="49" charset="0"/>
                <a:cs typeface="Courier New" pitchFamily="49" charset="0"/>
              </a:rPr>
              <a:t>gw.api.util.DisplayableException</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bmk="">
                <a:solidFill>
                  <a:srgbClr val="000000"/>
                </a:solidFill>
                <a:latin typeface="Courier New" pitchFamily="49" charset="0"/>
                <a:cs typeface="Courier New" pitchFamily="49" charset="0"/>
              </a:rPr>
              <a:t>  6 </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7 </a:t>
            </a:r>
            <a:r>
              <a:rPr lang="en-US" sz="1600" b="1" dirty="0" bmk="">
                <a:solidFill>
                  <a:srgbClr val="000080"/>
                </a:solidFill>
                <a:latin typeface="Courier New" pitchFamily="49" charset="0"/>
                <a:cs typeface="Courier New" pitchFamily="49" charset="0"/>
              </a:rPr>
              <a:t>class </a:t>
            </a:r>
            <a:r>
              <a:rPr lang="en-US" sz="1600" b="1" dirty="0" bmk="">
                <a:solidFill>
                  <a:srgbClr val="000000"/>
                </a:solidFill>
                <a:latin typeface="Courier New" pitchFamily="49" charset="0"/>
                <a:cs typeface="Courier New" pitchFamily="49" charset="0"/>
              </a:rPr>
              <a:t>Rectangle </a:t>
            </a:r>
            <a:r>
              <a:rPr lang="en-US" sz="1600" b="1" dirty="0" smtClean="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8 </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enlarge(factor: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(factor &lt;=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57        </a:t>
            </a:r>
            <a:r>
              <a:rPr lang="en-US" sz="1600" b="1" dirty="0" bmk="">
                <a:solidFill>
                  <a:srgbClr val="000080"/>
                </a:solidFill>
                <a:latin typeface="Courier New" pitchFamily="49" charset="0"/>
                <a:cs typeface="Courier New" pitchFamily="49" charset="0"/>
              </a:rPr>
              <a:t>throw new</a:t>
            </a:r>
            <a:r>
              <a:rPr lang="en-US" sz="1600" b="1" dirty="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DisplayableException</a:t>
            </a:r>
            <a:r>
              <a:rPr lang="en-US" sz="1600" b="1" dirty="0" smtClean="0" bmk="">
                <a:solidFill>
                  <a:srgbClr val="000000"/>
                </a:solidFill>
                <a:latin typeface="Courier New" pitchFamily="49" charset="0"/>
                <a:cs typeface="Courier New" pitchFamily="49" charset="0"/>
              </a:rPr>
              <a:t>(</a:t>
            </a:r>
            <a:r>
              <a:rPr lang="en-US" sz="1600" b="1" dirty="0" smtClean="0" bmk="">
                <a:solidFill>
                  <a:srgbClr val="008000"/>
                </a:solidFill>
                <a:latin typeface="Courier New" pitchFamily="49" charset="0"/>
                <a:cs typeface="Courier New" pitchFamily="49" charset="0"/>
              </a:rPr>
              <a:t>"Requires </a:t>
            </a:r>
            <a:r>
              <a:rPr lang="en-US" sz="1600" b="1" dirty="0" bmk="">
                <a:solidFill>
                  <a:srgbClr val="008000"/>
                </a:solidFill>
                <a:latin typeface="Courier New" pitchFamily="49" charset="0"/>
                <a:cs typeface="Courier New" pitchFamily="49" charset="0"/>
              </a:rPr>
              <a:t>a factor </a:t>
            </a:r>
            <a:r>
              <a:rPr lang="en-US" sz="1600" b="1" dirty="0" smtClean="0" bmk="">
                <a:solidFill>
                  <a:srgbClr val="008000"/>
                </a:solidFill>
                <a:latin typeface="Courier New" pitchFamily="49" charset="0"/>
                <a:cs typeface="Courier New" pitchFamily="49" charset="0"/>
              </a:rPr>
              <a:t>greater</a:t>
            </a:r>
            <a:br>
              <a:rPr lang="en-US" sz="1600" b="1" dirty="0" smtClean="0" bmk="">
                <a:solidFill>
                  <a:srgbClr val="008000"/>
                </a:solidFill>
                <a:latin typeface="Courier New" pitchFamily="49" charset="0"/>
                <a:cs typeface="Courier New" pitchFamily="49" charset="0"/>
              </a:rPr>
            </a:br>
            <a:r>
              <a:rPr lang="en-US" sz="1600" b="1" dirty="0" smtClean="0" bmk="">
                <a:solidFill>
                  <a:srgbClr val="008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than </a:t>
            </a:r>
            <a:r>
              <a:rPr lang="en-US" sz="1600" b="1" dirty="0" smtClean="0" bmk="">
                <a:solidFill>
                  <a:srgbClr val="008000"/>
                </a:solidFill>
                <a:latin typeface="Courier New" pitchFamily="49" charset="0"/>
                <a:cs typeface="Courier New" pitchFamily="49" charset="0"/>
              </a:rPr>
              <a:t>0"</a:t>
            </a:r>
            <a:r>
              <a:rPr lang="en-US" sz="1600" b="1" dirty="0" smtClean="0" bmk="">
                <a:solidFill>
                  <a:srgbClr val="000000"/>
                </a:solidFill>
                <a:latin typeface="Courier New" pitchFamily="49" charset="0"/>
                <a:cs typeface="Courier New" pitchFamily="49" charset="0"/>
              </a:rPr>
              <a:t>)</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…58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…63   } </a:t>
            </a:r>
          </a:p>
          <a:p>
            <a:pPr fontAlgn="base">
              <a:spcBef>
                <a:spcPct val="0"/>
              </a:spcBef>
              <a:spcAft>
                <a:spcPct val="0"/>
              </a:spcAft>
            </a:pPr>
            <a:r>
              <a:rPr lang="en-US" sz="1600" b="1" dirty="0" bmk="">
                <a:solidFill>
                  <a:srgbClr val="000000"/>
                </a:solidFill>
                <a:latin typeface="Courier New" pitchFamily="49" charset="0"/>
                <a:cs typeface="Courier New" pitchFamily="49" charset="0"/>
              </a:rPr>
              <a:t>…64 }</a:t>
            </a:r>
            <a:endParaRPr lang="en-US" sz="1600" b="1" dirty="0">
              <a:latin typeface="Courier New" pitchFamily="49" charset="0"/>
              <a:cs typeface="Courier New" pitchFamily="49" charset="0"/>
            </a:endParaRPr>
          </a:p>
        </p:txBody>
      </p:sp>
      <p:cxnSp>
        <p:nvCxnSpPr>
          <p:cNvPr id="8" name="Straight Arrow Connector 7"/>
          <p:cNvCxnSpPr/>
          <p:nvPr/>
        </p:nvCxnSpPr>
        <p:spPr bwMode="auto">
          <a:xfrm>
            <a:off x="266700" y="155257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266700" y="300990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102171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places where an integration developer uses Gosu</a:t>
            </a:r>
          </a:p>
          <a:p>
            <a:pPr lvl="1"/>
            <a:r>
              <a:rPr lang="en-US" dirty="0"/>
              <a:t>Create Gosu classes</a:t>
            </a:r>
          </a:p>
          <a:p>
            <a:pPr lvl="1"/>
            <a:r>
              <a:rPr lang="en-US" dirty="0"/>
              <a:t>Use blocks as input parameters</a:t>
            </a:r>
          </a:p>
          <a:p>
            <a:pPr lvl="1"/>
            <a:r>
              <a:rPr lang="en-US" dirty="0"/>
              <a:t>Generate unique, sequential numbers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support</a:t>
            </a:r>
            <a:endParaRPr lang="en-US" dirty="0"/>
          </a:p>
        </p:txBody>
      </p:sp>
      <p:sp>
        <p:nvSpPr>
          <p:cNvPr id="6" name="rec LinNumbers"/>
          <p:cNvSpPr/>
          <p:nvPr/>
        </p:nvSpPr>
        <p:spPr bwMode="auto">
          <a:xfrm>
            <a:off x="447675" y="914400"/>
            <a:ext cx="433754" cy="403187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2"/>
          <p:cNvSpPr>
            <a:spLocks noChangeAspect="1" noChangeArrowheads="1"/>
          </p:cNvSpPr>
          <p:nvPr/>
        </p:nvSpPr>
        <p:spPr bwMode="auto">
          <a:xfrm>
            <a:off x="402336" y="914400"/>
            <a:ext cx="833112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a:t>
            </a:r>
            <a:r>
              <a:rPr lang="en-US" sz="1600" b="1" dirty="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package </a:t>
            </a:r>
            <a:r>
              <a:rPr lang="en-US" sz="1600" b="1" dirty="0" err="1" bmk="">
                <a:solidFill>
                  <a:srgbClr val="000000"/>
                </a:solidFill>
                <a:latin typeface="Courier New" pitchFamily="49" charset="0"/>
                <a:cs typeface="Courier New" pitchFamily="49" charset="0"/>
              </a:rPr>
              <a:t>acme.ta.classes</a:t>
            </a:r>
            <a:r>
              <a:rPr lang="en-US" sz="1600" b="1" dirty="0" bmk="">
                <a:solidFill>
                  <a:srgbClr val="000000"/>
                </a:solidFill>
                <a:latin typeface="Courier New" pitchFamily="49" charset="0"/>
                <a:cs typeface="Courier New" pitchFamily="49" charset="0"/>
              </a:rPr>
              <a:t> </a:t>
            </a:r>
          </a:p>
          <a:p>
            <a:pPr fontAlgn="base">
              <a:spcBef>
                <a:spcPct val="0"/>
              </a:spcBef>
              <a:spcAft>
                <a:spcPct val="0"/>
              </a:spcAft>
            </a:pPr>
            <a:r>
              <a:rPr lang="en-US" sz="1600" b="1" dirty="0" bmk="">
                <a:solidFill>
                  <a:srgbClr val="000000"/>
                </a:solidFill>
                <a:latin typeface="Courier New" pitchFamily="49" charset="0"/>
                <a:cs typeface="Courier New" pitchFamily="49" charset="0"/>
              </a:rPr>
              <a:t>  2</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…4 </a:t>
            </a:r>
            <a:r>
              <a:rPr lang="en-US" sz="1600" b="1" dirty="0" bmk="">
                <a:solidFill>
                  <a:srgbClr val="000080"/>
                </a:solidFill>
                <a:latin typeface="Courier New" pitchFamily="49" charset="0"/>
                <a:cs typeface="Courier New" pitchFamily="49" charset="0"/>
              </a:rPr>
              <a:t>uses </a:t>
            </a:r>
            <a:r>
              <a:rPr lang="en-US" sz="1600" b="1" dirty="0" err="1" bmk="">
                <a:solidFill>
                  <a:srgbClr val="000000"/>
                </a:solidFill>
                <a:latin typeface="Courier New" pitchFamily="49" charset="0"/>
                <a:cs typeface="Courier New" pitchFamily="49" charset="0"/>
              </a:rPr>
              <a:t>gw.api.util.DisplayableException</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6 </a:t>
            </a:r>
            <a:r>
              <a:rPr lang="en-US" sz="1600" b="1" dirty="0" bmk="">
                <a:solidFill>
                  <a:srgbClr val="000000"/>
                </a:solidFill>
                <a:latin typeface="Courier New" pitchFamily="49" charset="0"/>
                <a:cs typeface="Courier New" pitchFamily="49" charset="0"/>
              </a:rPr>
              <a:t/>
            </a:r>
            <a:br>
              <a:rPr lang="en-US" sz="1600" b="1" dirty="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7 </a:t>
            </a:r>
            <a:r>
              <a:rPr lang="en-US" sz="1600" b="1" dirty="0" bmk="">
                <a:solidFill>
                  <a:srgbClr val="000080"/>
                </a:solidFill>
                <a:latin typeface="Courier New" pitchFamily="49" charset="0"/>
                <a:cs typeface="Courier New" pitchFamily="49" charset="0"/>
              </a:rPr>
              <a:t>class </a:t>
            </a:r>
            <a:r>
              <a:rPr lang="en-US" sz="1600" b="1" dirty="0" bmk="">
                <a:solidFill>
                  <a:srgbClr val="000000"/>
                </a:solidFill>
                <a:latin typeface="Courier New" pitchFamily="49" charset="0"/>
                <a:cs typeface="Courier New" pitchFamily="49" charset="0"/>
              </a:rPr>
              <a:t>Rectangle </a:t>
            </a:r>
            <a:r>
              <a:rPr lang="en-US" sz="1600" b="1" dirty="0" smtClean="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8</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…50   @</a:t>
            </a:r>
            <a:r>
              <a:rPr lang="en-US" sz="1600" b="1" dirty="0" err="1" bmk="">
                <a:solidFill>
                  <a:srgbClr val="000000"/>
                </a:solidFill>
                <a:latin typeface="Courier New" pitchFamily="49" charset="0"/>
                <a:cs typeface="Courier New" pitchFamily="49" charset="0"/>
              </a:rPr>
              <a:t>Param</a:t>
            </a:r>
            <a:r>
              <a:rPr lang="en-US" sz="1600" b="1" dirty="0" bmk="">
                <a:solidFill>
                  <a:srgbClr val="008000"/>
                </a:solidFill>
                <a:latin typeface="Courier New" pitchFamily="49" charset="0"/>
                <a:cs typeface="Courier New" pitchFamily="49" charset="0"/>
              </a:rPr>
              <a:t>("factor", "Enlarge shape by this value."</a:t>
            </a:r>
            <a:r>
              <a:rPr lang="en-US" sz="1600" b="1" dirty="0" smtClean="0" bmk="">
                <a:solidFill>
                  <a:srgbClr val="000000"/>
                </a:solidFill>
                <a:latin typeface="Courier New" pitchFamily="49" charset="0"/>
                <a:cs typeface="Courier New" pitchFamily="49" charset="0"/>
              </a:rPr>
              <a:t>)</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bmk="">
                <a:solidFill>
                  <a:srgbClr val="000000"/>
                </a:solidFill>
                <a:latin typeface="Courier New" pitchFamily="49" charset="0"/>
                <a:cs typeface="Courier New" pitchFamily="49" charset="0"/>
              </a:rPr>
              <a:t> 51 </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Returns(</a:t>
            </a:r>
            <a:r>
              <a:rPr lang="en-US" sz="1600" b="1" dirty="0" bmk="">
                <a:solidFill>
                  <a:srgbClr val="008000"/>
                </a:solidFill>
                <a:latin typeface="Courier New" pitchFamily="49" charset="0"/>
                <a:cs typeface="Courier New" pitchFamily="49" charset="0"/>
              </a:rPr>
              <a:t>"A string that compare the original and current</a:t>
            </a:r>
            <a:br>
              <a:rPr lang="en-US" sz="1600" b="1" dirty="0" bmk="">
                <a:solidFill>
                  <a:srgbClr val="008000"/>
                </a:solidFill>
                <a:latin typeface="Courier New" pitchFamily="49" charset="0"/>
                <a:cs typeface="Courier New" pitchFamily="49" charset="0"/>
              </a:rPr>
            </a:br>
            <a:r>
              <a:rPr lang="en-US" sz="1600" b="1" dirty="0" bmk="">
                <a:solidFill>
                  <a:srgbClr val="008000"/>
                </a:solidFill>
                <a:latin typeface="Courier New" pitchFamily="49" charset="0"/>
                <a:cs typeface="Courier New" pitchFamily="49" charset="0"/>
              </a:rPr>
              <a:t>                areas."</a:t>
            </a:r>
            <a:r>
              <a:rPr lang="en-US" sz="1600" b="1" dirty="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52   @Throws(</a:t>
            </a:r>
            <a:r>
              <a:rPr lang="en-US" sz="1600" b="1" dirty="0" err="1" bmk="">
                <a:solidFill>
                  <a:srgbClr val="000000"/>
                </a:solidFill>
                <a:latin typeface="Courier New" pitchFamily="49" charset="0"/>
                <a:cs typeface="Courier New" pitchFamily="49" charset="0"/>
              </a:rPr>
              <a:t>DisplayableException</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"Displayable exception if the </a:t>
            </a:r>
            <a:r>
              <a:rPr lang="en-US" sz="1600" b="1" dirty="0" smtClean="0" bmk="">
                <a:solidFill>
                  <a:srgbClr val="008000"/>
                </a:solidFill>
                <a:latin typeface="Courier New" pitchFamily="49" charset="0"/>
                <a:cs typeface="Courier New" pitchFamily="49" charset="0"/>
              </a:rPr>
              <a:t/>
            </a:r>
            <a:br>
              <a:rPr lang="en-US" sz="1600" b="1" dirty="0" smtClean="0" bmk="">
                <a:solidFill>
                  <a:srgbClr val="008000"/>
                </a:solidFill>
                <a:latin typeface="Courier New" pitchFamily="49" charset="0"/>
                <a:cs typeface="Courier New" pitchFamily="49" charset="0"/>
              </a:rPr>
            </a:br>
            <a:r>
              <a:rPr lang="en-US" sz="1600" b="1" dirty="0" smtClean="0" bmk="">
                <a:solidFill>
                  <a:srgbClr val="008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factor is &lt;= 0.")</a:t>
            </a:r>
          </a:p>
          <a:p>
            <a:pPr fontAlgn="base">
              <a:spcBef>
                <a:spcPct val="0"/>
              </a:spcBef>
              <a:spcAft>
                <a:spcPct val="0"/>
              </a:spcAft>
            </a:pPr>
            <a:r>
              <a:rPr lang="en-US" sz="1600" b="1" dirty="0" bmk="">
                <a:solidFill>
                  <a:srgbClr val="000000"/>
                </a:solidFill>
                <a:latin typeface="Courier New" pitchFamily="49" charset="0"/>
                <a:cs typeface="Courier New" pitchFamily="49" charset="0"/>
              </a:rPr>
              <a:t> 53   @</a:t>
            </a:r>
            <a:r>
              <a:rPr lang="en-US" sz="1600" b="1" dirty="0" smtClean="0" bmk="">
                <a:solidFill>
                  <a:srgbClr val="000000"/>
                </a:solidFill>
                <a:latin typeface="Courier New" pitchFamily="49" charset="0"/>
                <a:cs typeface="Courier New" pitchFamily="49" charset="0"/>
              </a:rPr>
              <a:t>Deprecated(</a:t>
            </a:r>
            <a:r>
              <a:rPr lang="en-US" sz="1600" b="1" dirty="0" smtClean="0" bmk="">
                <a:solidFill>
                  <a:srgbClr val="008000"/>
                </a:solidFill>
                <a:latin typeface="Courier New" pitchFamily="49" charset="0"/>
                <a:cs typeface="Courier New" pitchFamily="49" charset="0"/>
              </a:rPr>
              <a:t>"</a:t>
            </a:r>
            <a:r>
              <a:rPr lang="en-US" sz="1600" b="1" dirty="0" bmk="">
                <a:solidFill>
                  <a:srgbClr val="008000"/>
                </a:solidFill>
                <a:latin typeface="Courier New" pitchFamily="49" charset="0"/>
                <a:cs typeface="Courier New" pitchFamily="49" charset="0"/>
              </a:rPr>
              <a:t>Don't use </a:t>
            </a:r>
            <a:r>
              <a:rPr lang="en-US" sz="1600" b="1" dirty="0" err="1" bmk="">
                <a:solidFill>
                  <a:srgbClr val="008000"/>
                </a:solidFill>
                <a:latin typeface="Courier New" pitchFamily="49" charset="0"/>
                <a:cs typeface="Courier New" pitchFamily="49" charset="0"/>
              </a:rPr>
              <a:t>Rectangle.enlarge</a:t>
            </a:r>
            <a:r>
              <a:rPr lang="en-US" sz="1600" b="1" dirty="0" bmk="">
                <a:solidFill>
                  <a:srgbClr val="008000"/>
                </a:solidFill>
                <a:latin typeface="Courier New" pitchFamily="49" charset="0"/>
                <a:cs typeface="Courier New" pitchFamily="49" charset="0"/>
              </a:rPr>
              <a:t>(). Instead, use </a:t>
            </a:r>
            <a:r>
              <a:rPr lang="en-US" sz="1600" b="1" dirty="0" smtClean="0" bmk="">
                <a:solidFill>
                  <a:srgbClr val="008000"/>
                </a:solidFill>
                <a:latin typeface="Courier New" pitchFamily="49" charset="0"/>
                <a:cs typeface="Courier New" pitchFamily="49" charset="0"/>
              </a:rPr>
              <a:t/>
            </a:r>
            <a:br>
              <a:rPr lang="en-US" sz="1600" b="1" dirty="0" smtClean="0" bmk="">
                <a:solidFill>
                  <a:srgbClr val="008000"/>
                </a:solidFill>
                <a:latin typeface="Courier New" pitchFamily="49" charset="0"/>
                <a:cs typeface="Courier New" pitchFamily="49" charset="0"/>
              </a:rPr>
            </a:br>
            <a:r>
              <a:rPr lang="en-US" sz="1600" b="1" dirty="0" smtClean="0" bmk="">
                <a:solidFill>
                  <a:srgbClr val="008000"/>
                </a:solidFill>
                <a:latin typeface="Courier New" pitchFamily="49" charset="0"/>
                <a:cs typeface="Courier New" pitchFamily="49" charset="0"/>
              </a:rPr>
              <a:t>                     </a:t>
            </a:r>
            <a:r>
              <a:rPr lang="en-US" sz="1600" b="1" dirty="0" err="1" smtClean="0" bmk="">
                <a:solidFill>
                  <a:srgbClr val="008000"/>
                </a:solidFill>
                <a:latin typeface="Courier New" pitchFamily="49" charset="0"/>
                <a:cs typeface="Courier New" pitchFamily="49" charset="0"/>
              </a:rPr>
              <a:t>Shape.enlargeByFactor</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54   </a:t>
            </a:r>
            <a:r>
              <a:rPr lang="en-US" sz="1600" b="1" dirty="0" bmk="">
                <a:solidFill>
                  <a:srgbClr val="000080"/>
                </a:solidFill>
                <a:latin typeface="Courier New" pitchFamily="49" charset="0"/>
                <a:cs typeface="Courier New" pitchFamily="49" charset="0"/>
              </a:rPr>
              <a:t>function </a:t>
            </a:r>
            <a:r>
              <a:rPr lang="en-US" sz="1600" b="1" dirty="0" bmk="">
                <a:solidFill>
                  <a:srgbClr val="000000"/>
                </a:solidFill>
                <a:latin typeface="Courier New" pitchFamily="49" charset="0"/>
                <a:cs typeface="Courier New" pitchFamily="49" charset="0"/>
              </a:rPr>
              <a:t>enlarge(factor: </a:t>
            </a:r>
            <a:r>
              <a:rPr lang="en-US" sz="1600" b="1" dirty="0" err="1" bmk="">
                <a:solidFill>
                  <a:srgbClr val="000000"/>
                </a:solidFill>
                <a:latin typeface="Courier New" pitchFamily="49" charset="0"/>
                <a:cs typeface="Courier New" pitchFamily="49" charset="0"/>
              </a:rPr>
              <a:t>int</a:t>
            </a:r>
            <a:r>
              <a:rPr lang="en-US" sz="1600" b="1" dirty="0" bmk="">
                <a:solidFill>
                  <a:srgbClr val="000000"/>
                </a:solidFill>
                <a:latin typeface="Courier New" pitchFamily="49" charset="0"/>
                <a:cs typeface="Courier New" pitchFamily="49" charset="0"/>
              </a:rPr>
              <a:t>): String { </a:t>
            </a:r>
            <a:br>
              <a:rPr lang="en-US" sz="1600" b="1" dirty="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a:t>
            </a:r>
            <a:r>
              <a:rPr lang="en-US" sz="1600" b="1" dirty="0" bmk="">
                <a:solidFill>
                  <a:srgbClr val="000000"/>
                </a:solidFill>
                <a:latin typeface="Courier New" pitchFamily="49" charset="0"/>
                <a:cs typeface="Courier New" pitchFamily="49" charset="0"/>
              </a:rPr>
              <a:t>63   } </a:t>
            </a:r>
          </a:p>
          <a:p>
            <a:pPr fontAlgn="base">
              <a:spcBef>
                <a:spcPct val="0"/>
              </a:spcBef>
              <a:spcAft>
                <a:spcPct val="0"/>
              </a:spcAft>
            </a:pPr>
            <a:r>
              <a:rPr lang="en-US" sz="1600" b="1" dirty="0" bmk="">
                <a:solidFill>
                  <a:srgbClr val="000000"/>
                </a:solidFill>
                <a:latin typeface="Courier New" pitchFamily="49" charset="0"/>
                <a:cs typeface="Courier New" pitchFamily="49" charset="0"/>
              </a:rPr>
              <a:t>…64 }</a:t>
            </a:r>
            <a:endParaRPr lang="en-US" sz="1600" b="1" dirty="0">
              <a:latin typeface="Courier New" pitchFamily="49" charset="0"/>
              <a:cs typeface="Courier New" pitchFamily="49" charset="0"/>
            </a:endParaRPr>
          </a:p>
        </p:txBody>
      </p:sp>
      <p:sp>
        <p:nvSpPr>
          <p:cNvPr id="4" name="Content Placeholder 3"/>
          <p:cNvSpPr>
            <a:spLocks noGrp="1"/>
          </p:cNvSpPr>
          <p:nvPr>
            <p:ph idx="1"/>
          </p:nvPr>
        </p:nvSpPr>
        <p:spPr>
          <a:xfrm>
            <a:off x="519113" y="4981575"/>
            <a:ext cx="8318500" cy="1295399"/>
          </a:xfrm>
        </p:spPr>
        <p:txBody>
          <a:bodyPr/>
          <a:lstStyle/>
          <a:p>
            <a:r>
              <a:rPr lang="en-US" dirty="0"/>
              <a:t>An </a:t>
            </a:r>
            <a:r>
              <a:rPr lang="en-US" b="1" dirty="0"/>
              <a:t>annotation</a:t>
            </a:r>
            <a:r>
              <a:rPr lang="en-US" dirty="0"/>
              <a:t> is an expression starting with an </a:t>
            </a:r>
            <a:r>
              <a:rPr lang="en-US" b="1" dirty="0" smtClean="0"/>
              <a:t>@</a:t>
            </a:r>
            <a:r>
              <a:rPr lang="en-US" dirty="0" smtClean="0"/>
              <a:t> </a:t>
            </a:r>
            <a:r>
              <a:rPr lang="en-US" dirty="0"/>
              <a:t>that provides </a:t>
            </a:r>
            <a:r>
              <a:rPr lang="en-US" dirty="0" smtClean="0"/>
              <a:t>metadata or implements a coding behavior</a:t>
            </a:r>
            <a:endParaRPr lang="en-US" dirty="0"/>
          </a:p>
          <a:p>
            <a:r>
              <a:rPr lang="en-US" dirty="0"/>
              <a:t>Gosu provides </a:t>
            </a:r>
            <a:r>
              <a:rPr lang="en-US" dirty="0" smtClean="0"/>
              <a:t>annotations for code documentation</a:t>
            </a:r>
            <a:endParaRPr lang="en-US" dirty="0"/>
          </a:p>
          <a:p>
            <a:endParaRPr lang="en-US" dirty="0"/>
          </a:p>
          <a:p>
            <a:endParaRPr lang="en-US" dirty="0"/>
          </a:p>
        </p:txBody>
      </p:sp>
      <p:cxnSp>
        <p:nvCxnSpPr>
          <p:cNvPr id="10" name="Straight Arrow Connector 9"/>
          <p:cNvCxnSpPr/>
          <p:nvPr/>
        </p:nvCxnSpPr>
        <p:spPr bwMode="auto">
          <a:xfrm>
            <a:off x="266700" y="251777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266700" y="278130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266700" y="325755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Straight Arrow Connector 13"/>
          <p:cNvCxnSpPr/>
          <p:nvPr/>
        </p:nvCxnSpPr>
        <p:spPr bwMode="auto">
          <a:xfrm>
            <a:off x="266700" y="372427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8667126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t>Gosu classes</a:t>
            </a:r>
          </a:p>
          <a:p>
            <a:r>
              <a:rPr lang="en-US" dirty="0">
                <a:solidFill>
                  <a:schemeClr val="bg1"/>
                </a:solidFill>
              </a:rPr>
              <a:t>Blocks</a:t>
            </a:r>
          </a:p>
          <a:p>
            <a:r>
              <a:rPr lang="en-US" dirty="0"/>
              <a:t>Sequential numbers</a:t>
            </a:r>
          </a:p>
          <a:p>
            <a:endParaRPr lang="en-US" dirty="0"/>
          </a:p>
        </p:txBody>
      </p:sp>
    </p:spTree>
    <p:extLst>
      <p:ext uri="{BB962C8B-B14F-4D97-AF65-F5344CB8AC3E}">
        <p14:creationId xmlns:p14="http://schemas.microsoft.com/office/powerpoint/2010/main" val="114443599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Blocks</a:t>
            </a:r>
            <a:endParaRPr lang="en-US" dirty="0"/>
          </a:p>
        </p:txBody>
      </p:sp>
      <p:sp>
        <p:nvSpPr>
          <p:cNvPr id="4" name="Content Placeholder 3"/>
          <p:cNvSpPr>
            <a:spLocks noGrp="1"/>
          </p:cNvSpPr>
          <p:nvPr>
            <p:ph idx="1"/>
          </p:nvPr>
        </p:nvSpPr>
        <p:spPr/>
        <p:txBody>
          <a:bodyPr/>
          <a:lstStyle/>
          <a:p>
            <a:r>
              <a:rPr lang="en-US" dirty="0"/>
              <a:t>A </a:t>
            </a:r>
            <a:r>
              <a:rPr lang="en-US" b="1" dirty="0"/>
              <a:t>block </a:t>
            </a:r>
            <a:r>
              <a:rPr lang="en-US" dirty="0"/>
              <a:t>is an unnamed method that is typically created as an input parameter for another method</a:t>
            </a:r>
          </a:p>
          <a:p>
            <a:pPr lvl="1"/>
            <a:r>
              <a:rPr lang="en-US" dirty="0"/>
              <a:t>For example, an array's where() method takes a block that specifies a certain criteria and returns the elements in the array that match that criteria</a:t>
            </a:r>
          </a:p>
          <a:p>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229600" cy="3355216"/>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983862" y="4429648"/>
            <a:ext cx="7321938" cy="215290"/>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745291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Block syntax</a:t>
            </a:r>
          </a:p>
        </p:txBody>
      </p:sp>
      <p:sp>
        <p:nvSpPr>
          <p:cNvPr id="6" name="Text Placeholder 5"/>
          <p:cNvSpPr>
            <a:spLocks noGrp="1"/>
          </p:cNvSpPr>
          <p:nvPr>
            <p:ph type="body" sz="quarter" idx="10"/>
          </p:nvPr>
        </p:nvSpPr>
        <p:spPr/>
        <p:txBody>
          <a:bodyPr/>
          <a:lstStyle/>
          <a:p>
            <a:r>
              <a:rPr lang="en-US" dirty="0"/>
              <a:t>Syntax: </a:t>
            </a:r>
            <a:r>
              <a:rPr lang="en-US" b="1" dirty="0" smtClean="0">
                <a:latin typeface="Courier New" pitchFamily="49" charset="0"/>
                <a:cs typeface="Courier New" pitchFamily="49" charset="0"/>
              </a:rPr>
              <a:t>(\argument(s</a:t>
            </a:r>
            <a:r>
              <a:rPr lang="en-US" b="1" dirty="0">
                <a:latin typeface="Courier New" pitchFamily="49" charset="0"/>
                <a:cs typeface="Courier New" pitchFamily="49" charset="0"/>
              </a:rPr>
              <a:t>) -&gt; </a:t>
            </a:r>
            <a:r>
              <a:rPr lang="en-US" b="1" dirty="0" err="1">
                <a:latin typeface="Courier New" pitchFamily="49" charset="0"/>
                <a:cs typeface="Courier New" pitchFamily="49" charset="0"/>
              </a:rPr>
              <a:t>logicToExecute</a:t>
            </a:r>
            <a:r>
              <a:rPr lang="en-US" b="1" dirty="0">
                <a:latin typeface="Courier New" pitchFamily="49" charset="0"/>
                <a:cs typeface="Courier New" pitchFamily="49" charset="0"/>
              </a:rPr>
              <a:t>)</a:t>
            </a:r>
          </a:p>
          <a:p>
            <a:pPr marL="0" indent="0">
              <a:buNone/>
            </a:pPr>
            <a:endParaRPr lang="en-US" dirty="0"/>
          </a:p>
        </p:txBody>
      </p:sp>
      <p:sp>
        <p:nvSpPr>
          <p:cNvPr id="5" name="Content Placeholder 4"/>
          <p:cNvSpPr>
            <a:spLocks noGrp="1"/>
          </p:cNvSpPr>
          <p:nvPr>
            <p:ph idx="1"/>
          </p:nvPr>
        </p:nvSpPr>
        <p:spPr>
          <a:xfrm>
            <a:off x="519113" y="3200400"/>
            <a:ext cx="8318500" cy="3200400"/>
          </a:xfrm>
        </p:spPr>
        <p:txBody>
          <a:bodyPr/>
          <a:lstStyle/>
          <a:p>
            <a:r>
              <a:rPr lang="en-US" dirty="0"/>
              <a:t>In most cases, the object is iterable</a:t>
            </a:r>
          </a:p>
          <a:p>
            <a:r>
              <a:rPr lang="en-US" dirty="0"/>
              <a:t>"note" is a placeholder name for elements from the array</a:t>
            </a:r>
          </a:p>
          <a:p>
            <a:r>
              <a:rPr lang="en-US" dirty="0" smtClean="0"/>
              <a:t>where() </a:t>
            </a:r>
            <a:r>
              <a:rPr lang="en-US" dirty="0"/>
              <a:t>method returns all members of the array where the block's Boolean condition is true</a:t>
            </a:r>
          </a:p>
          <a:p>
            <a:endParaRPr lang="en-US" dirty="0"/>
          </a:p>
        </p:txBody>
      </p:sp>
      <p:sp>
        <p:nvSpPr>
          <p:cNvPr id="2" name="Rectangle 1"/>
          <p:cNvSpPr/>
          <p:nvPr/>
        </p:nvSpPr>
        <p:spPr>
          <a:xfrm>
            <a:off x="762000" y="1447800"/>
            <a:ext cx="7924800" cy="1200329"/>
          </a:xfrm>
          <a:prstGeom prst="rect">
            <a:avLst/>
          </a:prstGeom>
        </p:spPr>
        <p:txBody>
          <a:bodyPr wrap="square">
            <a:spAutoFit/>
          </a:bodyPr>
          <a:lstStyle/>
          <a:p>
            <a:r>
              <a:rPr lang="en-US" sz="2400" b="1" dirty="0" err="1">
                <a:solidFill>
                  <a:srgbClr val="000080"/>
                </a:solidFill>
                <a:latin typeface="Courier New" pitchFamily="49" charset="0"/>
                <a:cs typeface="Courier New" pitchFamily="49" charset="0"/>
              </a:rPr>
              <a:t>var</a:t>
            </a:r>
            <a:r>
              <a:rPr lang="en-US" sz="2400" b="1" dirty="0">
                <a:solidFill>
                  <a:srgbClr val="000080"/>
                </a:solidFill>
                <a:latin typeface="Courier New" pitchFamily="49" charset="0"/>
                <a:cs typeface="Courier New" pitchFamily="49" charset="0"/>
              </a:rPr>
              <a:t> </a:t>
            </a:r>
            <a:r>
              <a:rPr lang="en-US" sz="2400" b="1" dirty="0" err="1">
                <a:solidFill>
                  <a:srgbClr val="000000"/>
                </a:solidFill>
                <a:latin typeface="Courier New" pitchFamily="49" charset="0"/>
                <a:cs typeface="Courier New" pitchFamily="49" charset="0"/>
              </a:rPr>
              <a:t>generalNotes</a:t>
            </a:r>
            <a:r>
              <a:rPr lang="en-US" sz="2400" b="1" dirty="0">
                <a:solidFill>
                  <a:srgbClr val="000000"/>
                </a:solidFill>
                <a:latin typeface="Courier New" pitchFamily="49" charset="0"/>
                <a:cs typeface="Courier New" pitchFamily="49" charset="0"/>
              </a:rPr>
              <a:t> = </a:t>
            </a:r>
            <a:r>
              <a:rPr lang="en-US" sz="2400" b="1" dirty="0" smtClean="0">
                <a:solidFill>
                  <a:srgbClr val="000000"/>
                </a:solidFill>
                <a:latin typeface="Courier New" pitchFamily="49" charset="0"/>
                <a:cs typeface="Courier New" pitchFamily="49" charset="0"/>
              </a:rPr>
              <a:t/>
            </a:r>
            <a:br>
              <a:rPr lang="en-US" sz="2400" b="1" dirty="0" smtClean="0">
                <a:solidFill>
                  <a:srgbClr val="000000"/>
                </a:solidFill>
                <a:latin typeface="Courier New" pitchFamily="49" charset="0"/>
                <a:cs typeface="Courier New" pitchFamily="49" charset="0"/>
              </a:rPr>
            </a:br>
            <a:r>
              <a:rPr lang="en-US" sz="2400" b="1" dirty="0" smtClean="0">
                <a:solidFill>
                  <a:srgbClr val="000000"/>
                </a:solidFill>
                <a:latin typeface="Courier New" pitchFamily="49" charset="0"/>
                <a:cs typeface="Courier New" pitchFamily="49" charset="0"/>
              </a:rPr>
              <a:t>      </a:t>
            </a:r>
            <a:r>
              <a:rPr lang="en-US" sz="2400" b="1" dirty="0" err="1" smtClean="0">
                <a:solidFill>
                  <a:srgbClr val="000000"/>
                </a:solidFill>
                <a:latin typeface="Courier New" pitchFamily="49" charset="0"/>
                <a:cs typeface="Courier New" pitchFamily="49" charset="0"/>
              </a:rPr>
              <a:t>aContact.ContactNotes.</a:t>
            </a:r>
            <a:r>
              <a:rPr lang="en-US" sz="2400" b="1" dirty="0" err="1" smtClean="0">
                <a:solidFill>
                  <a:srgbClr val="000080"/>
                </a:solidFill>
                <a:latin typeface="Courier New" pitchFamily="49" charset="0"/>
                <a:cs typeface="Courier New" pitchFamily="49" charset="0"/>
              </a:rPr>
              <a:t>where</a:t>
            </a:r>
            <a:r>
              <a:rPr lang="en-US" sz="2400" b="1" dirty="0">
                <a:solidFill>
                  <a:srgbClr val="000000"/>
                </a:solidFill>
                <a:latin typeface="Courier New" pitchFamily="49" charset="0"/>
                <a:cs typeface="Courier New" pitchFamily="49" charset="0"/>
              </a:rPr>
              <a:t>(\note -&gt; </a:t>
            </a:r>
            <a:r>
              <a:rPr lang="en-US" sz="2400" b="1" dirty="0" smtClean="0">
                <a:solidFill>
                  <a:srgbClr val="000000"/>
                </a:solidFill>
                <a:latin typeface="Courier New" pitchFamily="49" charset="0"/>
                <a:cs typeface="Courier New" pitchFamily="49" charset="0"/>
              </a:rPr>
              <a:t/>
            </a:r>
            <a:br>
              <a:rPr lang="en-US" sz="2400" b="1" dirty="0" smtClean="0">
                <a:solidFill>
                  <a:srgbClr val="000000"/>
                </a:solidFill>
                <a:latin typeface="Courier New" pitchFamily="49" charset="0"/>
                <a:cs typeface="Courier New" pitchFamily="49" charset="0"/>
              </a:rPr>
            </a:br>
            <a:r>
              <a:rPr lang="en-US" sz="2400" b="1" dirty="0" smtClean="0">
                <a:solidFill>
                  <a:srgbClr val="000000"/>
                </a:solidFill>
                <a:latin typeface="Courier New" pitchFamily="49" charset="0"/>
                <a:cs typeface="Courier New" pitchFamily="49" charset="0"/>
              </a:rPr>
              <a:t>      </a:t>
            </a:r>
            <a:r>
              <a:rPr lang="en-US" sz="2400" b="1" dirty="0" err="1" smtClean="0">
                <a:solidFill>
                  <a:srgbClr val="000000"/>
                </a:solidFill>
                <a:latin typeface="Courier New" pitchFamily="49" charset="0"/>
                <a:cs typeface="Courier New" pitchFamily="49" charset="0"/>
              </a:rPr>
              <a:t>note.ContactNoteType</a:t>
            </a:r>
            <a:r>
              <a:rPr lang="en-US" sz="2400" b="1" dirty="0" smtClean="0">
                <a:solidFill>
                  <a:srgbClr val="000000"/>
                </a:solidFill>
                <a:latin typeface="Courier New" pitchFamily="49" charset="0"/>
                <a:cs typeface="Courier New" pitchFamily="49" charset="0"/>
              </a:rPr>
              <a:t> </a:t>
            </a:r>
            <a:r>
              <a:rPr lang="en-US" sz="2400" b="1" dirty="0">
                <a:solidFill>
                  <a:srgbClr val="000000"/>
                </a:solidFill>
                <a:latin typeface="Courier New" pitchFamily="49" charset="0"/>
                <a:cs typeface="Courier New" pitchFamily="49" charset="0"/>
              </a:rPr>
              <a:t>== </a:t>
            </a:r>
            <a:r>
              <a:rPr lang="en-US" sz="2400" b="1" dirty="0">
                <a:solidFill>
                  <a:srgbClr val="008000"/>
                </a:solidFill>
                <a:latin typeface="Courier New" pitchFamily="49" charset="0"/>
                <a:cs typeface="Courier New" pitchFamily="49" charset="0"/>
              </a:rPr>
              <a:t>"general"</a:t>
            </a:r>
            <a:r>
              <a:rPr lang="en-US" sz="2400" b="1" dirty="0">
                <a:solidFill>
                  <a:srgbClr val="000000"/>
                </a:solidFill>
                <a:latin typeface="Courier New" pitchFamily="49" charset="0"/>
                <a:cs typeface="Courier New" pitchFamily="49" charset="0"/>
              </a:rPr>
              <a:t>)</a:t>
            </a: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42053506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t>Gosu classes</a:t>
            </a:r>
          </a:p>
          <a:p>
            <a:r>
              <a:rPr lang="en-US" dirty="0"/>
              <a:t>Blocks</a:t>
            </a:r>
          </a:p>
          <a:p>
            <a:r>
              <a:rPr lang="en-US" dirty="0">
                <a:solidFill>
                  <a:schemeClr val="bg1"/>
                </a:solidFill>
              </a:rPr>
              <a:t>Sequential numbers</a:t>
            </a:r>
          </a:p>
          <a:p>
            <a:endParaRPr lang="en-US" dirty="0"/>
          </a:p>
        </p:txBody>
      </p:sp>
    </p:spTree>
    <p:extLst>
      <p:ext uri="{BB962C8B-B14F-4D97-AF65-F5344CB8AC3E}">
        <p14:creationId xmlns:p14="http://schemas.microsoft.com/office/powerpoint/2010/main" val="21374373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sequence utility</a:t>
            </a:r>
          </a:p>
        </p:txBody>
      </p:sp>
      <p:sp>
        <p:nvSpPr>
          <p:cNvPr id="4" name="Content Placeholder 3"/>
          <p:cNvSpPr>
            <a:spLocks noGrp="1"/>
          </p:cNvSpPr>
          <p:nvPr>
            <p:ph idx="1"/>
          </p:nvPr>
        </p:nvSpPr>
        <p:spPr/>
        <p:txBody>
          <a:bodyPr/>
          <a:lstStyle/>
          <a:p>
            <a:r>
              <a:rPr lang="en-US" dirty="0"/>
              <a:t>The </a:t>
            </a:r>
            <a:r>
              <a:rPr lang="en-US" b="1" dirty="0"/>
              <a:t>sequence utility </a:t>
            </a:r>
            <a:r>
              <a:rPr lang="en-US" dirty="0"/>
              <a:t>is a Guidewire class that is used to generate unique, sequential numbers</a:t>
            </a:r>
          </a:p>
          <a:p>
            <a:pPr lvl="1"/>
            <a:r>
              <a:rPr lang="en-US" dirty="0"/>
              <a:t>Useful for business cases requiring numbers that are sequential or unique</a:t>
            </a:r>
          </a:p>
          <a:p>
            <a:r>
              <a:rPr lang="en-US" dirty="0" smtClean="0"/>
              <a:t>Guidewire </a:t>
            </a:r>
            <a:r>
              <a:rPr lang="en-US" dirty="0"/>
              <a:t>database stores sequence information</a:t>
            </a:r>
          </a:p>
          <a:p>
            <a:pPr lvl="1"/>
            <a:r>
              <a:rPr lang="en-US" dirty="0"/>
              <a:t>For each sequence, it maintains a record of the last number provided</a:t>
            </a:r>
          </a:p>
          <a:p>
            <a:r>
              <a:rPr lang="en-US" dirty="0" smtClean="0"/>
              <a:t>next</a:t>
            </a:r>
            <a:r>
              <a:rPr lang="en-US" dirty="0"/>
              <a:t>() method is used to request numbers</a:t>
            </a:r>
          </a:p>
          <a:p>
            <a:pPr lvl="1"/>
            <a:r>
              <a:rPr lang="en-US" dirty="0"/>
              <a:t>The database provides the next number in the given sequence</a:t>
            </a:r>
          </a:p>
          <a:p>
            <a:endParaRPr lang="en-US" dirty="0"/>
          </a:p>
        </p:txBody>
      </p:sp>
    </p:spTree>
    <p:extLst>
      <p:ext uri="{BB962C8B-B14F-4D97-AF65-F5344CB8AC3E}">
        <p14:creationId xmlns:p14="http://schemas.microsoft.com/office/powerpoint/2010/main" val="27047759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the sequence utility</a:t>
            </a:r>
          </a:p>
        </p:txBody>
      </p:sp>
      <p:sp>
        <p:nvSpPr>
          <p:cNvPr id="5" name="Content Placeholder 4"/>
          <p:cNvSpPr>
            <a:spLocks noGrp="1"/>
          </p:cNvSpPr>
          <p:nvPr>
            <p:ph idx="1"/>
          </p:nvPr>
        </p:nvSpPr>
        <p:spPr/>
        <p:txBody>
          <a:bodyPr/>
          <a:lstStyle/>
          <a:p>
            <a:r>
              <a:rPr lang="en-US" dirty="0"/>
              <a:t>Syntax: </a:t>
            </a:r>
            <a:r>
              <a:rPr lang="en-US" b="1" dirty="0" err="1" smtClean="0">
                <a:latin typeface="Courier New" pitchFamily="49" charset="0"/>
                <a:cs typeface="Courier New" pitchFamily="49" charset="0"/>
              </a:rPr>
              <a:t>gw.api.system.database</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SequenceUtil.next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minVal</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seqKey</a:t>
            </a:r>
            <a:r>
              <a:rPr lang="en-US" b="1" dirty="0">
                <a:latin typeface="Courier New" pitchFamily="49" charset="0"/>
                <a:cs typeface="Courier New" pitchFamily="49" charset="0"/>
              </a:rPr>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8229600" cy="2939143"/>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1447800" y="4366189"/>
            <a:ext cx="4644987" cy="224031"/>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1458362" y="4827759"/>
            <a:ext cx="4644987" cy="224031"/>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5642301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1434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4879960" cy="211998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272" name="Picture 8" descr="C:\Users\sluersen\AppData\Local\Temp\SNAGHTML9b83d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180" y="3375850"/>
            <a:ext cx="4127326" cy="2415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SequenceUtil</a:t>
            </a:r>
            <a:r>
              <a:rPr lang="en-US" dirty="0"/>
              <a:t> in action</a:t>
            </a:r>
          </a:p>
        </p:txBody>
      </p:sp>
      <p:sp>
        <p:nvSpPr>
          <p:cNvPr id="4" name="Content Placeholder 3"/>
          <p:cNvSpPr>
            <a:spLocks noGrp="1"/>
          </p:cNvSpPr>
          <p:nvPr>
            <p:ph sz="half" idx="1"/>
          </p:nvPr>
        </p:nvSpPr>
        <p:spPr>
          <a:xfrm>
            <a:off x="519112" y="3200400"/>
            <a:ext cx="3138488" cy="3189290"/>
          </a:xfrm>
        </p:spPr>
        <p:txBody>
          <a:bodyPr/>
          <a:lstStyle/>
          <a:p>
            <a:r>
              <a:rPr lang="en-US" dirty="0" smtClean="0"/>
              <a:t>Gosu Scratchpad</a:t>
            </a:r>
          </a:p>
          <a:p>
            <a:pPr lvl="1"/>
            <a:r>
              <a:rPr lang="en-US" dirty="0" smtClean="0"/>
              <a:t>Line 3: </a:t>
            </a:r>
          </a:p>
          <a:p>
            <a:pPr lvl="2"/>
            <a:r>
              <a:rPr lang="en-US" dirty="0" smtClean="0"/>
              <a:t>First call "</a:t>
            </a:r>
            <a:r>
              <a:rPr lang="en-US" dirty="0" err="1" smtClean="0"/>
              <a:t>abc</a:t>
            </a:r>
            <a:r>
              <a:rPr lang="en-US" dirty="0" smtClean="0"/>
              <a:t>"</a:t>
            </a:r>
          </a:p>
          <a:p>
            <a:pPr lvl="1"/>
            <a:r>
              <a:rPr lang="en-US" dirty="0" smtClean="0"/>
              <a:t>Line 4: </a:t>
            </a:r>
          </a:p>
          <a:p>
            <a:pPr lvl="2"/>
            <a:r>
              <a:rPr lang="en-US" dirty="0" smtClean="0"/>
              <a:t>Second call "</a:t>
            </a:r>
            <a:r>
              <a:rPr lang="en-US" dirty="0" err="1" smtClean="0"/>
              <a:t>abc</a:t>
            </a:r>
            <a:r>
              <a:rPr lang="en-US" dirty="0" smtClean="0"/>
              <a:t>"</a:t>
            </a:r>
          </a:p>
          <a:p>
            <a:pPr lvl="1"/>
            <a:r>
              <a:rPr lang="en-US" dirty="0" smtClean="0"/>
              <a:t>Line 5: </a:t>
            </a:r>
          </a:p>
          <a:p>
            <a:pPr lvl="2"/>
            <a:r>
              <a:rPr lang="en-US" dirty="0" smtClean="0"/>
              <a:t>Third call with "xyz"</a:t>
            </a:r>
          </a:p>
          <a:p>
            <a:endParaRPr lang="en-US" dirty="0"/>
          </a:p>
        </p:txBody>
      </p:sp>
      <p:sp>
        <p:nvSpPr>
          <p:cNvPr id="5" name="Right Brace 4"/>
          <p:cNvSpPr/>
          <p:nvPr/>
        </p:nvSpPr>
        <p:spPr bwMode="auto">
          <a:xfrm>
            <a:off x="5587295" y="4267200"/>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Right Brace 9"/>
          <p:cNvSpPr/>
          <p:nvPr/>
        </p:nvSpPr>
        <p:spPr bwMode="auto">
          <a:xfrm>
            <a:off x="5598265" y="4694296"/>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1" name="Right Brace 10"/>
          <p:cNvSpPr/>
          <p:nvPr/>
        </p:nvSpPr>
        <p:spPr bwMode="auto">
          <a:xfrm>
            <a:off x="5587295" y="5112428"/>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 name="TextBox 5"/>
          <p:cNvSpPr txBox="1"/>
          <p:nvPr/>
        </p:nvSpPr>
        <p:spPr>
          <a:xfrm>
            <a:off x="6018220" y="4267200"/>
            <a:ext cx="1220780" cy="365007"/>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Call "</a:t>
            </a:r>
            <a:r>
              <a:rPr lang="en-US" dirty="0" err="1" smtClean="0">
                <a:solidFill>
                  <a:srgbClr val="C00000"/>
                </a:solidFill>
                <a:latin typeface="Arial" pitchFamily="32" charset="0"/>
                <a:cs typeface="Arial" pitchFamily="32" charset="0"/>
              </a:rPr>
              <a:t>abc</a:t>
            </a:r>
            <a:r>
              <a:rPr lang="en-US" dirty="0" smtClean="0">
                <a:solidFill>
                  <a:srgbClr val="C00000"/>
                </a:solidFill>
                <a:latin typeface="Arial" pitchFamily="32" charset="0"/>
                <a:cs typeface="Arial" pitchFamily="32" charset="0"/>
              </a:rPr>
              <a:t>"</a:t>
            </a:r>
          </a:p>
        </p:txBody>
      </p:sp>
      <p:sp>
        <p:nvSpPr>
          <p:cNvPr id="14" name="TextBox 13"/>
          <p:cNvSpPr txBox="1"/>
          <p:nvPr/>
        </p:nvSpPr>
        <p:spPr>
          <a:xfrm>
            <a:off x="6018220" y="4694296"/>
            <a:ext cx="1220780" cy="341932"/>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Call "</a:t>
            </a:r>
            <a:r>
              <a:rPr lang="en-US" dirty="0" err="1" smtClean="0">
                <a:solidFill>
                  <a:srgbClr val="C00000"/>
                </a:solidFill>
                <a:latin typeface="Arial" pitchFamily="32" charset="0"/>
                <a:cs typeface="Arial" pitchFamily="32" charset="0"/>
              </a:rPr>
              <a:t>abc</a:t>
            </a:r>
            <a:r>
              <a:rPr lang="en-US" dirty="0" smtClean="0">
                <a:solidFill>
                  <a:srgbClr val="C00000"/>
                </a:solidFill>
                <a:latin typeface="Arial" pitchFamily="32" charset="0"/>
                <a:cs typeface="Arial" pitchFamily="32" charset="0"/>
              </a:rPr>
              <a:t>"</a:t>
            </a:r>
          </a:p>
        </p:txBody>
      </p:sp>
      <p:sp>
        <p:nvSpPr>
          <p:cNvPr id="15" name="TextBox 14"/>
          <p:cNvSpPr txBox="1"/>
          <p:nvPr/>
        </p:nvSpPr>
        <p:spPr>
          <a:xfrm>
            <a:off x="6018220" y="5078505"/>
            <a:ext cx="1220780" cy="351771"/>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Call "xyz"</a:t>
            </a:r>
          </a:p>
        </p:txBody>
      </p:sp>
      <p:sp>
        <p:nvSpPr>
          <p:cNvPr id="16" name="Down Arrow 15"/>
          <p:cNvSpPr/>
          <p:nvPr/>
        </p:nvSpPr>
        <p:spPr bwMode="auto">
          <a:xfrm>
            <a:off x="4124680" y="2869852"/>
            <a:ext cx="381000" cy="101199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60648352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places where an integration developer uses Gosu</a:t>
            </a:r>
          </a:p>
          <a:p>
            <a:pPr lvl="1"/>
            <a:r>
              <a:rPr lang="en-US" dirty="0"/>
              <a:t>Create Gosu classes</a:t>
            </a:r>
          </a:p>
          <a:p>
            <a:pPr lvl="1"/>
            <a:r>
              <a:rPr lang="en-US" dirty="0"/>
              <a:t>Use blocks as input parameters</a:t>
            </a:r>
          </a:p>
          <a:p>
            <a:pPr lvl="1"/>
            <a:r>
              <a:rPr lang="en-US" dirty="0"/>
              <a:t>Generate unique, sequential numbers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Gosu for integration</a:t>
            </a:r>
          </a:p>
          <a:p>
            <a:r>
              <a:rPr lang="en-US" dirty="0"/>
              <a:t>Gosu classes</a:t>
            </a:r>
          </a:p>
          <a:p>
            <a:r>
              <a:rPr lang="en-US" dirty="0"/>
              <a:t>Blocks</a:t>
            </a:r>
          </a:p>
          <a:p>
            <a:r>
              <a:rPr lang="en-US" dirty="0"/>
              <a:t>Sequential numbers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Gosu class is named Circle. Each instance must have a property for the circle's radius. (This value can be accessed and modified by methods in the Circle class, but not by methods in other classes). How many elements must you create to implement this?</a:t>
            </a:r>
          </a:p>
          <a:p>
            <a:r>
              <a:rPr lang="en-US" dirty="0"/>
              <a:t>The Circle class extends the Oval class and implements the </a:t>
            </a:r>
            <a:r>
              <a:rPr lang="en-US" dirty="0" err="1"/>
              <a:t>ICurveLine</a:t>
            </a:r>
            <a:r>
              <a:rPr lang="en-US" dirty="0"/>
              <a:t> interface.</a:t>
            </a:r>
          </a:p>
          <a:p>
            <a:pPr lvl="1"/>
            <a:r>
              <a:rPr lang="en-US" dirty="0"/>
              <a:t>Can Circle override methods from Oval?</a:t>
            </a:r>
          </a:p>
          <a:p>
            <a:pPr lvl="1"/>
            <a:r>
              <a:rPr lang="en-US" dirty="0"/>
              <a:t>Can Circle override methods from </a:t>
            </a:r>
            <a:r>
              <a:rPr lang="en-US" dirty="0" err="1"/>
              <a:t>ICurveLine</a:t>
            </a:r>
            <a:r>
              <a:rPr lang="en-US" dirty="0"/>
              <a:t>?</a:t>
            </a:r>
          </a:p>
          <a:p>
            <a:r>
              <a:rPr lang="en-US" dirty="0"/>
              <a:t>What is the purpose of an annotation?</a:t>
            </a:r>
          </a:p>
          <a:p>
            <a:r>
              <a:rPr lang="en-US" dirty="0"/>
              <a:t>What types of methods make use of blocks?</a:t>
            </a:r>
          </a:p>
          <a:p>
            <a:r>
              <a:rPr lang="en-US" dirty="0"/>
              <a:t>(continued)</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mj-lt"/>
              <a:buAutoNum type="arabicPeriod" startAt="5"/>
            </a:pPr>
            <a:r>
              <a:rPr lang="en-US" dirty="0"/>
              <a:t>If the only sequence in the database has a key of "</a:t>
            </a:r>
            <a:r>
              <a:rPr lang="en-US" dirty="0" err="1"/>
              <a:t>abc</a:t>
            </a:r>
            <a:r>
              <a:rPr lang="en-US" dirty="0"/>
              <a:t>" and the last number issued for sequence "</a:t>
            </a:r>
            <a:r>
              <a:rPr lang="en-US" dirty="0" err="1"/>
              <a:t>abc</a:t>
            </a:r>
            <a:r>
              <a:rPr lang="en-US" dirty="0"/>
              <a:t>" was 7, what will be the return value of the following:</a:t>
            </a:r>
          </a:p>
          <a:p>
            <a:pPr lvl="1"/>
            <a:r>
              <a:rPr lang="en-US" dirty="0" err="1"/>
              <a:t>SequenceUtil.next</a:t>
            </a:r>
            <a:r>
              <a:rPr lang="en-US" dirty="0"/>
              <a:t>(1, "</a:t>
            </a:r>
            <a:r>
              <a:rPr lang="en-US" dirty="0" err="1"/>
              <a:t>abc</a:t>
            </a:r>
            <a:r>
              <a:rPr lang="en-US" dirty="0"/>
              <a:t>")</a:t>
            </a:r>
          </a:p>
          <a:p>
            <a:pPr lvl="1"/>
            <a:r>
              <a:rPr lang="en-US" dirty="0" err="1"/>
              <a:t>SequenceUtil.next</a:t>
            </a:r>
            <a:r>
              <a:rPr lang="en-US" dirty="0"/>
              <a:t>(15, "</a:t>
            </a:r>
            <a:r>
              <a:rPr lang="en-US" dirty="0" err="1"/>
              <a:t>abc</a:t>
            </a:r>
            <a:r>
              <a:rPr lang="en-US" dirty="0"/>
              <a:t>")</a:t>
            </a:r>
          </a:p>
          <a:p>
            <a:pPr lvl="1"/>
            <a:r>
              <a:rPr lang="en-US" dirty="0" err="1"/>
              <a:t>SequenceUtil.next</a:t>
            </a:r>
            <a:r>
              <a:rPr lang="en-US" dirty="0"/>
              <a:t>(1, "</a:t>
            </a:r>
            <a:r>
              <a:rPr lang="en-US" dirty="0" err="1"/>
              <a:t>cba</a:t>
            </a:r>
            <a:r>
              <a:rPr lang="en-US" dirty="0"/>
              <a:t>")</a:t>
            </a:r>
          </a:p>
          <a:p>
            <a:pPr>
              <a:buAutoNum type="arabicPeriod" startAt="5"/>
            </a:pPr>
            <a:endParaRPr lang="en-US" dirty="0"/>
          </a:p>
        </p:txBody>
      </p:sp>
    </p:spTree>
    <p:extLst>
      <p:ext uri="{BB962C8B-B14F-4D97-AF65-F5344CB8AC3E}">
        <p14:creationId xmlns:p14="http://schemas.microsoft.com/office/powerpoint/2010/main" val="82790775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 Guidewire </a:t>
            </a:r>
            <a:r>
              <a:rPr lang="en-US" dirty="0"/>
              <a:t>Gosu</a:t>
            </a:r>
          </a:p>
        </p:txBody>
      </p:sp>
      <p:sp>
        <p:nvSpPr>
          <p:cNvPr id="4" name="Content Placeholder 3"/>
          <p:cNvSpPr>
            <a:spLocks noGrp="1"/>
          </p:cNvSpPr>
          <p:nvPr>
            <p:ph sz="half" idx="1"/>
          </p:nvPr>
        </p:nvSpPr>
        <p:spPr/>
        <p:txBody>
          <a:bodyPr/>
          <a:lstStyle/>
          <a:p>
            <a:r>
              <a:rPr lang="en-US" dirty="0" smtClean="0"/>
              <a:t>Guidewire's </a:t>
            </a:r>
            <a:r>
              <a:rPr lang="en-US" dirty="0"/>
              <a:t>programming language</a:t>
            </a:r>
          </a:p>
          <a:p>
            <a:pPr lvl="1"/>
            <a:r>
              <a:rPr lang="en-US" dirty="0" smtClean="0"/>
              <a:t>Similar </a:t>
            </a:r>
            <a:r>
              <a:rPr lang="en-US" dirty="0"/>
              <a:t>to </a:t>
            </a:r>
            <a:r>
              <a:rPr lang="en-US" dirty="0" smtClean="0"/>
              <a:t>Java and compatible with Java</a:t>
            </a:r>
          </a:p>
          <a:p>
            <a:pPr lvl="1"/>
            <a:r>
              <a:rPr lang="en-US" dirty="0"/>
              <a:t>Has elements of both procedural </a:t>
            </a:r>
            <a:r>
              <a:rPr lang="en-US" dirty="0" smtClean="0"/>
              <a:t/>
            </a:r>
            <a:br>
              <a:rPr lang="en-US" dirty="0" smtClean="0"/>
            </a:br>
            <a:r>
              <a:rPr lang="en-US" dirty="0" smtClean="0"/>
              <a:t>and </a:t>
            </a:r>
            <a:r>
              <a:rPr lang="en-US" dirty="0"/>
              <a:t>object-oriented programming languages</a:t>
            </a:r>
          </a:p>
          <a:p>
            <a:r>
              <a:rPr lang="en-US" dirty="0" smtClean="0"/>
              <a:t>Executes </a:t>
            </a:r>
            <a:r>
              <a:rPr lang="en-US" dirty="0"/>
              <a:t>fundamental application behavior</a:t>
            </a:r>
          </a:p>
          <a:p>
            <a:r>
              <a:rPr lang="en-US" dirty="0" smtClean="0"/>
              <a:t>Manages </a:t>
            </a:r>
            <a:r>
              <a:rPr lang="en-US" dirty="0"/>
              <a:t>complex business </a:t>
            </a:r>
            <a:r>
              <a:rPr lang="en-US" dirty="0" smtClean="0"/>
              <a:t>processes</a:t>
            </a:r>
          </a:p>
          <a:p>
            <a:r>
              <a:rPr lang="en-US" dirty="0" smtClean="0"/>
              <a:t>Executes hierarchical business rules </a:t>
            </a:r>
            <a:endParaRPr lang="en-US" dirty="0"/>
          </a:p>
          <a:p>
            <a:r>
              <a:rPr lang="en-US" dirty="0"/>
              <a:t>Specifies dynamic </a:t>
            </a:r>
            <a:r>
              <a:rPr lang="en-US" dirty="0" smtClean="0"/>
              <a:t>user interface behavior</a:t>
            </a:r>
          </a:p>
          <a:p>
            <a:endParaRPr lang="en-US" dirty="0"/>
          </a:p>
          <a:p>
            <a:endParaRPr lang="en-US" dirty="0"/>
          </a:p>
        </p:txBody>
      </p:sp>
      <p:pic>
        <p:nvPicPr>
          <p:cNvPr id="5" name="icon GWRE app"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8391" y="968394"/>
            <a:ext cx="1069878" cy="10668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264" y="2265248"/>
            <a:ext cx="1638133" cy="460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020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Gosu used for integration? (1)</a:t>
            </a:r>
          </a:p>
        </p:txBody>
      </p:sp>
      <p:sp>
        <p:nvSpPr>
          <p:cNvPr id="4" name="Content Placeholder 3"/>
          <p:cNvSpPr>
            <a:spLocks noGrp="1"/>
          </p:cNvSpPr>
          <p:nvPr>
            <p:ph sz="half" idx="1"/>
          </p:nvPr>
        </p:nvSpPr>
        <p:spPr/>
        <p:txBody>
          <a:bodyPr/>
          <a:lstStyle/>
          <a:p>
            <a:r>
              <a:rPr lang="en-US" dirty="0"/>
              <a:t>Predefined plugins</a:t>
            </a:r>
          </a:p>
          <a:p>
            <a:pPr lvl="1"/>
            <a:r>
              <a:rPr lang="en-US" dirty="0"/>
              <a:t>Executes fundamental application behavior, such as </a:t>
            </a:r>
            <a:r>
              <a:rPr lang="en-US" dirty="0" smtClean="0"/>
              <a:t>authentication</a:t>
            </a:r>
          </a:p>
          <a:p>
            <a:r>
              <a:rPr lang="en-US" dirty="0" smtClean="0"/>
              <a:t>Startable </a:t>
            </a:r>
            <a:r>
              <a:rPr lang="en-US" dirty="0"/>
              <a:t>plugins</a:t>
            </a:r>
          </a:p>
          <a:p>
            <a:pPr lvl="1"/>
            <a:r>
              <a:rPr lang="en-US" dirty="0"/>
              <a:t>Specifies how to listen for incoming messages initiated by external systems and how to reply to them</a:t>
            </a:r>
          </a:p>
          <a:p>
            <a:r>
              <a:rPr lang="en-US" dirty="0" smtClean="0"/>
              <a:t>Messaging </a:t>
            </a:r>
            <a:r>
              <a:rPr lang="en-US" dirty="0"/>
              <a:t>plugins</a:t>
            </a:r>
          </a:p>
          <a:p>
            <a:pPr lvl="1"/>
            <a:r>
              <a:rPr lang="en-US" dirty="0" smtClean="0"/>
              <a:t>Asynchronously </a:t>
            </a:r>
            <a:r>
              <a:rPr lang="en-US" dirty="0"/>
              <a:t>sends messages and processes </a:t>
            </a:r>
            <a:r>
              <a:rPr lang="en-US" dirty="0" smtClean="0"/>
              <a:t>acknowledgements</a:t>
            </a:r>
          </a:p>
          <a:p>
            <a:r>
              <a:rPr lang="en-US" dirty="0"/>
              <a:t>Messaging</a:t>
            </a:r>
          </a:p>
          <a:p>
            <a:pPr lvl="1"/>
            <a:r>
              <a:rPr lang="en-US" dirty="0"/>
              <a:t>Event Fired rules</a:t>
            </a:r>
          </a:p>
          <a:p>
            <a:pPr lvl="2"/>
            <a:r>
              <a:rPr lang="en-US" dirty="0"/>
              <a:t>Creates messages and generates payloads</a:t>
            </a:r>
          </a:p>
          <a:p>
            <a:pPr lvl="1"/>
            <a:endParaRPr lang="en-US" dirty="0"/>
          </a:p>
        </p:txBody>
      </p:sp>
      <p:grpSp>
        <p:nvGrpSpPr>
          <p:cNvPr id="5" name="icn PreDefPlugins"/>
          <p:cNvGrpSpPr/>
          <p:nvPr/>
        </p:nvGrpSpPr>
        <p:grpSpPr>
          <a:xfrm>
            <a:off x="7068309" y="982696"/>
            <a:ext cx="848918" cy="1088556"/>
            <a:chOff x="8250572" y="1176727"/>
            <a:chExt cx="1115465" cy="1380882"/>
          </a:xfrm>
        </p:grpSpPr>
        <p:pic>
          <p:nvPicPr>
            <p:cNvPr id="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34" name="icn Startable Plugins"/>
          <p:cNvGrpSpPr/>
          <p:nvPr/>
        </p:nvGrpSpPr>
        <p:grpSpPr>
          <a:xfrm>
            <a:off x="7112046" y="2242905"/>
            <a:ext cx="1456170" cy="1160744"/>
            <a:chOff x="7101962" y="4772379"/>
            <a:chExt cx="1913388" cy="1472454"/>
          </a:xfrm>
        </p:grpSpPr>
        <p:pic>
          <p:nvPicPr>
            <p:cNvPr id="35"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6"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3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3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1750" y="4920468"/>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pic>
        <p:nvPicPr>
          <p:cNvPr id="4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2745" y="5411594"/>
            <a:ext cx="1064169" cy="6771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icn Plg Reque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3543483"/>
            <a:ext cx="1075871" cy="1300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7654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is Gosu used for integration? (2)</a:t>
            </a:r>
          </a:p>
        </p:txBody>
      </p:sp>
      <p:sp>
        <p:nvSpPr>
          <p:cNvPr id="5" name="Content Placeholder 4"/>
          <p:cNvSpPr>
            <a:spLocks noGrp="1"/>
          </p:cNvSpPr>
          <p:nvPr>
            <p:ph sz="half" idx="1"/>
          </p:nvPr>
        </p:nvSpPr>
        <p:spPr/>
        <p:txBody>
          <a:bodyPr/>
          <a:lstStyle/>
          <a:p>
            <a:r>
              <a:rPr lang="en-US" dirty="0"/>
              <a:t>Batch processes</a:t>
            </a:r>
          </a:p>
          <a:p>
            <a:pPr lvl="1"/>
            <a:r>
              <a:rPr lang="en-US" dirty="0"/>
              <a:t>Specifies logic to run on a periodic </a:t>
            </a:r>
            <a:r>
              <a:rPr lang="en-US" dirty="0" smtClean="0"/>
              <a:t>basis</a:t>
            </a:r>
          </a:p>
          <a:p>
            <a:pPr marL="400050" lvl="1" indent="0">
              <a:buNone/>
            </a:pPr>
            <a:endParaRPr lang="en-US" dirty="0" smtClean="0"/>
          </a:p>
          <a:p>
            <a:r>
              <a:rPr lang="en-US" dirty="0" smtClean="0"/>
              <a:t>Web </a:t>
            </a:r>
            <a:r>
              <a:rPr lang="en-US" dirty="0"/>
              <a:t>services</a:t>
            </a:r>
          </a:p>
          <a:p>
            <a:pPr lvl="1"/>
            <a:r>
              <a:rPr lang="en-US" dirty="0"/>
              <a:t>Specifies methods made available to external applications for synchronous web service calls</a:t>
            </a:r>
          </a:p>
          <a:p>
            <a:endParaRPr lang="en-US" dirty="0"/>
          </a:p>
          <a:p>
            <a:r>
              <a:rPr lang="en-US" dirty="0" smtClean="0"/>
              <a:t>Integration </a:t>
            </a:r>
            <a:r>
              <a:rPr lang="en-US" dirty="0"/>
              <a:t>logic </a:t>
            </a:r>
            <a:r>
              <a:rPr lang="en-US" dirty="0" smtClean="0"/>
              <a:t>triggers include:</a:t>
            </a:r>
            <a:endParaRPr lang="en-US" dirty="0"/>
          </a:p>
          <a:p>
            <a:pPr lvl="1"/>
            <a:r>
              <a:rPr lang="en-US" dirty="0"/>
              <a:t>Non-messaging business rules</a:t>
            </a:r>
          </a:p>
          <a:p>
            <a:pPr lvl="1"/>
            <a:r>
              <a:rPr lang="en-US" dirty="0"/>
              <a:t>PCF actions (such as button clicks)</a:t>
            </a:r>
          </a:p>
          <a:p>
            <a:pPr lvl="1"/>
            <a:r>
              <a:rPr lang="en-US" dirty="0"/>
              <a:t>Workflows</a:t>
            </a:r>
          </a:p>
          <a:p>
            <a:endParaRPr lang="en-US" dirty="0"/>
          </a:p>
        </p:txBody>
      </p:sp>
      <p:grpSp>
        <p:nvGrpSpPr>
          <p:cNvPr id="58" name="icn Web Services WSI"/>
          <p:cNvGrpSpPr/>
          <p:nvPr/>
        </p:nvGrpSpPr>
        <p:grpSpPr>
          <a:xfrm>
            <a:off x="6944222" y="2590800"/>
            <a:ext cx="1158465" cy="1174324"/>
            <a:chOff x="6944222" y="2590800"/>
            <a:chExt cx="1158465" cy="1174324"/>
          </a:xfrm>
        </p:grpSpPr>
        <p:pic>
          <p:nvPicPr>
            <p:cNvPr id="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552" y="2590800"/>
              <a:ext cx="1121135" cy="11743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Box 56"/>
            <p:cNvSpPr txBox="1"/>
            <p:nvPr/>
          </p:nvSpPr>
          <p:spPr>
            <a:xfrm>
              <a:off x="6944222" y="2882130"/>
              <a:ext cx="863783" cy="343457"/>
            </a:xfrm>
            <a:prstGeom prst="rect">
              <a:avLst/>
            </a:prstGeom>
            <a:noFill/>
            <a:ln w="19050">
              <a:noFill/>
            </a:ln>
          </p:spPr>
          <p:txBody>
            <a:bodyPr wrap="square" rtlCol="0">
              <a:noAutofit/>
            </a:bodyPr>
            <a:lstStyle/>
            <a:p>
              <a:pPr algn="ctr"/>
              <a:r>
                <a:rPr lang="en-US" b="1" dirty="0" smtClean="0">
                  <a:solidFill>
                    <a:schemeClr val="tx2">
                      <a:lumMod val="50000"/>
                    </a:schemeClr>
                  </a:solidFill>
                  <a:cs typeface="Arial" pitchFamily="32" charset="0"/>
                </a:rPr>
                <a:t>WS-I</a:t>
              </a:r>
            </a:p>
          </p:txBody>
        </p:sp>
      </p:gr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552" y="914400"/>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0320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889000"/>
            <a:ext cx="1828800" cy="20889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a:t>Gosu features and benefits</a:t>
            </a:r>
          </a:p>
        </p:txBody>
      </p:sp>
      <p:sp>
        <p:nvSpPr>
          <p:cNvPr id="5" name="Content Placeholder 4"/>
          <p:cNvSpPr>
            <a:spLocks noGrp="1"/>
          </p:cNvSpPr>
          <p:nvPr>
            <p:ph idx="1"/>
          </p:nvPr>
        </p:nvSpPr>
        <p:spPr/>
        <p:txBody>
          <a:bodyPr/>
          <a:lstStyle/>
          <a:p>
            <a:r>
              <a:rPr lang="en-US" dirty="0"/>
              <a:t>Code is more compact</a:t>
            </a:r>
          </a:p>
          <a:p>
            <a:pPr lvl="1"/>
            <a:r>
              <a:rPr lang="en-US" dirty="0"/>
              <a:t>Direct access to Guidewire data model</a:t>
            </a:r>
          </a:p>
          <a:p>
            <a:r>
              <a:rPr lang="en-US" dirty="0"/>
              <a:t>Development time is shorter</a:t>
            </a:r>
          </a:p>
          <a:p>
            <a:pPr lvl="1"/>
            <a:r>
              <a:rPr lang="en-US" dirty="0" smtClean="0"/>
              <a:t>Reload </a:t>
            </a:r>
            <a:r>
              <a:rPr lang="en-US" dirty="0"/>
              <a:t>Classes or Make Project</a:t>
            </a:r>
          </a:p>
          <a:p>
            <a:r>
              <a:rPr lang="en-US" dirty="0" smtClean="0"/>
              <a:t>Guidewire Studio supports Gosu coding</a:t>
            </a:r>
          </a:p>
          <a:p>
            <a:pPr lvl="1"/>
            <a:r>
              <a:rPr lang="en-US" dirty="0" smtClean="0"/>
              <a:t>Code completion</a:t>
            </a:r>
          </a:p>
          <a:p>
            <a:pPr lvl="1"/>
            <a:r>
              <a:rPr lang="en-US" dirty="0" smtClean="0"/>
              <a:t>Syntax checking</a:t>
            </a:r>
          </a:p>
          <a:p>
            <a:pPr lvl="1"/>
            <a:r>
              <a:rPr lang="en-US" dirty="0" smtClean="0"/>
              <a:t>Navigable links</a:t>
            </a:r>
          </a:p>
          <a:p>
            <a:r>
              <a:rPr lang="en-US" dirty="0" smtClean="0"/>
              <a:t>Robust </a:t>
            </a:r>
            <a:r>
              <a:rPr lang="en-US" dirty="0"/>
              <a:t>interaction with Java</a:t>
            </a:r>
          </a:p>
          <a:p>
            <a:pPr lvl="1"/>
            <a:r>
              <a:rPr lang="en-US" dirty="0"/>
              <a:t>Easy to learn by Java programmers</a:t>
            </a:r>
          </a:p>
          <a:p>
            <a:pPr lvl="1"/>
            <a:r>
              <a:rPr lang="en-US" dirty="0"/>
              <a:t>Has access to all Java types and can reference Java classes</a:t>
            </a:r>
          </a:p>
          <a:p>
            <a:endParaRPr lang="en-US" dirty="0"/>
          </a:p>
        </p:txBody>
      </p:sp>
    </p:spTree>
    <p:extLst>
      <p:ext uri="{BB962C8B-B14F-4D97-AF65-F5344CB8AC3E}">
        <p14:creationId xmlns:p14="http://schemas.microsoft.com/office/powerpoint/2010/main" val="24233834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skills fundamental </a:t>
            </a:r>
            <a:r>
              <a:rPr lang="en-US" dirty="0" smtClean="0"/>
              <a:t>for integration</a:t>
            </a:r>
            <a:endParaRPr lang="en-US" dirty="0"/>
          </a:p>
        </p:txBody>
      </p:sp>
      <p:sp>
        <p:nvSpPr>
          <p:cNvPr id="3" name="Content Placeholder 2"/>
          <p:cNvSpPr>
            <a:spLocks noGrp="1"/>
          </p:cNvSpPr>
          <p:nvPr>
            <p:ph sz="half" idx="1"/>
          </p:nvPr>
        </p:nvSpPr>
        <p:spPr/>
        <p:txBody>
          <a:bodyPr/>
          <a:lstStyle/>
          <a:p>
            <a:r>
              <a:rPr lang="en-US" dirty="0" smtClean="0"/>
              <a:t>Integration points involve these skills:</a:t>
            </a:r>
          </a:p>
          <a:p>
            <a:pPr lvl="1"/>
            <a:r>
              <a:rPr lang="en-US" dirty="0"/>
              <a:t>Creating and modifying classes, including:</a:t>
            </a:r>
          </a:p>
          <a:p>
            <a:pPr lvl="2"/>
            <a:r>
              <a:rPr lang="en-US" dirty="0"/>
              <a:t>Declaring and referencing properties and methods</a:t>
            </a:r>
          </a:p>
          <a:p>
            <a:pPr lvl="2"/>
            <a:r>
              <a:rPr lang="en-US" dirty="0"/>
              <a:t>Extending classes</a:t>
            </a:r>
          </a:p>
          <a:p>
            <a:pPr lvl="2"/>
            <a:r>
              <a:rPr lang="en-US" dirty="0"/>
              <a:t>Creating and implementing interfaces</a:t>
            </a:r>
          </a:p>
          <a:p>
            <a:pPr lvl="1"/>
            <a:r>
              <a:rPr lang="en-US" dirty="0"/>
              <a:t>Using blocks as input parameters</a:t>
            </a:r>
          </a:p>
          <a:p>
            <a:pPr lvl="1"/>
            <a:r>
              <a:rPr lang="en-US" dirty="0"/>
              <a:t>Generating unique or sequential numbers</a:t>
            </a:r>
          </a:p>
          <a:p>
            <a:pPr lvl="1"/>
            <a:r>
              <a:rPr lang="en-US" dirty="0"/>
              <a:t>Writing queries to retrieve data from the Guidewire database</a:t>
            </a:r>
          </a:p>
          <a:p>
            <a:pPr lvl="1"/>
            <a:r>
              <a:rPr lang="en-US" dirty="0"/>
              <a:t>Manually committing data to the database</a:t>
            </a:r>
          </a:p>
          <a:p>
            <a:pPr lvl="1"/>
            <a:r>
              <a:rPr lang="en-US" dirty="0"/>
              <a:t>Using existing Java types and classes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240444">
            <a:off x="7115322" y="890083"/>
            <a:ext cx="1371600" cy="2065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4065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Gosu features</a:t>
            </a:r>
          </a:p>
        </p:txBody>
      </p:sp>
      <p:sp>
        <p:nvSpPr>
          <p:cNvPr id="3" name="Content Placeholder 2"/>
          <p:cNvSpPr>
            <a:spLocks noGrp="1"/>
          </p:cNvSpPr>
          <p:nvPr>
            <p:ph sz="half" idx="1"/>
          </p:nvPr>
        </p:nvSpPr>
        <p:spPr/>
        <p:txBody>
          <a:bodyPr/>
          <a:lstStyle/>
          <a:p>
            <a:r>
              <a:rPr lang="en-US" dirty="0"/>
              <a:t>Advanced </a:t>
            </a:r>
            <a:r>
              <a:rPr lang="en-US" dirty="0" smtClean="0"/>
              <a:t/>
            </a:r>
            <a:br>
              <a:rPr lang="en-US" dirty="0" smtClean="0"/>
            </a:br>
            <a:r>
              <a:rPr lang="en-US" dirty="0" smtClean="0"/>
              <a:t>object-oriented </a:t>
            </a:r>
            <a:r>
              <a:rPr lang="en-US" dirty="0"/>
              <a:t>design</a:t>
            </a:r>
          </a:p>
          <a:p>
            <a:pPr lvl="1"/>
            <a:r>
              <a:rPr lang="en-US" dirty="0" err="1"/>
              <a:t>Enums</a:t>
            </a:r>
            <a:endParaRPr lang="en-US" dirty="0"/>
          </a:p>
          <a:p>
            <a:pPr lvl="1"/>
            <a:r>
              <a:rPr lang="en-US" dirty="0"/>
              <a:t>Generics</a:t>
            </a:r>
          </a:p>
          <a:p>
            <a:pPr lvl="1"/>
            <a:r>
              <a:rPr lang="en-US" dirty="0"/>
              <a:t>Custom annotations</a:t>
            </a:r>
          </a:p>
          <a:p>
            <a:pPr lvl="1">
              <a:buFont typeface="Arial" charset="0"/>
              <a:buChar char="-"/>
            </a:pPr>
            <a:r>
              <a:rPr lang="en-US" sz="2200" dirty="0"/>
              <a:t>Numeric literals</a:t>
            </a:r>
          </a:p>
          <a:p>
            <a:pPr lvl="1">
              <a:buFont typeface="Arial" charset="0"/>
              <a:buChar char="-"/>
            </a:pPr>
            <a:r>
              <a:rPr lang="en-US" sz="2200" dirty="0"/>
              <a:t>Intervals</a:t>
            </a:r>
          </a:p>
          <a:p>
            <a:pPr lvl="1">
              <a:buFont typeface="Arial" charset="0"/>
              <a:buChar char="-"/>
            </a:pPr>
            <a:r>
              <a:rPr lang="en-US" sz="2200" dirty="0"/>
              <a:t>Null-safe operators</a:t>
            </a:r>
          </a:p>
          <a:p>
            <a:endParaRPr lang="en-US" dirty="0"/>
          </a:p>
        </p:txBody>
      </p:sp>
      <p:sp>
        <p:nvSpPr>
          <p:cNvPr id="5" name="Content Placeholder 4"/>
          <p:cNvSpPr>
            <a:spLocks noGrp="1"/>
          </p:cNvSpPr>
          <p:nvPr>
            <p:ph sz="half" idx="10"/>
          </p:nvPr>
        </p:nvSpPr>
        <p:spPr/>
        <p:txBody>
          <a:bodyPr/>
          <a:lstStyle/>
          <a:p>
            <a:r>
              <a:rPr lang="en-US" dirty="0"/>
              <a:t>Data transformation</a:t>
            </a:r>
          </a:p>
          <a:p>
            <a:pPr lvl="1"/>
            <a:r>
              <a:rPr lang="en-US" dirty="0" smtClean="0"/>
              <a:t>XmlElement </a:t>
            </a:r>
            <a:r>
              <a:rPr lang="en-US" dirty="0"/>
              <a:t>class </a:t>
            </a:r>
            <a:r>
              <a:rPr lang="en-US" dirty="0" smtClean="0"/>
              <a:t>to </a:t>
            </a:r>
            <a:r>
              <a:rPr lang="en-US" dirty="0"/>
              <a:t>import, modify, and/or export </a:t>
            </a:r>
            <a:r>
              <a:rPr lang="en-US" dirty="0" smtClean="0"/>
              <a:t>XML</a:t>
            </a:r>
            <a:endParaRPr lang="en-US" dirty="0"/>
          </a:p>
          <a:p>
            <a:pPr lvl="1"/>
            <a:r>
              <a:rPr lang="en-US" dirty="0" smtClean="0"/>
              <a:t>Typecode </a:t>
            </a:r>
            <a:r>
              <a:rPr lang="en-US" dirty="0"/>
              <a:t>mapper </a:t>
            </a:r>
            <a:r>
              <a:rPr lang="en-US" dirty="0" smtClean="0"/>
              <a:t>maps </a:t>
            </a:r>
            <a:r>
              <a:rPr lang="en-US" dirty="0"/>
              <a:t>Guidewire typecodes to external system typecodes and vice </a:t>
            </a:r>
            <a:r>
              <a:rPr lang="en-US" dirty="0" smtClean="0"/>
              <a:t>versa</a:t>
            </a:r>
            <a:endParaRPr lang="en-US" dirty="0"/>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Testing</a:t>
            </a:r>
          </a:p>
          <a:p>
            <a:pPr lvl="1"/>
            <a:r>
              <a:rPr lang="en-US" dirty="0"/>
              <a:t>Entity builders</a:t>
            </a:r>
          </a:p>
          <a:p>
            <a:pPr lvl="1"/>
            <a:r>
              <a:rPr lang="en-US" dirty="0" err="1"/>
              <a:t>GUnit</a:t>
            </a:r>
            <a:r>
              <a:rPr lang="en-US" dirty="0"/>
              <a:t> tests</a:t>
            </a:r>
          </a:p>
          <a:p>
            <a:endParaRPr lang="en-US" dirty="0"/>
          </a:p>
        </p:txBody>
      </p:sp>
    </p:spTree>
    <p:extLst>
      <p:ext uri="{BB962C8B-B14F-4D97-AF65-F5344CB8AC3E}">
        <p14:creationId xmlns:p14="http://schemas.microsoft.com/office/powerpoint/2010/main" val="165262035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2069</TotalTime>
  <Words>4586</Words>
  <Application>Microsoft Office PowerPoint</Application>
  <PresentationFormat>On-screen Show (4:3)</PresentationFormat>
  <Paragraphs>421</Paragraphs>
  <Slides>32</Slides>
  <Notes>32</Notes>
  <HiddenSlides>2</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Gosu for Integration </vt:lpstr>
      <vt:lpstr>PowerPoint Presentation</vt:lpstr>
      <vt:lpstr>PowerPoint Presentation</vt:lpstr>
      <vt:lpstr>Review:  Guidewire Gosu</vt:lpstr>
      <vt:lpstr>Where is Gosu used for integration? (1)</vt:lpstr>
      <vt:lpstr>Where is Gosu used for integration? (2)</vt:lpstr>
      <vt:lpstr>Gosu features and benefits</vt:lpstr>
      <vt:lpstr>Gosu skills fundamental for integration</vt:lpstr>
      <vt:lpstr>Additional Gosu features</vt:lpstr>
      <vt:lpstr>PowerPoint Presentation</vt:lpstr>
      <vt:lpstr>Gosu classes</vt:lpstr>
      <vt:lpstr>Step 1: [Optional] Create a package</vt:lpstr>
      <vt:lpstr>PowerPoint Presentation</vt:lpstr>
      <vt:lpstr>Creating Gosu classes</vt:lpstr>
      <vt:lpstr>Methods</vt:lpstr>
      <vt:lpstr>Properties</vt:lpstr>
      <vt:lpstr>Extending a class</vt:lpstr>
      <vt:lpstr>Logging</vt:lpstr>
      <vt:lpstr>Exception handling</vt:lpstr>
      <vt:lpstr>Annotation support</vt:lpstr>
      <vt:lpstr>PowerPoint Presentation</vt:lpstr>
      <vt:lpstr>Blocks</vt:lpstr>
      <vt:lpstr>Block syntax</vt:lpstr>
      <vt:lpstr>PowerPoint Presentation</vt:lpstr>
      <vt:lpstr>The sequence utility</vt:lpstr>
      <vt:lpstr>Using the sequence utility</vt:lpstr>
      <vt:lpstr>PowerPoint Presentation</vt:lpstr>
      <vt:lpstr>SequenceUtil in action</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For Integration</dc:title>
  <dc:subject>Guidewire 8.0 Application Integration Gosu For Integration</dc:subject>
  <dc:creator>Seth Luersen</dc:creator>
  <cp:keywords>Emerald;Guidewire 8.0 Application Integration;Gosu for Integration</cp:keywords>
  <cp:lastModifiedBy>Guidewire Education</cp:lastModifiedBy>
  <cp:revision>117</cp:revision>
  <dcterms:created xsi:type="dcterms:W3CDTF">2013-08-19T16:16:51Z</dcterms:created>
  <dcterms:modified xsi:type="dcterms:W3CDTF">2014-05-16T20:34:21Z</dcterms:modified>
  <cp:category>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