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3" r:id="rId1"/>
  </p:sldMasterIdLst>
  <p:notesMasterIdLst>
    <p:notesMasterId r:id="rId47"/>
  </p:notesMasterIdLst>
  <p:handoutMasterIdLst>
    <p:handoutMasterId r:id="rId48"/>
  </p:handoutMasterIdLst>
  <p:sldIdLst>
    <p:sldId id="256" r:id="rId2"/>
    <p:sldId id="257" r:id="rId3"/>
    <p:sldId id="258" r:id="rId4"/>
    <p:sldId id="304" r:id="rId5"/>
    <p:sldId id="276" r:id="rId6"/>
    <p:sldId id="277" r:id="rId7"/>
    <p:sldId id="278" r:id="rId8"/>
    <p:sldId id="279" r:id="rId9"/>
    <p:sldId id="280" r:id="rId10"/>
    <p:sldId id="264" r:id="rId11"/>
    <p:sldId id="265" r:id="rId12"/>
    <p:sldId id="263" r:id="rId13"/>
    <p:sldId id="300" r:id="rId14"/>
    <p:sldId id="281" r:id="rId15"/>
    <p:sldId id="282" r:id="rId16"/>
    <p:sldId id="283" r:id="rId17"/>
    <p:sldId id="266" r:id="rId18"/>
    <p:sldId id="267" r:id="rId19"/>
    <p:sldId id="307" r:id="rId20"/>
    <p:sldId id="284" r:id="rId21"/>
    <p:sldId id="286" r:id="rId22"/>
    <p:sldId id="287" r:id="rId23"/>
    <p:sldId id="285" r:id="rId24"/>
    <p:sldId id="288" r:id="rId25"/>
    <p:sldId id="269" r:id="rId26"/>
    <p:sldId id="270" r:id="rId27"/>
    <p:sldId id="309" r:id="rId28"/>
    <p:sldId id="289" r:id="rId29"/>
    <p:sldId id="290" r:id="rId30"/>
    <p:sldId id="272" r:id="rId31"/>
    <p:sldId id="273" r:id="rId32"/>
    <p:sldId id="291" r:id="rId33"/>
    <p:sldId id="292" r:id="rId34"/>
    <p:sldId id="293" r:id="rId35"/>
    <p:sldId id="299" r:id="rId36"/>
    <p:sldId id="296" r:id="rId37"/>
    <p:sldId id="310" r:id="rId38"/>
    <p:sldId id="298" r:id="rId39"/>
    <p:sldId id="274" r:id="rId40"/>
    <p:sldId id="275" r:id="rId41"/>
    <p:sldId id="301" r:id="rId42"/>
    <p:sldId id="302" r:id="rId43"/>
    <p:sldId id="260" r:id="rId44"/>
    <p:sldId id="261" r:id="rId45"/>
    <p:sldId id="26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0CA6634F-C6FD-4BBA-B04E-9ED03905FDE5}">
          <p14:sldIdLst>
            <p14:sldId id="258"/>
            <p14:sldId id="304"/>
            <p14:sldId id="276"/>
            <p14:sldId id="277"/>
            <p14:sldId id="278"/>
            <p14:sldId id="279"/>
            <p14:sldId id="280"/>
          </p14:sldIdLst>
        </p14:section>
        <p14:section name="XML Class" id="{DF2CDF89-1290-407C-A856-E873FD9BFD9E}">
          <p14:sldIdLst>
            <p14:sldId id="264"/>
            <p14:sldId id="265"/>
            <p14:sldId id="263"/>
            <p14:sldId id="300"/>
            <p14:sldId id="281"/>
            <p14:sldId id="282"/>
            <p14:sldId id="283"/>
          </p14:sldIdLst>
        </p14:section>
        <p14:section name="Reading" id="{A4CFB517-A2DA-4442-8078-2ADE5A313F18}">
          <p14:sldIdLst>
            <p14:sldId id="266"/>
            <p14:sldId id="267"/>
            <p14:sldId id="307"/>
            <p14:sldId id="284"/>
            <p14:sldId id="286"/>
            <p14:sldId id="287"/>
            <p14:sldId id="285"/>
            <p14:sldId id="288"/>
          </p14:sldIdLst>
        </p14:section>
        <p14:section name="Writing" id="{C9298063-A77E-4D13-9725-62F6923D2E73}">
          <p14:sldIdLst>
            <p14:sldId id="269"/>
            <p14:sldId id="270"/>
            <p14:sldId id="309"/>
            <p14:sldId id="289"/>
            <p14:sldId id="290"/>
          </p14:sldIdLst>
        </p14:section>
        <p14:section name="Strongly-typed" id="{0B0CFD27-2475-4A30-A117-C176BC7369F2}">
          <p14:sldIdLst>
            <p14:sldId id="272"/>
            <p14:sldId id="273"/>
            <p14:sldId id="291"/>
            <p14:sldId id="292"/>
            <p14:sldId id="293"/>
            <p14:sldId id="299"/>
            <p14:sldId id="296"/>
            <p14:sldId id="310"/>
            <p14:sldId id="298"/>
          </p14:sldIdLst>
        </p14:section>
        <p14:section name="XML Tools" id="{FE5B9D67-357B-48E6-8310-BEDF5B6E551A}">
          <p14:sldIdLst>
            <p14:sldId id="274"/>
            <p14:sldId id="275"/>
            <p14:sldId id="301"/>
            <p14:sldId id="302"/>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457" autoAdjust="0"/>
    <p:restoredTop sz="77756" autoAdjust="0"/>
  </p:normalViewPr>
  <p:slideViewPr>
    <p:cSldViewPr showGuides="1">
      <p:cViewPr>
        <p:scale>
          <a:sx n="100" d="100"/>
          <a:sy n="100" d="100"/>
        </p:scale>
        <p:origin x="-1860" y="-858"/>
      </p:cViewPr>
      <p:guideLst>
        <p:guide orient="horz"/>
        <p:guide/>
      </p:guideLst>
    </p:cSldViewPr>
  </p:slideViewPr>
  <p:notesTextViewPr>
    <p:cViewPr>
      <p:scale>
        <a:sx n="150" d="100"/>
        <a:sy n="150" d="100"/>
      </p:scale>
      <p:origin x="0" y="0"/>
    </p:cViewPr>
  </p:notesTextViewPr>
  <p:sorterViewPr>
    <p:cViewPr>
      <p:scale>
        <a:sx n="100" d="100"/>
        <a:sy n="100" d="100"/>
      </p:scale>
      <p:origin x="0" y="7380"/>
    </p:cViewPr>
  </p:sorterViewPr>
  <p:notesViewPr>
    <p:cSldViewPr showGuides="1">
      <p:cViewPr>
        <p:scale>
          <a:sx n="100" d="100"/>
          <a:sy n="100" d="100"/>
        </p:scale>
        <p:origin x="-3468" y="-15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t>
        <a:bodyPr/>
        <a:lstStyle/>
        <a:p>
          <a:endParaRPr lang="en-US"/>
        </a:p>
      </dgm:t>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t>
        <a:bodyPr/>
        <a:lstStyle/>
        <a:p>
          <a:endParaRPr lang="en-US"/>
        </a:p>
      </dgm:t>
    </dgm:pt>
    <dgm:pt modelId="{6322B716-AD5B-469B-B6C9-D0812BACD5A7}" type="pres">
      <dgm:prSet presAssocID="{3A326F82-BBA9-4891-9C01-CECB348137C8}" presName="Name13" presStyleLbl="parChTrans1D2" presStyleIdx="1" presStyleCnt="2"/>
      <dgm:spPr/>
      <dgm:t>
        <a:bodyPr/>
        <a:lstStyle/>
        <a:p>
          <a:endParaRPr lang="en-US"/>
        </a:p>
      </dgm:t>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t>
        <a:bodyPr/>
        <a:lstStyle/>
        <a:p>
          <a:endParaRPr lang="en-US"/>
        </a:p>
      </dgm:t>
    </dgm:pt>
  </dgm:ptLst>
  <dgm:cxnLst>
    <dgm:cxn modelId="{A0891454-E6F6-458D-9645-E9062241DD6B}" type="presOf" srcId="{1DB55942-BFD5-4174-94A7-42C9A424B9F6}" destId="{0CF3438D-9A90-4C81-8E47-64AFAEE046B7}" srcOrd="0" destOrd="0" presId="urn:microsoft.com/office/officeart/2005/8/layout/hierarchy3"/>
    <dgm:cxn modelId="{9A141EEA-8219-4097-BA82-616E1AB3C623}" type="presOf" srcId="{793D828B-ABA0-4426-901D-04DE2ED6B75D}" destId="{0367EBEA-8E8A-4C1C-9D5F-0D323918105D}" srcOrd="1" destOrd="0" presId="urn:microsoft.com/office/officeart/2005/8/layout/hierarchy3"/>
    <dgm:cxn modelId="{DF0B4EBE-2CD5-40E5-9F19-CBC70A70E181}" type="presOf" srcId="{864EE0E4-4AEC-42CD-84A4-9E9EF1B8E343}" destId="{ED8E1768-E956-4EB5-B9F8-EB5B483D2A11}" srcOrd="0" destOrd="0" presId="urn:microsoft.com/office/officeart/2005/8/layout/hierarchy3"/>
    <dgm:cxn modelId="{B71D7101-C357-4054-8DF6-75BC9504F852}" type="presOf" srcId="{793D828B-ABA0-4426-901D-04DE2ED6B75D}" destId="{0841F29B-CD42-48F9-A39F-404F3AF3FBB7}" srcOrd="0" destOrd="0" presId="urn:microsoft.com/office/officeart/2005/8/layout/hierarchy3"/>
    <dgm:cxn modelId="{F1368EFC-A72F-464E-98E6-0A737E6316FB}" type="presOf" srcId="{FAF3C371-E138-4677-9576-65DF20BE5FDF}" destId="{8DEF5889-9A79-4B8B-99E3-4E06D6E458CD}"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65FBD82F-C558-4986-9BE2-A1ACFADE0055}" type="presOf" srcId="{3A326F82-BBA9-4891-9C01-CECB348137C8}" destId="{6322B716-AD5B-469B-B6C9-D0812BACD5A7}" srcOrd="0" destOrd="0" presId="urn:microsoft.com/office/officeart/2005/8/layout/hierarchy3"/>
    <dgm:cxn modelId="{5FC65880-F660-4BD5-9161-11006EC490F4}" srcId="{793D828B-ABA0-4426-901D-04DE2ED6B75D}" destId="{864EE0E4-4AEC-42CD-84A4-9E9EF1B8E343}" srcOrd="0" destOrd="0" parTransId="{706F2198-8270-4483-8D92-DBEF04746BF9}" sibTransId="{1F382400-287F-4977-90DD-0ABA46200C21}"/>
    <dgm:cxn modelId="{1A3704F1-D539-43AF-A700-383E53E0753A}" srcId="{FAF3C371-E138-4677-9576-65DF20BE5FDF}" destId="{793D828B-ABA0-4426-901D-04DE2ED6B75D}" srcOrd="0" destOrd="0" parTransId="{C03F9808-E416-4B8F-84A0-B67D2FEE9D58}" sibTransId="{13565037-477F-4D41-8406-838E86242C08}"/>
    <dgm:cxn modelId="{32B8A144-4FEA-4A8D-B21F-3492B7942368}" type="presOf" srcId="{706F2198-8270-4483-8D92-DBEF04746BF9}" destId="{A3BDD698-BF91-4341-84D0-8FC2D3514B78}" srcOrd="0" destOrd="0" presId="urn:microsoft.com/office/officeart/2005/8/layout/hierarchy3"/>
    <dgm:cxn modelId="{3334A81F-465D-436E-B407-88B648A9164C}" type="presParOf" srcId="{8DEF5889-9A79-4B8B-99E3-4E06D6E458CD}" destId="{626844CA-C713-45A5-A7D1-D1977E3F3038}" srcOrd="0" destOrd="0" presId="urn:microsoft.com/office/officeart/2005/8/layout/hierarchy3"/>
    <dgm:cxn modelId="{1BB99AB7-9F7C-4331-A5A2-AC00CA391789}" type="presParOf" srcId="{626844CA-C713-45A5-A7D1-D1977E3F3038}" destId="{AC35E0B6-787E-4C0B-BB5C-73C7D7A35BC6}" srcOrd="0" destOrd="0" presId="urn:microsoft.com/office/officeart/2005/8/layout/hierarchy3"/>
    <dgm:cxn modelId="{9479C326-72D3-4691-A0F3-7CA24E8C56E3}" type="presParOf" srcId="{AC35E0B6-787E-4C0B-BB5C-73C7D7A35BC6}" destId="{0841F29B-CD42-48F9-A39F-404F3AF3FBB7}" srcOrd="0" destOrd="0" presId="urn:microsoft.com/office/officeart/2005/8/layout/hierarchy3"/>
    <dgm:cxn modelId="{FB40958B-8BFF-4971-9F61-6C56B3D12A79}" type="presParOf" srcId="{AC35E0B6-787E-4C0B-BB5C-73C7D7A35BC6}" destId="{0367EBEA-8E8A-4C1C-9D5F-0D323918105D}" srcOrd="1" destOrd="0" presId="urn:microsoft.com/office/officeart/2005/8/layout/hierarchy3"/>
    <dgm:cxn modelId="{A51CCD55-9DDD-4F3C-96D3-6EAE8B14BA7E}" type="presParOf" srcId="{626844CA-C713-45A5-A7D1-D1977E3F3038}" destId="{C9B148D1-9C1B-48E8-BB22-8940EB28892A}" srcOrd="1" destOrd="0" presId="urn:microsoft.com/office/officeart/2005/8/layout/hierarchy3"/>
    <dgm:cxn modelId="{716A5F80-B970-4606-ADD2-823D2F733F27}" type="presParOf" srcId="{C9B148D1-9C1B-48E8-BB22-8940EB28892A}" destId="{A3BDD698-BF91-4341-84D0-8FC2D3514B78}" srcOrd="0" destOrd="0" presId="urn:microsoft.com/office/officeart/2005/8/layout/hierarchy3"/>
    <dgm:cxn modelId="{A7AF24BC-7683-49BB-BD46-C35904881989}" type="presParOf" srcId="{C9B148D1-9C1B-48E8-BB22-8940EB28892A}" destId="{ED8E1768-E956-4EB5-B9F8-EB5B483D2A11}" srcOrd="1" destOrd="0" presId="urn:microsoft.com/office/officeart/2005/8/layout/hierarchy3"/>
    <dgm:cxn modelId="{4DA1E163-082E-4372-AE5C-0F13C652A08E}" type="presParOf" srcId="{C9B148D1-9C1B-48E8-BB22-8940EB28892A}" destId="{6322B716-AD5B-469B-B6C9-D0812BACD5A7}" srcOrd="2" destOrd="0" presId="urn:microsoft.com/office/officeart/2005/8/layout/hierarchy3"/>
    <dgm:cxn modelId="{A0319C11-3E08-4C94-BFDA-63D56681C539}"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t>
        <a:bodyPr/>
        <a:lstStyle/>
        <a:p>
          <a:endParaRPr lang="en-US"/>
        </a:p>
      </dgm:t>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t>
        <a:bodyPr/>
        <a:lstStyle/>
        <a:p>
          <a:endParaRPr lang="en-US"/>
        </a:p>
      </dgm:t>
    </dgm:pt>
    <dgm:pt modelId="{6322B716-AD5B-469B-B6C9-D0812BACD5A7}" type="pres">
      <dgm:prSet presAssocID="{3A326F82-BBA9-4891-9C01-CECB348137C8}" presName="Name13" presStyleLbl="parChTrans1D2" presStyleIdx="1" presStyleCnt="2"/>
      <dgm:spPr/>
      <dgm:t>
        <a:bodyPr/>
        <a:lstStyle/>
        <a:p>
          <a:endParaRPr lang="en-US"/>
        </a:p>
      </dgm:t>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t>
        <a:bodyPr/>
        <a:lstStyle/>
        <a:p>
          <a:endParaRPr lang="en-US"/>
        </a:p>
      </dgm:t>
    </dgm:pt>
  </dgm:ptLst>
  <dgm:cxnLst>
    <dgm:cxn modelId="{8BD89E32-25B9-45C5-89B7-1B80C3937414}" type="presOf" srcId="{3A326F82-BBA9-4891-9C01-CECB348137C8}" destId="{6322B716-AD5B-469B-B6C9-D0812BACD5A7}" srcOrd="0" destOrd="0" presId="urn:microsoft.com/office/officeart/2005/8/layout/hierarchy3"/>
    <dgm:cxn modelId="{040979A3-51B1-4ECB-8990-37DB67D275CC}" type="presOf" srcId="{FAF3C371-E138-4677-9576-65DF20BE5FDF}" destId="{8DEF5889-9A79-4B8B-99E3-4E06D6E458CD}" srcOrd="0" destOrd="0" presId="urn:microsoft.com/office/officeart/2005/8/layout/hierarchy3"/>
    <dgm:cxn modelId="{485899A5-1D44-437E-981C-D8C1BFE8431E}" type="presOf" srcId="{706F2198-8270-4483-8D92-DBEF04746BF9}" destId="{A3BDD698-BF91-4341-84D0-8FC2D3514B78}"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5FC65880-F660-4BD5-9161-11006EC490F4}" srcId="{793D828B-ABA0-4426-901D-04DE2ED6B75D}" destId="{864EE0E4-4AEC-42CD-84A4-9E9EF1B8E343}" srcOrd="0" destOrd="0" parTransId="{706F2198-8270-4483-8D92-DBEF04746BF9}" sibTransId="{1F382400-287F-4977-90DD-0ABA46200C21}"/>
    <dgm:cxn modelId="{1A3704F1-D539-43AF-A700-383E53E0753A}" srcId="{FAF3C371-E138-4677-9576-65DF20BE5FDF}" destId="{793D828B-ABA0-4426-901D-04DE2ED6B75D}" srcOrd="0" destOrd="0" parTransId="{C03F9808-E416-4B8F-84A0-B67D2FEE9D58}" sibTransId="{13565037-477F-4D41-8406-838E86242C08}"/>
    <dgm:cxn modelId="{F2912A61-F7A3-4480-A8E3-71EDEF34486B}" type="presOf" srcId="{793D828B-ABA0-4426-901D-04DE2ED6B75D}" destId="{0841F29B-CD42-48F9-A39F-404F3AF3FBB7}" srcOrd="0" destOrd="0" presId="urn:microsoft.com/office/officeart/2005/8/layout/hierarchy3"/>
    <dgm:cxn modelId="{62CDD274-D638-4720-AA7D-67401A2E4946}" type="presOf" srcId="{793D828B-ABA0-4426-901D-04DE2ED6B75D}" destId="{0367EBEA-8E8A-4C1C-9D5F-0D323918105D}" srcOrd="1" destOrd="0" presId="urn:microsoft.com/office/officeart/2005/8/layout/hierarchy3"/>
    <dgm:cxn modelId="{B98D48C1-1DE7-4005-9D7E-11CF0E2E392C}" type="presOf" srcId="{864EE0E4-4AEC-42CD-84A4-9E9EF1B8E343}" destId="{ED8E1768-E956-4EB5-B9F8-EB5B483D2A11}" srcOrd="0" destOrd="0" presId="urn:microsoft.com/office/officeart/2005/8/layout/hierarchy3"/>
    <dgm:cxn modelId="{29F65F85-7B70-4C9A-B64A-090E86BE39F4}" type="presOf" srcId="{1DB55942-BFD5-4174-94A7-42C9A424B9F6}" destId="{0CF3438D-9A90-4C81-8E47-64AFAEE046B7}" srcOrd="0" destOrd="0" presId="urn:microsoft.com/office/officeart/2005/8/layout/hierarchy3"/>
    <dgm:cxn modelId="{1B8C6D6A-1FC3-430F-9CEC-8775B29BD26A}" type="presParOf" srcId="{8DEF5889-9A79-4B8B-99E3-4E06D6E458CD}" destId="{626844CA-C713-45A5-A7D1-D1977E3F3038}" srcOrd="0" destOrd="0" presId="urn:microsoft.com/office/officeart/2005/8/layout/hierarchy3"/>
    <dgm:cxn modelId="{D94A76C2-759C-43C9-818F-D415FA090521}" type="presParOf" srcId="{626844CA-C713-45A5-A7D1-D1977E3F3038}" destId="{AC35E0B6-787E-4C0B-BB5C-73C7D7A35BC6}" srcOrd="0" destOrd="0" presId="urn:microsoft.com/office/officeart/2005/8/layout/hierarchy3"/>
    <dgm:cxn modelId="{49713F0B-CDFD-4D37-8745-9C18E6361316}" type="presParOf" srcId="{AC35E0B6-787E-4C0B-BB5C-73C7D7A35BC6}" destId="{0841F29B-CD42-48F9-A39F-404F3AF3FBB7}" srcOrd="0" destOrd="0" presId="urn:microsoft.com/office/officeart/2005/8/layout/hierarchy3"/>
    <dgm:cxn modelId="{B9E9BA97-2E95-4039-B5B6-16781146E014}" type="presParOf" srcId="{AC35E0B6-787E-4C0B-BB5C-73C7D7A35BC6}" destId="{0367EBEA-8E8A-4C1C-9D5F-0D323918105D}" srcOrd="1" destOrd="0" presId="urn:microsoft.com/office/officeart/2005/8/layout/hierarchy3"/>
    <dgm:cxn modelId="{76E83D99-B587-4853-9ADA-E6FAA2F5F367}" type="presParOf" srcId="{626844CA-C713-45A5-A7D1-D1977E3F3038}" destId="{C9B148D1-9C1B-48E8-BB22-8940EB28892A}" srcOrd="1" destOrd="0" presId="urn:microsoft.com/office/officeart/2005/8/layout/hierarchy3"/>
    <dgm:cxn modelId="{DA2BFF3A-F9E0-42A8-9004-854F123A447A}" type="presParOf" srcId="{C9B148D1-9C1B-48E8-BB22-8940EB28892A}" destId="{A3BDD698-BF91-4341-84D0-8FC2D3514B78}" srcOrd="0" destOrd="0" presId="urn:microsoft.com/office/officeart/2005/8/layout/hierarchy3"/>
    <dgm:cxn modelId="{CF315C16-136F-4A8F-B598-AC24A74637FB}" type="presParOf" srcId="{C9B148D1-9C1B-48E8-BB22-8940EB28892A}" destId="{ED8E1768-E956-4EB5-B9F8-EB5B483D2A11}" srcOrd="1" destOrd="0" presId="urn:microsoft.com/office/officeart/2005/8/layout/hierarchy3"/>
    <dgm:cxn modelId="{6D41570B-058C-4285-BABD-5DAC730E4109}" type="presParOf" srcId="{C9B148D1-9C1B-48E8-BB22-8940EB28892A}" destId="{6322B716-AD5B-469B-B6C9-D0812BACD5A7}" srcOrd="2" destOrd="0" presId="urn:microsoft.com/office/officeart/2005/8/layout/hierarchy3"/>
    <dgm:cxn modelId="{FFB2909F-BD7D-4ACC-A7C6-8D901BC7292D}"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t>
        <a:bodyPr/>
        <a:lstStyle/>
        <a:p>
          <a:endParaRPr lang="en-US"/>
        </a:p>
      </dgm:t>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t>
        <a:bodyPr/>
        <a:lstStyle/>
        <a:p>
          <a:endParaRPr lang="en-US"/>
        </a:p>
      </dgm:t>
    </dgm:pt>
    <dgm:pt modelId="{6322B716-AD5B-469B-B6C9-D0812BACD5A7}" type="pres">
      <dgm:prSet presAssocID="{3A326F82-BBA9-4891-9C01-CECB348137C8}" presName="Name13" presStyleLbl="parChTrans1D2" presStyleIdx="1" presStyleCnt="2"/>
      <dgm:spPr/>
      <dgm:t>
        <a:bodyPr/>
        <a:lstStyle/>
        <a:p>
          <a:endParaRPr lang="en-US"/>
        </a:p>
      </dgm:t>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t>
        <a:bodyPr/>
        <a:lstStyle/>
        <a:p>
          <a:endParaRPr lang="en-US"/>
        </a:p>
      </dgm:t>
    </dgm:pt>
  </dgm:ptLst>
  <dgm:cxnLst>
    <dgm:cxn modelId="{4B66F4DE-6159-4C70-B821-0825E0B883F1}" type="presOf" srcId="{793D828B-ABA0-4426-901D-04DE2ED6B75D}" destId="{0841F29B-CD42-48F9-A39F-404F3AF3FBB7}" srcOrd="0" destOrd="0" presId="urn:microsoft.com/office/officeart/2005/8/layout/hierarchy3"/>
    <dgm:cxn modelId="{287AB0C4-1C89-42E4-AA0D-D74B5D09BC19}" type="presOf" srcId="{1DB55942-BFD5-4174-94A7-42C9A424B9F6}" destId="{0CF3438D-9A90-4C81-8E47-64AFAEE046B7}"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1A3704F1-D539-43AF-A700-383E53E0753A}" srcId="{FAF3C371-E138-4677-9576-65DF20BE5FDF}" destId="{793D828B-ABA0-4426-901D-04DE2ED6B75D}" srcOrd="0" destOrd="0" parTransId="{C03F9808-E416-4B8F-84A0-B67D2FEE9D58}" sibTransId="{13565037-477F-4D41-8406-838E86242C08}"/>
    <dgm:cxn modelId="{7DD8DF17-D2CC-497B-B244-5BE44D2D5DF9}" type="presOf" srcId="{793D828B-ABA0-4426-901D-04DE2ED6B75D}" destId="{0367EBEA-8E8A-4C1C-9D5F-0D323918105D}" srcOrd="1" destOrd="0" presId="urn:microsoft.com/office/officeart/2005/8/layout/hierarchy3"/>
    <dgm:cxn modelId="{5FC65880-F660-4BD5-9161-11006EC490F4}" srcId="{793D828B-ABA0-4426-901D-04DE2ED6B75D}" destId="{864EE0E4-4AEC-42CD-84A4-9E9EF1B8E343}" srcOrd="0" destOrd="0" parTransId="{706F2198-8270-4483-8D92-DBEF04746BF9}" sibTransId="{1F382400-287F-4977-90DD-0ABA46200C21}"/>
    <dgm:cxn modelId="{FFE785EC-5622-4BAE-B23E-104D0BD74090}" type="presOf" srcId="{706F2198-8270-4483-8D92-DBEF04746BF9}" destId="{A3BDD698-BF91-4341-84D0-8FC2D3514B78}" srcOrd="0" destOrd="0" presId="urn:microsoft.com/office/officeart/2005/8/layout/hierarchy3"/>
    <dgm:cxn modelId="{2102D83A-A5CB-45DA-9E3F-CE79E8870E69}" type="presOf" srcId="{864EE0E4-4AEC-42CD-84A4-9E9EF1B8E343}" destId="{ED8E1768-E956-4EB5-B9F8-EB5B483D2A11}" srcOrd="0" destOrd="0" presId="urn:microsoft.com/office/officeart/2005/8/layout/hierarchy3"/>
    <dgm:cxn modelId="{98440F68-5FF0-4FC6-A803-923E574E6015}" type="presOf" srcId="{3A326F82-BBA9-4891-9C01-CECB348137C8}" destId="{6322B716-AD5B-469B-B6C9-D0812BACD5A7}" srcOrd="0" destOrd="0" presId="urn:microsoft.com/office/officeart/2005/8/layout/hierarchy3"/>
    <dgm:cxn modelId="{4483E80F-5C4D-4C21-89FB-36C0109CA904}" type="presOf" srcId="{FAF3C371-E138-4677-9576-65DF20BE5FDF}" destId="{8DEF5889-9A79-4B8B-99E3-4E06D6E458CD}" srcOrd="0" destOrd="0" presId="urn:microsoft.com/office/officeart/2005/8/layout/hierarchy3"/>
    <dgm:cxn modelId="{1CCE34DA-C016-4F9A-AD7B-F867AA135754}" type="presParOf" srcId="{8DEF5889-9A79-4B8B-99E3-4E06D6E458CD}" destId="{626844CA-C713-45A5-A7D1-D1977E3F3038}" srcOrd="0" destOrd="0" presId="urn:microsoft.com/office/officeart/2005/8/layout/hierarchy3"/>
    <dgm:cxn modelId="{915DA9B6-D1E9-4951-AC2B-FF95B87D05FF}" type="presParOf" srcId="{626844CA-C713-45A5-A7D1-D1977E3F3038}" destId="{AC35E0B6-787E-4C0B-BB5C-73C7D7A35BC6}" srcOrd="0" destOrd="0" presId="urn:microsoft.com/office/officeart/2005/8/layout/hierarchy3"/>
    <dgm:cxn modelId="{E8EA1F84-5513-409F-8BD1-CF894E128D43}" type="presParOf" srcId="{AC35E0B6-787E-4C0B-BB5C-73C7D7A35BC6}" destId="{0841F29B-CD42-48F9-A39F-404F3AF3FBB7}" srcOrd="0" destOrd="0" presId="urn:microsoft.com/office/officeart/2005/8/layout/hierarchy3"/>
    <dgm:cxn modelId="{2EAD4A8D-B759-489A-BB34-DB567671BED3}" type="presParOf" srcId="{AC35E0B6-787E-4C0B-BB5C-73C7D7A35BC6}" destId="{0367EBEA-8E8A-4C1C-9D5F-0D323918105D}" srcOrd="1" destOrd="0" presId="urn:microsoft.com/office/officeart/2005/8/layout/hierarchy3"/>
    <dgm:cxn modelId="{EEA12ED8-2E81-49A1-9945-F5F3B9AD73CD}" type="presParOf" srcId="{626844CA-C713-45A5-A7D1-D1977E3F3038}" destId="{C9B148D1-9C1B-48E8-BB22-8940EB28892A}" srcOrd="1" destOrd="0" presId="urn:microsoft.com/office/officeart/2005/8/layout/hierarchy3"/>
    <dgm:cxn modelId="{134CBB08-5DCE-416A-A1F3-4B2F3DA1D519}" type="presParOf" srcId="{C9B148D1-9C1B-48E8-BB22-8940EB28892A}" destId="{A3BDD698-BF91-4341-84D0-8FC2D3514B78}" srcOrd="0" destOrd="0" presId="urn:microsoft.com/office/officeart/2005/8/layout/hierarchy3"/>
    <dgm:cxn modelId="{2475009E-3EC2-44A0-8621-FFDA6D81AE48}" type="presParOf" srcId="{C9B148D1-9C1B-48E8-BB22-8940EB28892A}" destId="{ED8E1768-E956-4EB5-B9F8-EB5B483D2A11}" srcOrd="1" destOrd="0" presId="urn:microsoft.com/office/officeart/2005/8/layout/hierarchy3"/>
    <dgm:cxn modelId="{E51C11E2-6D21-47BA-B58C-AB05AC7BB7CB}" type="presParOf" srcId="{C9B148D1-9C1B-48E8-BB22-8940EB28892A}" destId="{6322B716-AD5B-469B-B6C9-D0812BACD5A7}" srcOrd="2" destOrd="0" presId="urn:microsoft.com/office/officeart/2005/8/layout/hierarchy3"/>
    <dgm:cxn modelId="{F5C7B3E8-DFAB-4348-B02C-39493C922690}"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t>
        <a:bodyPr/>
        <a:lstStyle/>
        <a:p>
          <a:endParaRPr lang="en-US"/>
        </a:p>
      </dgm:t>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t>
        <a:bodyPr/>
        <a:lstStyle/>
        <a:p>
          <a:endParaRPr lang="en-US"/>
        </a:p>
      </dgm:t>
    </dgm:pt>
    <dgm:pt modelId="{6322B716-AD5B-469B-B6C9-D0812BACD5A7}" type="pres">
      <dgm:prSet presAssocID="{3A326F82-BBA9-4891-9C01-CECB348137C8}" presName="Name13" presStyleLbl="parChTrans1D2" presStyleIdx="1" presStyleCnt="2"/>
      <dgm:spPr/>
      <dgm:t>
        <a:bodyPr/>
        <a:lstStyle/>
        <a:p>
          <a:endParaRPr lang="en-US"/>
        </a:p>
      </dgm:t>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t>
        <a:bodyPr/>
        <a:lstStyle/>
        <a:p>
          <a:endParaRPr lang="en-US"/>
        </a:p>
      </dgm:t>
    </dgm:pt>
  </dgm:ptLst>
  <dgm:cxnLst>
    <dgm:cxn modelId="{8F59B4AA-FB7F-4243-B423-09C332BD749D}" type="presOf" srcId="{FAF3C371-E138-4677-9576-65DF20BE5FDF}" destId="{8DEF5889-9A79-4B8B-99E3-4E06D6E458CD}" srcOrd="0" destOrd="0" presId="urn:microsoft.com/office/officeart/2005/8/layout/hierarchy3"/>
    <dgm:cxn modelId="{F7140775-B127-4528-ABD0-F18B6396596E}" type="presOf" srcId="{3A326F82-BBA9-4891-9C01-CECB348137C8}" destId="{6322B716-AD5B-469B-B6C9-D0812BACD5A7}" srcOrd="0" destOrd="0" presId="urn:microsoft.com/office/officeart/2005/8/layout/hierarchy3"/>
    <dgm:cxn modelId="{915EBBBB-3EF4-4DAF-8938-01CFD7EE0980}" type="presOf" srcId="{793D828B-ABA0-4426-901D-04DE2ED6B75D}" destId="{0367EBEA-8E8A-4C1C-9D5F-0D323918105D}" srcOrd="1" destOrd="0" presId="urn:microsoft.com/office/officeart/2005/8/layout/hierarchy3"/>
    <dgm:cxn modelId="{4B3A43B6-353D-4A4C-874B-4892E2E9077B}" type="presOf" srcId="{864EE0E4-4AEC-42CD-84A4-9E9EF1B8E343}" destId="{ED8E1768-E956-4EB5-B9F8-EB5B483D2A11}"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5FC65880-F660-4BD5-9161-11006EC490F4}" srcId="{793D828B-ABA0-4426-901D-04DE2ED6B75D}" destId="{864EE0E4-4AEC-42CD-84A4-9E9EF1B8E343}" srcOrd="0" destOrd="0" parTransId="{706F2198-8270-4483-8D92-DBEF04746BF9}" sibTransId="{1F382400-287F-4977-90DD-0ABA46200C21}"/>
    <dgm:cxn modelId="{EDCBF1DC-5288-48D6-B1D1-8BB8D9ECADF8}" type="presOf" srcId="{706F2198-8270-4483-8D92-DBEF04746BF9}" destId="{A3BDD698-BF91-4341-84D0-8FC2D3514B78}" srcOrd="0" destOrd="0" presId="urn:microsoft.com/office/officeart/2005/8/layout/hierarchy3"/>
    <dgm:cxn modelId="{1A3704F1-D539-43AF-A700-383E53E0753A}" srcId="{FAF3C371-E138-4677-9576-65DF20BE5FDF}" destId="{793D828B-ABA0-4426-901D-04DE2ED6B75D}" srcOrd="0" destOrd="0" parTransId="{C03F9808-E416-4B8F-84A0-B67D2FEE9D58}" sibTransId="{13565037-477F-4D41-8406-838E86242C08}"/>
    <dgm:cxn modelId="{3541F6AC-7FA4-4E46-AE7E-05AE4A10972A}" type="presOf" srcId="{1DB55942-BFD5-4174-94A7-42C9A424B9F6}" destId="{0CF3438D-9A90-4C81-8E47-64AFAEE046B7}" srcOrd="0" destOrd="0" presId="urn:microsoft.com/office/officeart/2005/8/layout/hierarchy3"/>
    <dgm:cxn modelId="{60A77ACF-3AAA-492A-80F2-21AD189159E8}" type="presOf" srcId="{793D828B-ABA0-4426-901D-04DE2ED6B75D}" destId="{0841F29B-CD42-48F9-A39F-404F3AF3FBB7}" srcOrd="0" destOrd="0" presId="urn:microsoft.com/office/officeart/2005/8/layout/hierarchy3"/>
    <dgm:cxn modelId="{DAB6CD8C-2B41-4A77-8EA2-72089478DD64}" type="presParOf" srcId="{8DEF5889-9A79-4B8B-99E3-4E06D6E458CD}" destId="{626844CA-C713-45A5-A7D1-D1977E3F3038}" srcOrd="0" destOrd="0" presId="urn:microsoft.com/office/officeart/2005/8/layout/hierarchy3"/>
    <dgm:cxn modelId="{45995F5F-E5DF-4545-84C4-678F01250444}" type="presParOf" srcId="{626844CA-C713-45A5-A7D1-D1977E3F3038}" destId="{AC35E0B6-787E-4C0B-BB5C-73C7D7A35BC6}" srcOrd="0" destOrd="0" presId="urn:microsoft.com/office/officeart/2005/8/layout/hierarchy3"/>
    <dgm:cxn modelId="{4D5CAB52-9A7D-4AC5-84B6-58E7D9464C93}" type="presParOf" srcId="{AC35E0B6-787E-4C0B-BB5C-73C7D7A35BC6}" destId="{0841F29B-CD42-48F9-A39F-404F3AF3FBB7}" srcOrd="0" destOrd="0" presId="urn:microsoft.com/office/officeart/2005/8/layout/hierarchy3"/>
    <dgm:cxn modelId="{8EEC98AA-CE64-4A2A-B31B-55DECD08EEB5}" type="presParOf" srcId="{AC35E0B6-787E-4C0B-BB5C-73C7D7A35BC6}" destId="{0367EBEA-8E8A-4C1C-9D5F-0D323918105D}" srcOrd="1" destOrd="0" presId="urn:microsoft.com/office/officeart/2005/8/layout/hierarchy3"/>
    <dgm:cxn modelId="{DB51AC26-FF2F-49C3-AA4F-5B3095072D11}" type="presParOf" srcId="{626844CA-C713-45A5-A7D1-D1977E3F3038}" destId="{C9B148D1-9C1B-48E8-BB22-8940EB28892A}" srcOrd="1" destOrd="0" presId="urn:microsoft.com/office/officeart/2005/8/layout/hierarchy3"/>
    <dgm:cxn modelId="{BDC6A2AD-1C3F-4AC3-91CA-A8C9FC05DAC3}" type="presParOf" srcId="{C9B148D1-9C1B-48E8-BB22-8940EB28892A}" destId="{A3BDD698-BF91-4341-84D0-8FC2D3514B78}" srcOrd="0" destOrd="0" presId="urn:microsoft.com/office/officeart/2005/8/layout/hierarchy3"/>
    <dgm:cxn modelId="{4ED0DDB4-DB8A-448A-96C6-517A3A1340DB}" type="presParOf" srcId="{C9B148D1-9C1B-48E8-BB22-8940EB28892A}" destId="{ED8E1768-E956-4EB5-B9F8-EB5B483D2A11}" srcOrd="1" destOrd="0" presId="urn:microsoft.com/office/officeart/2005/8/layout/hierarchy3"/>
    <dgm:cxn modelId="{58A94EF2-A52D-4A03-98D9-E6040F639B23}" type="presParOf" srcId="{C9B148D1-9C1B-48E8-BB22-8940EB28892A}" destId="{6322B716-AD5B-469B-B6C9-D0812BACD5A7}" srcOrd="2" destOrd="0" presId="urn:microsoft.com/office/officeart/2005/8/layout/hierarchy3"/>
    <dgm:cxn modelId="{28781B62-77C2-47B8-91DD-251337E0E5A5}"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408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1"/>
      <dgm:spPr/>
      <dgm:t>
        <a:bodyPr/>
        <a:lstStyle/>
        <a:p>
          <a:endParaRPr lang="en-US"/>
        </a:p>
      </dgm:t>
    </dgm:pt>
    <dgm:pt modelId="{ED8E1768-E956-4EB5-B9F8-EB5B483D2A11}" type="pres">
      <dgm:prSet presAssocID="{864EE0E4-4AEC-42CD-84A4-9E9EF1B8E343}" presName="childText" presStyleLbl="bgAcc1" presStyleIdx="0" presStyleCnt="1" custLinFactNeighborY="615">
        <dgm:presLayoutVars>
          <dgm:bulletEnabled val="1"/>
        </dgm:presLayoutVars>
      </dgm:prSet>
      <dgm:spPr>
        <a:prstGeom prst="cube">
          <a:avLst/>
        </a:prstGeom>
      </dgm:spPr>
      <dgm:t>
        <a:bodyPr/>
        <a:lstStyle/>
        <a:p>
          <a:endParaRPr lang="en-US"/>
        </a:p>
      </dgm:t>
    </dgm:pt>
  </dgm:ptLst>
  <dgm:cxnLst>
    <dgm:cxn modelId="{4DC72D95-EF15-4B8C-BB93-BB50D4CABAE0}" type="presOf" srcId="{706F2198-8270-4483-8D92-DBEF04746BF9}" destId="{A3BDD698-BF91-4341-84D0-8FC2D3514B78}" srcOrd="0" destOrd="0" presId="urn:microsoft.com/office/officeart/2005/8/layout/hierarchy3"/>
    <dgm:cxn modelId="{CD94F4D5-5ED3-4B4F-9D28-87DEBFBE6D31}" type="presOf" srcId="{864EE0E4-4AEC-42CD-84A4-9E9EF1B8E343}" destId="{ED8E1768-E956-4EB5-B9F8-EB5B483D2A11}" srcOrd="0" destOrd="0" presId="urn:microsoft.com/office/officeart/2005/8/layout/hierarchy3"/>
    <dgm:cxn modelId="{848AF5BF-2C9D-4DD3-A3E2-245D92EB52B1}" type="presOf" srcId="{FAF3C371-E138-4677-9576-65DF20BE5FDF}" destId="{8DEF5889-9A79-4B8B-99E3-4E06D6E458CD}" srcOrd="0" destOrd="0" presId="urn:microsoft.com/office/officeart/2005/8/layout/hierarchy3"/>
    <dgm:cxn modelId="{5FC65880-F660-4BD5-9161-11006EC490F4}" srcId="{793D828B-ABA0-4426-901D-04DE2ED6B75D}" destId="{864EE0E4-4AEC-42CD-84A4-9E9EF1B8E343}" srcOrd="0" destOrd="0" parTransId="{706F2198-8270-4483-8D92-DBEF04746BF9}" sibTransId="{1F382400-287F-4977-90DD-0ABA46200C21}"/>
    <dgm:cxn modelId="{7A66ED28-4FBE-4341-972E-BB457E5B2226}" type="presOf" srcId="{793D828B-ABA0-4426-901D-04DE2ED6B75D}" destId="{0367EBEA-8E8A-4C1C-9D5F-0D323918105D}" srcOrd="1" destOrd="0" presId="urn:microsoft.com/office/officeart/2005/8/layout/hierarchy3"/>
    <dgm:cxn modelId="{176BFDED-968C-4C77-9381-23C84E5EA069}" type="presOf" srcId="{793D828B-ABA0-4426-901D-04DE2ED6B75D}" destId="{0841F29B-CD42-48F9-A39F-404F3AF3FBB7}" srcOrd="0" destOrd="0" presId="urn:microsoft.com/office/officeart/2005/8/layout/hierarchy3"/>
    <dgm:cxn modelId="{1A3704F1-D539-43AF-A700-383E53E0753A}" srcId="{FAF3C371-E138-4677-9576-65DF20BE5FDF}" destId="{793D828B-ABA0-4426-901D-04DE2ED6B75D}" srcOrd="0" destOrd="0" parTransId="{C03F9808-E416-4B8F-84A0-B67D2FEE9D58}" sibTransId="{13565037-477F-4D41-8406-838E86242C08}"/>
    <dgm:cxn modelId="{2C6359E0-82B5-4D0C-B95A-10C8DF692096}" type="presParOf" srcId="{8DEF5889-9A79-4B8B-99E3-4E06D6E458CD}" destId="{626844CA-C713-45A5-A7D1-D1977E3F3038}" srcOrd="0" destOrd="0" presId="urn:microsoft.com/office/officeart/2005/8/layout/hierarchy3"/>
    <dgm:cxn modelId="{6C477F73-FBF6-45B9-9FB8-DD6CE8A23DB2}" type="presParOf" srcId="{626844CA-C713-45A5-A7D1-D1977E3F3038}" destId="{AC35E0B6-787E-4C0B-BB5C-73C7D7A35BC6}" srcOrd="0" destOrd="0" presId="urn:microsoft.com/office/officeart/2005/8/layout/hierarchy3"/>
    <dgm:cxn modelId="{2D01C8AE-E97B-4C34-9961-B08BBA20943D}" type="presParOf" srcId="{AC35E0B6-787E-4C0B-BB5C-73C7D7A35BC6}" destId="{0841F29B-CD42-48F9-A39F-404F3AF3FBB7}" srcOrd="0" destOrd="0" presId="urn:microsoft.com/office/officeart/2005/8/layout/hierarchy3"/>
    <dgm:cxn modelId="{1A6AC531-07DA-46A1-9C58-B5F554C046A0}" type="presParOf" srcId="{AC35E0B6-787E-4C0B-BB5C-73C7D7A35BC6}" destId="{0367EBEA-8E8A-4C1C-9D5F-0D323918105D}" srcOrd="1" destOrd="0" presId="urn:microsoft.com/office/officeart/2005/8/layout/hierarchy3"/>
    <dgm:cxn modelId="{5131D8B5-22D2-4437-8667-CDF7CFDF27B0}" type="presParOf" srcId="{626844CA-C713-45A5-A7D1-D1977E3F3038}" destId="{C9B148D1-9C1B-48E8-BB22-8940EB28892A}" srcOrd="1" destOrd="0" presId="urn:microsoft.com/office/officeart/2005/8/layout/hierarchy3"/>
    <dgm:cxn modelId="{5FEAF66C-217D-4C56-8092-74C72A20770F}" type="presParOf" srcId="{C9B148D1-9C1B-48E8-BB22-8940EB28892A}" destId="{A3BDD698-BF91-4341-84D0-8FC2D3514B78}" srcOrd="0" destOrd="0" presId="urn:microsoft.com/office/officeart/2005/8/layout/hierarchy3"/>
    <dgm:cxn modelId="{27D02C07-0569-40CD-ADE1-1D1F46D8FF13}" type="presParOf" srcId="{C9B148D1-9C1B-48E8-BB22-8940EB28892A}" destId="{ED8E1768-E956-4EB5-B9F8-EB5B483D2A11}" srcOrd="1"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t>
        <a:bodyPr/>
        <a:lstStyle/>
        <a:p>
          <a:endParaRPr lang="en-US"/>
        </a:p>
      </dgm:t>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t>
        <a:bodyPr/>
        <a:lstStyle/>
        <a:p>
          <a:endParaRPr lang="en-US"/>
        </a:p>
      </dgm:t>
    </dgm:pt>
    <dgm:pt modelId="{6322B716-AD5B-469B-B6C9-D0812BACD5A7}" type="pres">
      <dgm:prSet presAssocID="{3A326F82-BBA9-4891-9C01-CECB348137C8}" presName="Name13" presStyleLbl="parChTrans1D2" presStyleIdx="1" presStyleCnt="2"/>
      <dgm:spPr/>
      <dgm:t>
        <a:bodyPr/>
        <a:lstStyle/>
        <a:p>
          <a:endParaRPr lang="en-US"/>
        </a:p>
      </dgm:t>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t>
        <a:bodyPr/>
        <a:lstStyle/>
        <a:p>
          <a:endParaRPr lang="en-US"/>
        </a:p>
      </dgm:t>
    </dgm:pt>
  </dgm:ptLst>
  <dgm:cxnLst>
    <dgm:cxn modelId="{21D6FD59-6DC2-4E38-8712-9C8AB4B43238}" type="presOf" srcId="{706F2198-8270-4483-8D92-DBEF04746BF9}" destId="{A3BDD698-BF91-4341-84D0-8FC2D3514B78}" srcOrd="0" destOrd="0" presId="urn:microsoft.com/office/officeart/2005/8/layout/hierarchy3"/>
    <dgm:cxn modelId="{6E609880-8386-4CAA-8F74-3E4A23B6CDA9}" type="presOf" srcId="{3A326F82-BBA9-4891-9C01-CECB348137C8}" destId="{6322B716-AD5B-469B-B6C9-D0812BACD5A7}" srcOrd="0" destOrd="0" presId="urn:microsoft.com/office/officeart/2005/8/layout/hierarchy3"/>
    <dgm:cxn modelId="{9C7A2F62-201D-462D-9158-3532526B69F3}" type="presOf" srcId="{793D828B-ABA0-4426-901D-04DE2ED6B75D}" destId="{0367EBEA-8E8A-4C1C-9D5F-0D323918105D}" srcOrd="1" destOrd="0" presId="urn:microsoft.com/office/officeart/2005/8/layout/hierarchy3"/>
    <dgm:cxn modelId="{D67EEB40-35A1-40AD-B99E-11930A97F48F}" type="presOf" srcId="{FAF3C371-E138-4677-9576-65DF20BE5FDF}" destId="{8DEF5889-9A79-4B8B-99E3-4E06D6E458CD}" srcOrd="0" destOrd="0" presId="urn:microsoft.com/office/officeart/2005/8/layout/hierarchy3"/>
    <dgm:cxn modelId="{8F97962D-7FCA-4DE3-AC90-B0A380D69D7D}" type="presOf" srcId="{1DB55942-BFD5-4174-94A7-42C9A424B9F6}" destId="{0CF3438D-9A90-4C81-8E47-64AFAEE046B7}" srcOrd="0" destOrd="0" presId="urn:microsoft.com/office/officeart/2005/8/layout/hierarchy3"/>
    <dgm:cxn modelId="{C0098547-7AAB-44B4-AA3D-2AE032B55521}" type="presOf" srcId="{793D828B-ABA0-4426-901D-04DE2ED6B75D}" destId="{0841F29B-CD42-48F9-A39F-404F3AF3FBB7}"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5FC65880-F660-4BD5-9161-11006EC490F4}" srcId="{793D828B-ABA0-4426-901D-04DE2ED6B75D}" destId="{864EE0E4-4AEC-42CD-84A4-9E9EF1B8E343}" srcOrd="0" destOrd="0" parTransId="{706F2198-8270-4483-8D92-DBEF04746BF9}" sibTransId="{1F382400-287F-4977-90DD-0ABA46200C21}"/>
    <dgm:cxn modelId="{1A3704F1-D539-43AF-A700-383E53E0753A}" srcId="{FAF3C371-E138-4677-9576-65DF20BE5FDF}" destId="{793D828B-ABA0-4426-901D-04DE2ED6B75D}" srcOrd="0" destOrd="0" parTransId="{C03F9808-E416-4B8F-84A0-B67D2FEE9D58}" sibTransId="{13565037-477F-4D41-8406-838E86242C08}"/>
    <dgm:cxn modelId="{F149A798-0447-4F92-B9ED-B46238C1D8C5}" type="presOf" srcId="{864EE0E4-4AEC-42CD-84A4-9E9EF1B8E343}" destId="{ED8E1768-E956-4EB5-B9F8-EB5B483D2A11}" srcOrd="0" destOrd="0" presId="urn:microsoft.com/office/officeart/2005/8/layout/hierarchy3"/>
    <dgm:cxn modelId="{D8B28D5F-3D16-4144-AAD3-B0AC344B65FF}" type="presParOf" srcId="{8DEF5889-9A79-4B8B-99E3-4E06D6E458CD}" destId="{626844CA-C713-45A5-A7D1-D1977E3F3038}" srcOrd="0" destOrd="0" presId="urn:microsoft.com/office/officeart/2005/8/layout/hierarchy3"/>
    <dgm:cxn modelId="{2492AA37-131B-4AAB-A564-EDB166F3334E}" type="presParOf" srcId="{626844CA-C713-45A5-A7D1-D1977E3F3038}" destId="{AC35E0B6-787E-4C0B-BB5C-73C7D7A35BC6}" srcOrd="0" destOrd="0" presId="urn:microsoft.com/office/officeart/2005/8/layout/hierarchy3"/>
    <dgm:cxn modelId="{3B5A1FCE-2552-4E48-9EC1-59260272F099}" type="presParOf" srcId="{AC35E0B6-787E-4C0B-BB5C-73C7D7A35BC6}" destId="{0841F29B-CD42-48F9-A39F-404F3AF3FBB7}" srcOrd="0" destOrd="0" presId="urn:microsoft.com/office/officeart/2005/8/layout/hierarchy3"/>
    <dgm:cxn modelId="{836484C6-1EBD-45C9-81E0-BF79ED47FA9A}" type="presParOf" srcId="{AC35E0B6-787E-4C0B-BB5C-73C7D7A35BC6}" destId="{0367EBEA-8E8A-4C1C-9D5F-0D323918105D}" srcOrd="1" destOrd="0" presId="urn:microsoft.com/office/officeart/2005/8/layout/hierarchy3"/>
    <dgm:cxn modelId="{63FDB4F5-522B-4A4D-9051-94FE3555ED70}" type="presParOf" srcId="{626844CA-C713-45A5-A7D1-D1977E3F3038}" destId="{C9B148D1-9C1B-48E8-BB22-8940EB28892A}" srcOrd="1" destOrd="0" presId="urn:microsoft.com/office/officeart/2005/8/layout/hierarchy3"/>
    <dgm:cxn modelId="{0789F905-A01F-4663-BD1A-82144E7840A9}" type="presParOf" srcId="{C9B148D1-9C1B-48E8-BB22-8940EB28892A}" destId="{A3BDD698-BF91-4341-84D0-8FC2D3514B78}" srcOrd="0" destOrd="0" presId="urn:microsoft.com/office/officeart/2005/8/layout/hierarchy3"/>
    <dgm:cxn modelId="{E8861B9D-8410-47B2-A5B3-CCEE1F75B46E}" type="presParOf" srcId="{C9B148D1-9C1B-48E8-BB22-8940EB28892A}" destId="{ED8E1768-E956-4EB5-B9F8-EB5B483D2A11}" srcOrd="1" destOrd="0" presId="urn:microsoft.com/office/officeart/2005/8/layout/hierarchy3"/>
    <dgm:cxn modelId="{2D5F4FEA-158F-4643-A856-B6EA37C8267C}" type="presParOf" srcId="{C9B148D1-9C1B-48E8-BB22-8940EB28892A}" destId="{6322B716-AD5B-469B-B6C9-D0812BACD5A7}" srcOrd="2" destOrd="0" presId="urn:microsoft.com/office/officeart/2005/8/layout/hierarchy3"/>
    <dgm:cxn modelId="{0FB53782-0512-4803-ADEE-C0508DC97F03}"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2162173"/>
        <a:ext cx="771525" cy="428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2162173"/>
        <a:ext cx="771525" cy="428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2162173"/>
        <a:ext cx="771525" cy="428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2162173"/>
        <a:ext cx="771525" cy="4286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4953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638176"/>
        <a:ext cx="1000125" cy="428625"/>
      </dsp:txXfrm>
    </dsp:sp>
    <dsp:sp modelId="{A3BDD698-BF91-4341-84D0-8FC2D3514B78}">
      <dsp:nvSpPr>
        <dsp:cNvPr id="0" name=""/>
        <dsp:cNvSpPr/>
      </dsp:nvSpPr>
      <dsp:spPr>
        <a:xfrm>
          <a:off x="114299" y="1066801"/>
          <a:ext cx="114299" cy="665500"/>
        </a:xfrm>
        <a:custGeom>
          <a:avLst/>
          <a:gdLst/>
          <a:ahLst/>
          <a:cxnLst/>
          <a:rect l="0" t="0" r="0" b="0"/>
          <a:pathLst>
            <a:path>
              <a:moveTo>
                <a:pt x="0" y="0"/>
              </a:moveTo>
              <a:lnTo>
                <a:pt x="0" y="665500"/>
              </a:lnTo>
              <a:lnTo>
                <a:pt x="114299" y="66550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446552"/>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589427"/>
        <a:ext cx="771525" cy="4286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2162173"/>
        <a:ext cx="771525" cy="4286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4/16/2014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1185849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 has a set of features that let you read,</a:t>
            </a:r>
            <a:r>
              <a:rPr lang="en-US" baseline="0" dirty="0" smtClean="0"/>
              <a:t> parse data from, and create XML.  When working with Gosu and XML, Guidewire recommends using s</a:t>
            </a:r>
            <a:r>
              <a:rPr lang="en-US" dirty="0" smtClean="0"/>
              <a:t>trongly typed XML.</a:t>
            </a:r>
            <a:r>
              <a:rPr lang="en-US" baseline="0" dirty="0" smtClean="0"/>
              <a:t> Strongly typed XML makes it easier to identify elements and attribute values using less </a:t>
            </a:r>
            <a:r>
              <a:rPr lang="en-US" dirty="0" smtClean="0"/>
              <a:t>Gosu code because </a:t>
            </a:r>
            <a:r>
              <a:rPr lang="en-US" baseline="0" dirty="0" smtClean="0"/>
              <a:t>the XSD does the work of validating the XML and not Gosu.</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794684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Guidewire API offers two classes that can manipulate XML: </a:t>
            </a:r>
            <a:r>
              <a:rPr lang="en-US" dirty="0" err="1" smtClean="0"/>
              <a:t>XMLNode</a:t>
            </a:r>
            <a:r>
              <a:rPr lang="en-US" baseline="0" dirty="0" smtClean="0"/>
              <a:t> and XmlElement. </a:t>
            </a:r>
            <a:r>
              <a:rPr lang="en-US" dirty="0" smtClean="0"/>
              <a:t>For most situations, the XmlElement class is recommended over the </a:t>
            </a:r>
            <a:r>
              <a:rPr lang="en-US" dirty="0" err="1" smtClean="0"/>
              <a:t>XMLNode</a:t>
            </a:r>
            <a:r>
              <a:rPr lang="en-US" dirty="0" smtClean="0"/>
              <a:t> class. XmlElement is more standards compliant, has faster performance, and provides for more robust code.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XmlElement class was introduced in the Diamond version of Gosu. Prior to Diamond, the only class available for XML manipulation was </a:t>
            </a:r>
            <a:r>
              <a:rPr lang="en-US" dirty="0" err="1" smtClean="0"/>
              <a:t>XMLNode</a:t>
            </a:r>
            <a:r>
              <a:rPr lang="en-US" dirty="0" smtClean="0"/>
              <a:t>.  The</a:t>
            </a:r>
            <a:r>
              <a:rPr lang="en-US" baseline="0" dirty="0" smtClean="0"/>
              <a:t> </a:t>
            </a:r>
            <a:r>
              <a:rPr lang="en-US" dirty="0" err="1" smtClean="0"/>
              <a:t>XMLNodes</a:t>
            </a:r>
            <a:r>
              <a:rPr lang="en-US" dirty="0" smtClean="0"/>
              <a:t> class remains available for backwards compatibility. However, for all new development, Guidewire recommends you use XmlElement, as it provides more robust support for strongly typed XML and supports the full W3c XML specification, including some of the more complex data types.</a:t>
            </a:r>
          </a:p>
          <a:p>
            <a:endParaRPr lang="en-US" dirty="0" smtClean="0"/>
          </a:p>
          <a:p>
            <a:r>
              <a:rPr lang="en-US" dirty="0" smtClean="0"/>
              <a:t>There are a few situations where use of </a:t>
            </a:r>
            <a:r>
              <a:rPr lang="en-US" dirty="0" err="1" smtClean="0"/>
              <a:t>XMLNode</a:t>
            </a:r>
            <a:r>
              <a:rPr lang="en-US" dirty="0" smtClean="0"/>
              <a:t> can be preferable. These are discussed briefly at the end of the lesson. The majority of this lesson focuses on the XmlElement class.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806430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XmlElement class lets developers interact with XML in an object-oriented manner. Instead of modifying text data in an XML file, developers can simply manipulate XmlElement objects. You can read in XML data from a file or other sources and parse it into a graph of XML elements. Other sources  include</a:t>
            </a:r>
            <a:r>
              <a:rPr lang="en-US" baseline="0" dirty="0" smtClean="0"/>
              <a:t> data that is of the type </a:t>
            </a:r>
            <a:r>
              <a:rPr lang="en-US" dirty="0" err="1" smtClean="0"/>
              <a:t>java.io.InputStream</a:t>
            </a:r>
            <a:r>
              <a:rPr lang="en-US" dirty="0" smtClean="0"/>
              <a:t> , </a:t>
            </a:r>
            <a:r>
              <a:rPr lang="en-US" dirty="0" err="1" smtClean="0"/>
              <a:t>java.lang.String</a:t>
            </a:r>
            <a:r>
              <a:rPr lang="en-US" dirty="0" smtClean="0"/>
              <a:t>,</a:t>
            </a:r>
            <a:r>
              <a:rPr lang="en-US" baseline="0" dirty="0" smtClean="0"/>
              <a:t> </a:t>
            </a:r>
            <a:r>
              <a:rPr lang="en-US" dirty="0" smtClean="0"/>
              <a:t>an array of bytes, </a:t>
            </a:r>
            <a:r>
              <a:rPr lang="en-US" dirty="0" err="1" smtClean="0"/>
              <a:t>java.io.Reader</a:t>
            </a:r>
            <a:r>
              <a:rPr lang="en-US" dirty="0" smtClean="0"/>
              <a:t>, and  java.net.URL.</a:t>
            </a:r>
          </a:p>
          <a:p>
            <a:endParaRPr lang="en-US" dirty="0" smtClean="0"/>
          </a:p>
          <a:p>
            <a:r>
              <a:rPr lang="en-US" dirty="0" smtClean="0"/>
              <a:t>You can export a graph of XML elements as standard XML, for example as an array of bytes containing XML data.</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491641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Gosu, the name of an XmlElement instance is based on the element name. In the slide example, there are three elements named &lt;config&gt;, &lt;param&gt; and &lt;database&gt;.</a:t>
            </a:r>
          </a:p>
          <a:p>
            <a:endParaRPr lang="en-US" dirty="0" smtClean="0"/>
          </a:p>
          <a:p>
            <a:r>
              <a:rPr lang="en-US" dirty="0" smtClean="0"/>
              <a:t>It is possible for a given XML file to have elements defined in two or more ways. Therefore, if only the element name is used, then you could end up with two XmlElement instances having the same name but different meanings. For example, if a given XML file uses two types of &lt;quantity&gt; elements, one that assumes quantity is specified in units and one that assumes quantity is specified in kilograms, and you have two XmlElement instances each with a name of "quantity", you cannot readily know how to interpret the contents of the element.</a:t>
            </a:r>
          </a:p>
          <a:p>
            <a:endParaRPr lang="en-US" dirty="0" smtClean="0"/>
          </a:p>
          <a:p>
            <a:r>
              <a:rPr lang="en-US" dirty="0" smtClean="0"/>
              <a:t>To avoid ambiguity, the XmlElement class names an element instances using a qualified name called a </a:t>
            </a:r>
            <a:r>
              <a:rPr lang="en-US" dirty="0" err="1" smtClean="0"/>
              <a:t>QName</a:t>
            </a:r>
            <a:r>
              <a:rPr lang="en-US" dirty="0" smtClean="0"/>
              <a:t>.</a:t>
            </a:r>
          </a:p>
          <a:p>
            <a:endParaRPr lang="en-US" dirty="0" smtClean="0"/>
          </a:p>
          <a:p>
            <a:r>
              <a:rPr lang="en-US" dirty="0" smtClean="0"/>
              <a:t>A </a:t>
            </a:r>
            <a:r>
              <a:rPr lang="en-US" dirty="0" err="1" smtClean="0"/>
              <a:t>QName</a:t>
            </a:r>
            <a:r>
              <a:rPr lang="en-US" dirty="0" smtClean="0"/>
              <a:t> is a qualified name for an XML element that exists in both Java and Gosu. A </a:t>
            </a:r>
            <a:r>
              <a:rPr lang="en-US" dirty="0" err="1" smtClean="0"/>
              <a:t>QName</a:t>
            </a:r>
            <a:r>
              <a:rPr lang="en-US" dirty="0" smtClean="0"/>
              <a:t> includes both the element name also known as the local part and the XML namespace that defines the </a:t>
            </a:r>
            <a:r>
              <a:rPr lang="en-US" dirty="0"/>
              <a:t>element typically </a:t>
            </a:r>
            <a:r>
              <a:rPr lang="en-US" dirty="0" smtClean="0"/>
              <a:t>using </a:t>
            </a:r>
            <a:r>
              <a:rPr lang="en-US" dirty="0"/>
              <a:t>a </a:t>
            </a:r>
            <a:r>
              <a:rPr lang="en-US" dirty="0" smtClean="0"/>
              <a:t>URI.</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59818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QName</a:t>
            </a:r>
            <a:r>
              <a:rPr lang="en-US" dirty="0" smtClean="0"/>
              <a:t> defines an element more precisely than using just a String value. A </a:t>
            </a:r>
            <a:r>
              <a:rPr lang="en-US" dirty="0" err="1" smtClean="0"/>
              <a:t>QName</a:t>
            </a:r>
            <a:r>
              <a:rPr lang="en-US" dirty="0" smtClean="0"/>
              <a:t> contains the following components:</a:t>
            </a:r>
          </a:p>
          <a:p>
            <a:pPr marL="171450" indent="-171450">
              <a:buFont typeface="Arial" pitchFamily="34" charset="0"/>
              <a:buChar char="•"/>
            </a:pPr>
            <a:r>
              <a:rPr lang="en-US" dirty="0" smtClean="0"/>
              <a:t>A String value that represents the local part also called the </a:t>
            </a:r>
            <a:r>
              <a:rPr lang="en-US" dirty="0" err="1" smtClean="0"/>
              <a:t>localPart</a:t>
            </a:r>
            <a:r>
              <a:rPr lang="en-US" dirty="0" smtClean="0"/>
              <a:t>. In the slide</a:t>
            </a:r>
            <a:r>
              <a:rPr lang="en-US" baseline="0" dirty="0" smtClean="0"/>
              <a:t> example, </a:t>
            </a:r>
            <a:r>
              <a:rPr lang="en-US" dirty="0" smtClean="0"/>
              <a:t>the local part comes after the close brace --</a:t>
            </a:r>
            <a:r>
              <a:rPr lang="en-US" baseline="0" dirty="0" smtClean="0"/>
              <a:t> </a:t>
            </a:r>
            <a:r>
              <a:rPr lang="en-US" dirty="0" smtClean="0"/>
              <a:t>"}".</a:t>
            </a:r>
          </a:p>
          <a:p>
            <a:pPr marL="171450" indent="-171450">
              <a:buFont typeface="Arial" pitchFamily="34" charset="0"/>
              <a:buChar char="•"/>
            </a:pPr>
            <a:r>
              <a:rPr lang="en-US" dirty="0" smtClean="0"/>
              <a:t>A String value that represents the namespace URI that the local part of the name is defined within. In the slide example, the namespace URI comes within the braces.</a:t>
            </a:r>
          </a:p>
          <a:p>
            <a:pPr marL="171450" indent="-171450">
              <a:buFont typeface="Arial" pitchFamily="34" charset="0"/>
              <a:buChar char="•"/>
            </a:pPr>
            <a:r>
              <a:rPr lang="en-US" dirty="0" smtClean="0"/>
              <a:t>A suggested prefix name if Gosu later serializes this element. This prefix is not guaranteed upon serialization, since there may be conflicts. In the slide example, there is no prefix.</a:t>
            </a:r>
          </a:p>
          <a:p>
            <a:endParaRPr lang="en-US" dirty="0" smtClean="0"/>
          </a:p>
          <a:p>
            <a:r>
              <a:rPr lang="en-US" dirty="0" err="1" smtClean="0"/>
              <a:t>QNames</a:t>
            </a:r>
            <a:r>
              <a:rPr lang="en-US" dirty="0" smtClean="0"/>
              <a:t> are specified as instances of the </a:t>
            </a:r>
            <a:r>
              <a:rPr lang="en-US" dirty="0" err="1" smtClean="0"/>
              <a:t>javax.xml.namespace.QName</a:t>
            </a:r>
            <a:r>
              <a:rPr lang="en-US" dirty="0" smtClean="0"/>
              <a:t> class.</a:t>
            </a:r>
            <a:r>
              <a:rPr lang="en-US" baseline="0" dirty="0" smtClean="0"/>
              <a:t> T</a:t>
            </a:r>
            <a:r>
              <a:rPr lang="en-US" dirty="0" smtClean="0"/>
              <a:t>he Gosu object that represent the element does not directly contain the child elements or the text content. It is the backing type instance for each element which contains the text content. However, in practice you probably do not need to be aware of this distinction.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15466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given integration point is working with XML that is predominantly text and numeric data, then there is probably no need to work with simple values. The Gosu code can get and set element attributes directly.</a:t>
            </a:r>
          </a:p>
          <a:p>
            <a:endParaRPr lang="en-US" dirty="0" smtClean="0"/>
          </a:p>
          <a:p>
            <a:r>
              <a:rPr lang="en-US" dirty="0" smtClean="0"/>
              <a:t>However, if a given integration point is working with XML that makes use of dates or more complex values (such as hexadecimal values or images), then the Gosu code should get and set element attributes using the </a:t>
            </a:r>
            <a:r>
              <a:rPr lang="en-US" dirty="0" err="1" smtClean="0"/>
              <a:t>getSimpleValue</a:t>
            </a:r>
            <a:r>
              <a:rPr lang="en-US" dirty="0" smtClean="0"/>
              <a:t>() and </a:t>
            </a:r>
            <a:r>
              <a:rPr lang="en-US" dirty="0" err="1" smtClean="0"/>
              <a:t>setSimpleValue</a:t>
            </a:r>
            <a:r>
              <a:rPr lang="en-US" dirty="0" smtClean="0"/>
              <a:t>() methods. Both methods require additional parameters and are therefore more complex to work with.  Both methods ensure that values are retrieved correctly and are stored for proper serialization.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638105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879558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there is Gosu code that manipulates untyped XML.  You can find this code in TrainingApp in …\configuration\config\examples\xml\</a:t>
            </a:r>
            <a:br>
              <a:rPr lang="en-US" dirty="0" smtClean="0"/>
            </a:br>
            <a:r>
              <a:rPr lang="en-US" dirty="0" smtClean="0"/>
              <a:t>01_Xml_Untyped.CopyToGosuScratchpad.txt</a:t>
            </a:r>
          </a:p>
          <a:p>
            <a:endParaRPr lang="en-US" dirty="0" smtClean="0"/>
          </a:p>
          <a:p>
            <a:r>
              <a:rPr lang="en-US" dirty="0" smtClean="0"/>
              <a:t>Parsing is the act of converting serialized XML data into a more complex in-memory representation of the data. All the parse methods begin with the parse prefix. There are multiple methods because Gosu supports parsing from several different sources of XML data.</a:t>
            </a:r>
          </a:p>
          <a:p>
            <a:endParaRPr lang="en-US" dirty="0" smtClean="0"/>
          </a:p>
          <a:p>
            <a:r>
              <a:rPr lang="en-US" dirty="0" smtClean="0"/>
              <a:t>For each source of data, there is an optional method variant that modifies the way Gosu parses the XML. Gosu encapsulates these options in an instance of the type </a:t>
            </a:r>
            <a:r>
              <a:rPr lang="en-US" dirty="0" err="1" smtClean="0"/>
              <a:t>XmlParseOptions</a:t>
            </a:r>
            <a:r>
              <a:rPr lang="en-US" dirty="0" smtClean="0"/>
              <a:t>. The </a:t>
            </a:r>
            <a:r>
              <a:rPr lang="en-US" dirty="0" err="1" smtClean="0"/>
              <a:t>XmlParseOptions</a:t>
            </a:r>
            <a:r>
              <a:rPr lang="en-US" dirty="0" smtClean="0"/>
              <a:t> specifies additional schemas that resolve schema components for the input instance XML document. For more information, refer to the Gosu Reference.</a:t>
            </a:r>
          </a:p>
          <a:p>
            <a:endParaRPr lang="en-US" dirty="0" smtClean="0"/>
          </a:p>
          <a:p>
            <a:r>
              <a:rPr lang="en-US" dirty="0" smtClean="0"/>
              <a:t>For non-XSD-based XML elements, Gosu checks for well-</a:t>
            </a:r>
            <a:r>
              <a:rPr lang="en-US" dirty="0" err="1" smtClean="0"/>
              <a:t>formedness</a:t>
            </a:r>
            <a:r>
              <a:rPr lang="en-US" dirty="0" smtClean="0"/>
              <a:t>, and if the XML parse options object includes references to other schemas, Gosu validates against those schemas.</a:t>
            </a:r>
          </a:p>
          <a:p>
            <a:endParaRPr lang="en-US" dirty="0" smtClean="0"/>
          </a:p>
          <a:p>
            <a:r>
              <a:rPr lang="en-US" dirty="0" smtClean="0"/>
              <a:t>Every XmlElement has a print() method, which prints the element's XML, including any child elements. See line 22 in the slide example.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4223579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XML element can be </a:t>
            </a:r>
            <a:r>
              <a:rPr lang="en-US" dirty="0" err="1" smtClean="0"/>
              <a:t>nill</a:t>
            </a:r>
            <a:r>
              <a:rPr lang="en-US" dirty="0" smtClean="0"/>
              <a:t>, which means:</a:t>
            </a:r>
          </a:p>
          <a:p>
            <a:pPr marL="171450" indent="-171450">
              <a:buFont typeface="Arial" pitchFamily="34" charset="0"/>
              <a:buChar char="•"/>
            </a:pPr>
            <a:r>
              <a:rPr lang="en-US" dirty="0" smtClean="0"/>
              <a:t>The element exists in the XML file</a:t>
            </a:r>
          </a:p>
          <a:p>
            <a:pPr marL="171450" indent="-171450">
              <a:buFont typeface="Arial" pitchFamily="34" charset="0"/>
              <a:buChar char="•"/>
            </a:pPr>
            <a:r>
              <a:rPr lang="en-US" dirty="0" smtClean="0"/>
              <a:t>The element may or may not have attributes</a:t>
            </a:r>
          </a:p>
          <a:p>
            <a:pPr marL="171450" indent="-171450">
              <a:buFont typeface="Arial" pitchFamily="34" charset="0"/>
              <a:buChar char="•"/>
            </a:pPr>
            <a:r>
              <a:rPr lang="en-US" dirty="0" smtClean="0"/>
              <a:t>The contents of the element are unknown (null)</a:t>
            </a:r>
          </a:p>
          <a:p>
            <a:endParaRPr lang="en-US" dirty="0" smtClean="0"/>
          </a:p>
          <a:p>
            <a:r>
              <a:rPr lang="en-US" dirty="0" err="1" smtClean="0"/>
              <a:t>Nill</a:t>
            </a:r>
            <a:r>
              <a:rPr lang="en-US" dirty="0" smtClean="0"/>
              <a:t> XML elements are included when the element is expected, but the value of the element is not known. You can also reference an element's </a:t>
            </a:r>
            <a:r>
              <a:rPr lang="en-US" dirty="0" err="1" smtClean="0"/>
              <a:t>nillness</a:t>
            </a:r>
            <a:r>
              <a:rPr lang="en-US" dirty="0" smtClean="0"/>
              <a:t> using the Nil property.</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4223579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343094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element has no child elements and no text content, the Children property contains an empty list.</a:t>
            </a:r>
          </a:p>
          <a:p>
            <a:endParaRPr lang="en-US" dirty="0" smtClean="0"/>
          </a:p>
          <a:p>
            <a:r>
              <a:rPr lang="en-US" dirty="0" smtClean="0"/>
              <a:t>If an element has no child elements but has text content, the Children property contains null.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822720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a:t>
            </a:r>
            <a:r>
              <a:rPr lang="en-US" baseline="0" dirty="0" smtClean="0"/>
              <a:t> </a:t>
            </a:r>
            <a:r>
              <a:rPr lang="en-US" dirty="0" smtClean="0"/>
              <a:t>example….</a:t>
            </a:r>
          </a:p>
          <a:p>
            <a:r>
              <a:rPr lang="en-US" dirty="0" smtClean="0"/>
              <a:t>Line 36-37: There is only one element whose </a:t>
            </a:r>
            <a:r>
              <a:rPr lang="en-US" dirty="0" err="1" smtClean="0"/>
              <a:t>localPart</a:t>
            </a:r>
            <a:r>
              <a:rPr lang="en-US" dirty="0" smtClean="0"/>
              <a:t> name is database. Its text is empty.</a:t>
            </a:r>
            <a:r>
              <a:rPr lang="en-US" baseline="0" dirty="0" smtClean="0"/>
              <a:t> </a:t>
            </a:r>
            <a:r>
              <a:rPr lang="en-US" dirty="0" smtClean="0"/>
              <a:t>If </a:t>
            </a:r>
            <a:r>
              <a:rPr lang="en-US" dirty="0" err="1" smtClean="0"/>
              <a:t>getChild</a:t>
            </a:r>
            <a:r>
              <a:rPr lang="en-US" dirty="0" smtClean="0"/>
              <a:t>() finds no element with the given </a:t>
            </a:r>
            <a:r>
              <a:rPr lang="en-US" dirty="0" err="1" smtClean="0"/>
              <a:t>QName</a:t>
            </a:r>
            <a:r>
              <a:rPr lang="en-US" dirty="0" smtClean="0"/>
              <a:t>, it returns null. If </a:t>
            </a:r>
            <a:r>
              <a:rPr lang="en-US" dirty="0" err="1" smtClean="0"/>
              <a:t>getChild</a:t>
            </a:r>
            <a:r>
              <a:rPr lang="en-US" dirty="0" smtClean="0"/>
              <a:t>() finds multiple elements with the given </a:t>
            </a:r>
            <a:r>
              <a:rPr lang="en-US" dirty="0" err="1" smtClean="0"/>
              <a:t>QName</a:t>
            </a:r>
            <a:r>
              <a:rPr lang="en-US" dirty="0" smtClean="0"/>
              <a:t>, it throws a </a:t>
            </a:r>
            <a:r>
              <a:rPr lang="en-US" dirty="0" err="1" smtClean="0"/>
              <a:t>MultipleContentMatchesException</a:t>
            </a:r>
            <a:r>
              <a:rPr lang="en-US" dirty="0" smtClean="0"/>
              <a:t> exception.</a:t>
            </a:r>
          </a:p>
          <a:p>
            <a:endParaRPr lang="en-US" dirty="0" smtClean="0"/>
          </a:p>
          <a:p>
            <a:r>
              <a:rPr lang="en-US" dirty="0" smtClean="0"/>
              <a:t>Line 38-39: There is more than one element whose </a:t>
            </a:r>
            <a:r>
              <a:rPr lang="en-US" dirty="0" err="1" smtClean="0"/>
              <a:t>localPart</a:t>
            </a:r>
            <a:r>
              <a:rPr lang="en-US" dirty="0" smtClean="0"/>
              <a:t> name is </a:t>
            </a:r>
            <a:r>
              <a:rPr lang="en-US" dirty="0" err="1" smtClean="0"/>
              <a:t>param</a:t>
            </a:r>
            <a:r>
              <a:rPr lang="en-US" dirty="0" smtClean="0"/>
              <a:t>.  The count for </a:t>
            </a:r>
            <a:r>
              <a:rPr lang="en-US" dirty="0" err="1" smtClean="0"/>
              <a:t>param</a:t>
            </a:r>
            <a:r>
              <a:rPr lang="en-US" dirty="0" smtClean="0"/>
              <a:t> elements is 156.</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955910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are three where() methods. These methods are not unique to the XmlElement class.  These methods exist on all Gosu collections. </a:t>
            </a:r>
          </a:p>
          <a:p>
            <a:endParaRPr lang="en-US" dirty="0"/>
          </a:p>
          <a:p>
            <a:r>
              <a:rPr lang="en-US" dirty="0" smtClean="0"/>
              <a:t>Use a where() method to find an element based on a condition other than the element's name.</a:t>
            </a:r>
          </a:p>
          <a:p>
            <a:endParaRPr lang="en-US" dirty="0" smtClean="0"/>
          </a:p>
          <a:p>
            <a:r>
              <a:rPr lang="en-US" dirty="0" smtClean="0"/>
              <a:t>All three where() methods take a block as an input parameter. The block identifies the condition to use when checking against each item in the child list.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095027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given XmlElement, the </a:t>
            </a:r>
            <a:r>
              <a:rPr lang="en-US" dirty="0" err="1" smtClean="0"/>
              <a:t>AttributeNames</a:t>
            </a:r>
            <a:r>
              <a:rPr lang="en-US" dirty="0" smtClean="0"/>
              <a:t> property returns a set of attribute names for the element. The </a:t>
            </a:r>
            <a:r>
              <a:rPr lang="en-US" dirty="0" err="1" smtClean="0"/>
              <a:t>getAttributeValue</a:t>
            </a:r>
            <a:r>
              <a:rPr lang="en-US" dirty="0" smtClean="0"/>
              <a:t>() method returns the value of a given named attribute. If the named attribute cannot be found, it returns null.</a:t>
            </a:r>
          </a:p>
          <a:p>
            <a:endParaRPr lang="en-US" dirty="0" smtClean="0"/>
          </a:p>
          <a:p>
            <a:r>
              <a:rPr lang="en-US" dirty="0" smtClean="0"/>
              <a:t>If an attribute stores a hexadecimal</a:t>
            </a:r>
            <a:r>
              <a:rPr lang="en-US" baseline="0" dirty="0" smtClean="0"/>
              <a:t> </a:t>
            </a:r>
            <a:r>
              <a:rPr lang="en-US" dirty="0" smtClean="0"/>
              <a:t>value that is</a:t>
            </a:r>
            <a:r>
              <a:rPr lang="en-US" baseline="0" dirty="0" smtClean="0"/>
              <a:t> not a simple value, </a:t>
            </a:r>
            <a:r>
              <a:rPr lang="en-US" dirty="0" smtClean="0"/>
              <a:t>get the attribute's value using the </a:t>
            </a:r>
            <a:r>
              <a:rPr lang="en-US" dirty="0" err="1" smtClean="0"/>
              <a:t>getAttributeSimpleValue</a:t>
            </a:r>
            <a:r>
              <a:rPr lang="en-US" dirty="0" smtClean="0"/>
              <a:t>() method. This method makes use of the serialization logic inside the attribute's associated simple value object to ensure that the value returned is meaningful.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185027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access the text or child elements of an XmlElement using the Text and Children properties respectively. The Children property is a list of </a:t>
            </a:r>
            <a:r>
              <a:rPr lang="en-US" dirty="0" err="1" smtClean="0"/>
              <a:t>XmlElements</a:t>
            </a:r>
            <a:r>
              <a:rPr lang="en-US" dirty="0" smtClean="0"/>
              <a:t> starting with index 0.</a:t>
            </a:r>
          </a:p>
          <a:p>
            <a:endParaRPr lang="en-US" dirty="0" smtClean="0"/>
          </a:p>
          <a:p>
            <a:r>
              <a:rPr lang="en-US" dirty="0" smtClean="0"/>
              <a:t>The</a:t>
            </a:r>
            <a:r>
              <a:rPr lang="en-US" baseline="0" dirty="0" smtClean="0"/>
              <a:t> console output for the code in the slide example is:</a:t>
            </a:r>
          </a:p>
          <a:p>
            <a:endParaRPr lang="en-US" dirty="0" smtClean="0"/>
          </a:p>
          <a:p>
            <a:pPr lvl="1"/>
            <a:r>
              <a:rPr lang="fr-FR" dirty="0" smtClean="0"/>
              <a:t>{http://guidewire.com/config}param</a:t>
            </a:r>
          </a:p>
          <a:p>
            <a:pPr lvl="1"/>
            <a:r>
              <a:rPr lang="fr-FR" dirty="0" smtClean="0"/>
              <a:t>http://acme.x.com</a:t>
            </a:r>
          </a:p>
          <a:p>
            <a:pPr lvl="1"/>
            <a:r>
              <a:rPr lang="fr-FR" dirty="0" smtClean="0"/>
              <a:t>[]</a:t>
            </a:r>
          </a:p>
          <a:p>
            <a:pPr lvl="1"/>
            <a:r>
              <a:rPr lang="fr-FR" dirty="0" smtClean="0"/>
              <a:t>----------------------</a:t>
            </a:r>
          </a:p>
          <a:p>
            <a:pPr lvl="1"/>
            <a:r>
              <a:rPr lang="fr-FR" dirty="0" smtClean="0"/>
              <a:t>{http://guidewire.com/config}database</a:t>
            </a:r>
          </a:p>
          <a:p>
            <a:pPr lvl="1"/>
            <a:endParaRPr lang="fr-FR" dirty="0" smtClean="0"/>
          </a:p>
          <a:p>
            <a:pPr lvl="1"/>
            <a:r>
              <a:rPr lang="fr-FR" dirty="0" smtClean="0"/>
              <a:t>[</a:t>
            </a:r>
            <a:r>
              <a:rPr lang="fr-FR" dirty="0" err="1" smtClean="0"/>
              <a:t>Element</a:t>
            </a:r>
            <a:r>
              <a:rPr lang="fr-FR" dirty="0" smtClean="0"/>
              <a:t> {http://guidewire.com/config}param, </a:t>
            </a:r>
            <a:r>
              <a:rPr lang="fr-FR" dirty="0" err="1" smtClean="0"/>
              <a:t>Element</a:t>
            </a:r>
            <a:r>
              <a:rPr lang="fr-FR" dirty="0" smtClean="0"/>
              <a:t> {http://guidewire.com/config}param, </a:t>
            </a:r>
            <a:r>
              <a:rPr lang="fr-FR" dirty="0" err="1" smtClean="0"/>
              <a:t>Element</a:t>
            </a:r>
            <a:r>
              <a:rPr lang="fr-FR" dirty="0" smtClean="0"/>
              <a:t> {http://guidewire.com/config}param, </a:t>
            </a:r>
            <a:r>
              <a:rPr lang="fr-FR" dirty="0" err="1" smtClean="0"/>
              <a:t>Element</a:t>
            </a:r>
            <a:r>
              <a:rPr lang="fr-FR" dirty="0" smtClean="0"/>
              <a:t> {http://guidewire.com/config}param, </a:t>
            </a:r>
            <a:r>
              <a:rPr lang="fr-FR" dirty="0" err="1" smtClean="0"/>
              <a:t>Element</a:t>
            </a:r>
            <a:r>
              <a:rPr lang="fr-FR" dirty="0" smtClean="0"/>
              <a:t> {http://guidewire.com/config}param]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598318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901877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attribute stores a complex such as a binary or hexadecimal value, then you should set the attribute's value using the </a:t>
            </a:r>
            <a:r>
              <a:rPr lang="en-US" dirty="0" err="1" smtClean="0"/>
              <a:t>setAttributeSimpleValue</a:t>
            </a:r>
            <a:r>
              <a:rPr lang="en-US" dirty="0" smtClean="0"/>
              <a:t>() method. The method makes use of the serialization logic inside the attribute's associated simple value object to ensure that the value stored is meaningful.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73184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constructors for </a:t>
            </a:r>
            <a:r>
              <a:rPr lang="en-US" dirty="0" err="1" smtClean="0"/>
              <a:t>QName</a:t>
            </a:r>
            <a:r>
              <a:rPr lang="en-US" dirty="0" smtClean="0"/>
              <a:t>:</a:t>
            </a:r>
          </a:p>
          <a:p>
            <a:pPr marL="171450" indent="-171450">
              <a:buFont typeface="Arial" pitchFamily="34" charset="0"/>
              <a:buChar char="•"/>
            </a:pPr>
            <a:r>
              <a:rPr lang="en-US" dirty="0" err="1" smtClean="0"/>
              <a:t>QName</a:t>
            </a:r>
            <a:r>
              <a:rPr lang="en-US" dirty="0" smtClean="0"/>
              <a:t> constructor specifying the namespace URI, local part, and suggested prefix: </a:t>
            </a:r>
            <a:r>
              <a:rPr lang="en-US" dirty="0" err="1" smtClean="0"/>
              <a:t>QName</a:t>
            </a:r>
            <a:r>
              <a:rPr lang="en-US" dirty="0" smtClean="0"/>
              <a:t>(String </a:t>
            </a:r>
            <a:r>
              <a:rPr lang="en-US" dirty="0" err="1" smtClean="0"/>
              <a:t>namespaceURI</a:t>
            </a:r>
            <a:r>
              <a:rPr lang="en-US" dirty="0" smtClean="0"/>
              <a:t>, String </a:t>
            </a:r>
            <a:r>
              <a:rPr lang="en-US" dirty="0" err="1" smtClean="0"/>
              <a:t>localPart</a:t>
            </a:r>
            <a:r>
              <a:rPr lang="en-US" dirty="0" smtClean="0"/>
              <a:t>, String prefix)</a:t>
            </a:r>
          </a:p>
          <a:p>
            <a:pPr marL="171450" indent="-171450">
              <a:buFont typeface="Arial" pitchFamily="34" charset="0"/>
              <a:buChar char="•"/>
            </a:pPr>
            <a:r>
              <a:rPr lang="en-US" dirty="0" err="1" smtClean="0"/>
              <a:t>QName</a:t>
            </a:r>
            <a:r>
              <a:rPr lang="en-US" dirty="0" smtClean="0"/>
              <a:t> constructor specifying the namespace URI and local part (suggested prefix is implicitly empty): </a:t>
            </a:r>
            <a:r>
              <a:rPr lang="en-US" dirty="0" err="1" smtClean="0"/>
              <a:t>QName</a:t>
            </a:r>
            <a:r>
              <a:rPr lang="en-US" dirty="0" smtClean="0"/>
              <a:t>(String </a:t>
            </a:r>
            <a:r>
              <a:rPr lang="en-US" dirty="0" err="1" smtClean="0"/>
              <a:t>namespaceURI</a:t>
            </a:r>
            <a:r>
              <a:rPr lang="en-US" dirty="0" smtClean="0"/>
              <a:t>, String </a:t>
            </a:r>
            <a:r>
              <a:rPr lang="en-US" dirty="0" err="1" smtClean="0"/>
              <a:t>localPart</a:t>
            </a:r>
            <a:r>
              <a:rPr lang="en-US" dirty="0" smtClean="0"/>
              <a:t>)</a:t>
            </a:r>
          </a:p>
          <a:p>
            <a:pPr marL="171450" indent="-171450">
              <a:buFont typeface="Arial" pitchFamily="34" charset="0"/>
              <a:buChar char="•"/>
            </a:pPr>
            <a:r>
              <a:rPr lang="en-US" dirty="0" err="1" smtClean="0"/>
              <a:t>QName</a:t>
            </a:r>
            <a:r>
              <a:rPr lang="en-US" dirty="0" smtClean="0"/>
              <a:t> constructor specifying the local part only (the namespace and URL are implicitly empty): </a:t>
            </a:r>
            <a:r>
              <a:rPr lang="en-US" dirty="0" err="1" smtClean="0"/>
              <a:t>QName</a:t>
            </a:r>
            <a:r>
              <a:rPr lang="en-US" dirty="0" smtClean="0"/>
              <a:t>(String </a:t>
            </a:r>
            <a:r>
              <a:rPr lang="en-US" dirty="0" err="1" smtClean="0"/>
              <a:t>localPart</a:t>
            </a:r>
            <a:r>
              <a:rPr lang="en-US" dirty="0" smtClean="0"/>
              <a:t>)</a:t>
            </a:r>
          </a:p>
          <a:p>
            <a:pPr marL="171450" indent="-171450">
              <a:buFont typeface="Arial" pitchFamily="34" charset="0"/>
              <a:buChar char="•"/>
            </a:pPr>
            <a:endParaRPr lang="en-US" dirty="0" smtClean="0"/>
          </a:p>
          <a:p>
            <a:r>
              <a:rPr lang="en-US" dirty="0" smtClean="0"/>
              <a:t>You can set the namespace in the </a:t>
            </a:r>
            <a:r>
              <a:rPr lang="en-US" dirty="0" err="1" smtClean="0"/>
              <a:t>QName</a:t>
            </a:r>
            <a:r>
              <a:rPr lang="en-US" dirty="0" smtClean="0"/>
              <a:t> to the empty namespace, which technically is the constant </a:t>
            </a:r>
            <a:r>
              <a:rPr lang="en-US" dirty="0" err="1" smtClean="0"/>
              <a:t>javax.xml.XMLConstants.NULL_NS_URI</a:t>
            </a:r>
            <a:r>
              <a:rPr lang="en-US" dirty="0" smtClean="0"/>
              <a:t>. The recommended approach for creating </a:t>
            </a:r>
            <a:r>
              <a:rPr lang="en-US" dirty="0" err="1" smtClean="0"/>
              <a:t>QName</a:t>
            </a:r>
            <a:r>
              <a:rPr lang="en-US" dirty="0" smtClean="0"/>
              <a:t> objects in the empty namespace is to use the </a:t>
            </a:r>
            <a:r>
              <a:rPr lang="en-US" dirty="0" err="1" smtClean="0"/>
              <a:t>QName</a:t>
            </a:r>
            <a:r>
              <a:rPr lang="en-US" dirty="0" smtClean="0"/>
              <a:t> constructor that does not take a namespace argument.</a:t>
            </a:r>
          </a:p>
          <a:p>
            <a:endParaRPr lang="en-US" dirty="0" smtClean="0"/>
          </a:p>
          <a:p>
            <a:r>
              <a:rPr lang="en-US" dirty="0" smtClean="0"/>
              <a:t>When constructing an XmlElement, the name is strictly required and must not be empty.</a:t>
            </a:r>
          </a:p>
          <a:p>
            <a:r>
              <a:rPr lang="en-US" dirty="0" err="1" smtClean="0"/>
              <a:t>QNames</a:t>
            </a:r>
            <a:r>
              <a:rPr lang="en-US" dirty="0" smtClean="0"/>
              <a:t> are used for other purposes in Gosu XML APIs. For example, attributes on an element are names defined within a namespace, even if it is the default namespace for the XML document. Gosu natively represents both attribute names and element names as </a:t>
            </a:r>
            <a:r>
              <a:rPr lang="en-US" dirty="0" err="1" smtClean="0"/>
              <a:t>QNames</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222046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set attribute values on a new element both before and after the element is added to the hierarchy. There is also a </a:t>
            </a:r>
            <a:r>
              <a:rPr lang="en-US" dirty="0" err="1" smtClean="0"/>
              <a:t>removeChild</a:t>
            </a:r>
            <a:r>
              <a:rPr lang="en-US" dirty="0" smtClean="0"/>
              <a:t>() method that lets you remove child elements from a given parent.</a:t>
            </a:r>
          </a:p>
          <a:p>
            <a:endParaRPr lang="en-US" dirty="0" smtClean="0"/>
          </a:p>
          <a:p>
            <a:r>
              <a:rPr lang="en-US" dirty="0" smtClean="0"/>
              <a:t>In the slide example, the </a:t>
            </a:r>
            <a:r>
              <a:rPr lang="en-US" dirty="0" err="1" smtClean="0"/>
              <a:t>QName</a:t>
            </a:r>
            <a:r>
              <a:rPr lang="en-US" dirty="0" smtClean="0"/>
              <a:t> constructor specifies the namespace URI and local part (suggested prefix is implicitly empty): </a:t>
            </a:r>
            <a:r>
              <a:rPr lang="en-US" dirty="0" err="1" smtClean="0"/>
              <a:t>QName</a:t>
            </a:r>
            <a:r>
              <a:rPr lang="en-US" dirty="0" smtClean="0"/>
              <a:t>(String </a:t>
            </a:r>
            <a:r>
              <a:rPr lang="en-US" dirty="0" err="1" smtClean="0"/>
              <a:t>namespaceURI</a:t>
            </a:r>
            <a:r>
              <a:rPr lang="en-US" dirty="0" smtClean="0"/>
              <a:t>, String </a:t>
            </a:r>
            <a:r>
              <a:rPr lang="en-US" dirty="0" err="1" smtClean="0"/>
              <a:t>localPart</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3222046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 more</a:t>
            </a:r>
            <a:r>
              <a:rPr lang="en-US" baseline="0" dirty="0" smtClean="0"/>
              <a:t> about the </a:t>
            </a:r>
            <a:r>
              <a:rPr lang="en-US" dirty="0" smtClean="0"/>
              <a:t>multiple methods for exporting XML using Gosu</a:t>
            </a:r>
            <a:r>
              <a:rPr lang="en-US" baseline="0" dirty="0" smtClean="0"/>
              <a:t> in th</a:t>
            </a:r>
            <a:r>
              <a:rPr lang="en-US" dirty="0" smtClean="0"/>
              <a:t>e</a:t>
            </a:r>
            <a:r>
              <a:rPr lang="en-US" baseline="0" dirty="0" smtClean="0"/>
              <a:t> Gosu Reference in documentation.</a:t>
            </a:r>
          </a:p>
          <a:p>
            <a:endParaRPr lang="en-US" baseline="0" dirty="0" smtClean="0"/>
          </a:p>
          <a:p>
            <a:r>
              <a:rPr lang="en-US" dirty="0" smtClean="0"/>
              <a:t>In most cases, it is sufficient to export XML as a UTF string using the </a:t>
            </a:r>
            <a:r>
              <a:rPr lang="en-US" dirty="0" err="1" smtClean="0"/>
              <a:t>asUTFString</a:t>
            </a:r>
            <a:r>
              <a:rPr lang="en-US" dirty="0" smtClean="0"/>
              <a:t>() method as shown above.</a:t>
            </a:r>
          </a:p>
          <a:p>
            <a:endParaRPr lang="en-US" dirty="0" smtClean="0"/>
          </a:p>
          <a:p>
            <a:r>
              <a:rPr lang="en-US" dirty="0" smtClean="0"/>
              <a:t>In some situations, it may not be appropriate to export XML as a UTF string. One reason is that UTF strings are usually larger in size than the original data.  When to not use </a:t>
            </a:r>
            <a:r>
              <a:rPr lang="en-US" dirty="0" err="1" smtClean="0"/>
              <a:t>asUTFSting</a:t>
            </a:r>
            <a:r>
              <a:rPr lang="en-US" dirty="0" smtClean="0"/>
              <a:t>() is beyond the scope of this course. If an integration point needs to export XML, then the integration developer should discuss the issue with a Guidewire representative to identify the relevant issues and determine the best approach.</a:t>
            </a:r>
          </a:p>
          <a:p>
            <a:endParaRPr lang="en-US" dirty="0" smtClean="0"/>
          </a:p>
          <a:p>
            <a:r>
              <a:rPr lang="en-US" dirty="0" smtClean="0"/>
              <a:t>All of the export methods have alternate method signatures that take a serialization options object of type </a:t>
            </a:r>
            <a:r>
              <a:rPr lang="en-US" dirty="0" err="1" smtClean="0"/>
              <a:t>XmlSerializationOptions</a:t>
            </a:r>
            <a:r>
              <a:rPr lang="en-US" dirty="0" smtClean="0"/>
              <a:t>, which can be used to customize how the export occurs. For more information on serialization options, refer to the Gosu Reference.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127705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1154629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41949006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3259456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types from the XSD become native Gosu types, including element types and attributes.</a:t>
            </a:r>
          </a:p>
          <a:p>
            <a:endParaRPr lang="en-US" dirty="0"/>
          </a:p>
          <a:p>
            <a:r>
              <a:rPr lang="en-US" dirty="0" smtClean="0"/>
              <a:t>All these types appear naturally in the namespace defined by the part of the class hierarchy that you place the XSD. </a:t>
            </a:r>
          </a:p>
          <a:p>
            <a:endParaRPr lang="en-US" dirty="0"/>
          </a:p>
          <a:p>
            <a:r>
              <a:rPr lang="en-US" dirty="0" smtClean="0"/>
              <a:t>In other words, you put your </a:t>
            </a:r>
            <a:r>
              <a:rPr lang="en-US" dirty="0" err="1" smtClean="0"/>
              <a:t>XSDs</a:t>
            </a:r>
            <a:r>
              <a:rPr lang="en-US" dirty="0" smtClean="0"/>
              <a:t> side-by-side next to your Gosu classes and Gosu programs.</a:t>
            </a:r>
          </a:p>
          <a:p>
            <a:endParaRPr lang="en-US" dirty="0" smtClean="0"/>
          </a:p>
          <a:p>
            <a:r>
              <a:rPr lang="en-US" dirty="0" smtClean="0"/>
              <a:t>There is no way to inject an XSD into the type system at run time. The XSD must be known to the application during startup.</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1687859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slide example, there is Gosu code that manipulates </a:t>
            </a:r>
            <a:r>
              <a:rPr lang="en-US" dirty="0" smtClean="0"/>
              <a:t>strongly typed </a:t>
            </a:r>
            <a:r>
              <a:rPr lang="en-US" dirty="0"/>
              <a:t>XML.  You can find this code in TrainingApp in …\</a:t>
            </a:r>
            <a:r>
              <a:rPr lang="en-US" dirty="0" smtClean="0"/>
              <a:t>configuration\config\examples\xml\</a:t>
            </a:r>
            <a:br>
              <a:rPr lang="en-US" dirty="0" smtClean="0"/>
            </a:br>
            <a:r>
              <a:rPr lang="en-US" dirty="0" smtClean="0"/>
              <a:t>02_Xml_StrongTyped.CopyToGosuScratchpad.txt</a:t>
            </a:r>
          </a:p>
          <a:p>
            <a:endParaRPr lang="en-US" dirty="0"/>
          </a:p>
          <a:p>
            <a:pPr eaLnBrk="1" hangingPunct="1"/>
            <a:r>
              <a:rPr lang="en-US" dirty="0" smtClean="0"/>
              <a:t>Assume for a moment that you have an XSD file named example.xsd. The root element in this file appears as  &lt;</a:t>
            </a:r>
            <a:r>
              <a:rPr lang="en-US" dirty="0" err="1" smtClean="0"/>
              <a:t>xsd:element</a:t>
            </a:r>
            <a:r>
              <a:rPr lang="en-US" dirty="0" smtClean="0"/>
              <a:t> name="config"&gt; ...  &lt;/</a:t>
            </a:r>
            <a:r>
              <a:rPr lang="en-US" dirty="0" err="1" smtClean="0"/>
              <a:t>xsd:element</a:t>
            </a:r>
            <a:r>
              <a:rPr lang="en-US" dirty="0" smtClean="0"/>
              <a:t>&gt;. </a:t>
            </a:r>
          </a:p>
          <a:p>
            <a:pPr eaLnBrk="1" hangingPunct="1"/>
            <a:endParaRPr lang="en-US" dirty="0" smtClean="0"/>
          </a:p>
          <a:p>
            <a:pPr eaLnBrk="1" hangingPunct="1"/>
            <a:r>
              <a:rPr lang="en-US" dirty="0" smtClean="0"/>
              <a:t>To parse an XML file using this XSD in Gosu, all you need is the XSD type to call the parse method that specifies the file to parse as an argument:</a:t>
            </a:r>
          </a:p>
          <a:p>
            <a:pPr eaLnBrk="1" hangingPunct="1"/>
            <a:r>
              <a:rPr lang="en-US" b="1" dirty="0" err="1" smtClean="0">
                <a:latin typeface="Courier New" pitchFamily="49" charset="0"/>
                <a:cs typeface="Courier New" pitchFamily="49" charset="0"/>
              </a:rPr>
              <a:t>example.Config.parse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fileToParse</a:t>
            </a:r>
            <a:r>
              <a:rPr lang="en-US" b="1" dirty="0" smtClean="0">
                <a:latin typeface="Courier New" pitchFamily="49" charset="0"/>
                <a:cs typeface="Courier New" pitchFamily="49" charset="0"/>
              </a:rPr>
              <a:t>)</a:t>
            </a:r>
          </a:p>
          <a:p>
            <a:pPr eaLnBrk="1" hangingPunct="1"/>
            <a:endParaRPr lang="en-US" dirty="0" smtClean="0"/>
          </a:p>
          <a:p>
            <a:r>
              <a:rPr lang="en-US" b="1" dirty="0">
                <a:latin typeface="Courier New" pitchFamily="49" charset="0"/>
                <a:cs typeface="Courier New" pitchFamily="49" charset="0"/>
              </a:rPr>
              <a:t>example.</a:t>
            </a:r>
            <a:r>
              <a:rPr lang="en-US" dirty="0" smtClean="0"/>
              <a:t> is the type because the name of the XSD file is example.xsd.  </a:t>
            </a:r>
          </a:p>
          <a:p>
            <a:r>
              <a:rPr lang="en-US" b="1" dirty="0">
                <a:latin typeface="Courier New" pitchFamily="49" charset="0"/>
                <a:cs typeface="Courier New" pitchFamily="49" charset="0"/>
              </a:rPr>
              <a:t>Config.</a:t>
            </a:r>
            <a:r>
              <a:rPr lang="en-US" dirty="0" smtClean="0"/>
              <a:t> is the root the root element. Gosu capitalizes the first letter when converting the XSD types into Gosu types. </a:t>
            </a:r>
          </a:p>
          <a:p>
            <a:r>
              <a:rPr lang="en-US" b="1" dirty="0">
                <a:latin typeface="Courier New" pitchFamily="49" charset="0"/>
                <a:cs typeface="Courier New" pitchFamily="49" charset="0"/>
              </a:rPr>
              <a:t>parse(</a:t>
            </a:r>
            <a:r>
              <a:rPr lang="en-US" b="1" dirty="0" err="1">
                <a:latin typeface="Courier New" pitchFamily="49" charset="0"/>
                <a:cs typeface="Courier New" pitchFamily="49" charset="0"/>
              </a:rPr>
              <a:t>fileToParse</a:t>
            </a:r>
            <a:r>
              <a:rPr lang="en-US" b="1" dirty="0">
                <a:latin typeface="Courier New" pitchFamily="49" charset="0"/>
                <a:cs typeface="Courier New" pitchFamily="49" charset="0"/>
              </a:rPr>
              <a:t>)</a:t>
            </a:r>
            <a:r>
              <a:rPr lang="en-US" dirty="0" smtClean="0"/>
              <a:t>is the method that parses the XML.</a:t>
            </a:r>
          </a:p>
          <a:p>
            <a:pPr eaLnBrk="1" hangingPunct="1"/>
            <a:endParaRPr lang="en-US" dirty="0" smtClean="0"/>
          </a:p>
          <a:p>
            <a:pPr eaLnBrk="1" hangingPunct="1"/>
            <a:r>
              <a:rPr lang="en-US" dirty="0" smtClean="0"/>
              <a:t>For XSD-based XML elements, Gosu checks how well-formed is the XML in terms of structural errors and validates the XML using the XSD. If the XML is not valid or well formed, Gosu will throw an </a:t>
            </a:r>
            <a:r>
              <a:rPr lang="en-US" dirty="0" err="1" smtClean="0"/>
              <a:t>XmlException</a:t>
            </a:r>
            <a:r>
              <a:rPr lang="en-US" dirty="0" smtClean="0"/>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768151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the exampleStrong.xml file has been parsed as strongly typed XML. The parsed XML now has properties that map to the defined elements in the XSD, such as Database, </a:t>
            </a:r>
            <a:r>
              <a:rPr lang="en-US" dirty="0" err="1" smtClean="0"/>
              <a:t>Mimetypemapping</a:t>
            </a:r>
            <a:r>
              <a:rPr lang="en-US" dirty="0" smtClean="0"/>
              <a:t>, Param, Registry, Security, and </a:t>
            </a:r>
            <a:r>
              <a:rPr lang="en-US" dirty="0" err="1" smtClean="0"/>
              <a:t>VelocityParam</a:t>
            </a:r>
            <a:r>
              <a:rPr lang="en-US" dirty="0" smtClean="0"/>
              <a:t>. For each XSD element type, the attributes of the element type are also available.</a:t>
            </a:r>
            <a:r>
              <a:rPr lang="en-US" baseline="0" dirty="0" smtClean="0"/>
              <a:t>  Use an indexer to access the attributes if the XSD specifies more than one type being possible.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ability to access properties on an XML element as defined in the XSD is available only if the XML is strongly typed, that is, only if the XML is parsed from the XSD.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4019349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working with strongly typed XML, you must prefix every XmlElement property name with a dollar sign ($). The convention prevents ambiguity with properties defined on the XSD type and on the type instance that backs that type. This is by design.  For example, </a:t>
            </a:r>
            <a:r>
              <a:rPr lang="en-US" dirty="0"/>
              <a:t>i</a:t>
            </a:r>
            <a:r>
              <a:rPr lang="en-US" dirty="0" smtClean="0"/>
              <a:t>n the case that an XSD defines an element’s child element with the literal name of "Children", the is no conflict and the two properties with the same name</a:t>
            </a:r>
            <a:r>
              <a:rPr lang="en-US" dirty="0"/>
              <a:t> </a:t>
            </a:r>
            <a:r>
              <a:rPr lang="en-US" dirty="0" smtClean="0"/>
              <a:t>can co-exist. See lines 49 and 51.</a:t>
            </a:r>
          </a:p>
          <a:p>
            <a:endParaRPr lang="en-US" dirty="0" smtClean="0"/>
          </a:p>
          <a:p>
            <a:r>
              <a:rPr lang="en-US" dirty="0" smtClean="0"/>
              <a:t>Gosu prevents ambiguity by requiring the special properties to have a dollar sign prefix only if the element is XSD-based.  To access the children of an XSD-based element, use the syntax </a:t>
            </a:r>
            <a:r>
              <a:rPr lang="en-US" dirty="0" err="1" smtClean="0"/>
              <a:t>element.$Children</a:t>
            </a:r>
            <a:r>
              <a:rPr lang="en-US" dirty="0" smtClean="0"/>
              <a:t> for the Children property.  To access a custom child element named Children as defined by the XSD, use the syntax </a:t>
            </a:r>
            <a:r>
              <a:rPr lang="en-US" dirty="0" err="1" smtClean="0"/>
              <a:t>element.Children</a:t>
            </a:r>
            <a:r>
              <a:rPr lang="en-US" dirty="0" smtClean="0"/>
              <a:t>.</a:t>
            </a:r>
          </a:p>
          <a:p>
            <a:endParaRPr lang="en-US" dirty="0" smtClean="0"/>
          </a:p>
          <a:p>
            <a:r>
              <a:rPr lang="en-US" dirty="0" smtClean="0"/>
              <a:t>It is important to understand that property names on an XML element include a dollar sign prefix only if the XML element is an XSD type. If you create an XmlElement element directly, it is not an XSD type. It is an untyped node that uses the default type instance which is an instance of the type </a:t>
            </a:r>
            <a:r>
              <a:rPr lang="en-US" dirty="0" err="1" smtClean="0"/>
              <a:t>AnyType</a:t>
            </a:r>
            <a:r>
              <a:rPr lang="en-US" dirty="0" smtClean="0"/>
              <a:t>.  For non-XSD type, there is no need to use the dollar sign prefix because there is no ambiguity between properties that are really part of the type instance, rather than on the XSD type. For example, in the slide example, the code in Line 51 directly creates the </a:t>
            </a:r>
            <a:r>
              <a:rPr lang="en-US" dirty="0" err="1" smtClean="0"/>
              <a:t>dbElement</a:t>
            </a:r>
            <a:r>
              <a:rPr lang="en-US" dirty="0" smtClean="0"/>
              <a:t> variable. Line 52 simply references </a:t>
            </a:r>
            <a:r>
              <a:rPr lang="en-US" dirty="0" err="1" smtClean="0"/>
              <a:t>dbelement.AttributeNames</a:t>
            </a:r>
            <a:r>
              <a:rPr lang="en-US" dirty="0" smtClean="0"/>
              <a:t> without a dollar sign ($).</a:t>
            </a:r>
          </a:p>
          <a:p>
            <a:r>
              <a:rPr lang="en-US" dirty="0" smtClean="0"/>
              <a:t/>
            </a:r>
            <a:br>
              <a:rPr lang="en-US" dirty="0" smtClean="0"/>
            </a:br>
            <a:r>
              <a:rPr lang="en-US" dirty="0" smtClean="0"/>
              <a:t/>
            </a:r>
            <a:br>
              <a:rPr lang="en-US" dirty="0" smtClean="0"/>
            </a:br>
            <a:endParaRPr lang="en-US" dirty="0"/>
          </a:p>
          <a:p>
            <a:r>
              <a:rPr lang="en-US" dirty="0" smtClean="0"/>
              <a:t>			(continued)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2586327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are  type instance property names that appear on an XmlElement</a:t>
            </a:r>
            <a:r>
              <a:rPr lang="en-US" dirty="0"/>
              <a:t> </a:t>
            </a:r>
            <a:r>
              <a:rPr lang="en-US" dirty="0" smtClean="0"/>
              <a:t>with $:</a:t>
            </a:r>
          </a:p>
          <a:p>
            <a:r>
              <a:rPr lang="en-US" dirty="0" smtClean="0"/>
              <a:t>$</a:t>
            </a:r>
            <a:r>
              <a:rPr lang="en-US" dirty="0" err="1" smtClean="0"/>
              <a:t>AttributeNames</a:t>
            </a:r>
            <a:endParaRPr lang="en-US" dirty="0" smtClean="0"/>
          </a:p>
          <a:p>
            <a:r>
              <a:rPr lang="en-US" dirty="0" smtClean="0"/>
              <a:t>$Children</a:t>
            </a:r>
          </a:p>
          <a:p>
            <a:r>
              <a:rPr lang="en-US" dirty="0" smtClean="0"/>
              <a:t>$Class</a:t>
            </a:r>
          </a:p>
          <a:p>
            <a:r>
              <a:rPr lang="en-US" dirty="0" smtClean="0"/>
              <a:t>$</a:t>
            </a:r>
            <a:r>
              <a:rPr lang="en-US" dirty="0"/>
              <a:t>Comment</a:t>
            </a:r>
          </a:p>
          <a:p>
            <a:r>
              <a:rPr lang="en-US" dirty="0" smtClean="0"/>
              <a:t>$</a:t>
            </a:r>
            <a:r>
              <a:rPr lang="en-US" dirty="0" err="1" smtClean="0"/>
              <a:t>DeclaredNamespace</a:t>
            </a:r>
            <a:endParaRPr lang="en-US" dirty="0" smtClean="0"/>
          </a:p>
          <a:p>
            <a:r>
              <a:rPr lang="en-US" dirty="0" smtClean="0"/>
              <a:t>$</a:t>
            </a:r>
            <a:r>
              <a:rPr lang="en-US" dirty="0" err="1" smtClean="0"/>
              <a:t>IntrinsicType</a:t>
            </a:r>
            <a:endParaRPr lang="en-US" dirty="0" smtClean="0"/>
          </a:p>
          <a:p>
            <a:r>
              <a:rPr lang="en-US" dirty="0" smtClean="0"/>
              <a:t>$</a:t>
            </a:r>
            <a:r>
              <a:rPr lang="en-US" dirty="0" err="1" smtClean="0"/>
              <a:t>MixedContent</a:t>
            </a:r>
            <a:r>
              <a:rPr lang="en-US" dirty="0" smtClean="0"/>
              <a:t> </a:t>
            </a:r>
            <a:r>
              <a:rPr lang="en-US" dirty="0"/>
              <a:t>- only for elements with an </a:t>
            </a:r>
            <a:r>
              <a:rPr lang="en-US" dirty="0" smtClean="0"/>
              <a:t>XSD-defined mixed content (tags within text and tags)</a:t>
            </a:r>
            <a:endParaRPr lang="en-US" dirty="0"/>
          </a:p>
          <a:p>
            <a:r>
              <a:rPr lang="en-US" dirty="0" smtClean="0"/>
              <a:t>$Namespace</a:t>
            </a:r>
          </a:p>
          <a:p>
            <a:r>
              <a:rPr lang="en-US" dirty="0" smtClean="0"/>
              <a:t>$</a:t>
            </a:r>
            <a:r>
              <a:rPr lang="en-US" dirty="0" err="1" smtClean="0"/>
              <a:t>NamespaceContext</a:t>
            </a:r>
            <a:endParaRPr lang="en-US" dirty="0" smtClean="0"/>
          </a:p>
          <a:p>
            <a:r>
              <a:rPr lang="en-US" dirty="0"/>
              <a:t>$Nil - only for XSD-defined </a:t>
            </a:r>
            <a:r>
              <a:rPr lang="en-US" dirty="0" err="1"/>
              <a:t>nillable</a:t>
            </a:r>
            <a:r>
              <a:rPr lang="en-US" dirty="0"/>
              <a:t> elements.</a:t>
            </a:r>
          </a:p>
          <a:p>
            <a:r>
              <a:rPr lang="en-US" dirty="0" smtClean="0"/>
              <a:t>$</a:t>
            </a:r>
            <a:r>
              <a:rPr lang="en-US" dirty="0" err="1" smtClean="0"/>
              <a:t>QName</a:t>
            </a:r>
            <a:endParaRPr lang="en-US" dirty="0" smtClean="0"/>
          </a:p>
          <a:p>
            <a:r>
              <a:rPr lang="en-US" dirty="0"/>
              <a:t>$</a:t>
            </a:r>
            <a:r>
              <a:rPr lang="en-US" dirty="0" err="1"/>
              <a:t>SimpleValue</a:t>
            </a:r>
            <a:endParaRPr lang="en-US" dirty="0"/>
          </a:p>
          <a:p>
            <a:r>
              <a:rPr lang="en-US" dirty="0" smtClean="0"/>
              <a:t>$Text</a:t>
            </a:r>
          </a:p>
          <a:p>
            <a:r>
              <a:rPr lang="en-US" dirty="0" smtClean="0"/>
              <a:t>$</a:t>
            </a:r>
            <a:r>
              <a:rPr lang="en-US" dirty="0" err="1" smtClean="0"/>
              <a:t>TypeInstance</a:t>
            </a:r>
            <a:endParaRPr lang="en-US" dirty="0" smtClean="0"/>
          </a:p>
          <a:p>
            <a:r>
              <a:rPr lang="en-US" dirty="0" smtClean="0"/>
              <a:t>$Value - only for elements with an XSD-defined simple content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15702879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 more</a:t>
            </a:r>
            <a:r>
              <a:rPr lang="en-US" baseline="0" dirty="0" smtClean="0"/>
              <a:t> about the </a:t>
            </a:r>
            <a:r>
              <a:rPr lang="en-US" dirty="0" smtClean="0"/>
              <a:t>multiple methods for exporting XML using Gosu</a:t>
            </a:r>
            <a:r>
              <a:rPr lang="en-US" baseline="0" dirty="0" smtClean="0"/>
              <a:t> in th</a:t>
            </a:r>
            <a:r>
              <a:rPr lang="en-US" dirty="0" smtClean="0"/>
              <a:t>e</a:t>
            </a:r>
            <a:r>
              <a:rPr lang="en-US" baseline="0" dirty="0" smtClean="0"/>
              <a:t> Gosu Reference in documentation. </a:t>
            </a:r>
            <a:r>
              <a:rPr lang="en-US" dirty="0" smtClean="0"/>
              <a:t>In most cases, it is sufficient to export XML as a UTF string using the </a:t>
            </a:r>
            <a:r>
              <a:rPr lang="en-US" dirty="0" err="1" smtClean="0"/>
              <a:t>asUTFString</a:t>
            </a:r>
            <a:r>
              <a:rPr lang="en-US" dirty="0" smtClean="0"/>
              <a:t>() method as shown above.</a:t>
            </a:r>
          </a:p>
          <a:p>
            <a:endParaRPr lang="en-US" dirty="0" smtClean="0"/>
          </a:p>
          <a:p>
            <a:r>
              <a:rPr lang="en-US" dirty="0" smtClean="0"/>
              <a:t>In some situations, it may not be appropriate to export XML as a UTF string. The situations where this is inappropriate, and the best alternatives to use in these situations, is beyond the scope of this course. If an integration point needs to export XML, then the integration developer should discuss the issue with a Guidewire representative to identify the relevant issues and determine the best approach.</a:t>
            </a:r>
          </a:p>
          <a:p>
            <a:endParaRPr lang="en-US" dirty="0" smtClean="0"/>
          </a:p>
          <a:p>
            <a:r>
              <a:rPr lang="en-US" dirty="0" smtClean="0"/>
              <a:t>All of the export methods have alternate method signatures that take a serialization options object of type </a:t>
            </a:r>
            <a:r>
              <a:rPr lang="en-US" dirty="0" err="1" smtClean="0"/>
              <a:t>XmlSerializationOptions</a:t>
            </a:r>
            <a:r>
              <a:rPr lang="en-US" dirty="0" smtClean="0"/>
              <a:t>, which can be used to customize how the export occurs. For more information on serialization options, refer to the Gosu Reference.</a:t>
            </a:r>
          </a:p>
          <a:p>
            <a:endParaRPr lang="en-US" dirty="0" smtClean="0"/>
          </a:p>
          <a:p>
            <a:r>
              <a:rPr lang="en-US" dirty="0" smtClean="0"/>
              <a:t>The export methods discussed earlier in this lesson for untyped XML are equally relevant for strongly typed XML.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127705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a claimSystem element is added to the XML, but there is no such element type defined in the XSD. Consequently, the XML cannot be exported.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2998485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1787300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In XML, it is illegal to omit the closing tag. All elements must have a closing tag,</a:t>
            </a:r>
            <a:r>
              <a:rPr lang="en-US" sz="1200" b="0" i="0" kern="1200" baseline="0" dirty="0" smtClean="0">
                <a:solidFill>
                  <a:schemeClr val="tx1"/>
                </a:solidFill>
                <a:effectLst/>
                <a:latin typeface="Arial" pitchFamily="34" charset="0"/>
                <a:ea typeface="+mn-ea"/>
                <a:cs typeface="Arial" pitchFamily="34" charset="0"/>
              </a:rPr>
              <a:t> except for the XML declaration tag. XML tags are case sensitive. Opening and closing tags must be written with the same case. Another word for tags is elements. All  XML elements must be properly nested within each other. </a:t>
            </a:r>
            <a:r>
              <a:rPr lang="en-US" sz="1200" b="0" i="0" kern="1200" dirty="0" smtClean="0">
                <a:solidFill>
                  <a:schemeClr val="tx1"/>
                </a:solidFill>
                <a:effectLst/>
                <a:latin typeface="Arial" pitchFamily="34" charset="0"/>
                <a:ea typeface="+mn-ea"/>
                <a:cs typeface="Arial" pitchFamily="34" charset="0"/>
              </a:rPr>
              <a:t>XML must contain one element that is the parent of all other elements. This element is called the root element. XML elements can have attributes in name/value pairs. The attribute values must always be quoted.</a:t>
            </a:r>
          </a:p>
          <a:p>
            <a:endParaRPr lang="en-US" sz="1200" b="0" i="0" kern="1200" baseline="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In XML, there are five predefined entities representing special characters. XML requires that you replace these characters with a named references.  The five characters are: </a:t>
            </a:r>
          </a:p>
          <a:p>
            <a:r>
              <a:rPr lang="en-US" sz="1200" b="0" i="0" kern="1200" dirty="0" smtClean="0">
                <a:solidFill>
                  <a:schemeClr val="tx1"/>
                </a:solidFill>
                <a:effectLst/>
                <a:latin typeface="Arial" pitchFamily="34" charset="0"/>
                <a:ea typeface="+mn-ea"/>
                <a:cs typeface="Arial" pitchFamily="34" charset="0"/>
              </a:rPr>
              <a:t>"   – double quotation mark</a:t>
            </a:r>
            <a:br>
              <a:rPr lang="en-US" sz="1200" b="0" i="0" kern="1200" dirty="0" smtClean="0">
                <a:solidFill>
                  <a:schemeClr val="tx1"/>
                </a:solidFill>
                <a:effectLst/>
                <a:latin typeface="Arial" pitchFamily="34" charset="0"/>
                <a:ea typeface="+mn-ea"/>
                <a:cs typeface="Arial" pitchFamily="34" charset="0"/>
              </a:rPr>
            </a:br>
            <a:r>
              <a:rPr lang="en-US" dirty="0" smtClean="0"/>
              <a:t>&amp; – ampersand</a:t>
            </a:r>
            <a:endParaRPr lang="en-US" sz="1200" b="0" i="0" kern="1200" dirty="0" smtClean="0">
              <a:solidFill>
                <a:schemeClr val="tx1"/>
              </a:solidFill>
              <a:effectLst/>
              <a:latin typeface="Arial" pitchFamily="34" charset="0"/>
              <a:ea typeface="+mn-ea"/>
              <a:cs typeface="Arial" pitchFamily="34" charset="0"/>
            </a:endParaRPr>
          </a:p>
          <a:p>
            <a:r>
              <a:rPr lang="en-US" dirty="0" smtClean="0"/>
              <a:t>'   – </a:t>
            </a:r>
            <a:r>
              <a:rPr lang="en-US" sz="1200" b="0" i="0" kern="1200" dirty="0" smtClean="0">
                <a:solidFill>
                  <a:schemeClr val="tx1"/>
                </a:solidFill>
                <a:effectLst/>
                <a:latin typeface="Arial" pitchFamily="34" charset="0"/>
                <a:ea typeface="+mn-ea"/>
                <a:cs typeface="Arial" pitchFamily="34" charset="0"/>
              </a:rPr>
              <a:t>apostrophe</a:t>
            </a:r>
          </a:p>
          <a:p>
            <a:r>
              <a:rPr lang="en-US" sz="1200" b="0" i="0" kern="1200" dirty="0" smtClean="0">
                <a:solidFill>
                  <a:schemeClr val="tx1"/>
                </a:solidFill>
                <a:effectLst/>
                <a:latin typeface="Arial" pitchFamily="34" charset="0"/>
                <a:ea typeface="+mn-ea"/>
                <a:cs typeface="Arial" pitchFamily="34" charset="0"/>
              </a:rPr>
              <a:t>&lt; </a:t>
            </a:r>
            <a:r>
              <a:rPr lang="en-US" dirty="0"/>
              <a:t>– </a:t>
            </a:r>
            <a:r>
              <a:rPr lang="en-US" sz="1200" b="0" i="0" kern="1200" dirty="0" smtClean="0">
                <a:solidFill>
                  <a:schemeClr val="tx1"/>
                </a:solidFill>
                <a:effectLst/>
                <a:latin typeface="Arial" pitchFamily="34" charset="0"/>
                <a:ea typeface="+mn-ea"/>
                <a:cs typeface="Arial" pitchFamily="34" charset="0"/>
              </a:rPr>
              <a:t> less than sign</a:t>
            </a:r>
          </a:p>
          <a:p>
            <a:r>
              <a:rPr lang="en-US" dirty="0" smtClean="0"/>
              <a:t>&gt; </a:t>
            </a:r>
            <a:r>
              <a:rPr lang="en-US" dirty="0"/>
              <a:t>– </a:t>
            </a:r>
            <a:r>
              <a:rPr lang="en-US" dirty="0" smtClean="0"/>
              <a:t> greater</a:t>
            </a:r>
          </a:p>
          <a:p>
            <a:endParaRPr lang="en-US" dirty="0" smtClean="0"/>
          </a:p>
          <a:p>
            <a:r>
              <a:rPr lang="en-US" dirty="0" smtClean="0"/>
              <a:t>For more information on the Extensible Markup Language, refer to the World Wide Web Consortium web page http://www.w3.org/XML.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424243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Diamond version of Gosu</a:t>
            </a:r>
            <a:r>
              <a:rPr lang="en-US" baseline="0" dirty="0" smtClean="0"/>
              <a:t> introduced t</a:t>
            </a:r>
            <a:r>
              <a:rPr lang="en-US" dirty="0" smtClean="0"/>
              <a:t>he XmlElement class. Prior to Diamond, the only class available for XML manipulation was </a:t>
            </a:r>
            <a:r>
              <a:rPr lang="en-US" dirty="0" err="1" smtClean="0"/>
              <a:t>XMLNode</a:t>
            </a:r>
            <a:r>
              <a:rPr lang="en-US" dirty="0" smtClean="0"/>
              <a:t>.  In Emerald,</a:t>
            </a:r>
            <a:r>
              <a:rPr lang="en-US" baseline="0" dirty="0" smtClean="0"/>
              <a:t> the </a:t>
            </a:r>
            <a:r>
              <a:rPr lang="en-US" dirty="0" err="1" smtClean="0"/>
              <a:t>XMLNode</a:t>
            </a:r>
            <a:r>
              <a:rPr lang="en-US" dirty="0" smtClean="0"/>
              <a:t> class remains</a:t>
            </a:r>
            <a:r>
              <a:rPr lang="en-US" baseline="0" dirty="0" smtClean="0"/>
              <a:t> </a:t>
            </a:r>
            <a:r>
              <a:rPr lang="en-US" dirty="0" smtClean="0"/>
              <a:t>for backwards compatibility. Guidewire recommends that you use XmlElement whenever possible</a:t>
            </a:r>
            <a:r>
              <a:rPr lang="en-US" baseline="0" dirty="0" smtClean="0"/>
              <a:t> as it </a:t>
            </a:r>
            <a:r>
              <a:rPr lang="en-US" dirty="0" smtClean="0"/>
              <a:t>provides robust support for strongly typed XML.</a:t>
            </a:r>
          </a:p>
          <a:p>
            <a:endParaRPr lang="en-US" dirty="0" smtClean="0"/>
          </a:p>
          <a:p>
            <a:r>
              <a:rPr lang="en-US" dirty="0" smtClean="0"/>
              <a:t>A </a:t>
            </a:r>
            <a:r>
              <a:rPr lang="en-US" dirty="0" err="1" smtClean="0"/>
              <a:t>QName</a:t>
            </a:r>
            <a:r>
              <a:rPr lang="en-US" dirty="0" smtClean="0"/>
              <a:t> is a qualified name that includes a namespace String and a type name. An </a:t>
            </a:r>
            <a:r>
              <a:rPr lang="en-US" dirty="0" err="1" smtClean="0"/>
              <a:t>XmlSimpleValue</a:t>
            </a:r>
            <a:r>
              <a:rPr lang="en-US" dirty="0" smtClean="0"/>
              <a:t> can use any type of backing storage and can produce a backing value (for example, </a:t>
            </a:r>
            <a:r>
              <a:rPr lang="en-US" dirty="0" err="1" smtClean="0"/>
              <a:t>int</a:t>
            </a:r>
            <a:r>
              <a:rPr lang="en-US" dirty="0" smtClean="0"/>
              <a:t>) or serialize itself into a text-based format.</a:t>
            </a:r>
          </a:p>
          <a:p>
            <a:endParaRPr lang="en-US" dirty="0" smtClean="0"/>
          </a:p>
          <a:p>
            <a:r>
              <a:rPr lang="en-US" dirty="0" smtClean="0"/>
              <a:t>When using </a:t>
            </a:r>
            <a:r>
              <a:rPr lang="en-US" dirty="0" err="1" smtClean="0"/>
              <a:t>XMLNode</a:t>
            </a:r>
            <a:r>
              <a:rPr lang="en-US" dirty="0" smtClean="0"/>
              <a:t>, during import, Gosu attempts to preserve comments. There might be differences from the original parsed XML. For example, multiple comments on the same element become one comment containing text from both original comments.  When using XmlElement, during import, Gosu does not import XML comments. This difference in handling comments can be important for some use cases. For example, if you plan to process files that use comments to disable (comment out) sections temporarily, consider using </a:t>
            </a:r>
            <a:r>
              <a:rPr lang="en-US" dirty="0" err="1" smtClean="0"/>
              <a:t>XMLNode</a:t>
            </a:r>
            <a:r>
              <a:rPr lang="en-US" dirty="0" smtClean="0"/>
              <a:t> instead of XmlElement.</a:t>
            </a:r>
          </a:p>
          <a:p>
            <a:endParaRPr lang="en-US" dirty="0"/>
          </a:p>
          <a:p>
            <a:r>
              <a:rPr lang="en-US" dirty="0" smtClean="0"/>
              <a:t>With regard to whitespace and XmlElement, for non-XSD elements, if an element contains children, then the whitespace is discarded during import. Otherwise, it is retained and available through the Text property. For XSD-based elements, Gosu saves whitespace only if the element’s XSD type is a simple type and the XSD specifies that parsers must preserve whitespace. This is controlled by the XSD whitespace facet.</a:t>
            </a:r>
            <a:r>
              <a:rPr lang="en-US" baseline="0" dirty="0" smtClean="0"/>
              <a:t> Refe</a:t>
            </a:r>
            <a:r>
              <a:rPr lang="en-US" dirty="0" smtClean="0"/>
              <a:t>r to the XML schema specification for details.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670254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diagram above represents the input and output for a Guidewire XML Model. The input is a single entity, and the output is XML with values from the entity or entities related to it. </a:t>
            </a:r>
          </a:p>
          <a:p>
            <a:pPr eaLnBrk="1" hangingPunct="1"/>
            <a:endParaRPr lang="en-US" dirty="0" smtClean="0"/>
          </a:p>
          <a:p>
            <a:pPr eaLnBrk="1" hangingPunct="1"/>
            <a:r>
              <a:rPr lang="en-US" dirty="0" smtClean="0"/>
              <a:t>There are several benefits to using a Guidewire XML Model. There is no need to manually create XML which greatly reduces errors. It is also easy to change an XSD when requirements change using a Guidewire XML Model.  In addition, Guidewire publishes the XSD under a URL so that definitions are formalized and that a concrete schema exists for transparent development. From the XML model, it is easy to create an object model that can be used during runtime, for example, to automatically generate a message payload and/or optionally generate a payload only if entity fields have </a:t>
            </a:r>
            <a:r>
              <a:rPr lang="en-US" sz="1200" dirty="0" smtClean="0"/>
              <a:t>changed.  In addition, it is possible to not only map Gosu data entities, but Gosu and Java classes.</a:t>
            </a:r>
            <a:endParaRPr lang="en-US" dirty="0" smtClean="0"/>
          </a:p>
          <a:p>
            <a:endParaRPr lang="en-US" dirty="0" smtClean="0"/>
          </a:p>
          <a:p>
            <a:r>
              <a:rPr lang="en-US" dirty="0" smtClean="0"/>
              <a:t>The XmlElement class and Guidewire XML Models are two different Guidewire tools for working with XML. There are different situations in which each might be the appropriate choice</a:t>
            </a:r>
            <a:r>
              <a:rPr lang="en-US" dirty="0"/>
              <a:t>. </a:t>
            </a:r>
            <a:r>
              <a:rPr lang="en-US" dirty="0" smtClean="0"/>
              <a:t>When </a:t>
            </a:r>
            <a:r>
              <a:rPr lang="en-US" dirty="0"/>
              <a:t>you have a </a:t>
            </a:r>
            <a:r>
              <a:rPr lang="en-US" dirty="0" smtClean="0"/>
              <a:t>given Guidewire application </a:t>
            </a:r>
            <a:r>
              <a:rPr lang="en-US" dirty="0"/>
              <a:t>business object and you need to capture information from that object and/or its related objects in an XML </a:t>
            </a:r>
            <a:r>
              <a:rPr lang="en-US" dirty="0" smtClean="0"/>
              <a:t>format,  use a Guidewire </a:t>
            </a:r>
            <a:r>
              <a:rPr lang="en-US" dirty="0"/>
              <a:t>XML </a:t>
            </a:r>
            <a:r>
              <a:rPr lang="en-US" dirty="0" smtClean="0"/>
              <a:t>Model.  When </a:t>
            </a:r>
            <a:r>
              <a:rPr lang="en-US" dirty="0"/>
              <a:t>you need to read in XML data </a:t>
            </a:r>
            <a:r>
              <a:rPr lang="en-US" dirty="0" smtClean="0"/>
              <a:t>and/or </a:t>
            </a:r>
            <a:r>
              <a:rPr lang="en-US" dirty="0"/>
              <a:t>manipulate XML data beyond what an XML model can </a:t>
            </a:r>
            <a:r>
              <a:rPr lang="en-US" dirty="0" smtClean="0"/>
              <a:t>create, use the XmlElement class. For example, use the XmlElement class when you need to create XML from a Guidewire object that conforms to a non-Guidewire XSD.</a:t>
            </a:r>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XML model is a file that generates dynamic XML based on an input object. An XML model:</a:t>
            </a:r>
          </a:p>
          <a:p>
            <a:pPr marL="171450" indent="-171450">
              <a:buFont typeface="Arial" pitchFamily="34" charset="0"/>
              <a:buChar char="•"/>
            </a:pPr>
            <a:r>
              <a:rPr lang="en-US" dirty="0" smtClean="0"/>
              <a:t>Accepts a single input object</a:t>
            </a:r>
          </a:p>
          <a:p>
            <a:pPr marL="171450" indent="-171450">
              <a:buFont typeface="Arial" pitchFamily="34" charset="0"/>
              <a:buChar char="•"/>
            </a:pPr>
            <a:r>
              <a:rPr lang="en-US" dirty="0" smtClean="0"/>
              <a:t>Can specify XML-formatted values from that object</a:t>
            </a:r>
          </a:p>
          <a:p>
            <a:pPr marL="171450" indent="-171450">
              <a:buFont typeface="Arial" pitchFamily="34" charset="0"/>
              <a:buChar char="•"/>
            </a:pPr>
            <a:r>
              <a:rPr lang="en-US" dirty="0" smtClean="0"/>
              <a:t>Can specify XML-formatted values from related objects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32924236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10332040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Untyped XML is XML that is parsed without a known XSD. Strongly typed XML is XML that is parsed using an XSD.</a:t>
            </a:r>
          </a:p>
          <a:p>
            <a:r>
              <a:rPr lang="en-US" dirty="0" smtClean="0"/>
              <a:t>2) </a:t>
            </a:r>
            <a:r>
              <a:rPr lang="en-US" dirty="0" err="1" smtClean="0"/>
              <a:t>xml.Children</a:t>
            </a:r>
            <a:r>
              <a:rPr lang="en-US" dirty="0" smtClean="0"/>
              <a:t>[0]</a:t>
            </a:r>
            <a:br>
              <a:rPr lang="en-US" dirty="0" smtClean="0"/>
            </a:br>
            <a:r>
              <a:rPr lang="en-US" dirty="0" smtClean="0"/>
              <a:t>   </a:t>
            </a:r>
            <a:r>
              <a:rPr lang="en-US" dirty="0" err="1" smtClean="0"/>
              <a:t>xml.getChild</a:t>
            </a:r>
            <a:r>
              <a:rPr lang="en-US" dirty="0" smtClean="0"/>
              <a:t>(new </a:t>
            </a:r>
            <a:r>
              <a:rPr lang="en-US" dirty="0" err="1" smtClean="0"/>
              <a:t>QName</a:t>
            </a:r>
            <a:r>
              <a:rPr lang="en-US" dirty="0" smtClean="0"/>
              <a:t>("</a:t>
            </a:r>
            <a:r>
              <a:rPr lang="en-US" dirty="0" err="1" smtClean="0"/>
              <a:t>someURI</a:t>
            </a:r>
            <a:r>
              <a:rPr lang="en-US" dirty="0" smtClean="0"/>
              <a:t>", "</a:t>
            </a:r>
            <a:r>
              <a:rPr lang="en-US" dirty="0" err="1" smtClean="0"/>
              <a:t>loadOptions</a:t>
            </a:r>
            <a:r>
              <a:rPr lang="en-US" dirty="0" smtClean="0"/>
              <a:t>"))</a:t>
            </a:r>
          </a:p>
          <a:p>
            <a:r>
              <a:rPr lang="en-US" dirty="0" smtClean="0"/>
              <a:t>3) To make an XSD known to Guidewire, manually place it in a subdirectory of modules\configuration\</a:t>
            </a:r>
            <a:r>
              <a:rPr lang="en-US" dirty="0" err="1" smtClean="0"/>
              <a:t>gsrc</a:t>
            </a:r>
            <a:r>
              <a:rPr lang="en-US" dirty="0" smtClean="0"/>
              <a:t>. During startup, Guidewire reads the XSD and converts its element and attribute types into native Gosu types.</a:t>
            </a:r>
          </a:p>
          <a:p>
            <a:r>
              <a:rPr lang="en-US" dirty="0" smtClean="0"/>
              <a:t>4) The element types and attributes defined in the XSD are available as properties of the parsed XML; the XML is validated against the XSD during import and export.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2835938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216837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XML element has one of the various types of contents: simple value; one or more child values; mixed </a:t>
            </a:r>
            <a:r>
              <a:rPr lang="en-US" dirty="0"/>
              <a:t>complex </a:t>
            </a:r>
            <a:r>
              <a:rPr lang="en-US" dirty="0" smtClean="0"/>
              <a:t>type containing </a:t>
            </a:r>
            <a:r>
              <a:rPr lang="en-US" dirty="0"/>
              <a:t>attributes, elements, and </a:t>
            </a:r>
            <a:r>
              <a:rPr lang="en-US" dirty="0" smtClean="0"/>
              <a:t>text; or </a:t>
            </a:r>
            <a:r>
              <a:rPr lang="en-US" dirty="0"/>
              <a:t>nothing. An attribute is a name/value pair appearing inside the element's tag. </a:t>
            </a:r>
            <a:r>
              <a:rPr lang="en-US" dirty="0" smtClean="0"/>
              <a:t> Example</a:t>
            </a:r>
            <a:r>
              <a:rPr lang="en-US" dirty="0"/>
              <a:t>: Line 10: The </a:t>
            </a:r>
            <a:r>
              <a:rPr lang="en-US" dirty="0" err="1"/>
              <a:t>sessiontimeoutsecs</a:t>
            </a:r>
            <a:r>
              <a:rPr lang="en-US" dirty="0"/>
              <a:t> attribute has a value of 10800.</a:t>
            </a:r>
          </a:p>
          <a:p>
            <a:endParaRPr lang="en-US" b="1" dirty="0" smtClean="0"/>
          </a:p>
          <a:p>
            <a:r>
              <a:rPr lang="en-US" b="1" dirty="0" smtClean="0"/>
              <a:t>Simple value example – </a:t>
            </a:r>
            <a:r>
              <a:rPr lang="en-US" dirty="0" smtClean="0"/>
              <a:t> The contents of the following  &lt;greeting /&gt;  element is the simple text value "Hello":</a:t>
            </a:r>
            <a:br>
              <a:rPr lang="en-US" dirty="0" smtClean="0"/>
            </a:br>
            <a:r>
              <a:rPr lang="en-US" dirty="0" smtClean="0">
                <a:latin typeface="Courier New" pitchFamily="49" charset="0"/>
                <a:cs typeface="Courier New" pitchFamily="49" charset="0"/>
              </a:rPr>
              <a:t>&lt;greeting&gt;Hello&lt;/greeting&gt;</a:t>
            </a:r>
          </a:p>
          <a:p>
            <a:endParaRPr lang="en-US" b="1" dirty="0" smtClean="0"/>
          </a:p>
          <a:p>
            <a:r>
              <a:rPr lang="en-US" b="1" dirty="0" smtClean="0"/>
              <a:t>One or more child elements</a:t>
            </a:r>
            <a:r>
              <a:rPr lang="en-US" b="1" dirty="0"/>
              <a:t> – </a:t>
            </a:r>
            <a:r>
              <a:rPr lang="en-US" dirty="0" smtClean="0"/>
              <a:t> The contents of the following </a:t>
            </a:r>
            <a:r>
              <a:rPr lang="en-US" dirty="0"/>
              <a:t>&lt;greeting /&gt; element </a:t>
            </a:r>
            <a:r>
              <a:rPr lang="en-US" dirty="0" smtClean="0"/>
              <a:t>is two  &lt;</a:t>
            </a:r>
            <a:r>
              <a:rPr lang="en-US" dirty="0" err="1" smtClean="0"/>
              <a:t>greetingText</a:t>
            </a:r>
            <a:r>
              <a:rPr lang="en-US" dirty="0" smtClean="0"/>
              <a:t> /&gt; elements:</a:t>
            </a:r>
            <a:br>
              <a:rPr lang="en-US" dirty="0" smtClean="0"/>
            </a:br>
            <a:r>
              <a:rPr lang="en-US" dirty="0">
                <a:latin typeface="Courier New" pitchFamily="49" charset="0"/>
                <a:cs typeface="Courier New" pitchFamily="49" charset="0"/>
              </a:rPr>
              <a:t>&lt;greeting&gt;</a:t>
            </a:r>
            <a:br>
              <a:rPr lang="en-US" dirty="0">
                <a:latin typeface="Courier New" pitchFamily="49" charset="0"/>
                <a:cs typeface="Courier New" pitchFamily="49" charset="0"/>
              </a:rPr>
            </a:br>
            <a:r>
              <a:rPr lang="en-US" dirty="0">
                <a:latin typeface="Courier New" pitchFamily="49" charset="0"/>
                <a:cs typeface="Courier New" pitchFamily="49" charset="0"/>
              </a:rPr>
              <a:t>   &lt;</a:t>
            </a:r>
            <a:r>
              <a:rPr lang="en-US" dirty="0" err="1">
                <a:latin typeface="Courier New" pitchFamily="49" charset="0"/>
                <a:cs typeface="Courier New" pitchFamily="49" charset="0"/>
              </a:rPr>
              <a:t>greetingText</a:t>
            </a:r>
            <a:r>
              <a:rPr lang="en-US" dirty="0">
                <a:latin typeface="Courier New" pitchFamily="49" charset="0"/>
                <a:cs typeface="Courier New" pitchFamily="49" charset="0"/>
              </a:rPr>
              <a:t> </a:t>
            </a:r>
            <a:r>
              <a:rPr lang="en-US" dirty="0" err="1">
                <a:latin typeface="Courier New" pitchFamily="49" charset="0"/>
                <a:cs typeface="Courier New" pitchFamily="49" charset="0"/>
              </a:rPr>
              <a:t>lang</a:t>
            </a:r>
            <a:r>
              <a:rPr lang="en-US" dirty="0">
                <a:latin typeface="Courier New" pitchFamily="49" charset="0"/>
                <a:cs typeface="Courier New" pitchFamily="49" charset="0"/>
              </a:rPr>
              <a:t>="</a:t>
            </a:r>
            <a:r>
              <a:rPr lang="en-US" dirty="0" err="1">
                <a:latin typeface="Courier New" pitchFamily="49" charset="0"/>
                <a:cs typeface="Courier New" pitchFamily="49" charset="0"/>
              </a:rPr>
              <a:t>en_US</a:t>
            </a:r>
            <a:r>
              <a:rPr lang="en-US" dirty="0">
                <a:latin typeface="Courier New" pitchFamily="49" charset="0"/>
                <a:cs typeface="Courier New" pitchFamily="49" charset="0"/>
              </a:rPr>
              <a:t>"&gt;Hello&lt;/</a:t>
            </a:r>
            <a:r>
              <a:rPr lang="en-US" dirty="0" err="1">
                <a:latin typeface="Courier New" pitchFamily="49" charset="0"/>
                <a:cs typeface="Courier New" pitchFamily="49" charset="0"/>
              </a:rPr>
              <a:t>greetingText</a:t>
            </a:r>
            <a:r>
              <a:rPr lang="en-US" dirty="0">
                <a:latin typeface="Courier New" pitchFamily="49" charset="0"/>
                <a:cs typeface="Courier New" pitchFamily="49" charset="0"/>
              </a:rPr>
              <a:t>&gt;</a:t>
            </a:r>
            <a:br>
              <a:rPr lang="en-US" dirty="0">
                <a:latin typeface="Courier New" pitchFamily="49" charset="0"/>
                <a:cs typeface="Courier New" pitchFamily="49" charset="0"/>
              </a:rPr>
            </a:br>
            <a:r>
              <a:rPr lang="en-US" dirty="0">
                <a:latin typeface="Courier New" pitchFamily="49" charset="0"/>
                <a:cs typeface="Courier New" pitchFamily="49" charset="0"/>
              </a:rPr>
              <a:t>   &lt;</a:t>
            </a:r>
            <a:r>
              <a:rPr lang="en-US" dirty="0" err="1">
                <a:latin typeface="Courier New" pitchFamily="49" charset="0"/>
                <a:cs typeface="Courier New" pitchFamily="49" charset="0"/>
              </a:rPr>
              <a:t>greetingText</a:t>
            </a:r>
            <a:r>
              <a:rPr lang="en-US" dirty="0">
                <a:latin typeface="Courier New" pitchFamily="49" charset="0"/>
                <a:cs typeface="Courier New" pitchFamily="49" charset="0"/>
              </a:rPr>
              <a:t> </a:t>
            </a:r>
            <a:r>
              <a:rPr lang="en-US" dirty="0" err="1">
                <a:latin typeface="Courier New" pitchFamily="49" charset="0"/>
                <a:cs typeface="Courier New" pitchFamily="49" charset="0"/>
              </a:rPr>
              <a:t>lang</a:t>
            </a:r>
            <a:r>
              <a:rPr lang="en-US" dirty="0">
                <a:latin typeface="Courier New" pitchFamily="49" charset="0"/>
                <a:cs typeface="Courier New" pitchFamily="49" charset="0"/>
              </a:rPr>
              <a:t>="</a:t>
            </a:r>
            <a:r>
              <a:rPr lang="en-US" dirty="0" err="1">
                <a:latin typeface="Courier New" pitchFamily="49" charset="0"/>
                <a:cs typeface="Courier New" pitchFamily="49" charset="0"/>
              </a:rPr>
              <a:t>fr_FR</a:t>
            </a:r>
            <a:r>
              <a:rPr lang="en-US" dirty="0">
                <a:latin typeface="Courier New" pitchFamily="49" charset="0"/>
                <a:cs typeface="Courier New" pitchFamily="49" charset="0"/>
              </a:rPr>
              <a:t>"&gt;Bonjour&lt;/</a:t>
            </a:r>
            <a:r>
              <a:rPr lang="en-US" dirty="0" err="1">
                <a:latin typeface="Courier New" pitchFamily="49" charset="0"/>
                <a:cs typeface="Courier New" pitchFamily="49" charset="0"/>
              </a:rPr>
              <a:t>greetingText</a:t>
            </a:r>
            <a:r>
              <a:rPr lang="en-US" dirty="0">
                <a:latin typeface="Courier New" pitchFamily="49" charset="0"/>
                <a:cs typeface="Courier New" pitchFamily="49" charset="0"/>
              </a:rPr>
              <a:t>&gt;</a:t>
            </a:r>
            <a:br>
              <a:rPr lang="en-US" dirty="0">
                <a:latin typeface="Courier New" pitchFamily="49" charset="0"/>
                <a:cs typeface="Courier New" pitchFamily="49" charset="0"/>
              </a:rPr>
            </a:br>
            <a:r>
              <a:rPr lang="en-US" dirty="0">
                <a:latin typeface="Courier New" pitchFamily="49" charset="0"/>
                <a:cs typeface="Courier New" pitchFamily="49" charset="0"/>
              </a:rPr>
              <a:t>&lt;/greeting&gt;</a:t>
            </a:r>
          </a:p>
          <a:p>
            <a:endParaRPr lang="en-US" b="1" dirty="0" smtClean="0"/>
          </a:p>
          <a:p>
            <a:r>
              <a:rPr lang="en-US" b="1" dirty="0" smtClean="0"/>
              <a:t>Mixed complex content </a:t>
            </a:r>
            <a:r>
              <a:rPr lang="en-US" b="1" dirty="0"/>
              <a:t>– </a:t>
            </a:r>
            <a:r>
              <a:rPr lang="en-US" dirty="0" smtClean="0"/>
              <a:t>There is both text and an inner &lt;custom /&gt; element within the &lt;</a:t>
            </a:r>
            <a:r>
              <a:rPr lang="en-US" dirty="0" err="1"/>
              <a:t>greetingText</a:t>
            </a:r>
            <a:r>
              <a:rPr lang="en-US" dirty="0"/>
              <a:t> /&gt; </a:t>
            </a:r>
            <a:r>
              <a:rPr lang="en-US" dirty="0" smtClean="0"/>
              <a:t>element:</a:t>
            </a:r>
            <a:r>
              <a:rPr lang="en-US" dirty="0"/>
              <a:t/>
            </a:r>
            <a:br>
              <a:rPr lang="en-US" dirty="0"/>
            </a:b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greetingText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lang</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fr_FR</a:t>
            </a:r>
            <a:r>
              <a:rPr lang="en-US" dirty="0" smtClean="0">
                <a:latin typeface="Courier New" pitchFamily="49" charset="0"/>
                <a:cs typeface="Courier New" pitchFamily="49" charset="0"/>
              </a:rPr>
              <a:t>"&gt;Bonjour&lt;custom&gt;kiss on each side of face&lt;custom&gt;&lt;/</a:t>
            </a:r>
            <a:r>
              <a:rPr lang="en-US" dirty="0" err="1" smtClean="0">
                <a:latin typeface="Courier New" pitchFamily="49" charset="0"/>
                <a:cs typeface="Courier New" pitchFamily="49" charset="0"/>
              </a:rPr>
              <a:t>greetingText</a:t>
            </a:r>
            <a:r>
              <a:rPr lang="en-US" dirty="0" smtClean="0">
                <a:latin typeface="Courier New" pitchFamily="49" charset="0"/>
                <a:cs typeface="Courier New" pitchFamily="49" charset="0"/>
              </a:rPr>
              <a:t>&gt;</a:t>
            </a:r>
            <a:br>
              <a:rPr lang="en-US" dirty="0" smtClean="0">
                <a:latin typeface="Courier New" pitchFamily="49" charset="0"/>
                <a:cs typeface="Courier New" pitchFamily="49" charset="0"/>
              </a:rPr>
            </a:br>
            <a:endParaRPr lang="en-US" dirty="0" smtClean="0"/>
          </a:p>
          <a:p>
            <a:r>
              <a:rPr lang="en-US" b="1" dirty="0" smtClean="0"/>
              <a:t>Nothing</a:t>
            </a:r>
            <a:r>
              <a:rPr lang="en-US" dirty="0" smtClean="0"/>
              <a:t> </a:t>
            </a:r>
            <a:r>
              <a:rPr lang="en-US" b="1" dirty="0"/>
              <a:t>– </a:t>
            </a:r>
            <a:r>
              <a:rPr lang="en-US" dirty="0" smtClean="0"/>
              <a:t> The following "greeting" element has no contents (even though it has attribute):</a:t>
            </a:r>
            <a:br>
              <a:rPr lang="en-US" dirty="0" smtClean="0"/>
            </a:br>
            <a:r>
              <a:rPr lang="en-US" dirty="0">
                <a:latin typeface="Courier New" pitchFamily="49" charset="0"/>
                <a:cs typeface="Courier New" pitchFamily="49" charset="0"/>
              </a:rPr>
              <a:t>&lt;greeting </a:t>
            </a:r>
            <a:r>
              <a:rPr lang="en-US" dirty="0" err="1">
                <a:latin typeface="Courier New" pitchFamily="49" charset="0"/>
                <a:cs typeface="Courier New" pitchFamily="49" charset="0"/>
              </a:rPr>
              <a:t>lang</a:t>
            </a:r>
            <a:r>
              <a:rPr lang="en-US" dirty="0">
                <a:latin typeface="Courier New" pitchFamily="49" charset="0"/>
                <a:cs typeface="Courier New" pitchFamily="49" charset="0"/>
              </a:rPr>
              <a:t>="la (Latin)"/&gt;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299650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XML, developers often arbitrarily define element names resulting in potential conflicts when trying to mix XML documents from different XML applications.</a:t>
            </a:r>
          </a:p>
          <a:p>
            <a:endParaRPr lang="en-US" dirty="0" smtClean="0"/>
          </a:p>
          <a:p>
            <a:r>
              <a:rPr lang="en-US" dirty="0" smtClean="0"/>
              <a:t>An example of a conflicting definition is a &lt;quantity&gt; tag. For some items, &lt;quantity&gt; can be defined in weight, such as "&lt;quantity&gt;10&lt;/quantity&gt;" representing 10 kilograms of flour. In other cases, &lt;quantity&gt; can be defined in discrete objects, such as "&lt;quantity&gt;10&lt;/quantity&gt;" representing 10 mixing bowls. If an XML document is based on both definitions, then any reference to quantity is ambiguous. </a:t>
            </a:r>
          </a:p>
          <a:p>
            <a:endParaRPr lang="en-US" dirty="0"/>
          </a:p>
          <a:p>
            <a:r>
              <a:rPr lang="en-US" dirty="0" smtClean="0"/>
              <a:t>You can resolve namespace conflicts by using a prefix identifier in the </a:t>
            </a:r>
            <a:r>
              <a:rPr lang="en-US" dirty="0" err="1" smtClean="0"/>
              <a:t>xmlns</a:t>
            </a:r>
            <a:r>
              <a:rPr lang="en-US" dirty="0" smtClean="0"/>
              <a:t> attribute. For example, you can qualify one namespace with  </a:t>
            </a:r>
            <a:r>
              <a:rPr lang="en-US" dirty="0" err="1" smtClean="0"/>
              <a:t>xmlns:xa</a:t>
            </a:r>
            <a:r>
              <a:rPr lang="en-US" dirty="0" smtClean="0"/>
              <a:t> defines element &lt;</a:t>
            </a:r>
            <a:r>
              <a:rPr lang="en-US" dirty="0" err="1" smtClean="0"/>
              <a:t>xa:quantity</a:t>
            </a:r>
            <a:r>
              <a:rPr lang="en-US" dirty="0" smtClean="0"/>
              <a:t>&gt; and </a:t>
            </a:r>
            <a:r>
              <a:rPr lang="en-US" dirty="0" err="1" smtClean="0"/>
              <a:t>xmlns:xb</a:t>
            </a:r>
            <a:r>
              <a:rPr lang="en-US" dirty="0" smtClean="0"/>
              <a:t> defines element &lt;</a:t>
            </a:r>
            <a:r>
              <a:rPr lang="en-US" dirty="0" err="1" smtClean="0"/>
              <a:t>xb:quantity</a:t>
            </a:r>
            <a:r>
              <a:rPr lang="en-US" dirty="0" smtClean="0"/>
              <a:t>&gt;.</a:t>
            </a:r>
          </a:p>
          <a:p>
            <a:endParaRPr lang="en-US" dirty="0"/>
          </a:p>
          <a:p>
            <a:r>
              <a:rPr lang="en-US" dirty="0" smtClean="0"/>
              <a:t>If an XML document uses elements for which there are no ambiguous definitions, then there is no need to define namespace. However, the use of namespaces are considered a best practice, particularly when you consider that there is no way of knowing whether element definitions created in the future will conflict with definitions that currently exist. </a:t>
            </a:r>
          </a:p>
          <a:p>
            <a:endParaRPr lang="en-US" dirty="0"/>
          </a:p>
          <a:p>
            <a:r>
              <a:rPr lang="en-US" dirty="0" smtClean="0"/>
              <a:t>Defining </a:t>
            </a:r>
            <a:r>
              <a:rPr lang="en-US" dirty="0"/>
              <a:t>a default namespace for </a:t>
            </a:r>
            <a:r>
              <a:rPr lang="en-US" dirty="0" smtClean="0"/>
              <a:t>a root (or parent) element means that you do not need to use </a:t>
            </a:r>
            <a:r>
              <a:rPr lang="en-US" dirty="0"/>
              <a:t>prefixes in </a:t>
            </a:r>
            <a:r>
              <a:rPr lang="en-US" dirty="0" smtClean="0"/>
              <a:t>all </a:t>
            </a:r>
            <a:r>
              <a:rPr lang="en-US" dirty="0"/>
              <a:t>the child elements. </a:t>
            </a:r>
            <a:r>
              <a:rPr lang="en-US" dirty="0" smtClean="0"/>
              <a:t>A default namespace has no prefix qualifier in the </a:t>
            </a:r>
            <a:r>
              <a:rPr lang="en-US" dirty="0" err="1" smtClean="0"/>
              <a:t>xmlns</a:t>
            </a:r>
            <a:r>
              <a:rPr lang="en-US" dirty="0" smtClean="0"/>
              <a:t> attribute. The syntax is </a:t>
            </a:r>
            <a:r>
              <a:rPr lang="en-US" dirty="0" err="1"/>
              <a:t>xmlns</a:t>
            </a:r>
            <a:r>
              <a:rPr lang="en-US" dirty="0"/>
              <a:t>="</a:t>
            </a:r>
            <a:r>
              <a:rPr lang="en-US" i="1" dirty="0" err="1"/>
              <a:t>namespaceURI</a:t>
            </a:r>
            <a:r>
              <a:rPr lang="en-US" dirty="0"/>
              <a:t>". The URI is not looked up</a:t>
            </a:r>
            <a:r>
              <a:rPr lang="en-US" dirty="0" smtClean="0"/>
              <a:t>.  The slide example uses a default namespace for the &lt;config /&gt; root element and a namespace with a prefix.</a:t>
            </a:r>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294361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can work with XML documents even when there is no XSD. However, an XSD gives you the ability to validate the structure of a given XML document.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104155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XML document can be imported into Guidewire in isolation or through an XSD. </a:t>
            </a:r>
          </a:p>
          <a:p>
            <a:endParaRPr lang="en-US" dirty="0"/>
          </a:p>
          <a:p>
            <a:r>
              <a:rPr lang="en-US" dirty="0" smtClean="0"/>
              <a:t>When </a:t>
            </a:r>
            <a:r>
              <a:rPr lang="en-US" dirty="0"/>
              <a:t>an XML document is imported in isolation, the imported XML is untyped</a:t>
            </a:r>
            <a:endParaRPr lang="en-US" dirty="0" smtClean="0"/>
          </a:p>
          <a:p>
            <a:endParaRPr lang="en-US" dirty="0" smtClean="0"/>
          </a:p>
          <a:p>
            <a:r>
              <a:rPr lang="en-US" dirty="0" smtClean="0"/>
              <a:t>When an XML document is imported through an XSD, the imported XML is strongly typed. It is the responsibility of the import code to use the XSD appropriate to a given XML document.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739403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Broadly speaking, serialization is the process of converting a data structure or object into a sequence of bits so that it can be stored in a file or memory buffer, or transmitted across a network connection link to be reconstructed later. When the resulting series of bits is reread according to the serialization format, it can be used to create a semantically identical clone of the original object.</a:t>
            </a:r>
          </a:p>
          <a:p>
            <a:endParaRPr lang="en-US" dirty="0" smtClean="0"/>
          </a:p>
          <a:p>
            <a:r>
              <a:rPr lang="en-US" dirty="0" smtClean="0"/>
              <a:t>Serializing an object is also called deflating or marshaling an object. Deserialization is the opposite operation and refers to extracting a data structure from a series of bytes. </a:t>
            </a:r>
            <a:r>
              <a:rPr lang="en-US" dirty="0" err="1" smtClean="0"/>
              <a:t>Deserializing</a:t>
            </a:r>
            <a:r>
              <a:rPr lang="en-US" dirty="0" smtClean="0"/>
              <a:t> an object is often called inflating or </a:t>
            </a:r>
            <a:r>
              <a:rPr lang="en-US" dirty="0" err="1" smtClean="0"/>
              <a:t>unmarshaling</a:t>
            </a:r>
            <a:r>
              <a:rPr lang="en-US" dirty="0"/>
              <a:t>.</a:t>
            </a:r>
            <a:endParaRPr lang="en-US" dirty="0" smtClean="0"/>
          </a:p>
          <a:p>
            <a:endParaRPr lang="en-US" dirty="0" smtClean="0"/>
          </a:p>
          <a:p>
            <a:r>
              <a:rPr lang="en-US" dirty="0" smtClean="0"/>
              <a:t>For some types of values such as integers and strings, the logic needed to serialize the value is fairly straight forward. For other types of values such as dates, hexadecimals, and images, the logic can be much more complicated. When working with XML in Gosu, Guidewire makes use of simple value objects. These objects store the value in question and the logic needed to serialize the value. Simple value objects make it easier to work with values that require complex serialization logic.</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236969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emf"/><Relationship Id="rId7" Type="http://schemas.openxmlformats.org/officeDocument/2006/relationships/diagramQuickStyle" Target="../diagrams/quickStyle1.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emf"/><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3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3.emf"/><Relationship Id="rId7" Type="http://schemas.openxmlformats.org/officeDocument/2006/relationships/diagramQuickStyle" Target="../diagrams/quickStyle6.xml"/><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4.emf"/><Relationship Id="rId9" Type="http://schemas.microsoft.com/office/2007/relationships/diagramDrawing" Target="../diagrams/drawing6.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4.emf"/></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15.emf"/></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0.xml"/><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12, 2014</a:t>
            </a:r>
            <a:endParaRPr lang="en-US" dirty="0"/>
          </a:p>
        </p:txBody>
      </p:sp>
      <p:sp>
        <p:nvSpPr>
          <p:cNvPr id="3" name="Title 2"/>
          <p:cNvSpPr>
            <a:spLocks noGrp="1"/>
          </p:cNvSpPr>
          <p:nvPr>
            <p:ph type="ctrTitle"/>
          </p:nvPr>
        </p:nvSpPr>
        <p:spPr/>
        <p:txBody>
          <a:bodyPr/>
          <a:lstStyle/>
          <a:p>
            <a:r>
              <a:rPr lang="en-US" dirty="0"/>
              <a:t>Gosu and XML</a:t>
            </a:r>
            <a:br>
              <a:rPr lang="en-US" dirty="0"/>
            </a:br>
            <a:endParaRPr lang="en-US" dirty="0"/>
          </a:p>
        </p:txBody>
      </p:sp>
    </p:spTree>
    <p:extLst>
      <p:ext uri="{BB962C8B-B14F-4D97-AF65-F5344CB8AC3E}">
        <p14:creationId xmlns:p14="http://schemas.microsoft.com/office/powerpoint/2010/main" val="35401834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XML</a:t>
            </a:r>
          </a:p>
          <a:p>
            <a:r>
              <a:rPr lang="en-US" dirty="0">
                <a:solidFill>
                  <a:schemeClr val="bg1"/>
                </a:solidFill>
              </a:rPr>
              <a:t>The XmlElement class</a:t>
            </a:r>
          </a:p>
          <a:p>
            <a:r>
              <a:rPr lang="en-US" dirty="0"/>
              <a:t>Reading untyped XML</a:t>
            </a:r>
          </a:p>
          <a:p>
            <a:r>
              <a:rPr lang="en-US" dirty="0"/>
              <a:t>Writing untyped XML</a:t>
            </a:r>
          </a:p>
          <a:p>
            <a:r>
              <a:rPr lang="en-US" dirty="0"/>
              <a:t>Working with strongly-typed XML</a:t>
            </a:r>
          </a:p>
          <a:p>
            <a:r>
              <a:rPr lang="en-US" dirty="0"/>
              <a:t>Additional XML tools</a:t>
            </a:r>
          </a:p>
          <a:p>
            <a:endParaRPr lang="en-US" dirty="0"/>
          </a:p>
        </p:txBody>
      </p:sp>
    </p:spTree>
    <p:extLst>
      <p:ext uri="{BB962C8B-B14F-4D97-AF65-F5344CB8AC3E}">
        <p14:creationId xmlns:p14="http://schemas.microsoft.com/office/powerpoint/2010/main" val="62911669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icn Gosu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917740"/>
            <a:ext cx="1197864" cy="13682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XML and Gosu</a:t>
            </a:r>
          </a:p>
        </p:txBody>
      </p:sp>
      <p:sp>
        <p:nvSpPr>
          <p:cNvPr id="4" name="Content Placeholder 3"/>
          <p:cNvSpPr>
            <a:spLocks noGrp="1"/>
          </p:cNvSpPr>
          <p:nvPr>
            <p:ph idx="1"/>
          </p:nvPr>
        </p:nvSpPr>
        <p:spPr>
          <a:xfrm>
            <a:off x="519113" y="4038600"/>
            <a:ext cx="8318500" cy="2362200"/>
          </a:xfrm>
        </p:spPr>
        <p:txBody>
          <a:bodyPr/>
          <a:lstStyle/>
          <a:p>
            <a:r>
              <a:rPr lang="en-US" dirty="0" smtClean="0"/>
              <a:t>Read and parse data from an XML document into memory</a:t>
            </a:r>
          </a:p>
          <a:p>
            <a:r>
              <a:rPr lang="en-US" dirty="0" smtClean="0"/>
              <a:t>Write </a:t>
            </a:r>
            <a:r>
              <a:rPr lang="en-US" dirty="0"/>
              <a:t>information from memory into an XML document</a:t>
            </a:r>
          </a:p>
          <a:p>
            <a:r>
              <a:rPr lang="en-US" dirty="0"/>
              <a:t>Validate the structure of </a:t>
            </a:r>
            <a:r>
              <a:rPr lang="en-US" dirty="0" smtClean="0"/>
              <a:t>XML using </a:t>
            </a:r>
            <a:r>
              <a:rPr lang="en-US" dirty="0"/>
              <a:t>an XSD</a:t>
            </a:r>
          </a:p>
          <a:p>
            <a:r>
              <a:rPr lang="en-US" dirty="0" smtClean="0"/>
              <a:t>Manipulate </a:t>
            </a:r>
            <a:r>
              <a:rPr lang="en-US" dirty="0"/>
              <a:t>untyped and strongly typed XML</a:t>
            </a:r>
          </a:p>
          <a:p>
            <a:endParaRPr lang="en-US" dirty="0"/>
          </a:p>
          <a:p>
            <a:endParaRPr lang="en-US" dirty="0"/>
          </a:p>
        </p:txBody>
      </p:sp>
      <p:pic>
        <p:nvPicPr>
          <p:cNvPr id="5" name="icn XM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203835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bwMode="auto">
          <a:xfrm>
            <a:off x="1828800" y="2510631"/>
            <a:ext cx="2057400" cy="530225"/>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ight Arrow 6"/>
          <p:cNvSpPr/>
          <p:nvPr/>
        </p:nvSpPr>
        <p:spPr bwMode="auto">
          <a:xfrm>
            <a:off x="5257800" y="2510630"/>
            <a:ext cx="2057400" cy="530225"/>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8" name="icn XML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325" y="2008982"/>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xt File1"/>
          <p:cNvSpPr txBox="1"/>
          <p:nvPr/>
        </p:nvSpPr>
        <p:spPr>
          <a:xfrm>
            <a:off x="508000" y="1551782"/>
            <a:ext cx="1200149" cy="457200"/>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file.xml</a:t>
            </a:r>
          </a:p>
        </p:txBody>
      </p:sp>
      <p:sp>
        <p:nvSpPr>
          <p:cNvPr id="10" name="txt File 2"/>
          <p:cNvSpPr txBox="1"/>
          <p:nvPr/>
        </p:nvSpPr>
        <p:spPr>
          <a:xfrm>
            <a:off x="7426325" y="1541464"/>
            <a:ext cx="1200149" cy="457200"/>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file.xml</a:t>
            </a:r>
          </a:p>
        </p:txBody>
      </p:sp>
      <p:graphicFrame>
        <p:nvGraphicFramePr>
          <p:cNvPr id="16" name="diagramXML"/>
          <p:cNvGraphicFramePr/>
          <p:nvPr>
            <p:extLst>
              <p:ext uri="{D42A27DB-BD31-4B8C-83A1-F6EECF244321}">
                <p14:modId xmlns:p14="http://schemas.microsoft.com/office/powerpoint/2010/main" val="1345708048"/>
              </p:ext>
            </p:extLst>
          </p:nvPr>
        </p:nvGraphicFramePr>
        <p:xfrm>
          <a:off x="3886200" y="1295400"/>
          <a:ext cx="1143000" cy="2743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808088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XMLNode</a:t>
            </a:r>
            <a:r>
              <a:rPr lang="en-US" dirty="0"/>
              <a:t> and XmlElement</a:t>
            </a:r>
          </a:p>
        </p:txBody>
      </p:sp>
      <p:sp>
        <p:nvSpPr>
          <p:cNvPr id="7" name="Subtitle 6"/>
          <p:cNvSpPr>
            <a:spLocks noGrp="1"/>
          </p:cNvSpPr>
          <p:nvPr>
            <p:ph type="subTitle" idx="10"/>
          </p:nvPr>
        </p:nvSpPr>
        <p:spPr/>
        <p:txBody>
          <a:bodyPr/>
          <a:lstStyle/>
          <a:p>
            <a:r>
              <a:rPr lang="en-US" dirty="0" err="1"/>
              <a:t>XMLNode</a:t>
            </a:r>
            <a:endParaRPr lang="en-US" dirty="0"/>
          </a:p>
          <a:p>
            <a:endParaRPr lang="en-US" dirty="0"/>
          </a:p>
        </p:txBody>
      </p:sp>
      <p:sp>
        <p:nvSpPr>
          <p:cNvPr id="8" name="Text Placeholder 7"/>
          <p:cNvSpPr>
            <a:spLocks noGrp="1"/>
          </p:cNvSpPr>
          <p:nvPr>
            <p:ph type="body" sz="quarter" idx="11"/>
          </p:nvPr>
        </p:nvSpPr>
        <p:spPr/>
        <p:txBody>
          <a:bodyPr/>
          <a:lstStyle/>
          <a:p>
            <a:r>
              <a:rPr lang="en-US" dirty="0"/>
              <a:t>XmlElement</a:t>
            </a:r>
          </a:p>
        </p:txBody>
      </p:sp>
      <p:sp>
        <p:nvSpPr>
          <p:cNvPr id="6" name="Content Placeholder 5"/>
          <p:cNvSpPr>
            <a:spLocks noGrp="1"/>
          </p:cNvSpPr>
          <p:nvPr>
            <p:ph sz="half" idx="2"/>
          </p:nvPr>
        </p:nvSpPr>
        <p:spPr/>
        <p:txBody>
          <a:bodyPr/>
          <a:lstStyle/>
          <a:p>
            <a:r>
              <a:rPr lang="en-US" dirty="0"/>
              <a:t>Recommended </a:t>
            </a:r>
            <a:r>
              <a:rPr lang="en-US" dirty="0" smtClean="0"/>
              <a:t>class for </a:t>
            </a:r>
            <a:r>
              <a:rPr lang="en-US" dirty="0"/>
              <a:t>new </a:t>
            </a:r>
            <a:r>
              <a:rPr lang="en-US" dirty="0" smtClean="0"/>
              <a:t>development </a:t>
            </a:r>
            <a:endParaRPr lang="en-US" dirty="0"/>
          </a:p>
          <a:p>
            <a:r>
              <a:rPr lang="en-US" dirty="0" smtClean="0"/>
              <a:t>Released </a:t>
            </a:r>
            <a:r>
              <a:rPr lang="en-US" dirty="0"/>
              <a:t>initially in Gosu for Guidewire 7.0 applications</a:t>
            </a:r>
          </a:p>
          <a:p>
            <a:endParaRPr lang="en-US" dirty="0"/>
          </a:p>
        </p:txBody>
      </p:sp>
      <p:sp>
        <p:nvSpPr>
          <p:cNvPr id="3" name="Content Placeholder 2"/>
          <p:cNvSpPr>
            <a:spLocks noGrp="1"/>
          </p:cNvSpPr>
          <p:nvPr>
            <p:ph sz="half" idx="1"/>
          </p:nvPr>
        </p:nvSpPr>
        <p:spPr/>
        <p:txBody>
          <a:bodyPr/>
          <a:lstStyle/>
          <a:p>
            <a:r>
              <a:rPr lang="en-US" dirty="0"/>
              <a:t>Not recommended for new </a:t>
            </a:r>
            <a:r>
              <a:rPr lang="en-US" dirty="0" smtClean="0"/>
              <a:t>development</a:t>
            </a:r>
          </a:p>
          <a:p>
            <a:r>
              <a:rPr lang="en-US" dirty="0" smtClean="0"/>
              <a:t>Minimal </a:t>
            </a:r>
            <a:r>
              <a:rPr lang="en-US" dirty="0"/>
              <a:t>support for </a:t>
            </a:r>
            <a:r>
              <a:rPr lang="en-US" dirty="0" err="1"/>
              <a:t>XSDs</a:t>
            </a:r>
            <a:endParaRPr lang="en-US" dirty="0"/>
          </a:p>
          <a:p>
            <a:r>
              <a:rPr lang="en-US" dirty="0" smtClean="0"/>
              <a:t>Retained </a:t>
            </a:r>
            <a:r>
              <a:rPr lang="en-US" dirty="0"/>
              <a:t>in Gosu to </a:t>
            </a:r>
            <a:r>
              <a:rPr lang="en-US" dirty="0" smtClean="0"/>
              <a:t/>
            </a:r>
            <a:br>
              <a:rPr lang="en-US" dirty="0" smtClean="0"/>
            </a:br>
            <a:r>
              <a:rPr lang="en-US" dirty="0" smtClean="0"/>
              <a:t>support legacy APIs</a:t>
            </a:r>
            <a:endParaRPr lang="en-US" dirty="0"/>
          </a:p>
          <a:p>
            <a:endParaRPr lang="en-US" dirty="0"/>
          </a:p>
        </p:txBody>
      </p:sp>
    </p:spTree>
    <p:extLst>
      <p:ext uri="{BB962C8B-B14F-4D97-AF65-F5344CB8AC3E}">
        <p14:creationId xmlns:p14="http://schemas.microsoft.com/office/powerpoint/2010/main" val="215734243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XmlElement class</a:t>
            </a:r>
          </a:p>
        </p:txBody>
      </p:sp>
      <p:sp>
        <p:nvSpPr>
          <p:cNvPr id="3" name="Content Placeholder 2"/>
          <p:cNvSpPr>
            <a:spLocks noGrp="1"/>
          </p:cNvSpPr>
          <p:nvPr>
            <p:ph sz="half" idx="2"/>
          </p:nvPr>
        </p:nvSpPr>
        <p:spPr>
          <a:xfrm>
            <a:off x="4572000" y="2971800"/>
            <a:ext cx="4251960" cy="3200400"/>
          </a:xfrm>
        </p:spPr>
        <p:txBody>
          <a:bodyPr/>
          <a:lstStyle/>
          <a:p>
            <a:r>
              <a:rPr lang="en-US" dirty="0" smtClean="0"/>
              <a:t>Represent </a:t>
            </a:r>
            <a:r>
              <a:rPr lang="en-US" dirty="0"/>
              <a:t>elements from </a:t>
            </a:r>
            <a:r>
              <a:rPr lang="en-US" dirty="0" smtClean="0"/>
              <a:t>XML </a:t>
            </a:r>
          </a:p>
          <a:p>
            <a:r>
              <a:rPr lang="en-US" dirty="0" smtClean="0"/>
              <a:t>Import </a:t>
            </a:r>
            <a:r>
              <a:rPr lang="en-US" dirty="0"/>
              <a:t>XML</a:t>
            </a:r>
          </a:p>
          <a:p>
            <a:r>
              <a:rPr lang="en-US" dirty="0"/>
              <a:t>Get information about each element</a:t>
            </a:r>
          </a:p>
          <a:p>
            <a:r>
              <a:rPr lang="en-US" dirty="0"/>
              <a:t>Create and modify elements</a:t>
            </a:r>
          </a:p>
          <a:p>
            <a:r>
              <a:rPr lang="en-US" dirty="0"/>
              <a:t>Export </a:t>
            </a:r>
            <a:r>
              <a:rPr lang="en-US" dirty="0" smtClean="0"/>
              <a:t>XML</a:t>
            </a:r>
            <a:endParaRPr lang="en-US" dirty="0"/>
          </a:p>
        </p:txBody>
      </p:sp>
      <p:sp>
        <p:nvSpPr>
          <p:cNvPr id="19" name="TextBox 18"/>
          <p:cNvSpPr txBox="1"/>
          <p:nvPr/>
        </p:nvSpPr>
        <p:spPr>
          <a:xfrm>
            <a:off x="1828800" y="2971801"/>
            <a:ext cx="1752600" cy="631558"/>
          </a:xfrm>
          <a:prstGeom prst="rect">
            <a:avLst/>
          </a:prstGeom>
          <a:noFill/>
        </p:spPr>
        <p:txBody>
          <a:bodyPr wrap="none" rtlCol="0" anchor="ctr">
            <a:noAutofit/>
          </a:bodyPr>
          <a:lstStyle/>
          <a:p>
            <a:r>
              <a:rPr lang="en-US" sz="1600" b="1" dirty="0" smtClean="0">
                <a:solidFill>
                  <a:schemeClr val="bg1"/>
                </a:solidFill>
                <a:latin typeface="Arial" pitchFamily="32" charset="0"/>
                <a:cs typeface="Arial" pitchFamily="32" charset="0"/>
              </a:rPr>
              <a:t>&lt;config…&gt;</a:t>
            </a:r>
          </a:p>
        </p:txBody>
      </p:sp>
      <p:sp>
        <p:nvSpPr>
          <p:cNvPr id="20" name="TextBox 19"/>
          <p:cNvSpPr txBox="1"/>
          <p:nvPr/>
        </p:nvSpPr>
        <p:spPr>
          <a:xfrm>
            <a:off x="1981200" y="3930842"/>
            <a:ext cx="1524000" cy="564958"/>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smtClean="0"/>
              <a:t>&lt;param…&gt;</a:t>
            </a:r>
            <a:endParaRPr lang="en-US" sz="1600" dirty="0"/>
          </a:p>
        </p:txBody>
      </p:sp>
      <p:sp>
        <p:nvSpPr>
          <p:cNvPr id="21" name="TextBox 20"/>
          <p:cNvSpPr txBox="1"/>
          <p:nvPr/>
        </p:nvSpPr>
        <p:spPr>
          <a:xfrm>
            <a:off x="1981200" y="4845243"/>
            <a:ext cx="1524000" cy="564957"/>
          </a:xfrm>
          <a:prstGeom prst="rect">
            <a:avLst/>
          </a:prstGeom>
          <a:noFill/>
        </p:spPr>
        <p:txBody>
          <a:bodyPr wrap="none" rtlCol="0" anchor="ctr">
            <a:noAutofit/>
          </a:bodyPr>
          <a:lstStyle/>
          <a:p>
            <a:r>
              <a:rPr lang="en-US" sz="1600" b="1" dirty="0" smtClean="0">
                <a:solidFill>
                  <a:schemeClr val="bg1"/>
                </a:solidFill>
                <a:latin typeface="Arial" pitchFamily="32" charset="0"/>
                <a:cs typeface="Arial" pitchFamily="32" charset="0"/>
              </a:rPr>
              <a:t>&lt;database…&gt;</a:t>
            </a:r>
          </a:p>
        </p:txBody>
      </p:sp>
      <p:sp>
        <p:nvSpPr>
          <p:cNvPr id="10" name="Down Arrow 9"/>
          <p:cNvSpPr/>
          <p:nvPr/>
        </p:nvSpPr>
        <p:spPr bwMode="auto">
          <a:xfrm>
            <a:off x="1097379" y="20574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9" name="rec LineNumbers"/>
          <p:cNvSpPr/>
          <p:nvPr/>
        </p:nvSpPr>
        <p:spPr bwMode="auto">
          <a:xfrm>
            <a:off x="533400" y="914399"/>
            <a:ext cx="457200" cy="1219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0" name="rec Code"/>
          <p:cNvSpPr/>
          <p:nvPr/>
        </p:nvSpPr>
        <p:spPr>
          <a:xfrm>
            <a:off x="533400" y="914401"/>
            <a:ext cx="8305800" cy="1219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config </a:t>
            </a:r>
            <a:r>
              <a:rPr lang="en-US" sz="1600" b="1" dirty="0" err="1" smtClean="0">
                <a:solidFill>
                  <a:srgbClr val="0000FF"/>
                </a:solidFill>
                <a:latin typeface="Courier New" pitchFamily="49" charset="0"/>
                <a:ea typeface="Times New Roman"/>
                <a:cs typeface="Courier New" pitchFamily="49" charset="0"/>
              </a:rPr>
              <a:t>xmlns</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"http://guidewire.com/config"</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   &lt;</a:t>
            </a:r>
            <a:r>
              <a:rPr lang="en-US" sz="1600" b="1" dirty="0" smtClean="0">
                <a:solidFill>
                  <a:srgbClr val="000080"/>
                </a:solidFill>
                <a:latin typeface="Courier New" pitchFamily="49" charset="0"/>
                <a:ea typeface="Times New Roman"/>
                <a:cs typeface="Courier New" pitchFamily="49" charset="0"/>
              </a:rPr>
              <a:t>param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CurrencyURL</a:t>
            </a: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FF"/>
                </a:solidFill>
                <a:latin typeface="Courier New" pitchFamily="49" charset="0"/>
                <a:ea typeface="Times New Roman"/>
                <a:cs typeface="Courier New" pitchFamily="49" charset="0"/>
              </a:rPr>
              <a:t>value=</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&gt;http://acme.x.com&lt;/</a:t>
            </a:r>
            <a:r>
              <a:rPr lang="en-US" sz="1600" b="1" dirty="0" smtClean="0">
                <a:solidFill>
                  <a:srgbClr val="000080"/>
                </a:solidFill>
                <a:latin typeface="Courier New" pitchFamily="49" charset="0"/>
                <a:ea typeface="Times New Roman"/>
                <a:cs typeface="Courier New" pitchFamily="49" charset="0"/>
              </a:rPr>
              <a:t>param</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smtClean="0">
                <a:solidFill>
                  <a:srgbClr val="000080"/>
                </a:solidFill>
                <a:latin typeface="Courier New" pitchFamily="49" charset="0"/>
                <a:ea typeface="Times New Roman"/>
                <a:cs typeface="Courier New" pitchFamily="49" charset="0"/>
              </a:rPr>
              <a:t>database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"TADatabase" </a:t>
            </a:r>
            <a:r>
              <a:rPr lang="en-US" sz="1600" b="1" dirty="0" smtClean="0">
                <a:solidFill>
                  <a:srgbClr val="0000FF"/>
                </a:solidFill>
                <a:latin typeface="Courier New" pitchFamily="49" charset="0"/>
                <a:ea typeface="Times New Roman"/>
                <a:cs typeface="Courier New" pitchFamily="49" charset="0"/>
              </a:rPr>
              <a:t>dbtype=</a:t>
            </a:r>
            <a:r>
              <a:rPr lang="en-US" sz="1600" b="1" dirty="0" smtClean="0">
                <a:solidFill>
                  <a:srgbClr val="008000"/>
                </a:solidFill>
                <a:latin typeface="Courier New" pitchFamily="49" charset="0"/>
                <a:ea typeface="Times New Roman"/>
                <a:cs typeface="Courier New" pitchFamily="49" charset="0"/>
              </a:rPr>
              <a:t>"h2" </a:t>
            </a:r>
            <a:r>
              <a:rPr lang="en-US" sz="1600" b="1" dirty="0">
                <a:solidFill>
                  <a:srgbClr val="0000FF"/>
                </a:solidFill>
                <a:latin typeface="Courier New" pitchFamily="49" charset="0"/>
                <a:ea typeface="Times New Roman"/>
                <a:cs typeface="Courier New" pitchFamily="49" charset="0"/>
              </a:rPr>
              <a:t>autoupgrade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"true"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cs typeface="Courier New" pitchFamily="49" charset="0"/>
            </a:endParaRPr>
          </a:p>
        </p:txBody>
      </p:sp>
      <p:graphicFrame>
        <p:nvGraphicFramePr>
          <p:cNvPr id="80" name="diagramXML"/>
          <p:cNvGraphicFramePr/>
          <p:nvPr>
            <p:extLst>
              <p:ext uri="{D42A27DB-BD31-4B8C-83A1-F6EECF244321}">
                <p14:modId xmlns:p14="http://schemas.microsoft.com/office/powerpoint/2010/main" val="2475956607"/>
              </p:ext>
            </p:extLst>
          </p:nvPr>
        </p:nvGraphicFramePr>
        <p:xfrm>
          <a:off x="533400" y="2819400"/>
          <a:ext cx="1143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143768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QName</a:t>
            </a:r>
            <a:r>
              <a:rPr lang="en-US" dirty="0"/>
              <a:t> property</a:t>
            </a:r>
          </a:p>
        </p:txBody>
      </p:sp>
      <p:sp>
        <p:nvSpPr>
          <p:cNvPr id="3" name="Content Placeholder 2"/>
          <p:cNvSpPr>
            <a:spLocks noGrp="1"/>
          </p:cNvSpPr>
          <p:nvPr>
            <p:ph idx="1"/>
          </p:nvPr>
        </p:nvSpPr>
        <p:spPr>
          <a:xfrm>
            <a:off x="519113" y="5638800"/>
            <a:ext cx="8318500" cy="762000"/>
          </a:xfrm>
        </p:spPr>
        <p:txBody>
          <a:bodyPr/>
          <a:lstStyle/>
          <a:p>
            <a:r>
              <a:rPr lang="en-US" dirty="0"/>
              <a:t>A </a:t>
            </a:r>
            <a:r>
              <a:rPr lang="en-US" b="1" dirty="0" err="1"/>
              <a:t>QName</a:t>
            </a:r>
            <a:r>
              <a:rPr lang="en-US" dirty="0"/>
              <a:t> is a </a:t>
            </a:r>
            <a:r>
              <a:rPr lang="en-US" b="1" dirty="0"/>
              <a:t>qualified name </a:t>
            </a:r>
            <a:r>
              <a:rPr lang="en-US" dirty="0"/>
              <a:t>for an XML element, consisting of a namespace URI and a local part</a:t>
            </a:r>
          </a:p>
          <a:p>
            <a:endParaRPr lang="en-US" dirty="0"/>
          </a:p>
        </p:txBody>
      </p:sp>
      <p:sp>
        <p:nvSpPr>
          <p:cNvPr id="15" name="TextBox 14"/>
          <p:cNvSpPr txBox="1"/>
          <p:nvPr/>
        </p:nvSpPr>
        <p:spPr>
          <a:xfrm>
            <a:off x="1828800" y="3000375"/>
            <a:ext cx="4572000" cy="533399"/>
          </a:xfrm>
          <a:prstGeom prst="rect">
            <a:avLst/>
          </a:prstGeom>
          <a:noFill/>
        </p:spPr>
        <p:txBody>
          <a:bodyPr wrap="none" rtlCol="0" anchor="ctr">
            <a:noAutofit/>
          </a:bodyPr>
          <a:lstStyle/>
          <a:p>
            <a:r>
              <a:rPr lang="en-US" sz="1600" b="1" dirty="0" err="1">
                <a:solidFill>
                  <a:schemeClr val="bg1"/>
                </a:solidFill>
                <a:latin typeface="Arial" pitchFamily="32" charset="0"/>
                <a:cs typeface="Arial" pitchFamily="32" charset="0"/>
              </a:rPr>
              <a:t>QName</a:t>
            </a:r>
            <a:r>
              <a:rPr lang="en-US" sz="1600" b="1" dirty="0">
                <a:solidFill>
                  <a:schemeClr val="bg1"/>
                </a:solidFill>
                <a:latin typeface="Arial" pitchFamily="32" charset="0"/>
                <a:cs typeface="Arial" pitchFamily="32" charset="0"/>
              </a:rPr>
              <a:t>:	{http://guidewire.com/config}config</a:t>
            </a:r>
            <a:endParaRPr lang="en-US" sz="1600" b="1" dirty="0" smtClean="0">
              <a:solidFill>
                <a:schemeClr val="bg1"/>
              </a:solidFill>
              <a:latin typeface="Arial" pitchFamily="32" charset="0"/>
              <a:cs typeface="Arial" pitchFamily="32" charset="0"/>
            </a:endParaRPr>
          </a:p>
        </p:txBody>
      </p:sp>
      <p:sp>
        <p:nvSpPr>
          <p:cNvPr id="16" name="TextBox 15"/>
          <p:cNvSpPr txBox="1"/>
          <p:nvPr/>
        </p:nvSpPr>
        <p:spPr>
          <a:xfrm>
            <a:off x="1981200" y="3930842"/>
            <a:ext cx="4410075" cy="564958"/>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err="1"/>
              <a:t>QName</a:t>
            </a:r>
            <a:r>
              <a:rPr lang="en-US" sz="1600" dirty="0"/>
              <a:t>:	{http://</a:t>
            </a:r>
            <a:r>
              <a:rPr lang="en-US" sz="1600" dirty="0" smtClean="0"/>
              <a:t>guidewire.com/config}param</a:t>
            </a:r>
            <a:endParaRPr lang="en-US" sz="1600" dirty="0"/>
          </a:p>
        </p:txBody>
      </p:sp>
      <p:sp>
        <p:nvSpPr>
          <p:cNvPr id="18" name="Down Arrow 17"/>
          <p:cNvSpPr/>
          <p:nvPr/>
        </p:nvSpPr>
        <p:spPr bwMode="auto">
          <a:xfrm>
            <a:off x="1097379" y="20574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ec LineNumbers"/>
          <p:cNvSpPr/>
          <p:nvPr/>
        </p:nvSpPr>
        <p:spPr bwMode="auto">
          <a:xfrm>
            <a:off x="533400" y="914399"/>
            <a:ext cx="457200" cy="1219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9" name="rec Code"/>
          <p:cNvSpPr/>
          <p:nvPr/>
        </p:nvSpPr>
        <p:spPr>
          <a:xfrm>
            <a:off x="533400" y="914401"/>
            <a:ext cx="8305800" cy="1219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config </a:t>
            </a:r>
            <a:r>
              <a:rPr lang="en-US" sz="1600" b="1" dirty="0" err="1" smtClean="0">
                <a:solidFill>
                  <a:srgbClr val="0000FF"/>
                </a:solidFill>
                <a:latin typeface="Courier New" pitchFamily="49" charset="0"/>
                <a:ea typeface="Times New Roman"/>
                <a:cs typeface="Courier New" pitchFamily="49" charset="0"/>
              </a:rPr>
              <a:t>xmlns</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"http://guidewire.com/config"</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   &lt;</a:t>
            </a:r>
            <a:r>
              <a:rPr lang="en-US" sz="1600" b="1" dirty="0" smtClean="0">
                <a:solidFill>
                  <a:srgbClr val="000080"/>
                </a:solidFill>
                <a:latin typeface="Courier New" pitchFamily="49" charset="0"/>
                <a:ea typeface="Times New Roman"/>
                <a:cs typeface="Courier New" pitchFamily="49" charset="0"/>
              </a:rPr>
              <a:t>param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CurrencyURL</a:t>
            </a: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FF"/>
                </a:solidFill>
                <a:latin typeface="Courier New" pitchFamily="49" charset="0"/>
                <a:ea typeface="Times New Roman"/>
                <a:cs typeface="Courier New" pitchFamily="49" charset="0"/>
              </a:rPr>
              <a:t>value=</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&gt;http://acme.x.com&lt;/</a:t>
            </a:r>
            <a:r>
              <a:rPr lang="en-US" sz="1600" b="1" dirty="0" smtClean="0">
                <a:solidFill>
                  <a:srgbClr val="000080"/>
                </a:solidFill>
                <a:latin typeface="Courier New" pitchFamily="49" charset="0"/>
                <a:ea typeface="Times New Roman"/>
                <a:cs typeface="Courier New" pitchFamily="49" charset="0"/>
              </a:rPr>
              <a:t>param</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smtClean="0">
                <a:solidFill>
                  <a:srgbClr val="000080"/>
                </a:solidFill>
                <a:latin typeface="Courier New" pitchFamily="49" charset="0"/>
                <a:ea typeface="Times New Roman"/>
                <a:cs typeface="Courier New" pitchFamily="49" charset="0"/>
              </a:rPr>
              <a:t>database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"TADatabase" </a:t>
            </a:r>
            <a:r>
              <a:rPr lang="en-US" sz="1600" b="1" dirty="0" smtClean="0">
                <a:solidFill>
                  <a:srgbClr val="0000FF"/>
                </a:solidFill>
                <a:latin typeface="Courier New" pitchFamily="49" charset="0"/>
                <a:ea typeface="Times New Roman"/>
                <a:cs typeface="Courier New" pitchFamily="49" charset="0"/>
              </a:rPr>
              <a:t>dbtype=</a:t>
            </a:r>
            <a:r>
              <a:rPr lang="en-US" sz="1600" b="1" dirty="0" smtClean="0">
                <a:solidFill>
                  <a:srgbClr val="008000"/>
                </a:solidFill>
                <a:latin typeface="Courier New" pitchFamily="49" charset="0"/>
                <a:ea typeface="Times New Roman"/>
                <a:cs typeface="Courier New" pitchFamily="49" charset="0"/>
              </a:rPr>
              <a:t>"h2" </a:t>
            </a:r>
            <a:r>
              <a:rPr lang="en-US" sz="1600" b="1" dirty="0">
                <a:solidFill>
                  <a:srgbClr val="0000FF"/>
                </a:solidFill>
                <a:latin typeface="Courier New" pitchFamily="49" charset="0"/>
                <a:ea typeface="Times New Roman"/>
                <a:cs typeface="Courier New" pitchFamily="49" charset="0"/>
              </a:rPr>
              <a:t>autoupgrade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"true"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cs typeface="Courier New" pitchFamily="49" charset="0"/>
            </a:endParaRPr>
          </a:p>
        </p:txBody>
      </p:sp>
      <p:sp>
        <p:nvSpPr>
          <p:cNvPr id="21" name="TextBox 20"/>
          <p:cNvSpPr txBox="1"/>
          <p:nvPr/>
        </p:nvSpPr>
        <p:spPr>
          <a:xfrm>
            <a:off x="1981200" y="4845242"/>
            <a:ext cx="4876800" cy="564958"/>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err="1"/>
              <a:t>QName</a:t>
            </a:r>
            <a:r>
              <a:rPr lang="en-US" sz="1600" dirty="0"/>
              <a:t>:	{http://</a:t>
            </a:r>
            <a:r>
              <a:rPr lang="en-US" sz="1600" dirty="0" smtClean="0"/>
              <a:t>guidewire.com/config}database</a:t>
            </a:r>
            <a:endParaRPr lang="en-US" sz="1600" dirty="0"/>
          </a:p>
        </p:txBody>
      </p:sp>
      <p:cxnSp>
        <p:nvCxnSpPr>
          <p:cNvPr id="24" name="ln Dotted"/>
          <p:cNvCxnSpPr/>
          <p:nvPr/>
        </p:nvCxnSpPr>
        <p:spPr bwMode="auto">
          <a:xfrm>
            <a:off x="647700" y="5105400"/>
            <a:ext cx="0" cy="441960"/>
          </a:xfrm>
          <a:prstGeom prst="line">
            <a:avLst/>
          </a:prstGeom>
          <a:ln w="28575">
            <a:solidFill>
              <a:schemeClr val="accent2">
                <a:lumMod val="75000"/>
              </a:schemeClr>
            </a:solidFill>
            <a:prstDash val="sysDash"/>
            <a:headEnd type="none" w="med" len="med"/>
            <a:tailEnd type="none"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aphicFrame>
        <p:nvGraphicFramePr>
          <p:cNvPr id="27" name="diagramXML"/>
          <p:cNvGraphicFramePr/>
          <p:nvPr>
            <p:extLst>
              <p:ext uri="{D42A27DB-BD31-4B8C-83A1-F6EECF244321}">
                <p14:modId xmlns:p14="http://schemas.microsoft.com/office/powerpoint/2010/main" val="3631855750"/>
              </p:ext>
            </p:extLst>
          </p:nvPr>
        </p:nvGraphicFramePr>
        <p:xfrm>
          <a:off x="533400" y="2819400"/>
          <a:ext cx="1143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098036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and text properties</a:t>
            </a:r>
          </a:p>
        </p:txBody>
      </p:sp>
      <p:sp>
        <p:nvSpPr>
          <p:cNvPr id="4" name="TextBox 3"/>
          <p:cNvSpPr txBox="1"/>
          <p:nvPr/>
        </p:nvSpPr>
        <p:spPr>
          <a:xfrm>
            <a:off x="1828800" y="2987040"/>
            <a:ext cx="4572000" cy="692342"/>
          </a:xfrm>
          <a:prstGeom prst="rect">
            <a:avLst/>
          </a:prstGeom>
          <a:noFill/>
        </p:spPr>
        <p:txBody>
          <a:bodyPr wrap="none" rtlCol="0" anchor="ctr">
            <a:noAutofit/>
          </a:bodyPr>
          <a:lstStyle/>
          <a:p>
            <a:r>
              <a:rPr lang="en-US" sz="1600" b="1" dirty="0" err="1">
                <a:solidFill>
                  <a:schemeClr val="bg1"/>
                </a:solidFill>
                <a:latin typeface="Arial" pitchFamily="32" charset="0"/>
                <a:cs typeface="Arial" pitchFamily="32" charset="0"/>
              </a:rPr>
              <a:t>QName</a:t>
            </a:r>
            <a:r>
              <a:rPr lang="en-US" sz="1600" b="1" dirty="0" smtClean="0">
                <a:solidFill>
                  <a:schemeClr val="bg1"/>
                </a:solidFill>
                <a:latin typeface="Arial" pitchFamily="32" charset="0"/>
                <a:cs typeface="Arial" pitchFamily="32" charset="0"/>
              </a:rPr>
              <a:t>:       {</a:t>
            </a:r>
            <a:r>
              <a:rPr lang="en-US" sz="1600" b="1" dirty="0">
                <a:solidFill>
                  <a:schemeClr val="bg1"/>
                </a:solidFill>
                <a:latin typeface="Arial" pitchFamily="32" charset="0"/>
                <a:cs typeface="Arial" pitchFamily="32" charset="0"/>
              </a:rPr>
              <a:t>http://guidewire.com/config}config</a:t>
            </a:r>
            <a:br>
              <a:rPr lang="en-US" sz="1600" b="1" dirty="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Attributes:   </a:t>
            </a:r>
            <a:r>
              <a:rPr lang="en-US" sz="1600" b="1" dirty="0" err="1" smtClean="0">
                <a:solidFill>
                  <a:schemeClr val="bg1"/>
                </a:solidFill>
                <a:latin typeface="Arial" pitchFamily="32" charset="0"/>
                <a:cs typeface="Arial" pitchFamily="32" charset="0"/>
              </a:rPr>
              <a:t>xmlns</a:t>
            </a:r>
            <a:r>
              <a:rPr lang="en-US" sz="1600" b="1" dirty="0" smtClean="0">
                <a:solidFill>
                  <a:schemeClr val="bg1"/>
                </a:solidFill>
                <a:latin typeface="Arial" pitchFamily="32" charset="0"/>
                <a:cs typeface="Arial" pitchFamily="32" charset="0"/>
              </a:rPr>
              <a:t> </a:t>
            </a:r>
            <a:r>
              <a:rPr lang="en-US" sz="1600" b="1" dirty="0">
                <a:solidFill>
                  <a:schemeClr val="bg1"/>
                </a:solidFill>
                <a:latin typeface="Arial" pitchFamily="32" charset="0"/>
                <a:cs typeface="Arial" pitchFamily="32" charset="0"/>
              </a:rPr>
              <a:t>(http://guidewire.com/config)</a:t>
            </a:r>
            <a:br>
              <a:rPr lang="en-US" sz="1600" b="1" dirty="0">
                <a:solidFill>
                  <a:schemeClr val="bg1"/>
                </a:solidFill>
                <a:latin typeface="Arial" pitchFamily="32" charset="0"/>
                <a:cs typeface="Arial" pitchFamily="32" charset="0"/>
              </a:rPr>
            </a:br>
            <a:r>
              <a:rPr lang="en-US" sz="1600" b="1" dirty="0">
                <a:solidFill>
                  <a:schemeClr val="bg1"/>
                </a:solidFill>
                <a:latin typeface="Arial" pitchFamily="32" charset="0"/>
                <a:cs typeface="Arial" pitchFamily="32" charset="0"/>
              </a:rPr>
              <a:t>Text:</a:t>
            </a:r>
          </a:p>
        </p:txBody>
      </p:sp>
      <p:sp>
        <p:nvSpPr>
          <p:cNvPr id="5" name="TextBox 4"/>
          <p:cNvSpPr txBox="1"/>
          <p:nvPr/>
        </p:nvSpPr>
        <p:spPr>
          <a:xfrm>
            <a:off x="1981200" y="3886200"/>
            <a:ext cx="4486275" cy="716819"/>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err="1"/>
              <a:t>QName</a:t>
            </a:r>
            <a:r>
              <a:rPr lang="en-US" sz="1600" dirty="0"/>
              <a:t>:	</a:t>
            </a:r>
            <a:r>
              <a:rPr lang="en-US" sz="1600" dirty="0" smtClean="0"/>
              <a:t>     {</a:t>
            </a:r>
            <a:r>
              <a:rPr lang="en-US" sz="1600" dirty="0"/>
              <a:t>http://guidewire.com/config}param</a:t>
            </a:r>
            <a:br>
              <a:rPr lang="en-US" sz="1600" dirty="0"/>
            </a:br>
            <a:r>
              <a:rPr lang="en-US" sz="1600" dirty="0" smtClean="0"/>
              <a:t>Attributes:   name </a:t>
            </a:r>
            <a:r>
              <a:rPr lang="en-US" sz="1600" dirty="0"/>
              <a:t>(CurrencyURL)</a:t>
            </a:r>
            <a:br>
              <a:rPr lang="en-US" sz="1600" dirty="0"/>
            </a:br>
            <a:r>
              <a:rPr lang="en-US" sz="1600" dirty="0"/>
              <a:t>Text:	</a:t>
            </a:r>
            <a:r>
              <a:rPr lang="en-US" sz="1600" dirty="0" smtClean="0"/>
              <a:t>     http</a:t>
            </a:r>
            <a:r>
              <a:rPr lang="en-US" sz="1600" dirty="0"/>
              <a:t>://</a:t>
            </a:r>
            <a:r>
              <a:rPr lang="en-US" sz="1600" dirty="0" smtClean="0"/>
              <a:t>acme.x.com</a:t>
            </a:r>
          </a:p>
        </p:txBody>
      </p:sp>
      <p:sp>
        <p:nvSpPr>
          <p:cNvPr id="6" name="Down Arrow 5"/>
          <p:cNvSpPr/>
          <p:nvPr/>
        </p:nvSpPr>
        <p:spPr bwMode="auto">
          <a:xfrm>
            <a:off x="1097379" y="20574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 LineNumbers"/>
          <p:cNvSpPr/>
          <p:nvPr/>
        </p:nvSpPr>
        <p:spPr bwMode="auto">
          <a:xfrm>
            <a:off x="533400" y="914399"/>
            <a:ext cx="457200" cy="1219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ec Code"/>
          <p:cNvSpPr/>
          <p:nvPr/>
        </p:nvSpPr>
        <p:spPr>
          <a:xfrm>
            <a:off x="533400" y="914401"/>
            <a:ext cx="8305800" cy="1219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config </a:t>
            </a:r>
            <a:r>
              <a:rPr lang="en-US" sz="1600" b="1" dirty="0" err="1" smtClean="0">
                <a:solidFill>
                  <a:srgbClr val="0000FF"/>
                </a:solidFill>
                <a:latin typeface="Courier New" pitchFamily="49" charset="0"/>
                <a:ea typeface="Times New Roman"/>
                <a:cs typeface="Courier New" pitchFamily="49" charset="0"/>
              </a:rPr>
              <a:t>xmlns</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"http://guidewire.com/config"</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   &lt;</a:t>
            </a:r>
            <a:r>
              <a:rPr lang="en-US" sz="1600" b="1" dirty="0" smtClean="0">
                <a:solidFill>
                  <a:srgbClr val="000080"/>
                </a:solidFill>
                <a:latin typeface="Courier New" pitchFamily="49" charset="0"/>
                <a:ea typeface="Times New Roman"/>
                <a:cs typeface="Courier New" pitchFamily="49" charset="0"/>
              </a:rPr>
              <a:t>param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CurrencyURL</a:t>
            </a: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FF"/>
                </a:solidFill>
                <a:latin typeface="Courier New" pitchFamily="49" charset="0"/>
                <a:ea typeface="Times New Roman"/>
                <a:cs typeface="Courier New" pitchFamily="49" charset="0"/>
              </a:rPr>
              <a:t>value=</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&gt;http://acme.x.com&lt;/</a:t>
            </a:r>
            <a:r>
              <a:rPr lang="en-US" sz="1600" b="1" dirty="0" smtClean="0">
                <a:solidFill>
                  <a:srgbClr val="000080"/>
                </a:solidFill>
                <a:latin typeface="Courier New" pitchFamily="49" charset="0"/>
                <a:ea typeface="Times New Roman"/>
                <a:cs typeface="Courier New" pitchFamily="49" charset="0"/>
              </a:rPr>
              <a:t>param</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smtClean="0">
                <a:solidFill>
                  <a:srgbClr val="000080"/>
                </a:solidFill>
                <a:latin typeface="Courier New" pitchFamily="49" charset="0"/>
                <a:ea typeface="Times New Roman"/>
                <a:cs typeface="Courier New" pitchFamily="49" charset="0"/>
              </a:rPr>
              <a:t>database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"TADatabase" </a:t>
            </a:r>
            <a:r>
              <a:rPr lang="en-US" sz="1600" b="1" dirty="0" smtClean="0">
                <a:solidFill>
                  <a:srgbClr val="0000FF"/>
                </a:solidFill>
                <a:latin typeface="Courier New" pitchFamily="49" charset="0"/>
                <a:ea typeface="Times New Roman"/>
                <a:cs typeface="Courier New" pitchFamily="49" charset="0"/>
              </a:rPr>
              <a:t>dbtype=</a:t>
            </a:r>
            <a:r>
              <a:rPr lang="en-US" sz="1600" b="1" dirty="0" smtClean="0">
                <a:solidFill>
                  <a:srgbClr val="008000"/>
                </a:solidFill>
                <a:latin typeface="Courier New" pitchFamily="49" charset="0"/>
                <a:ea typeface="Times New Roman"/>
                <a:cs typeface="Courier New" pitchFamily="49" charset="0"/>
              </a:rPr>
              <a:t>"h2" </a:t>
            </a:r>
            <a:r>
              <a:rPr lang="en-US" sz="1600" b="1" dirty="0">
                <a:solidFill>
                  <a:srgbClr val="0000FF"/>
                </a:solidFill>
                <a:latin typeface="Courier New" pitchFamily="49" charset="0"/>
                <a:ea typeface="Times New Roman"/>
                <a:cs typeface="Courier New" pitchFamily="49" charset="0"/>
              </a:rPr>
              <a:t>autoupgrade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"true"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cs typeface="Courier New" pitchFamily="49" charset="0"/>
            </a:endParaRPr>
          </a:p>
        </p:txBody>
      </p:sp>
      <p:cxnSp>
        <p:nvCxnSpPr>
          <p:cNvPr id="12" name="ln Dotted"/>
          <p:cNvCxnSpPr/>
          <p:nvPr/>
        </p:nvCxnSpPr>
        <p:spPr bwMode="auto">
          <a:xfrm>
            <a:off x="647700" y="5105400"/>
            <a:ext cx="0" cy="441960"/>
          </a:xfrm>
          <a:prstGeom prst="line">
            <a:avLst/>
          </a:prstGeom>
          <a:ln w="28575">
            <a:solidFill>
              <a:schemeClr val="accent2">
                <a:lumMod val="75000"/>
              </a:schemeClr>
            </a:solidFill>
            <a:prstDash val="sysDash"/>
            <a:headEnd type="none" w="med" len="med"/>
            <a:tailEnd type="none"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aphicFrame>
        <p:nvGraphicFramePr>
          <p:cNvPr id="13" name="diagramXML"/>
          <p:cNvGraphicFramePr/>
          <p:nvPr>
            <p:extLst>
              <p:ext uri="{D42A27DB-BD31-4B8C-83A1-F6EECF244321}">
                <p14:modId xmlns:p14="http://schemas.microsoft.com/office/powerpoint/2010/main" val="2687523257"/>
              </p:ext>
            </p:extLst>
          </p:nvPr>
        </p:nvGraphicFramePr>
        <p:xfrm>
          <a:off x="533400" y="2819400"/>
          <a:ext cx="1143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p:cNvSpPr txBox="1"/>
          <p:nvPr/>
        </p:nvSpPr>
        <p:spPr>
          <a:xfrm>
            <a:off x="1981200" y="4822921"/>
            <a:ext cx="6096000" cy="716819"/>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err="1"/>
              <a:t>QName</a:t>
            </a:r>
            <a:r>
              <a:rPr lang="en-US" sz="1600" dirty="0"/>
              <a:t>:	</a:t>
            </a:r>
            <a:r>
              <a:rPr lang="en-US" sz="1600" dirty="0" smtClean="0"/>
              <a:t>     {</a:t>
            </a:r>
            <a:r>
              <a:rPr lang="en-US" sz="1600" dirty="0"/>
              <a:t>http://</a:t>
            </a:r>
            <a:r>
              <a:rPr lang="en-US" sz="1600" dirty="0" smtClean="0"/>
              <a:t>guidewire.com/config}database</a:t>
            </a:r>
            <a:r>
              <a:rPr lang="en-US" sz="1600" dirty="0"/>
              <a:t/>
            </a:r>
            <a:br>
              <a:rPr lang="en-US" sz="1600" dirty="0"/>
            </a:br>
            <a:r>
              <a:rPr lang="en-US" sz="1600" dirty="0" smtClean="0"/>
              <a:t>Attributes:   name (TADatabase), dbtype(h2), autoupgrade(true)</a:t>
            </a:r>
            <a:r>
              <a:rPr lang="en-US" sz="1600" dirty="0"/>
              <a:t/>
            </a:r>
            <a:br>
              <a:rPr lang="en-US" sz="1600" dirty="0"/>
            </a:br>
            <a:r>
              <a:rPr lang="en-US" sz="1600" dirty="0"/>
              <a:t>Text:	</a:t>
            </a:r>
            <a:endParaRPr lang="en-US" sz="1600" dirty="0" smtClean="0"/>
          </a:p>
        </p:txBody>
      </p:sp>
    </p:spTree>
    <p:extLst>
      <p:ext uri="{BB962C8B-B14F-4D97-AF65-F5344CB8AC3E}">
        <p14:creationId xmlns:p14="http://schemas.microsoft.com/office/powerpoint/2010/main" val="289393089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XML simple values</a:t>
            </a:r>
            <a:endParaRPr lang="en-US" dirty="0"/>
          </a:p>
        </p:txBody>
      </p:sp>
      <p:sp>
        <p:nvSpPr>
          <p:cNvPr id="3" name="Content Placeholder 2"/>
          <p:cNvSpPr>
            <a:spLocks noGrp="1"/>
          </p:cNvSpPr>
          <p:nvPr>
            <p:ph idx="1"/>
          </p:nvPr>
        </p:nvSpPr>
        <p:spPr>
          <a:xfrm>
            <a:off x="519113" y="3276600"/>
            <a:ext cx="8318500" cy="3124200"/>
          </a:xfrm>
        </p:spPr>
        <p:txBody>
          <a:bodyPr/>
          <a:lstStyle/>
          <a:p>
            <a:r>
              <a:rPr lang="en-US" dirty="0" smtClean="0"/>
              <a:t>Every XmlElement and attribute has an associated simple value object</a:t>
            </a:r>
          </a:p>
          <a:p>
            <a:pPr lvl="1"/>
            <a:r>
              <a:rPr lang="en-US" dirty="0"/>
              <a:t>Purpose of the object is to store the actual value and the logic needed to serialize it</a:t>
            </a:r>
          </a:p>
          <a:p>
            <a:pPr lvl="1"/>
            <a:r>
              <a:rPr lang="en-US" dirty="0"/>
              <a:t>For data that is not text or numeric, the logic needed to serialize the object can be complex</a:t>
            </a:r>
          </a:p>
          <a:p>
            <a:r>
              <a:rPr lang="en-US" dirty="0" smtClean="0"/>
              <a:t>Object is of type </a:t>
            </a:r>
            <a:r>
              <a:rPr lang="en-US" dirty="0" err="1" smtClean="0"/>
              <a:t>XmlSimpleValue</a:t>
            </a:r>
            <a:endParaRPr lang="en-US" dirty="0" smtClean="0"/>
          </a:p>
          <a:p>
            <a:pPr lvl="1"/>
            <a:endParaRPr lang="en-US" dirty="0" smtClean="0"/>
          </a:p>
          <a:p>
            <a:endParaRPr lang="en-US" dirty="0"/>
          </a:p>
        </p:txBody>
      </p:sp>
      <p:sp>
        <p:nvSpPr>
          <p:cNvPr id="7" name="TextBox 6"/>
          <p:cNvSpPr txBox="1"/>
          <p:nvPr/>
        </p:nvSpPr>
        <p:spPr>
          <a:xfrm>
            <a:off x="1828800" y="942975"/>
            <a:ext cx="4572000" cy="533399"/>
          </a:xfrm>
          <a:prstGeom prst="rect">
            <a:avLst/>
          </a:prstGeom>
          <a:noFill/>
        </p:spPr>
        <p:txBody>
          <a:bodyPr wrap="none" rtlCol="0" anchor="ctr">
            <a:noAutofit/>
          </a:bodyPr>
          <a:lstStyle/>
          <a:p>
            <a:r>
              <a:rPr lang="en-US" sz="1600" b="1" dirty="0" smtClean="0">
                <a:solidFill>
                  <a:schemeClr val="bg1"/>
                </a:solidFill>
                <a:latin typeface="Arial" pitchFamily="32" charset="0"/>
                <a:cs typeface="Arial" pitchFamily="32" charset="0"/>
              </a:rPr>
              <a:t>&lt;param… &gt;</a:t>
            </a:r>
          </a:p>
        </p:txBody>
      </p:sp>
      <p:sp>
        <p:nvSpPr>
          <p:cNvPr id="8" name="TextBox 7"/>
          <p:cNvSpPr txBox="1"/>
          <p:nvPr/>
        </p:nvSpPr>
        <p:spPr>
          <a:xfrm>
            <a:off x="1981200" y="1873442"/>
            <a:ext cx="4410075" cy="564958"/>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smtClean="0"/>
              <a:t>value:  20141017</a:t>
            </a:r>
            <a:br>
              <a:rPr lang="en-US" sz="1600" dirty="0" smtClean="0"/>
            </a:br>
            <a:r>
              <a:rPr lang="en-US" sz="1600" dirty="0" smtClean="0"/>
              <a:t/>
            </a:r>
            <a:br>
              <a:rPr lang="en-US" sz="1600" dirty="0" smtClean="0"/>
            </a:br>
            <a:r>
              <a:rPr lang="en-US" sz="1600" dirty="0" smtClean="0"/>
              <a:t>logic: </a:t>
            </a:r>
            <a:endParaRPr lang="en-US" sz="1600" dirty="0"/>
          </a:p>
        </p:txBody>
      </p:sp>
      <p:graphicFrame>
        <p:nvGraphicFramePr>
          <p:cNvPr id="11" name="diagramXML"/>
          <p:cNvGraphicFramePr/>
          <p:nvPr>
            <p:extLst>
              <p:ext uri="{D42A27DB-BD31-4B8C-83A1-F6EECF244321}">
                <p14:modId xmlns:p14="http://schemas.microsoft.com/office/powerpoint/2010/main" val="971994450"/>
              </p:ext>
            </p:extLst>
          </p:nvPr>
        </p:nvGraphicFramePr>
        <p:xfrm>
          <a:off x="533400" y="428625"/>
          <a:ext cx="1143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rw Serailization"/>
          <p:cNvSpPr/>
          <p:nvPr/>
        </p:nvSpPr>
        <p:spPr bwMode="auto">
          <a:xfrm>
            <a:off x="2743200" y="2057400"/>
            <a:ext cx="2057400" cy="640080"/>
          </a:xfrm>
          <a:prstGeom prst="rightArrow">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r>
              <a:rPr lang="en-US" b="1" dirty="0">
                <a:solidFill>
                  <a:schemeClr val="bg1"/>
                </a:solidFill>
                <a:latin typeface="Arial" pitchFamily="32" charset="0"/>
                <a:cs typeface="Arial" pitchFamily="32" charset="0"/>
              </a:rPr>
              <a:t>serialization</a:t>
            </a:r>
          </a:p>
        </p:txBody>
      </p:sp>
    </p:spTree>
    <p:extLst>
      <p:ext uri="{BB962C8B-B14F-4D97-AF65-F5344CB8AC3E}">
        <p14:creationId xmlns:p14="http://schemas.microsoft.com/office/powerpoint/2010/main" val="208954440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XML</a:t>
            </a:r>
          </a:p>
          <a:p>
            <a:r>
              <a:rPr lang="en-US" dirty="0"/>
              <a:t>The XmlElement class</a:t>
            </a:r>
          </a:p>
          <a:p>
            <a:r>
              <a:rPr lang="en-US" dirty="0">
                <a:solidFill>
                  <a:schemeClr val="bg1"/>
                </a:solidFill>
              </a:rPr>
              <a:t>Reading untyped XML</a:t>
            </a:r>
          </a:p>
          <a:p>
            <a:r>
              <a:rPr lang="en-US" dirty="0"/>
              <a:t>Writing untyped XML</a:t>
            </a:r>
          </a:p>
          <a:p>
            <a:r>
              <a:rPr lang="en-US" dirty="0"/>
              <a:t>Working with strongly-typed XML</a:t>
            </a:r>
          </a:p>
          <a:p>
            <a:r>
              <a:rPr lang="en-US" dirty="0"/>
              <a:t>Additional XML tools</a:t>
            </a:r>
          </a:p>
          <a:p>
            <a:endParaRPr lang="en-US" dirty="0"/>
          </a:p>
        </p:txBody>
      </p:sp>
    </p:spTree>
    <p:extLst>
      <p:ext uri="{BB962C8B-B14F-4D97-AF65-F5344CB8AC3E}">
        <p14:creationId xmlns:p14="http://schemas.microsoft.com/office/powerpoint/2010/main" val="45746723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 Console 5lines" descr="C:\Users\sluersen\AppData\Local\Temp\SNAGHTML23a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519113" y="5105400"/>
            <a:ext cx="8318500" cy="1295400"/>
          </a:xfrm>
        </p:spPr>
        <p:txBody>
          <a:bodyPr/>
          <a:lstStyle/>
          <a:p>
            <a:r>
              <a:rPr lang="en-US" b="1" dirty="0" err="1" smtClean="0"/>
              <a:t>XmlElement</a:t>
            </a:r>
            <a:r>
              <a:rPr lang="en-US" dirty="0" err="1" smtClean="0"/>
              <a:t>.parse</a:t>
            </a:r>
            <a:r>
              <a:rPr lang="en-US" dirty="0" smtClean="0"/>
              <a:t>() </a:t>
            </a:r>
          </a:p>
          <a:p>
            <a:pPr lvl="1"/>
            <a:r>
              <a:rPr lang="en-US" dirty="0" smtClean="0"/>
              <a:t>Parse </a:t>
            </a:r>
            <a:r>
              <a:rPr lang="en-US" dirty="0"/>
              <a:t>XML data into a graph of XmlElement </a:t>
            </a:r>
            <a:r>
              <a:rPr lang="en-US" dirty="0" smtClean="0"/>
              <a:t>objects without an XSD</a:t>
            </a:r>
            <a:endParaRPr lang="en-US" dirty="0"/>
          </a:p>
          <a:p>
            <a:pPr lvl="1"/>
            <a:r>
              <a:rPr lang="en-US" dirty="0" smtClean="0"/>
              <a:t>Input </a:t>
            </a:r>
            <a:r>
              <a:rPr lang="en-US" dirty="0"/>
              <a:t>can be byte[], </a:t>
            </a:r>
            <a:r>
              <a:rPr lang="en-US" dirty="0" err="1"/>
              <a:t>java.io.File</a:t>
            </a:r>
            <a:r>
              <a:rPr lang="en-US" dirty="0"/>
              <a:t>, </a:t>
            </a:r>
            <a:r>
              <a:rPr lang="en-US" dirty="0" err="1"/>
              <a:t>java.io.InputStream</a:t>
            </a:r>
            <a:r>
              <a:rPr lang="en-US" dirty="0"/>
              <a:t>, </a:t>
            </a:r>
            <a:r>
              <a:rPr lang="en-US" dirty="0" err="1"/>
              <a:t>java.io.Reader</a:t>
            </a:r>
            <a:r>
              <a:rPr lang="en-US" dirty="0"/>
              <a:t>, or String</a:t>
            </a:r>
          </a:p>
          <a:p>
            <a:endParaRPr lang="en-US" dirty="0"/>
          </a:p>
        </p:txBody>
      </p:sp>
      <p:sp>
        <p:nvSpPr>
          <p:cNvPr id="3" name="Title 2"/>
          <p:cNvSpPr>
            <a:spLocks noGrp="1"/>
          </p:cNvSpPr>
          <p:nvPr>
            <p:ph type="title"/>
          </p:nvPr>
        </p:nvSpPr>
        <p:spPr/>
        <p:txBody>
          <a:bodyPr/>
          <a:lstStyle/>
          <a:p>
            <a:r>
              <a:rPr lang="en-US" dirty="0" smtClean="0"/>
              <a:t>Parse XML without </a:t>
            </a:r>
            <a:r>
              <a:rPr lang="en-US" dirty="0"/>
              <a:t>an </a:t>
            </a:r>
            <a:r>
              <a:rPr lang="en-US" dirty="0" smtClean="0"/>
              <a:t>XSD</a:t>
            </a:r>
            <a:endParaRPr lang="en-US" dirty="0"/>
          </a:p>
        </p:txBody>
      </p:sp>
      <p:pic>
        <p:nvPicPr>
          <p:cNvPr id="5129" name="pic Console 6lines" descr="C:\Users\sluersen\AppData\Local\Temp\SNAGHTML544527e.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971800"/>
            <a:ext cx="8382000" cy="1958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 LineNumbers"/>
          <p:cNvSpPr/>
          <p:nvPr/>
        </p:nvSpPr>
        <p:spPr bwMode="auto">
          <a:xfrm>
            <a:off x="533400" y="914399"/>
            <a:ext cx="457200" cy="17526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rec Code"/>
          <p:cNvSpPr/>
          <p:nvPr/>
        </p:nvSpPr>
        <p:spPr>
          <a:xfrm>
            <a:off x="533400" y="913180"/>
            <a:ext cx="8610600" cy="17538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gw.xml.XmlElement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java.io.File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…14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 </a:t>
            </a:r>
            <a:r>
              <a:rPr lang="en-US" sz="1600" b="1" dirty="0" smtClean="0">
                <a:solidFill>
                  <a:srgbClr val="008000"/>
                </a:solidFill>
                <a:latin typeface="Courier New"/>
                <a:ea typeface="Times New Roman"/>
                <a:cs typeface="Times New Roman"/>
              </a:rPr>
              <a:t>"…/examples/xml/exampleUntyped.xml</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smtClean="0">
              <a:latin typeface="Calibri"/>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…16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file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…22 </a:t>
            </a:r>
            <a:r>
              <a:rPr lang="en-US" sz="1600" b="1" dirty="0" err="1" smtClean="0">
                <a:solidFill>
                  <a:srgbClr val="000000"/>
                </a:solidFill>
                <a:latin typeface="Courier New"/>
                <a:ea typeface="Times New Roman"/>
                <a:cs typeface="Times New Roman"/>
              </a:rPr>
              <a:t>xml.print</a:t>
            </a:r>
            <a:r>
              <a:rPr lang="en-US" sz="1600" b="1" dirty="0" smtClean="0">
                <a:solidFill>
                  <a:srgbClr val="000000"/>
                </a:solidFill>
                <a:latin typeface="Courier New"/>
                <a:ea typeface="Times New Roman"/>
                <a:cs typeface="Times New Roman"/>
              </a:rPr>
              <a:t>()</a:t>
            </a:r>
          </a:p>
        </p:txBody>
      </p:sp>
      <p:sp>
        <p:nvSpPr>
          <p:cNvPr id="6" name="txt Output"/>
          <p:cNvSpPr txBox="1"/>
          <p:nvPr/>
        </p:nvSpPr>
        <p:spPr>
          <a:xfrm>
            <a:off x="990600" y="3429000"/>
            <a:ext cx="7924800" cy="137160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&lt;?xml version="1.0"?&gt;</a:t>
            </a:r>
          </a:p>
          <a:p>
            <a:r>
              <a:rPr lang="en-US" sz="1600" b="1" dirty="0">
                <a:solidFill>
                  <a:schemeClr val="bg1"/>
                </a:solidFill>
                <a:latin typeface="Courier New" pitchFamily="49" charset="0"/>
                <a:cs typeface="Courier New" pitchFamily="49" charset="0"/>
              </a:rPr>
              <a:t>&lt;config </a:t>
            </a:r>
            <a:r>
              <a:rPr lang="en-US" sz="1600" b="1" dirty="0" err="1">
                <a:solidFill>
                  <a:schemeClr val="bg1"/>
                </a:solidFill>
                <a:latin typeface="Courier New" pitchFamily="49" charset="0"/>
                <a:cs typeface="Courier New" pitchFamily="49" charset="0"/>
              </a:rPr>
              <a:t>xmlns</a:t>
            </a:r>
            <a:r>
              <a:rPr lang="en-US" sz="1600" b="1" dirty="0">
                <a:solidFill>
                  <a:schemeClr val="bg1"/>
                </a:solidFill>
                <a:latin typeface="Courier New" pitchFamily="49" charset="0"/>
                <a:cs typeface="Courier New" pitchFamily="49" charset="0"/>
              </a:rPr>
              <a:t>="http://guidewire.com/config"&gt;</a:t>
            </a:r>
          </a:p>
          <a:p>
            <a:r>
              <a:rPr lang="en-US" sz="1600" b="1" dirty="0">
                <a:solidFill>
                  <a:schemeClr val="bg1"/>
                </a:solidFill>
                <a:latin typeface="Courier New" pitchFamily="49" charset="0"/>
                <a:cs typeface="Courier New" pitchFamily="49" charset="0"/>
              </a:rPr>
              <a:t>  &lt;param name="CurrencyURL" </a:t>
            </a:r>
            <a:r>
              <a:rPr lang="en-US" sz="1600" b="1" dirty="0" smtClean="0">
                <a:solidFill>
                  <a:schemeClr val="bg1"/>
                </a:solidFill>
                <a:latin typeface="Courier New" pitchFamily="49" charset="0"/>
                <a:cs typeface="Courier New" pitchFamily="49" charset="0"/>
              </a:rPr>
              <a:t>value=""&gt;http</a:t>
            </a:r>
            <a:r>
              <a:rPr lang="en-US" sz="1600" b="1" dirty="0">
                <a:solidFill>
                  <a:schemeClr val="bg1"/>
                </a:solidFill>
                <a:latin typeface="Courier New" pitchFamily="49" charset="0"/>
                <a:cs typeface="Courier New" pitchFamily="49" charset="0"/>
              </a:rPr>
              <a:t>://acme.x.com</a:t>
            </a:r>
            <a:r>
              <a:rPr lang="en-US" sz="1600" b="1" dirty="0" smtClean="0">
                <a:solidFill>
                  <a:schemeClr val="bg1"/>
                </a:solidFill>
                <a:latin typeface="Courier New" pitchFamily="49" charset="0"/>
                <a:cs typeface="Courier New" pitchFamily="49" charset="0"/>
              </a:rPr>
              <a:t>&lt;/</a:t>
            </a:r>
            <a:r>
              <a:rPr lang="en-US" sz="1600" b="1" dirty="0">
                <a:solidFill>
                  <a:schemeClr val="bg1"/>
                </a:solidFill>
                <a:latin typeface="Courier New" pitchFamily="49" charset="0"/>
                <a:cs typeface="Courier New" pitchFamily="49" charset="0"/>
              </a:rPr>
              <a:t>param&gt;</a:t>
            </a:r>
          </a:p>
          <a:p>
            <a:r>
              <a:rPr lang="en-US" sz="1600" b="1" dirty="0">
                <a:solidFill>
                  <a:schemeClr val="bg1"/>
                </a:solidFill>
                <a:latin typeface="Courier New" pitchFamily="49" charset="0"/>
                <a:cs typeface="Courier New" pitchFamily="49" charset="0"/>
              </a:rPr>
              <a:t>  &lt;database name="TADatabase" dbtype="h2" autoupgrade="true</a:t>
            </a:r>
            <a:r>
              <a:rPr lang="en-US" sz="1600" b="1" dirty="0" smtClean="0">
                <a:solidFill>
                  <a:schemeClr val="bg1"/>
                </a:solidFill>
                <a:latin typeface="Courier New" pitchFamily="49" charset="0"/>
                <a:cs typeface="Courier New" pitchFamily="49" charset="0"/>
              </a:rPr>
              <a:t>"&gt;</a:t>
            </a:r>
          </a:p>
          <a:p>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&lt;param name="jdbcURL" value="jdbc:h2:file:ta/</a:t>
            </a:r>
            <a:r>
              <a:rPr lang="en-US" sz="1600" b="1" dirty="0" err="1" smtClean="0">
                <a:solidFill>
                  <a:schemeClr val="bg1"/>
                </a:solidFill>
                <a:latin typeface="Courier New" pitchFamily="49" charset="0"/>
                <a:cs typeface="Courier New" pitchFamily="49" charset="0"/>
              </a:rPr>
              <a:t>db</a:t>
            </a:r>
            <a:r>
              <a:rPr lang="en-US" sz="1600" b="1" dirty="0" smtClean="0">
                <a:solidFill>
                  <a:schemeClr val="bg1"/>
                </a:solidFill>
                <a:latin typeface="Courier New" pitchFamily="49" charset="0"/>
                <a:cs typeface="Courier New" pitchFamily="49" charset="0"/>
              </a:rPr>
              <a:t>/ta"/&gt;</a:t>
            </a:r>
          </a:p>
          <a:p>
            <a:r>
              <a:rPr lang="en-US" sz="1600" b="1" dirty="0" smtClean="0">
                <a:solidFill>
                  <a:schemeClr val="bg1"/>
                </a:solidFill>
                <a:latin typeface="Courier New" pitchFamily="49" charset="0"/>
                <a:cs typeface="Courier New" pitchFamily="49" charset="0"/>
              </a:rPr>
              <a:t>    </a:t>
            </a:r>
            <a:endParaRPr lang="en-US" sz="1600" b="1" dirty="0">
              <a:solidFill>
                <a:schemeClr val="bg1"/>
              </a:solidFill>
              <a:latin typeface="Courier New" pitchFamily="49" charset="0"/>
              <a:cs typeface="Courier New" pitchFamily="49" charset="0"/>
            </a:endParaRPr>
          </a:p>
        </p:txBody>
      </p:sp>
      <p:sp>
        <p:nvSpPr>
          <p:cNvPr id="11" name="Down Arrow 10"/>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74965776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19113" y="5105400"/>
            <a:ext cx="8318500" cy="1295400"/>
          </a:xfrm>
        </p:spPr>
        <p:txBody>
          <a:bodyPr/>
          <a:lstStyle/>
          <a:p>
            <a:r>
              <a:rPr lang="en-US" b="1" dirty="0" err="1" smtClean="0"/>
              <a:t>QName</a:t>
            </a:r>
            <a:r>
              <a:rPr lang="en-US" b="1" dirty="0" smtClean="0"/>
              <a:t> </a:t>
            </a:r>
            <a:r>
              <a:rPr lang="en-US" dirty="0" smtClean="0"/>
              <a:t>property </a:t>
            </a:r>
            <a:r>
              <a:rPr lang="en-US" dirty="0"/>
              <a:t>represents a </a:t>
            </a:r>
            <a:r>
              <a:rPr lang="en-US" b="1" dirty="0"/>
              <a:t>qualified name</a:t>
            </a:r>
            <a:r>
              <a:rPr lang="en-US" dirty="0"/>
              <a:t> as defined in the XML </a:t>
            </a:r>
            <a:r>
              <a:rPr lang="en-US" dirty="0" smtClean="0"/>
              <a:t>specifications</a:t>
            </a:r>
          </a:p>
          <a:p>
            <a:r>
              <a:rPr lang="en-US" dirty="0" smtClean="0"/>
              <a:t>Contains </a:t>
            </a:r>
            <a:r>
              <a:rPr lang="en-US" dirty="0"/>
              <a:t>a Namespace URI, local part and </a:t>
            </a:r>
            <a:r>
              <a:rPr lang="en-US" dirty="0" smtClean="0"/>
              <a:t>prefix</a:t>
            </a:r>
            <a:endParaRPr lang="en-US" dirty="0"/>
          </a:p>
        </p:txBody>
      </p:sp>
      <p:sp>
        <p:nvSpPr>
          <p:cNvPr id="3" name="Title 2"/>
          <p:cNvSpPr>
            <a:spLocks noGrp="1"/>
          </p:cNvSpPr>
          <p:nvPr>
            <p:ph type="title"/>
          </p:nvPr>
        </p:nvSpPr>
        <p:spPr/>
        <p:txBody>
          <a:bodyPr/>
          <a:lstStyle/>
          <a:p>
            <a:r>
              <a:rPr lang="en-US" dirty="0"/>
              <a:t>Accessing element properties</a:t>
            </a:r>
          </a:p>
        </p:txBody>
      </p:sp>
      <p:pic>
        <p:nvPicPr>
          <p:cNvPr id="13" name="pic Console 4line" descr="C:\Users\sluersen\AppData\Local\Temp\SNAGHTML4733e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 LineNumbers"/>
          <p:cNvSpPr/>
          <p:nvPr/>
        </p:nvSpPr>
        <p:spPr bwMode="auto">
          <a:xfrm>
            <a:off x="533400" y="914399"/>
            <a:ext cx="457200" cy="1295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txt Output"/>
          <p:cNvSpPr txBox="1"/>
          <p:nvPr/>
        </p:nvSpPr>
        <p:spPr>
          <a:xfrm>
            <a:off x="990600" y="3429000"/>
            <a:ext cx="7924800" cy="975295"/>
          </a:xfrm>
          <a:prstGeom prst="rect">
            <a:avLst/>
          </a:prstGeom>
          <a:noFill/>
        </p:spPr>
        <p:txBody>
          <a:bodyPr wrap="square" rtlCol="0">
            <a:noAutofit/>
          </a:bodyPr>
          <a:lstStyle/>
          <a:p>
            <a:r>
              <a:rPr lang="en-US" sz="1600" b="1" dirty="0" err="1">
                <a:solidFill>
                  <a:schemeClr val="bg1"/>
                </a:solidFill>
                <a:latin typeface="Courier New" pitchFamily="49" charset="0"/>
                <a:cs typeface="Courier New" pitchFamily="49" charset="0"/>
              </a:rPr>
              <a:t>QName</a:t>
            </a:r>
            <a:r>
              <a:rPr lang="en-US" sz="1600" b="1" dirty="0">
                <a:solidFill>
                  <a:schemeClr val="bg1"/>
                </a:solidFill>
                <a:latin typeface="Courier New" pitchFamily="49" charset="0"/>
                <a:cs typeface="Courier New" pitchFamily="49" charset="0"/>
              </a:rPr>
              <a:t>:      {http://guidewire.com/config}config</a:t>
            </a:r>
          </a:p>
          <a:p>
            <a:r>
              <a:rPr lang="en-US" sz="1600" b="1" dirty="0">
                <a:solidFill>
                  <a:schemeClr val="bg1"/>
                </a:solidFill>
                <a:latin typeface="Courier New" pitchFamily="49" charset="0"/>
                <a:cs typeface="Courier New" pitchFamily="49" charset="0"/>
              </a:rPr>
              <a:t>Namespace:  http://guidewire.com/config</a:t>
            </a:r>
          </a:p>
          <a:p>
            <a:r>
              <a:rPr lang="en-US" sz="1600" b="1" dirty="0">
                <a:solidFill>
                  <a:schemeClr val="bg1"/>
                </a:solidFill>
                <a:latin typeface="Courier New" pitchFamily="49" charset="0"/>
                <a:cs typeface="Courier New" pitchFamily="49" charset="0"/>
              </a:rPr>
              <a:t>Local part: config</a:t>
            </a:r>
          </a:p>
        </p:txBody>
      </p:sp>
      <p:sp>
        <p:nvSpPr>
          <p:cNvPr id="8" name="rec LineNumbers"/>
          <p:cNvSpPr/>
          <p:nvPr/>
        </p:nvSpPr>
        <p:spPr bwMode="auto">
          <a:xfrm>
            <a:off x="533400" y="914399"/>
            <a:ext cx="457200" cy="1295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Code"/>
          <p:cNvSpPr/>
          <p:nvPr/>
        </p:nvSpPr>
        <p:spPr>
          <a:xfrm>
            <a:off x="533400" y="913180"/>
            <a:ext cx="8610600" cy="12966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…25 print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QName</a:t>
            </a:r>
            <a:r>
              <a:rPr lang="en-US" sz="1600" b="1" dirty="0">
                <a:solidFill>
                  <a:srgbClr val="008000"/>
                </a:solidFill>
                <a:latin typeface="Courier New"/>
                <a:ea typeface="Times New Roman"/>
                <a:cs typeface="Times New Roman"/>
              </a:rPr>
              <a:t>:      "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xml.QName</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26 print(</a:t>
            </a:r>
            <a:r>
              <a:rPr lang="en-US" sz="1600" b="1" dirty="0">
                <a:solidFill>
                  <a:srgbClr val="008000"/>
                </a:solidFill>
                <a:latin typeface="Courier New"/>
                <a:ea typeface="Times New Roman"/>
                <a:cs typeface="Times New Roman"/>
              </a:rPr>
              <a:t>"Namespace:  "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xml.QName.NamespaceURI</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27 print(</a:t>
            </a:r>
            <a:r>
              <a:rPr lang="en-US" sz="1600" b="1" dirty="0">
                <a:solidFill>
                  <a:srgbClr val="008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Local part: "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xml.QName.LocalPart</a:t>
            </a:r>
            <a:r>
              <a:rPr lang="en-US" sz="1600" b="1" dirty="0" smtClean="0">
                <a:solidFill>
                  <a:srgbClr val="000000"/>
                </a:solidFill>
                <a:latin typeface="Courier New"/>
                <a:ea typeface="Times New Roman"/>
                <a:cs typeface="Times New Roman"/>
              </a:rPr>
              <a:t>)</a:t>
            </a:r>
          </a:p>
        </p:txBody>
      </p:sp>
      <p:sp>
        <p:nvSpPr>
          <p:cNvPr id="10" name="Down Arrow 9"/>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2225068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fundamental features of XML</a:t>
            </a:r>
          </a:p>
          <a:p>
            <a:pPr lvl="1"/>
            <a:r>
              <a:rPr lang="en-US" dirty="0"/>
              <a:t>Describe the basic functionality of the Guidewire XmlElement class</a:t>
            </a:r>
          </a:p>
          <a:p>
            <a:pPr lvl="1"/>
            <a:r>
              <a:rPr lang="en-US" dirty="0"/>
              <a:t>Import and export untyped XML using Gosu</a:t>
            </a:r>
          </a:p>
          <a:p>
            <a:pPr lvl="1"/>
            <a:r>
              <a:rPr lang="en-US" dirty="0"/>
              <a:t>Import and export strongly typed XML using Gosu and an XSD</a:t>
            </a:r>
          </a:p>
          <a:p>
            <a:pPr lvl="1"/>
            <a:r>
              <a:rPr lang="en-US" dirty="0"/>
              <a:t>Identify additional Guidewire tools for working with XML</a:t>
            </a:r>
          </a:p>
          <a:p>
            <a:pPr lvl="1"/>
            <a:endParaRPr lang="en-US" dirty="0"/>
          </a:p>
        </p:txBody>
      </p:sp>
    </p:spTree>
    <p:extLst>
      <p:ext uri="{BB962C8B-B14F-4D97-AF65-F5344CB8AC3E}">
        <p14:creationId xmlns:p14="http://schemas.microsoft.com/office/powerpoint/2010/main" val="29906881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children by index</a:t>
            </a:r>
          </a:p>
        </p:txBody>
      </p:sp>
      <p:sp>
        <p:nvSpPr>
          <p:cNvPr id="3" name="Content Placeholder 2"/>
          <p:cNvSpPr>
            <a:spLocks noGrp="1"/>
          </p:cNvSpPr>
          <p:nvPr>
            <p:ph idx="1"/>
          </p:nvPr>
        </p:nvSpPr>
        <p:spPr>
          <a:xfrm>
            <a:off x="519113" y="4800600"/>
            <a:ext cx="8318500" cy="1600200"/>
          </a:xfrm>
        </p:spPr>
        <p:txBody>
          <a:bodyPr/>
          <a:lstStyle/>
          <a:p>
            <a:r>
              <a:rPr lang="en-US" dirty="0"/>
              <a:t>Syntax to access a given child element:</a:t>
            </a:r>
            <a:br>
              <a:rPr lang="en-US" dirty="0"/>
            </a:br>
            <a:r>
              <a:rPr lang="en-US" b="1" dirty="0" err="1">
                <a:latin typeface="Courier New" pitchFamily="49" charset="0"/>
                <a:cs typeface="Courier New" pitchFamily="49" charset="0"/>
              </a:rPr>
              <a:t>parent.Children</a:t>
            </a:r>
            <a:r>
              <a:rPr lang="en-US" b="1" dirty="0">
                <a:latin typeface="Courier New" pitchFamily="49" charset="0"/>
                <a:cs typeface="Courier New" pitchFamily="49" charset="0"/>
              </a:rPr>
              <a:t>[x]</a:t>
            </a:r>
          </a:p>
          <a:p>
            <a:endParaRPr lang="en-US" dirty="0"/>
          </a:p>
        </p:txBody>
      </p:sp>
      <p:pic>
        <p:nvPicPr>
          <p:cNvPr id="4" name="pic Console" descr="C:\Users\sluersen\AppData\Local\Temp\SNAGHTML544527e.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8382000" cy="1958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 LineNumbers"/>
          <p:cNvSpPr/>
          <p:nvPr/>
        </p:nvSpPr>
        <p:spPr bwMode="auto">
          <a:xfrm>
            <a:off x="533400" y="914399"/>
            <a:ext cx="457200" cy="1295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1" name="pic Console 4line" descr="C:\Users\sluersen\AppData\Local\Temp\SNAGHTML4733e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 Code"/>
          <p:cNvSpPr/>
          <p:nvPr/>
        </p:nvSpPr>
        <p:spPr>
          <a:xfrm>
            <a:off x="533400" y="913180"/>
            <a:ext cx="8610600" cy="12966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…31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0</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32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1</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33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1</a:t>
            </a:r>
            <a:r>
              <a:rPr lang="en-US" sz="1600" b="1" dirty="0">
                <a:solidFill>
                  <a:srgbClr val="000000"/>
                </a:solidFill>
                <a:latin typeface="Courier New"/>
                <a:ea typeface="Times New Roman"/>
                <a:cs typeface="Times New Roman"/>
              </a:rPr>
              <a:t>].Children[</a:t>
            </a:r>
            <a:r>
              <a:rPr lang="en-US" sz="1600" b="1" dirty="0">
                <a:solidFill>
                  <a:srgbClr val="0000FF"/>
                </a:solidFill>
                <a:latin typeface="Courier New" pitchFamily="49" charset="0"/>
                <a:ea typeface="Times New Roman"/>
                <a:cs typeface="Courier New" pitchFamily="49" charset="0"/>
              </a:rPr>
              <a:t>1</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p>
        </p:txBody>
      </p:sp>
      <p:sp>
        <p:nvSpPr>
          <p:cNvPr id="7" name="txt Output"/>
          <p:cNvSpPr txBox="1"/>
          <p:nvPr/>
        </p:nvSpPr>
        <p:spPr>
          <a:xfrm>
            <a:off x="990600" y="3429000"/>
            <a:ext cx="7924800" cy="975296"/>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{http://guidewire.com/config}param</a:t>
            </a:r>
          </a:p>
          <a:p>
            <a:r>
              <a:rPr lang="en-US" sz="1600" b="1" dirty="0">
                <a:solidFill>
                  <a:schemeClr val="bg1"/>
                </a:solidFill>
                <a:latin typeface="Courier New" pitchFamily="49" charset="0"/>
                <a:cs typeface="Courier New" pitchFamily="49" charset="0"/>
              </a:rPr>
              <a:t>{http://guidewire.com/config}database</a:t>
            </a:r>
          </a:p>
          <a:p>
            <a:r>
              <a:rPr lang="en-US" sz="1600" b="1" dirty="0">
                <a:solidFill>
                  <a:schemeClr val="bg1"/>
                </a:solidFill>
                <a:latin typeface="Courier New" pitchFamily="49" charset="0"/>
                <a:cs typeface="Courier New" pitchFamily="49" charset="0"/>
              </a:rPr>
              <a:t>{http://guidewire.com/config}param</a:t>
            </a:r>
          </a:p>
        </p:txBody>
      </p:sp>
      <p:sp>
        <p:nvSpPr>
          <p:cNvPr id="12" name="Down Arrow 11"/>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4803399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children by name</a:t>
            </a:r>
          </a:p>
        </p:txBody>
      </p:sp>
      <p:sp>
        <p:nvSpPr>
          <p:cNvPr id="3" name="Content Placeholder 2"/>
          <p:cNvSpPr>
            <a:spLocks noGrp="1"/>
          </p:cNvSpPr>
          <p:nvPr>
            <p:ph idx="1"/>
          </p:nvPr>
        </p:nvSpPr>
        <p:spPr>
          <a:xfrm>
            <a:off x="519112" y="4800600"/>
            <a:ext cx="8396287" cy="1600200"/>
          </a:xfrm>
        </p:spPr>
        <p:txBody>
          <a:bodyPr/>
          <a:lstStyle/>
          <a:p>
            <a:r>
              <a:rPr lang="en-US" dirty="0"/>
              <a:t>Returns </a:t>
            </a:r>
            <a:r>
              <a:rPr lang="en-US" dirty="0" smtClean="0"/>
              <a:t>only one child with given name syntax</a:t>
            </a:r>
            <a:br>
              <a:rPr lang="en-US" dirty="0" smtClean="0"/>
            </a:br>
            <a:r>
              <a:rPr lang="en-US" b="1" dirty="0" err="1" smtClean="0">
                <a:latin typeface="Courier New" pitchFamily="49" charset="0"/>
                <a:cs typeface="Courier New" pitchFamily="49" charset="0"/>
              </a:rPr>
              <a:t>parent.getChild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QName</a:t>
            </a:r>
            <a:r>
              <a:rPr lang="en-US" b="1" dirty="0" smtClean="0">
                <a:latin typeface="Courier New" pitchFamily="49" charset="0"/>
                <a:cs typeface="Courier New" pitchFamily="49" charset="0"/>
              </a:rPr>
              <a:t>)</a:t>
            </a:r>
          </a:p>
          <a:p>
            <a:r>
              <a:rPr lang="en-US" dirty="0" smtClean="0"/>
              <a:t>Returns a list of elements with given name syntax</a:t>
            </a:r>
            <a:r>
              <a:rPr lang="en-US" dirty="0"/>
              <a:t/>
            </a:r>
            <a:br>
              <a:rPr lang="en-US" dirty="0"/>
            </a:br>
            <a:r>
              <a:rPr lang="en-US" b="1" dirty="0" err="1">
                <a:latin typeface="Courier New" pitchFamily="49" charset="0"/>
                <a:cs typeface="Courier New" pitchFamily="49" charset="0"/>
              </a:rPr>
              <a:t>parent.getChildren</a:t>
            </a:r>
            <a:r>
              <a:rPr lang="en-US" b="1" dirty="0">
                <a:latin typeface="Courier New" pitchFamily="49" charset="0"/>
                <a:cs typeface="Courier New" pitchFamily="49" charset="0"/>
              </a:rPr>
              <a:t>(</a:t>
            </a:r>
            <a:r>
              <a:rPr lang="en-US" b="1" dirty="0" err="1">
                <a:latin typeface="Courier New" pitchFamily="49" charset="0"/>
                <a:cs typeface="Courier New" pitchFamily="49" charset="0"/>
              </a:rPr>
              <a:t>QName</a:t>
            </a:r>
            <a:r>
              <a:rPr lang="en-US" b="1" dirty="0">
                <a:latin typeface="Courier New" pitchFamily="49" charset="0"/>
                <a:cs typeface="Courier New" pitchFamily="49" charset="0"/>
              </a:rPr>
              <a:t>)</a:t>
            </a:r>
          </a:p>
          <a:p>
            <a:pPr marL="0" indent="0">
              <a:buNone/>
            </a:pPr>
            <a:endParaRPr lang="en-US" dirty="0"/>
          </a:p>
        </p:txBody>
      </p:sp>
      <p:pic>
        <p:nvPicPr>
          <p:cNvPr id="4" name="pic Console" descr="C:\Users\sluersen\AppData\Local\Temp\SNAGHTML544527e.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8382000" cy="1958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 Console 5lines" descr="C:\Users\sluersen\AppData\Local\Temp\SNAGHTML23a949.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519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0" name="pic Console 4line" descr="C:\Users\sluersen\AppData\Local\Temp\SNAGHTML4733e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 LineNumbers"/>
          <p:cNvSpPr/>
          <p:nvPr/>
        </p:nvSpPr>
        <p:spPr bwMode="auto">
          <a:xfrm>
            <a:off x="533400" y="914399"/>
            <a:ext cx="457200" cy="1981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19824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…36 print(</a:t>
            </a:r>
            <a:r>
              <a:rPr lang="en-US" sz="1600" b="1" dirty="0" smtClean="0">
                <a:solidFill>
                  <a:srgbClr val="008000"/>
                </a:solidFill>
                <a:latin typeface="Courier New"/>
                <a:ea typeface="Times New Roman"/>
                <a:cs typeface="Times New Roman"/>
              </a:rPr>
              <a:t>"Text </a:t>
            </a:r>
            <a:r>
              <a:rPr lang="en-US" sz="1600" b="1" dirty="0">
                <a:solidFill>
                  <a:srgbClr val="008000"/>
                </a:solidFill>
                <a:latin typeface="Courier New"/>
                <a:ea typeface="Times New Roman"/>
                <a:cs typeface="Times New Roman"/>
              </a:rPr>
              <a:t>of database element: " </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37       </a:t>
            </a:r>
            <a:r>
              <a:rPr lang="en-US" sz="1600" b="1" dirty="0" err="1" smtClean="0">
                <a:solidFill>
                  <a:srgbClr val="000000"/>
                </a:solidFill>
                <a:latin typeface="Courier New"/>
                <a:ea typeface="Times New Roman"/>
                <a:cs typeface="Times New Roman"/>
              </a:rPr>
              <a:t>xml.getChild</a:t>
            </a:r>
            <a:r>
              <a:rPr lang="en-US" sz="1600" b="1" dirty="0" smtClean="0">
                <a:solidFill>
                  <a:srgbClr val="000000"/>
                </a:solidFill>
                <a:latin typeface="Courier New"/>
                <a:ea typeface="Times New Roman"/>
                <a:cs typeface="Times New Roman"/>
              </a:rPr>
              <a:t>(</a:t>
            </a:r>
            <a:r>
              <a:rPr lang="en-US" sz="1600" b="1" dirty="0">
                <a:solidFill>
                  <a:srgbClr val="000080"/>
                </a:solidFill>
                <a:latin typeface="Courier New"/>
                <a:ea typeface="Times New Roman"/>
                <a:cs typeface="Times New Roman"/>
              </a:rPr>
              <a:t>new</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http://guidewire.com/config</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")).Text)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38 print(</a:t>
            </a:r>
            <a:r>
              <a:rPr lang="en-US" sz="1600" b="1" dirty="0" smtClean="0">
                <a:solidFill>
                  <a:srgbClr val="008000"/>
                </a:solidFill>
                <a:latin typeface="Courier New"/>
                <a:ea typeface="Times New Roman"/>
                <a:cs typeface="Times New Roman"/>
              </a:rPr>
              <a:t>"Number</a:t>
            </a:r>
            <a:r>
              <a:rPr lang="en-US" sz="1600" b="1" dirty="0" smtClean="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of param elements in file: " </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39       </a:t>
            </a:r>
            <a:r>
              <a:rPr lang="en-US" sz="1600" b="1" dirty="0" err="1" smtClean="0">
                <a:solidFill>
                  <a:srgbClr val="000000"/>
                </a:solidFill>
                <a:latin typeface="Courier New"/>
                <a:ea typeface="Times New Roman"/>
                <a:cs typeface="Times New Roman"/>
              </a:rPr>
              <a:t>xml.getChildren</a:t>
            </a:r>
            <a:r>
              <a:rPr lang="en-US" sz="1600" b="1" dirty="0" smtClean="0">
                <a:solidFill>
                  <a:srgbClr val="000000"/>
                </a:solidFill>
                <a:latin typeface="Courier New"/>
                <a:ea typeface="Times New Roman"/>
                <a:cs typeface="Times New Roman"/>
              </a:rPr>
              <a:t>(</a:t>
            </a:r>
            <a:r>
              <a:rPr lang="en-US" sz="1600" b="1" dirty="0" smtClean="0">
                <a:solidFill>
                  <a:srgbClr val="000080"/>
                </a:solidFill>
                <a:latin typeface="Courier New"/>
                <a:ea typeface="Times New Roman"/>
                <a:cs typeface="Times New Roman"/>
              </a:rPr>
              <a:t>new</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guidewire.com/config</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param</a:t>
            </a:r>
            <a:r>
              <a:rPr lang="en-US" sz="1600" b="1" dirty="0">
                <a:solidFill>
                  <a:srgbClr val="000000"/>
                </a:solidFill>
                <a:latin typeface="Courier New"/>
                <a:ea typeface="Times New Roman"/>
                <a:cs typeface="Times New Roman"/>
              </a:rPr>
              <a:t>")).Count)</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smtClean="0">
              <a:solidFill>
                <a:srgbClr val="000000"/>
              </a:solidFill>
              <a:latin typeface="Courier New"/>
              <a:ea typeface="Times New Roman"/>
              <a:cs typeface="Times New Roman"/>
            </a:endParaRPr>
          </a:p>
        </p:txBody>
      </p:sp>
      <p:sp>
        <p:nvSpPr>
          <p:cNvPr id="7" name="txt Output"/>
          <p:cNvSpPr txBox="1"/>
          <p:nvPr/>
        </p:nvSpPr>
        <p:spPr>
          <a:xfrm>
            <a:off x="990600" y="3419476"/>
            <a:ext cx="7924800" cy="98482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Text of database element: </a:t>
            </a:r>
          </a:p>
          <a:p>
            <a:r>
              <a:rPr lang="en-US" sz="1600" b="1" dirty="0">
                <a:solidFill>
                  <a:schemeClr val="bg1"/>
                </a:solidFill>
                <a:latin typeface="Courier New" pitchFamily="49" charset="0"/>
                <a:cs typeface="Courier New" pitchFamily="49" charset="0"/>
              </a:rPr>
              <a:t>Number of param elements in file: 156</a:t>
            </a:r>
          </a:p>
        </p:txBody>
      </p:sp>
      <p:sp>
        <p:nvSpPr>
          <p:cNvPr id="11" name="Down Arrow 10"/>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9342792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 Console" descr="C:\Users\sluersen\AppData\Local\Temp\SNAGHTML544527e.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8382000" cy="1958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Console 4line" descr="C:\Users\sluersen\AppData\Local\Temp\SNAGHTML4733e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Accessing children by </a:t>
            </a:r>
            <a:r>
              <a:rPr lang="en-US" dirty="0" smtClean="0"/>
              <a:t>where</a:t>
            </a:r>
            <a:r>
              <a:rPr lang="en-US" dirty="0"/>
              <a:t>() </a:t>
            </a:r>
            <a:r>
              <a:rPr lang="en-US" dirty="0" smtClean="0"/>
              <a:t>methods</a:t>
            </a:r>
            <a:endParaRPr lang="en-US" dirty="0"/>
          </a:p>
        </p:txBody>
      </p:sp>
      <p:sp>
        <p:nvSpPr>
          <p:cNvPr id="3" name="Content Placeholder 2"/>
          <p:cNvSpPr>
            <a:spLocks noGrp="1"/>
          </p:cNvSpPr>
          <p:nvPr>
            <p:ph idx="1"/>
          </p:nvPr>
        </p:nvSpPr>
        <p:spPr>
          <a:xfrm>
            <a:off x="519113" y="4800600"/>
            <a:ext cx="8318500" cy="1600200"/>
          </a:xfrm>
        </p:spPr>
        <p:txBody>
          <a:bodyPr/>
          <a:lstStyle/>
          <a:p>
            <a:r>
              <a:rPr lang="en-US" dirty="0" smtClean="0"/>
              <a:t>Retrieve </a:t>
            </a:r>
            <a:r>
              <a:rPr lang="en-US" dirty="0"/>
              <a:t>elements that meet any given condition </a:t>
            </a:r>
            <a:r>
              <a:rPr lang="en-US" dirty="0" smtClean="0"/>
              <a:t>with</a:t>
            </a:r>
            <a:br>
              <a:rPr lang="en-US" dirty="0" smtClean="0"/>
            </a:br>
            <a:r>
              <a:rPr lang="en-US" b="1" dirty="0" smtClean="0">
                <a:latin typeface="Courier New" pitchFamily="49" charset="0"/>
                <a:cs typeface="Courier New" pitchFamily="49" charset="0"/>
              </a:rPr>
              <a:t>where()</a:t>
            </a:r>
            <a:r>
              <a:rPr lang="en-US" dirty="0" smtClean="0"/>
              <a:t>, </a:t>
            </a:r>
            <a:r>
              <a:rPr lang="en-US" b="1" dirty="0" err="1">
                <a:latin typeface="Courier New" pitchFamily="49" charset="0"/>
                <a:cs typeface="Courier New" pitchFamily="49" charset="0"/>
              </a:rPr>
              <a:t>firstWhere</a:t>
            </a:r>
            <a:r>
              <a:rPr lang="en-US" b="1" dirty="0" smtClean="0">
                <a:latin typeface="Courier New" pitchFamily="49" charset="0"/>
                <a:cs typeface="Courier New" pitchFamily="49" charset="0"/>
              </a:rPr>
              <a:t>()</a:t>
            </a:r>
            <a:r>
              <a:rPr lang="en-US" dirty="0" smtClean="0"/>
              <a:t>,</a:t>
            </a:r>
            <a:r>
              <a:rPr lang="en-US" b="1" dirty="0" smtClean="0">
                <a:latin typeface="Courier New" pitchFamily="49" charset="0"/>
                <a:cs typeface="Courier New" pitchFamily="49" charset="0"/>
              </a:rPr>
              <a:t> </a:t>
            </a:r>
            <a:r>
              <a:rPr lang="en-US" dirty="0"/>
              <a:t>and </a:t>
            </a:r>
            <a:r>
              <a:rPr lang="en-US" b="1" dirty="0" err="1">
                <a:latin typeface="Courier New" pitchFamily="49" charset="0"/>
                <a:cs typeface="Courier New" pitchFamily="49" charset="0"/>
              </a:rPr>
              <a:t>singleWhere</a:t>
            </a:r>
            <a:r>
              <a:rPr lang="en-US" b="1" dirty="0" smtClean="0">
                <a:latin typeface="Courier New" pitchFamily="49" charset="0"/>
                <a:cs typeface="Courier New" pitchFamily="49" charset="0"/>
              </a:rPr>
              <a:t>()</a:t>
            </a:r>
            <a:endParaRPr lang="en-US" dirty="0"/>
          </a:p>
        </p:txBody>
      </p:sp>
      <p:sp>
        <p:nvSpPr>
          <p:cNvPr id="5" name="rec LineNumbers"/>
          <p:cNvSpPr/>
          <p:nvPr/>
        </p:nvSpPr>
        <p:spPr bwMode="auto">
          <a:xfrm>
            <a:off x="533400" y="914399"/>
            <a:ext cx="457200" cy="2057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20586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…43 print(</a:t>
            </a:r>
            <a:r>
              <a:rPr lang="en-US" sz="1600" b="1" dirty="0" err="1" smtClean="0">
                <a:solidFill>
                  <a:srgbClr val="000000"/>
                </a:solidFill>
                <a:latin typeface="Courier New"/>
                <a:ea typeface="Times New Roman"/>
                <a:cs typeface="Times New Roman"/>
              </a:rPr>
              <a:t>xml.Children.where</a:t>
            </a:r>
            <a:r>
              <a:rPr lang="en-US" sz="1600" b="1" dirty="0">
                <a:solidFill>
                  <a:srgbClr val="000000"/>
                </a:solidFill>
                <a:latin typeface="Courier New"/>
                <a:ea typeface="Times New Roman"/>
                <a:cs typeface="Times New Roman"/>
              </a:rPr>
              <a:t>(\el </a:t>
            </a:r>
            <a:r>
              <a:rPr lang="en-US" sz="1600" b="1" dirty="0" smtClean="0">
                <a:solidFill>
                  <a:srgbClr val="000000"/>
                </a:solidFill>
                <a:latin typeface="Courier New"/>
                <a:ea typeface="Times New Roman"/>
                <a:cs typeface="Times New Roman"/>
              </a:rPr>
              <a:t>-&gt;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"database</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…45 print(</a:t>
            </a:r>
            <a:r>
              <a:rPr lang="en-US" sz="1600" b="1" dirty="0" err="1" smtClean="0">
                <a:solidFill>
                  <a:srgbClr val="000000"/>
                </a:solidFill>
                <a:latin typeface="Courier New"/>
                <a:ea typeface="Times New Roman"/>
                <a:cs typeface="Times New Roman"/>
              </a:rPr>
              <a:t>xml.Children.firstWhere</a:t>
            </a:r>
            <a:r>
              <a:rPr lang="en-US" sz="1600" b="1" dirty="0">
                <a:solidFill>
                  <a:srgbClr val="000000"/>
                </a:solidFill>
                <a:latin typeface="Courier New"/>
                <a:ea typeface="Times New Roman"/>
                <a:cs typeface="Times New Roman"/>
              </a:rPr>
              <a:t>(\el -&gt;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…48 print(</a:t>
            </a:r>
            <a:r>
              <a:rPr lang="en-US" sz="1600" b="1" dirty="0" err="1" smtClean="0">
                <a:solidFill>
                  <a:srgbClr val="000000"/>
                </a:solidFill>
                <a:latin typeface="Courier New"/>
                <a:ea typeface="Times New Roman"/>
                <a:cs typeface="Times New Roman"/>
              </a:rPr>
              <a:t>xml.Children.singleWhere</a:t>
            </a:r>
            <a:r>
              <a:rPr lang="en-US" sz="1600" b="1" dirty="0">
                <a:solidFill>
                  <a:srgbClr val="000000"/>
                </a:solidFill>
                <a:latin typeface="Courier New"/>
                <a:ea typeface="Times New Roman"/>
                <a:cs typeface="Times New Roman"/>
              </a:rPr>
              <a:t>(\el -&gt;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p:txBody>
      </p:sp>
      <p:sp>
        <p:nvSpPr>
          <p:cNvPr id="7" name="txt Output"/>
          <p:cNvSpPr txBox="1"/>
          <p:nvPr/>
        </p:nvSpPr>
        <p:spPr>
          <a:xfrm>
            <a:off x="990600" y="3429000"/>
            <a:ext cx="7924800" cy="914400"/>
          </a:xfrm>
          <a:prstGeom prst="rect">
            <a:avLst/>
          </a:prstGeom>
          <a:noFill/>
        </p:spPr>
        <p:txBody>
          <a:bodyPr wrap="square" rtlCol="0">
            <a:noAutofit/>
          </a:bodyPr>
          <a:lstStyle/>
          <a:p>
            <a:r>
              <a:rPr lang="nn-NO" sz="1600" b="1" dirty="0">
                <a:solidFill>
                  <a:schemeClr val="bg1"/>
                </a:solidFill>
                <a:latin typeface="Courier New" pitchFamily="49" charset="0"/>
                <a:cs typeface="Courier New" pitchFamily="49" charset="0"/>
              </a:rPr>
              <a:t>[Element {http://guidewire.com/config}database]</a:t>
            </a:r>
          </a:p>
          <a:p>
            <a:r>
              <a:rPr lang="nn-NO" sz="1600" b="1" dirty="0">
                <a:solidFill>
                  <a:schemeClr val="bg1"/>
                </a:solidFill>
                <a:latin typeface="Courier New" pitchFamily="49" charset="0"/>
                <a:cs typeface="Courier New" pitchFamily="49" charset="0"/>
              </a:rPr>
              <a:t>Element {http://guidewire.com/config}database</a:t>
            </a:r>
          </a:p>
          <a:p>
            <a:r>
              <a:rPr lang="nn-NO" sz="1600" b="1" dirty="0">
                <a:solidFill>
                  <a:schemeClr val="bg1"/>
                </a:solidFill>
                <a:latin typeface="Courier New" pitchFamily="49" charset="0"/>
                <a:cs typeface="Courier New" pitchFamily="49" charset="0"/>
              </a:rPr>
              <a:t>Element {http://guidewire.com/config}database</a:t>
            </a:r>
            <a:endParaRPr lang="en-US" sz="16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6585964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 Console 5lines" descr="C:\Users\sluersen\AppData\Local\Temp\SNAGHTML23a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Accessing attributes and values</a:t>
            </a:r>
          </a:p>
        </p:txBody>
      </p:sp>
      <p:sp>
        <p:nvSpPr>
          <p:cNvPr id="4" name="Content Placeholder 3"/>
          <p:cNvSpPr>
            <a:spLocks noGrp="1"/>
          </p:cNvSpPr>
          <p:nvPr>
            <p:ph idx="1"/>
          </p:nvPr>
        </p:nvSpPr>
        <p:spPr>
          <a:xfrm>
            <a:off x="519113" y="4953000"/>
            <a:ext cx="8318500" cy="1447800"/>
          </a:xfrm>
        </p:spPr>
        <p:txBody>
          <a:bodyPr/>
          <a:lstStyle/>
          <a:p>
            <a:r>
              <a:rPr lang="en-US" b="1" dirty="0" err="1" smtClean="0">
                <a:latin typeface="Courier New" pitchFamily="49" charset="0"/>
                <a:cs typeface="Courier New" pitchFamily="49" charset="0"/>
              </a:rPr>
              <a:t>AttributeNames</a:t>
            </a:r>
            <a:endParaRPr lang="en-US" b="1" dirty="0" smtClean="0">
              <a:latin typeface="Courier New" pitchFamily="49" charset="0"/>
              <a:cs typeface="Courier New" pitchFamily="49" charset="0"/>
            </a:endParaRPr>
          </a:p>
          <a:p>
            <a:pPr lvl="1"/>
            <a:r>
              <a:rPr lang="en-US" dirty="0" smtClean="0"/>
              <a:t> property returns a set of attribute names for the element</a:t>
            </a:r>
          </a:p>
          <a:p>
            <a:r>
              <a:rPr lang="en-US" b="1" dirty="0" err="1" smtClean="0">
                <a:latin typeface="Courier New" pitchFamily="49" charset="0"/>
                <a:cs typeface="Courier New" pitchFamily="49" charset="0"/>
              </a:rPr>
              <a:t>getAttributeSimpleValue</a:t>
            </a:r>
            <a:r>
              <a:rPr lang="en-US" b="1" dirty="0" smtClean="0">
                <a:latin typeface="Courier New" pitchFamily="49" charset="0"/>
                <a:cs typeface="Courier New" pitchFamily="49" charset="0"/>
              </a:rPr>
              <a:t>()</a:t>
            </a:r>
          </a:p>
          <a:p>
            <a:pPr lvl="1"/>
            <a:r>
              <a:rPr lang="en-US" dirty="0" smtClean="0"/>
              <a:t>returns a simple value for an attribute</a:t>
            </a:r>
            <a:endParaRPr lang="en-US" b="1" dirty="0">
              <a:latin typeface="Courier New" pitchFamily="49" charset="0"/>
              <a:cs typeface="Courier New" pitchFamily="49" charset="0"/>
            </a:endParaRPr>
          </a:p>
        </p:txBody>
      </p:sp>
      <p:sp>
        <p:nvSpPr>
          <p:cNvPr id="6" name="rec LineNumbers"/>
          <p:cNvSpPr/>
          <p:nvPr/>
        </p:nvSpPr>
        <p:spPr bwMode="auto">
          <a:xfrm>
            <a:off x="533400" y="914399"/>
            <a:ext cx="457200" cy="206130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 Code"/>
          <p:cNvSpPr/>
          <p:nvPr/>
        </p:nvSpPr>
        <p:spPr>
          <a:xfrm>
            <a:off x="533400" y="913180"/>
            <a:ext cx="8610600" cy="1906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…51 </a:t>
            </a:r>
            <a:r>
              <a:rPr lang="en-US" sz="1600" b="1" dirty="0" smtClean="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dbElement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xml.Children.singleWhere</a:t>
            </a:r>
            <a:r>
              <a:rPr lang="en-US" sz="1600" b="1" dirty="0">
                <a:solidFill>
                  <a:srgbClr val="000000"/>
                </a:solidFill>
                <a:latin typeface="Courier New"/>
                <a:ea typeface="Times New Roman"/>
                <a:cs typeface="Times New Roman"/>
              </a:rPr>
              <a:t>(\el -&gt;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52 print(</a:t>
            </a:r>
            <a:r>
              <a:rPr lang="en-US" sz="1600" b="1" dirty="0" smtClean="0">
                <a:solidFill>
                  <a:srgbClr val="008000"/>
                </a:solidFill>
                <a:latin typeface="Courier New"/>
                <a:ea typeface="Times New Roman"/>
                <a:cs typeface="Times New Roman"/>
              </a:rPr>
              <a:t>"Attributes: "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dbElement.AttributesNames</a:t>
            </a: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53 print(</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54 </a:t>
            </a:r>
            <a:r>
              <a:rPr lang="en-US" sz="1600" b="1" dirty="0">
                <a:solidFill>
                  <a:srgbClr val="000080"/>
                </a:solidFill>
                <a:latin typeface="Courier New"/>
                <a:ea typeface="Times New Roman"/>
                <a:cs typeface="Times New Roman"/>
              </a:rPr>
              <a:t>for</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attrib</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in</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dbElement.AttributeNames</a:t>
            </a:r>
            <a:r>
              <a:rPr lang="en-US" sz="1600" b="1" dirty="0">
                <a:solidFill>
                  <a:srgbClr val="000000"/>
                </a:solidFill>
                <a:latin typeface="Courier New"/>
                <a:ea typeface="Times New Roman"/>
                <a:cs typeface="Times New Roman"/>
              </a:rPr>
              <a:t>)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55  print(</a:t>
            </a:r>
            <a:r>
              <a:rPr lang="en-US" sz="1600" b="1" dirty="0" err="1" smtClean="0">
                <a:solidFill>
                  <a:srgbClr val="000000"/>
                </a:solidFill>
                <a:latin typeface="Courier New"/>
                <a:ea typeface="Times New Roman"/>
                <a:cs typeface="Times New Roman"/>
              </a:rPr>
              <a:t>attrib</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 " + </a:t>
            </a:r>
            <a:r>
              <a:rPr lang="en-US" sz="1600" b="1" dirty="0" err="1">
                <a:solidFill>
                  <a:srgbClr val="000000"/>
                </a:solidFill>
                <a:latin typeface="Courier New"/>
                <a:ea typeface="Times New Roman"/>
                <a:cs typeface="Times New Roman"/>
              </a:rPr>
              <a:t>dbElement.getAttributeSimpleValue</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attrib</a:t>
            </a:r>
            <a:r>
              <a:rPr lang="en-US" sz="1600" b="1" dirty="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56 }</a:t>
            </a:r>
          </a:p>
        </p:txBody>
      </p:sp>
      <p:sp>
        <p:nvSpPr>
          <p:cNvPr id="8" name="txt Output"/>
          <p:cNvSpPr txBox="1"/>
          <p:nvPr/>
        </p:nvSpPr>
        <p:spPr>
          <a:xfrm>
            <a:off x="990600" y="3429000"/>
            <a:ext cx="7924800" cy="1371600"/>
          </a:xfrm>
          <a:prstGeom prst="rect">
            <a:avLst/>
          </a:prstGeom>
          <a:noFill/>
        </p:spPr>
        <p:txBody>
          <a:bodyPr wrap="square" rtlCol="0">
            <a:noAutofit/>
          </a:bodyPr>
          <a:lstStyle/>
          <a:p>
            <a:r>
              <a:rPr lang="nn-NO" sz="1600" b="1" dirty="0" smtClean="0">
                <a:solidFill>
                  <a:schemeClr val="bg1"/>
                </a:solidFill>
                <a:latin typeface="Courier New" pitchFamily="49" charset="0"/>
                <a:cs typeface="Courier New" pitchFamily="49" charset="0"/>
              </a:rPr>
              <a:t>Attributes: [name, dbtype, autoupgrade]</a:t>
            </a:r>
          </a:p>
          <a:p>
            <a:r>
              <a:rPr lang="nn-NO" sz="1600" b="1" dirty="0" smtClean="0">
                <a:solidFill>
                  <a:schemeClr val="bg1"/>
                </a:solidFill>
                <a:latin typeface="Courier New" pitchFamily="49" charset="0"/>
                <a:cs typeface="Courier New" pitchFamily="49" charset="0"/>
              </a:rPr>
              <a:t>---------------------------------------</a:t>
            </a:r>
          </a:p>
          <a:p>
            <a:r>
              <a:rPr lang="nn-NO" sz="1600" b="1" dirty="0" smtClean="0">
                <a:solidFill>
                  <a:schemeClr val="bg1"/>
                </a:solidFill>
                <a:latin typeface="Courier New" pitchFamily="49" charset="0"/>
                <a:cs typeface="Courier New" pitchFamily="49" charset="0"/>
              </a:rPr>
              <a:t>name: Simple value: TADatabase</a:t>
            </a:r>
          </a:p>
          <a:p>
            <a:r>
              <a:rPr lang="nn-NO" sz="1600" b="1" dirty="0" smtClean="0">
                <a:solidFill>
                  <a:schemeClr val="bg1"/>
                </a:solidFill>
                <a:latin typeface="Courier New" pitchFamily="49" charset="0"/>
                <a:cs typeface="Courier New" pitchFamily="49" charset="0"/>
              </a:rPr>
              <a:t>dbtype: Simple value: h2</a:t>
            </a:r>
          </a:p>
          <a:p>
            <a:r>
              <a:rPr lang="nn-NO" sz="1600" b="1" dirty="0" smtClean="0">
                <a:solidFill>
                  <a:schemeClr val="bg1"/>
                </a:solidFill>
                <a:latin typeface="Courier New" pitchFamily="49" charset="0"/>
                <a:cs typeface="Courier New" pitchFamily="49" charset="0"/>
              </a:rPr>
              <a:t>autoupgrade: Simple value: true</a:t>
            </a:r>
            <a:endParaRPr lang="en-US" sz="1600" b="1" dirty="0">
              <a:solidFill>
                <a:schemeClr val="bg1"/>
              </a:solidFill>
              <a:latin typeface="Courier New" pitchFamily="49" charset="0"/>
              <a:cs typeface="Courier New" pitchFamily="49" charset="0"/>
            </a:endParaRPr>
          </a:p>
        </p:txBody>
      </p:sp>
      <p:sp>
        <p:nvSpPr>
          <p:cNvPr id="11" name="Down Arrow 10"/>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2369492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element </a:t>
            </a:r>
            <a:r>
              <a:rPr lang="en-US" dirty="0" smtClean="0"/>
              <a:t>contents</a:t>
            </a:r>
            <a:endParaRPr lang="en-US" dirty="0"/>
          </a:p>
        </p:txBody>
      </p:sp>
      <p:sp>
        <p:nvSpPr>
          <p:cNvPr id="5" name="rec LineNumbers"/>
          <p:cNvSpPr/>
          <p:nvPr/>
        </p:nvSpPr>
        <p:spPr bwMode="auto">
          <a:xfrm>
            <a:off x="533400" y="914399"/>
            <a:ext cx="457200" cy="2286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1906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19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…58 </a:t>
            </a:r>
            <a:r>
              <a:rPr lang="en-US" sz="1600" b="1" dirty="0">
                <a:solidFill>
                  <a:srgbClr val="000000"/>
                </a:solidFill>
                <a:latin typeface="Courier New"/>
                <a:ea typeface="Times New Roman"/>
                <a:cs typeface="Times New Roman"/>
              </a:rPr>
              <a:t>print(</a:t>
            </a:r>
            <a:r>
              <a:rPr lang="en-US" sz="1600" b="1" dirty="0" err="1">
                <a:solidFill>
                  <a:srgbClr val="000000"/>
                </a:solidFill>
                <a:latin typeface="Courier New"/>
                <a:ea typeface="Times New Roman"/>
                <a:cs typeface="Times New Roman"/>
              </a:rPr>
              <a:t>xml.Children</a:t>
            </a:r>
            <a:r>
              <a:rPr lang="en-US" sz="1600" b="1" dirty="0">
                <a:solidFill>
                  <a:srgbClr val="000000"/>
                </a:solidFill>
                <a:latin typeface="Courier New"/>
                <a:ea typeface="Times New Roman"/>
                <a:cs typeface="Times New Roman"/>
              </a:rPr>
              <a:t>[</a:t>
            </a:r>
            <a:r>
              <a:rPr lang="en-US" sz="1600" b="1" dirty="0">
                <a:solidFill>
                  <a:srgbClr val="0000FF"/>
                </a:solidFill>
                <a:latin typeface="Courier New" pitchFamily="49" charset="0"/>
                <a:ea typeface="Times New Roman"/>
                <a:cs typeface="Courier New" pitchFamily="49" charset="0"/>
              </a:rPr>
              <a:t>0</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59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0</a:t>
            </a:r>
            <a:r>
              <a:rPr lang="en-US" sz="1600" b="1" dirty="0" smtClean="0">
                <a:solidFill>
                  <a:srgbClr val="000000"/>
                </a:solidFill>
                <a:latin typeface="Courier New"/>
                <a:ea typeface="Times New Roman"/>
                <a:cs typeface="Times New Roman"/>
              </a:rPr>
              <a:t>].Text) </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60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0</a:t>
            </a:r>
            <a:r>
              <a:rPr lang="en-US" sz="1600" b="1" dirty="0" smtClean="0">
                <a:solidFill>
                  <a:srgbClr val="000000"/>
                </a:solidFill>
                <a:latin typeface="Courier New"/>
                <a:ea typeface="Times New Roman"/>
                <a:cs typeface="Times New Roman"/>
              </a:rPr>
              <a:t>].Children)</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61 </a:t>
            </a:r>
            <a:r>
              <a:rPr lang="en-US" sz="1600" b="1" dirty="0">
                <a:solidFill>
                  <a:srgbClr val="000000"/>
                </a:solidFill>
                <a:latin typeface="Courier New"/>
                <a:ea typeface="Times New Roman"/>
                <a:cs typeface="Times New Roman"/>
              </a:rPr>
              <a:t>print</a:t>
            </a:r>
            <a:r>
              <a:rPr lang="en-US" sz="1600" b="1" dirty="0" smtClean="0">
                <a:solidFill>
                  <a:srgbClr val="000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62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1</a:t>
            </a:r>
            <a:r>
              <a:rPr lang="en-US" sz="1600" b="1" dirty="0" smtClean="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63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1</a:t>
            </a:r>
            <a:r>
              <a:rPr lang="en-US" sz="1600" b="1" dirty="0" smtClean="0">
                <a:solidFill>
                  <a:srgbClr val="000000"/>
                </a:solidFill>
                <a:latin typeface="Courier New"/>
                <a:ea typeface="Times New Roman"/>
                <a:cs typeface="Times New Roman"/>
              </a:rPr>
              <a:t>].Text) </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64 </a:t>
            </a:r>
            <a:r>
              <a:rPr lang="en-US" sz="1600" b="1" dirty="0">
                <a:solidFill>
                  <a:srgbClr val="000000"/>
                </a:solidFill>
                <a:latin typeface="Courier New"/>
                <a:ea typeface="Times New Roman"/>
                <a:cs typeface="Times New Roman"/>
              </a:rPr>
              <a:t>print(</a:t>
            </a:r>
            <a:r>
              <a:rPr lang="en-US" sz="1600" b="1" dirty="0" err="1">
                <a:solidFill>
                  <a:srgbClr val="000000"/>
                </a:solidFill>
                <a:latin typeface="Courier New"/>
                <a:ea typeface="Times New Roman"/>
                <a:cs typeface="Times New Roman"/>
              </a:rPr>
              <a:t>xml.Children</a:t>
            </a:r>
            <a:r>
              <a:rPr lang="en-US" sz="1600" b="1" dirty="0">
                <a:solidFill>
                  <a:srgbClr val="000000"/>
                </a:solidFill>
                <a:latin typeface="Courier New"/>
                <a:ea typeface="Times New Roman"/>
                <a:cs typeface="Times New Roman"/>
              </a:rPr>
              <a:t>[</a:t>
            </a:r>
            <a:r>
              <a:rPr lang="en-US" sz="1600" b="1" dirty="0">
                <a:solidFill>
                  <a:srgbClr val="0000FF"/>
                </a:solidFill>
                <a:latin typeface="Courier New" pitchFamily="49" charset="0"/>
                <a:ea typeface="Times New Roman"/>
                <a:cs typeface="Courier New" pitchFamily="49" charset="0"/>
              </a:rPr>
              <a:t>1</a:t>
            </a: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Children)</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p>
        </p:txBody>
      </p:sp>
      <p:sp>
        <p:nvSpPr>
          <p:cNvPr id="8" name="Content Placeholder 7"/>
          <p:cNvSpPr>
            <a:spLocks noGrp="1"/>
          </p:cNvSpPr>
          <p:nvPr>
            <p:ph idx="1"/>
          </p:nvPr>
        </p:nvSpPr>
        <p:spPr/>
        <p:txBody>
          <a:bodyPr/>
          <a:lstStyle/>
          <a:p>
            <a:r>
              <a:rPr lang="en-US" dirty="0"/>
              <a:t>A given XmlElement can have text or child elements but not both</a:t>
            </a:r>
          </a:p>
          <a:p>
            <a:r>
              <a:rPr lang="en-US" dirty="0" smtClean="0"/>
              <a:t>Children indexer starts at 0</a:t>
            </a:r>
            <a:endParaRPr lang="en-US" dirty="0"/>
          </a:p>
        </p:txBody>
      </p:sp>
    </p:spTree>
    <p:extLst>
      <p:ext uri="{BB962C8B-B14F-4D97-AF65-F5344CB8AC3E}">
        <p14:creationId xmlns:p14="http://schemas.microsoft.com/office/powerpoint/2010/main" val="291649286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XML</a:t>
            </a:r>
          </a:p>
          <a:p>
            <a:r>
              <a:rPr lang="en-US" dirty="0"/>
              <a:t>The XmlElement class</a:t>
            </a:r>
          </a:p>
          <a:p>
            <a:r>
              <a:rPr lang="en-US" dirty="0"/>
              <a:t>Reading untyped XML</a:t>
            </a:r>
          </a:p>
          <a:p>
            <a:r>
              <a:rPr lang="en-US" dirty="0">
                <a:solidFill>
                  <a:schemeClr val="bg1"/>
                </a:solidFill>
              </a:rPr>
              <a:t>Writing untyped XML</a:t>
            </a:r>
          </a:p>
          <a:p>
            <a:r>
              <a:rPr lang="en-US" dirty="0"/>
              <a:t>Working with strongly-typed XML</a:t>
            </a:r>
          </a:p>
          <a:p>
            <a:r>
              <a:rPr lang="en-US" dirty="0"/>
              <a:t>Additional XML tools</a:t>
            </a:r>
          </a:p>
          <a:p>
            <a:endParaRPr lang="en-US" dirty="0"/>
          </a:p>
        </p:txBody>
      </p:sp>
    </p:spTree>
    <p:extLst>
      <p:ext uri="{BB962C8B-B14F-4D97-AF65-F5344CB8AC3E}">
        <p14:creationId xmlns:p14="http://schemas.microsoft.com/office/powerpoint/2010/main" val="45746723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 Console 4line" descr="C:\Users\sluersen\AppData\Local\Temp\SNAGHTML4733e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Console 5lines" descr="C:\Users\sluersen\AppData\Local\Temp\SNAGHTML23a949.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9757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Modifying an existing XmlElement</a:t>
            </a:r>
          </a:p>
        </p:txBody>
      </p:sp>
      <p:sp>
        <p:nvSpPr>
          <p:cNvPr id="4" name="Content Placeholder 3"/>
          <p:cNvSpPr>
            <a:spLocks noGrp="1"/>
          </p:cNvSpPr>
          <p:nvPr>
            <p:ph idx="1"/>
          </p:nvPr>
        </p:nvSpPr>
        <p:spPr>
          <a:xfrm>
            <a:off x="519113" y="4800600"/>
            <a:ext cx="8318500" cy="1600200"/>
          </a:xfrm>
        </p:spPr>
        <p:txBody>
          <a:bodyPr/>
          <a:lstStyle/>
          <a:p>
            <a:r>
              <a:rPr lang="en-US" dirty="0" err="1" smtClean="0"/>
              <a:t>XmlElements</a:t>
            </a:r>
            <a:r>
              <a:rPr lang="en-US" dirty="0" smtClean="0"/>
              <a:t> </a:t>
            </a:r>
            <a:r>
              <a:rPr lang="en-US" dirty="0"/>
              <a:t>can be modified using various set...() methods, such as:</a:t>
            </a:r>
          </a:p>
          <a:p>
            <a:pPr lvl="1"/>
            <a:r>
              <a:rPr lang="en-US" b="1" dirty="0" err="1">
                <a:latin typeface="Courier New" pitchFamily="49" charset="0"/>
                <a:cs typeface="Courier New" pitchFamily="49" charset="0"/>
              </a:rPr>
              <a:t>setAttributeValue</a:t>
            </a:r>
            <a:r>
              <a:rPr lang="en-US" b="1" dirty="0">
                <a:latin typeface="Courier New" pitchFamily="49" charset="0"/>
                <a:cs typeface="Courier New" pitchFamily="49" charset="0"/>
              </a:rPr>
              <a:t>()</a:t>
            </a:r>
          </a:p>
          <a:p>
            <a:pPr lvl="1"/>
            <a:r>
              <a:rPr lang="en-US" b="1" dirty="0" err="1" smtClean="0">
                <a:latin typeface="Courier New" pitchFamily="49" charset="0"/>
                <a:cs typeface="Courier New" pitchFamily="49" charset="0"/>
              </a:rPr>
              <a:t>setText</a:t>
            </a:r>
            <a:r>
              <a:rPr lang="en-US" b="1" dirty="0" smtClean="0">
                <a:latin typeface="Courier New" pitchFamily="49" charset="0"/>
                <a:cs typeface="Courier New" pitchFamily="49" charset="0"/>
              </a:rPr>
              <a:t>()</a:t>
            </a:r>
            <a:endParaRPr lang="en-US" dirty="0"/>
          </a:p>
          <a:p>
            <a:endParaRPr lang="en-US" dirty="0"/>
          </a:p>
        </p:txBody>
      </p:sp>
      <p:sp>
        <p:nvSpPr>
          <p:cNvPr id="6" name="rec LineNumbers"/>
          <p:cNvSpPr/>
          <p:nvPr/>
        </p:nvSpPr>
        <p:spPr bwMode="auto">
          <a:xfrm>
            <a:off x="533400" y="914399"/>
            <a:ext cx="457200" cy="1981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 Code"/>
          <p:cNvSpPr/>
          <p:nvPr/>
        </p:nvSpPr>
        <p:spPr>
          <a:xfrm>
            <a:off x="533400" y="913180"/>
            <a:ext cx="8610600" cy="19824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…51 </a:t>
            </a:r>
            <a:r>
              <a:rPr lang="en-US" sz="1600" b="1" dirty="0" smtClean="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dbElement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xml.Children.singleWhere</a:t>
            </a:r>
            <a:r>
              <a:rPr lang="en-US" sz="1600" b="1" dirty="0">
                <a:solidFill>
                  <a:srgbClr val="000000"/>
                </a:solidFill>
                <a:latin typeface="Courier New"/>
                <a:ea typeface="Times New Roman"/>
                <a:cs typeface="Times New Roman"/>
              </a:rPr>
              <a:t>(\el -&gt;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…67 print(</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Original Value: " </a:t>
            </a:r>
            <a:r>
              <a:rPr lang="en-US" sz="1600" b="1" dirty="0" smtClean="0">
                <a:solidFill>
                  <a:srgbClr val="008000"/>
                </a:solidFill>
                <a:latin typeface="Courier New"/>
                <a:ea typeface="Times New Roman"/>
                <a:cs typeface="Times New Roman"/>
              </a:rPr>
              <a:t/>
            </a:r>
            <a:br>
              <a:rPr lang="en-US" sz="1600" b="1" dirty="0" smtClean="0">
                <a:solidFill>
                  <a:srgbClr val="008000"/>
                </a:solidFill>
                <a:latin typeface="Courier New"/>
                <a:ea typeface="Times New Roman"/>
                <a:cs typeface="Times New Roman"/>
              </a:rPr>
            </a:br>
            <a:r>
              <a:rPr lang="en-US" sz="1600" b="1" dirty="0" smtClean="0">
                <a:solidFill>
                  <a:srgbClr val="008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dbElement.getAttributeSimpleValue</a:t>
            </a:r>
            <a:r>
              <a:rPr lang="en-US" sz="1600" b="1" dirty="0" smtClean="0">
                <a:solidFill>
                  <a:srgbClr val="000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"autoupgrade"</a:t>
            </a:r>
            <a:r>
              <a:rPr lang="en-US" sz="1600" b="1" dirty="0" smtClean="0">
                <a:solidFill>
                  <a:srgbClr val="000000"/>
                </a:solidFill>
                <a:latin typeface="Courier New"/>
                <a:ea typeface="Times New Roman"/>
                <a:cs typeface="Times New Roman"/>
              </a:rPr>
              <a:t>)) </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68 </a:t>
            </a:r>
            <a:r>
              <a:rPr lang="en-US" sz="1600" b="1" dirty="0" err="1" smtClean="0">
                <a:solidFill>
                  <a:srgbClr val="000000"/>
                </a:solidFill>
                <a:latin typeface="Courier New"/>
                <a:ea typeface="Times New Roman"/>
                <a:cs typeface="Times New Roman"/>
              </a:rPr>
              <a:t>dbElement.setAttributeSimpleValue</a:t>
            </a:r>
            <a:r>
              <a:rPr lang="en-US" sz="1600" b="1" dirty="0" smtClean="0">
                <a:solidFill>
                  <a:srgbClr val="000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autoupgrade</a:t>
            </a:r>
            <a:r>
              <a:rPr lang="en-US" sz="1600" b="1" dirty="0" err="1" smtClean="0">
                <a:solidFill>
                  <a:srgbClr val="008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a:t>
            </a:r>
            <a:r>
              <a:rPr lang="en-US" sz="1600" b="1" dirty="0" err="1" smtClean="0">
                <a:solidFill>
                  <a:srgbClr val="008000"/>
                </a:solidFill>
                <a:latin typeface="Courier New"/>
                <a:ea typeface="Times New Roman"/>
                <a:cs typeface="Times New Roman"/>
              </a:rPr>
              <a:t>"false</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69 </a:t>
            </a:r>
            <a:r>
              <a:rPr lang="en-US" sz="1600" b="1" dirty="0">
                <a:solidFill>
                  <a:srgbClr val="000000"/>
                </a:solidFill>
                <a:latin typeface="Courier New"/>
                <a:ea typeface="Times New Roman"/>
                <a:cs typeface="Times New Roman"/>
              </a:rPr>
              <a:t>print</a:t>
            </a:r>
            <a:r>
              <a:rPr lang="en-US" sz="1600" b="1" dirty="0" smtClean="0">
                <a:solidFill>
                  <a:srgbClr val="000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"Current </a:t>
            </a:r>
            <a:r>
              <a:rPr lang="en-US" sz="1600" b="1" dirty="0">
                <a:solidFill>
                  <a:srgbClr val="008000"/>
                </a:solidFill>
                <a:latin typeface="Courier New"/>
                <a:ea typeface="Times New Roman"/>
                <a:cs typeface="Times New Roman"/>
              </a:rPr>
              <a:t>Value: " </a:t>
            </a:r>
            <a:br>
              <a:rPr lang="en-US" sz="1600" b="1" dirty="0">
                <a:solidFill>
                  <a:srgbClr val="008000"/>
                </a:solidFill>
                <a:latin typeface="Courier New"/>
                <a:ea typeface="Times New Roman"/>
                <a:cs typeface="Times New Roman"/>
              </a:rPr>
            </a:b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dbElement.getAttributeSimpleValue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"autoupgrade"</a:t>
            </a:r>
            <a:r>
              <a:rPr lang="en-US" sz="1600" b="1" dirty="0">
                <a:solidFill>
                  <a:srgbClr val="000000"/>
                </a:solidFill>
                <a:latin typeface="Courier New"/>
                <a:ea typeface="Times New Roman"/>
                <a:cs typeface="Times New Roman"/>
              </a:rPr>
              <a:t>))</a:t>
            </a:r>
            <a:endParaRPr lang="en-US" sz="1600" b="1" dirty="0" smtClean="0">
              <a:solidFill>
                <a:srgbClr val="000000"/>
              </a:solidFill>
              <a:latin typeface="Courier New"/>
              <a:ea typeface="Times New Roman"/>
              <a:cs typeface="Times New Roman"/>
            </a:endParaRPr>
          </a:p>
        </p:txBody>
      </p:sp>
      <p:sp>
        <p:nvSpPr>
          <p:cNvPr id="8" name="txt Output"/>
          <p:cNvSpPr txBox="1"/>
          <p:nvPr/>
        </p:nvSpPr>
        <p:spPr>
          <a:xfrm>
            <a:off x="990600" y="3429000"/>
            <a:ext cx="7924800" cy="975295"/>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Original value: Simple value: true</a:t>
            </a:r>
          </a:p>
          <a:p>
            <a:r>
              <a:rPr lang="en-US" sz="1600" b="1" dirty="0">
                <a:solidFill>
                  <a:schemeClr val="bg1"/>
                </a:solidFill>
                <a:latin typeface="Courier New" pitchFamily="49" charset="0"/>
                <a:cs typeface="Courier New" pitchFamily="49" charset="0"/>
              </a:rPr>
              <a:t>Current value: </a:t>
            </a:r>
            <a:r>
              <a:rPr lang="en-US" sz="1600" b="1" dirty="0" smtClean="0">
                <a:solidFill>
                  <a:schemeClr val="bg1"/>
                </a:solidFill>
                <a:latin typeface="Courier New" pitchFamily="49" charset="0"/>
                <a:cs typeface="Courier New" pitchFamily="49" charset="0"/>
              </a:rPr>
              <a:t>false</a:t>
            </a:r>
            <a:endParaRPr lang="en-US" sz="1600" b="1" dirty="0">
              <a:solidFill>
                <a:schemeClr val="bg1"/>
              </a:solidFill>
              <a:latin typeface="Courier New" pitchFamily="49" charset="0"/>
              <a:cs typeface="Courier New" pitchFamily="49" charset="0"/>
            </a:endParaRPr>
          </a:p>
        </p:txBody>
      </p:sp>
      <p:sp>
        <p:nvSpPr>
          <p:cNvPr id="11" name="Down Arrow 10"/>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74965776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a:t>
            </a:r>
            <a:r>
              <a:rPr lang="en-US" dirty="0" err="1" smtClean="0"/>
              <a:t>XmlElements</a:t>
            </a:r>
            <a:r>
              <a:rPr lang="en-US" dirty="0" smtClean="0"/>
              <a:t> (1)</a:t>
            </a:r>
            <a:endParaRPr lang="en-US" dirty="0"/>
          </a:p>
        </p:txBody>
      </p:sp>
      <p:sp>
        <p:nvSpPr>
          <p:cNvPr id="3" name="Content Placeholder 2"/>
          <p:cNvSpPr>
            <a:spLocks noGrp="1"/>
          </p:cNvSpPr>
          <p:nvPr>
            <p:ph idx="1"/>
          </p:nvPr>
        </p:nvSpPr>
        <p:spPr/>
        <p:txBody>
          <a:bodyPr/>
          <a:lstStyle/>
          <a:p>
            <a:r>
              <a:rPr lang="en-US" dirty="0"/>
              <a:t>Syntax </a:t>
            </a:r>
            <a:r>
              <a:rPr lang="en-US" dirty="0" smtClean="0"/>
              <a:t>to create an XmlElement: </a:t>
            </a:r>
            <a:br>
              <a:rPr lang="en-US" dirty="0" smtClean="0"/>
            </a:br>
            <a:r>
              <a:rPr lang="en-US" b="1" dirty="0" smtClean="0">
                <a:latin typeface="Courier New"/>
                <a:ea typeface="Times New Roman"/>
                <a:cs typeface="Times New Roman"/>
              </a:rPr>
              <a:t>new </a:t>
            </a:r>
            <a:r>
              <a:rPr lang="en-US" b="1" dirty="0" smtClean="0">
                <a:solidFill>
                  <a:srgbClr val="000000"/>
                </a:solidFill>
                <a:latin typeface="Courier New"/>
                <a:ea typeface="Times New Roman"/>
                <a:cs typeface="Times New Roman"/>
              </a:rPr>
              <a:t>XmlElement(</a:t>
            </a:r>
            <a:r>
              <a:rPr lang="en-US" b="1" i="1" dirty="0" err="1" smtClean="0">
                <a:solidFill>
                  <a:srgbClr val="000000"/>
                </a:solidFill>
                <a:latin typeface="Courier New"/>
                <a:ea typeface="Times New Roman"/>
                <a:cs typeface="Times New Roman"/>
              </a:rPr>
              <a:t>QName</a:t>
            </a:r>
            <a:r>
              <a:rPr lang="en-US" b="1" dirty="0" smtClean="0">
                <a:solidFill>
                  <a:srgbClr val="000000"/>
                </a:solidFill>
                <a:latin typeface="Courier New"/>
                <a:ea typeface="Times New Roman"/>
                <a:cs typeface="Times New Roman"/>
              </a:rPr>
              <a:t>)</a:t>
            </a:r>
          </a:p>
          <a:p>
            <a:r>
              <a:rPr lang="en-US" dirty="0" smtClean="0"/>
              <a:t>Syntax to create a </a:t>
            </a:r>
            <a:r>
              <a:rPr lang="en-US" dirty="0" err="1" smtClean="0"/>
              <a:t>QName</a:t>
            </a:r>
            <a:r>
              <a:rPr lang="en-US" dirty="0" smtClean="0"/>
              <a:t>:</a:t>
            </a:r>
            <a:br>
              <a:rPr lang="en-US" dirty="0" smtClean="0"/>
            </a:br>
            <a:r>
              <a:rPr lang="en-US" b="1" dirty="0" smtClean="0">
                <a:latin typeface="Courier New"/>
                <a:ea typeface="Times New Roman"/>
                <a:cs typeface="Times New Roman"/>
              </a:rPr>
              <a:t>new</a:t>
            </a:r>
            <a:r>
              <a:rPr lang="en-US" b="1" dirty="0" smtClean="0">
                <a:solidFill>
                  <a:srgbClr val="000080"/>
                </a:solidFill>
                <a:latin typeface="Courier New"/>
                <a:ea typeface="Times New Roman"/>
                <a:cs typeface="Times New Roman"/>
              </a:rPr>
              <a:t> </a:t>
            </a:r>
            <a:r>
              <a:rPr lang="en-US" b="1" dirty="0" err="1" smtClean="0">
                <a:solidFill>
                  <a:srgbClr val="000000"/>
                </a:solidFill>
                <a:latin typeface="Courier New"/>
                <a:ea typeface="Times New Roman"/>
                <a:cs typeface="Times New Roman"/>
              </a:rPr>
              <a:t>QName</a:t>
            </a:r>
            <a:r>
              <a:rPr lang="en-US" b="1" dirty="0" smtClean="0">
                <a:solidFill>
                  <a:srgbClr val="000000"/>
                </a:solidFill>
                <a:latin typeface="Courier New"/>
                <a:ea typeface="Times New Roman"/>
                <a:cs typeface="Times New Roman"/>
              </a:rPr>
              <a:t>(</a:t>
            </a:r>
            <a:r>
              <a:rPr lang="en-US" b="1" i="1" dirty="0" err="1" smtClean="0">
                <a:solidFill>
                  <a:srgbClr val="000000"/>
                </a:solidFill>
                <a:latin typeface="Courier New"/>
                <a:ea typeface="Times New Roman"/>
                <a:cs typeface="Times New Roman"/>
              </a:rPr>
              <a:t>namespaceURI</a:t>
            </a:r>
            <a:r>
              <a:rPr lang="en-US" b="1" i="1" dirty="0" smtClean="0">
                <a:solidFill>
                  <a:srgbClr val="000000"/>
                </a:solidFill>
                <a:latin typeface="Courier New"/>
                <a:ea typeface="Times New Roman"/>
                <a:cs typeface="Times New Roman"/>
              </a:rPr>
              <a:t>, </a:t>
            </a:r>
            <a:r>
              <a:rPr lang="en-US" b="1" i="1" dirty="0" err="1" smtClean="0">
                <a:solidFill>
                  <a:srgbClr val="000000"/>
                </a:solidFill>
                <a:latin typeface="Courier New"/>
                <a:ea typeface="Times New Roman"/>
                <a:cs typeface="Times New Roman"/>
              </a:rPr>
              <a:t>localPart</a:t>
            </a:r>
            <a:r>
              <a:rPr lang="en-US" b="1" i="1" dirty="0" smtClean="0">
                <a:solidFill>
                  <a:srgbClr val="000000"/>
                </a:solidFill>
                <a:latin typeface="Courier New"/>
                <a:ea typeface="Times New Roman"/>
                <a:cs typeface="Times New Roman"/>
              </a:rPr>
              <a:t>, prefix</a:t>
            </a:r>
            <a:r>
              <a:rPr lang="en-US" b="1" dirty="0" smtClean="0">
                <a:solidFill>
                  <a:srgbClr val="000000"/>
                </a:solidFill>
                <a:latin typeface="Courier New"/>
                <a:ea typeface="Times New Roman"/>
                <a:cs typeface="Times New Roman"/>
              </a:rPr>
              <a:t>)</a:t>
            </a:r>
            <a:br>
              <a:rPr lang="en-US" b="1" dirty="0" smtClean="0">
                <a:solidFill>
                  <a:srgbClr val="000000"/>
                </a:solidFill>
                <a:latin typeface="Courier New"/>
                <a:ea typeface="Times New Roman"/>
                <a:cs typeface="Times New Roman"/>
              </a:rPr>
            </a:br>
            <a:r>
              <a:rPr lang="en-US" b="1" dirty="0">
                <a:latin typeface="Courier New"/>
                <a:ea typeface="Times New Roman"/>
                <a:cs typeface="Times New Roman"/>
              </a:rPr>
              <a:t>new </a:t>
            </a:r>
            <a:r>
              <a:rPr lang="en-US" b="1" dirty="0" err="1">
                <a:solidFill>
                  <a:srgbClr val="000000"/>
                </a:solidFill>
                <a:latin typeface="Courier New"/>
                <a:ea typeface="Times New Roman"/>
                <a:cs typeface="Times New Roman"/>
              </a:rPr>
              <a:t>QName</a:t>
            </a:r>
            <a:r>
              <a:rPr lang="en-US" b="1" dirty="0">
                <a:solidFill>
                  <a:srgbClr val="000000"/>
                </a:solidFill>
                <a:latin typeface="Courier New"/>
                <a:ea typeface="Times New Roman"/>
                <a:cs typeface="Times New Roman"/>
              </a:rPr>
              <a:t>(</a:t>
            </a:r>
            <a:r>
              <a:rPr lang="en-US" b="1" i="1" dirty="0" err="1">
                <a:solidFill>
                  <a:srgbClr val="000000"/>
                </a:solidFill>
                <a:latin typeface="Courier New"/>
                <a:ea typeface="Times New Roman"/>
                <a:cs typeface="Times New Roman"/>
              </a:rPr>
              <a:t>namespaceURI</a:t>
            </a:r>
            <a:r>
              <a:rPr lang="en-US" b="1" i="1" dirty="0">
                <a:solidFill>
                  <a:srgbClr val="000000"/>
                </a:solidFill>
                <a:latin typeface="Courier New"/>
                <a:ea typeface="Times New Roman"/>
                <a:cs typeface="Times New Roman"/>
              </a:rPr>
              <a:t>, </a:t>
            </a:r>
            <a:r>
              <a:rPr lang="en-US" b="1" i="1" dirty="0" err="1" smtClean="0">
                <a:solidFill>
                  <a:srgbClr val="000000"/>
                </a:solidFill>
                <a:latin typeface="Courier New"/>
                <a:ea typeface="Times New Roman"/>
                <a:cs typeface="Times New Roman"/>
              </a:rPr>
              <a:t>localPart</a:t>
            </a:r>
            <a:r>
              <a:rPr lang="en-US" b="1" dirty="0" smtClean="0">
                <a:solidFill>
                  <a:srgbClr val="000000"/>
                </a:solidFill>
                <a:latin typeface="Courier New"/>
                <a:ea typeface="Times New Roman"/>
                <a:cs typeface="Times New Roman"/>
              </a:rPr>
              <a:t>)</a:t>
            </a:r>
            <a:br>
              <a:rPr lang="en-US" b="1" dirty="0" smtClean="0">
                <a:solidFill>
                  <a:srgbClr val="000000"/>
                </a:solidFill>
                <a:latin typeface="Courier New"/>
                <a:ea typeface="Times New Roman"/>
                <a:cs typeface="Times New Roman"/>
              </a:rPr>
            </a:br>
            <a:r>
              <a:rPr lang="en-US" b="1" dirty="0" smtClean="0">
                <a:latin typeface="Courier New"/>
                <a:ea typeface="Times New Roman"/>
                <a:cs typeface="Times New Roman"/>
              </a:rPr>
              <a:t>new </a:t>
            </a:r>
            <a:r>
              <a:rPr lang="en-US" b="1" dirty="0" err="1" smtClean="0">
                <a:solidFill>
                  <a:srgbClr val="000000"/>
                </a:solidFill>
                <a:latin typeface="Courier New"/>
                <a:ea typeface="Times New Roman"/>
                <a:cs typeface="Times New Roman"/>
              </a:rPr>
              <a:t>QName</a:t>
            </a:r>
            <a:r>
              <a:rPr lang="en-US" b="1" dirty="0" smtClean="0">
                <a:solidFill>
                  <a:srgbClr val="000000"/>
                </a:solidFill>
                <a:latin typeface="Courier New"/>
                <a:ea typeface="Times New Roman"/>
                <a:cs typeface="Times New Roman"/>
              </a:rPr>
              <a:t>(</a:t>
            </a:r>
            <a:r>
              <a:rPr lang="en-US" b="1" i="1" dirty="0" err="1" smtClean="0">
                <a:solidFill>
                  <a:srgbClr val="000000"/>
                </a:solidFill>
                <a:latin typeface="Courier New"/>
                <a:ea typeface="Times New Roman"/>
                <a:cs typeface="Times New Roman"/>
              </a:rPr>
              <a:t>localPart</a:t>
            </a:r>
            <a:r>
              <a:rPr lang="en-US" b="1" dirty="0" smtClean="0">
                <a:solidFill>
                  <a:srgbClr val="000000"/>
                </a:solidFill>
                <a:latin typeface="Courier New"/>
                <a:ea typeface="Times New Roman"/>
                <a:cs typeface="Times New Roman"/>
              </a:rPr>
              <a:t>)</a:t>
            </a:r>
          </a:p>
          <a:p>
            <a:r>
              <a:rPr lang="en-US" dirty="0"/>
              <a:t>Syntax to create an </a:t>
            </a:r>
            <a:r>
              <a:rPr lang="en-US" dirty="0" smtClean="0"/>
              <a:t>set attribute values</a:t>
            </a:r>
            <a:r>
              <a:rPr lang="en-US" dirty="0"/>
              <a:t/>
            </a:r>
            <a:br>
              <a:rPr lang="en-US" dirty="0"/>
            </a:br>
            <a:r>
              <a:rPr lang="en-US" b="1" dirty="0" err="1" smtClean="0">
                <a:solidFill>
                  <a:srgbClr val="000000"/>
                </a:solidFill>
                <a:latin typeface="Courier New"/>
                <a:cs typeface="Times New Roman"/>
              </a:rPr>
              <a:t>xml</a:t>
            </a:r>
            <a:r>
              <a:rPr lang="en-US" b="1" dirty="0" err="1" smtClean="0">
                <a:solidFill>
                  <a:srgbClr val="000000"/>
                </a:solidFill>
                <a:latin typeface="Courier New"/>
                <a:ea typeface="Times New Roman"/>
                <a:cs typeface="Times New Roman"/>
              </a:rPr>
              <a:t>Element.setAttributeValue</a:t>
            </a:r>
            <a:r>
              <a:rPr lang="en-US" b="1" dirty="0" smtClean="0">
                <a:solidFill>
                  <a:srgbClr val="000000"/>
                </a:solidFill>
                <a:latin typeface="Courier New"/>
                <a:ea typeface="Times New Roman"/>
                <a:cs typeface="Times New Roman"/>
              </a:rPr>
              <a:t>("</a:t>
            </a:r>
            <a:r>
              <a:rPr lang="en-US" b="1" dirty="0" err="1" smtClean="0">
                <a:solidFill>
                  <a:srgbClr val="000000"/>
                </a:solidFill>
                <a:latin typeface="Courier New"/>
                <a:ea typeface="Times New Roman"/>
                <a:cs typeface="Times New Roman"/>
              </a:rPr>
              <a:t>name","value</a:t>
            </a:r>
            <a:r>
              <a:rPr lang="en-US" b="1" dirty="0" smtClean="0">
                <a:solidFill>
                  <a:srgbClr val="000000"/>
                </a:solidFill>
                <a:latin typeface="Courier New"/>
                <a:ea typeface="Times New Roman"/>
                <a:cs typeface="Times New Roman"/>
              </a:rPr>
              <a:t>")</a:t>
            </a:r>
          </a:p>
          <a:p>
            <a:r>
              <a:rPr lang="en-US" dirty="0"/>
              <a:t>Syntax to </a:t>
            </a:r>
            <a:r>
              <a:rPr lang="en-US" dirty="0" smtClean="0"/>
              <a:t>add child XmlElement to existing XmlElement </a:t>
            </a:r>
            <a:r>
              <a:rPr lang="en-US" dirty="0"/>
              <a:t/>
            </a:r>
            <a:br>
              <a:rPr lang="en-US" dirty="0"/>
            </a:br>
            <a:r>
              <a:rPr lang="en-US" b="1" dirty="0" err="1" smtClean="0">
                <a:solidFill>
                  <a:srgbClr val="000000"/>
                </a:solidFill>
                <a:latin typeface="Courier New"/>
                <a:cs typeface="Times New Roman"/>
              </a:rPr>
              <a:t>xml</a:t>
            </a:r>
            <a:r>
              <a:rPr lang="en-US" b="1" dirty="0" err="1" smtClean="0">
                <a:solidFill>
                  <a:srgbClr val="000000"/>
                </a:solidFill>
                <a:latin typeface="Courier New"/>
                <a:ea typeface="Times New Roman"/>
                <a:cs typeface="Times New Roman"/>
              </a:rPr>
              <a:t>Element.addChild</a:t>
            </a:r>
            <a:r>
              <a:rPr lang="en-US" b="1" dirty="0" smtClean="0">
                <a:solidFill>
                  <a:srgbClr val="000000"/>
                </a:solidFill>
                <a:latin typeface="Courier New"/>
                <a:ea typeface="Times New Roman"/>
                <a:cs typeface="Times New Roman"/>
              </a:rPr>
              <a:t>(</a:t>
            </a:r>
            <a:r>
              <a:rPr lang="en-US" b="1" i="1" dirty="0" err="1" smtClean="0">
                <a:solidFill>
                  <a:srgbClr val="000000"/>
                </a:solidFill>
                <a:latin typeface="Courier New"/>
                <a:ea typeface="Times New Roman"/>
                <a:cs typeface="Times New Roman"/>
              </a:rPr>
              <a:t>aXmlElement</a:t>
            </a:r>
            <a:r>
              <a:rPr lang="en-US" b="1" dirty="0" smtClean="0">
                <a:solidFill>
                  <a:srgbClr val="000000"/>
                </a:solidFill>
                <a:latin typeface="Courier New"/>
                <a:ea typeface="Times New Roman"/>
                <a:cs typeface="Times New Roman"/>
              </a:rPr>
              <a:t>)</a:t>
            </a:r>
            <a:endParaRPr lang="en-US" b="1" dirty="0">
              <a:solidFill>
                <a:srgbClr val="000000"/>
              </a:solidFill>
              <a:latin typeface="Courier New"/>
              <a:ea typeface="Times New Roman"/>
              <a:cs typeface="Times New Roman"/>
            </a:endParaRPr>
          </a:p>
          <a:p>
            <a:endParaRPr lang="en-US" b="1" dirty="0" smtClean="0">
              <a:solidFill>
                <a:srgbClr val="000000"/>
              </a:solidFill>
              <a:latin typeface="Courier New"/>
              <a:ea typeface="Times New Roman"/>
              <a:cs typeface="Times New Roman"/>
            </a:endParaRPr>
          </a:p>
        </p:txBody>
      </p:sp>
    </p:spTree>
    <p:extLst>
      <p:ext uri="{BB962C8B-B14F-4D97-AF65-F5344CB8AC3E}">
        <p14:creationId xmlns:p14="http://schemas.microsoft.com/office/powerpoint/2010/main" val="410517912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Numbers"/>
          <p:cNvSpPr/>
          <p:nvPr/>
        </p:nvSpPr>
        <p:spPr bwMode="auto">
          <a:xfrm>
            <a:off x="533400" y="914399"/>
            <a:ext cx="457200" cy="518911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Creating new </a:t>
            </a:r>
            <a:r>
              <a:rPr lang="en-US" dirty="0" err="1" smtClean="0"/>
              <a:t>XmlElements</a:t>
            </a:r>
            <a:r>
              <a:rPr lang="en-US" dirty="0" smtClean="0"/>
              <a:t> (2)</a:t>
            </a:r>
            <a:endParaRPr lang="en-US" dirty="0"/>
          </a:p>
        </p:txBody>
      </p:sp>
      <p:sp>
        <p:nvSpPr>
          <p:cNvPr id="3" name="Content Placeholder 2" hidden="1"/>
          <p:cNvSpPr>
            <a:spLocks noGrp="1"/>
          </p:cNvSpPr>
          <p:nvPr>
            <p:ph idx="1"/>
          </p:nvPr>
        </p:nvSpPr>
        <p:spPr/>
        <p:txBody>
          <a:bodyPr/>
          <a:lstStyle/>
          <a:p>
            <a:r>
              <a:rPr lang="en-US" dirty="0"/>
              <a:t>A new element is not part of a given XML hierarchy until it is added as a child of an element in the hierarchy</a:t>
            </a:r>
          </a:p>
        </p:txBody>
      </p:sp>
      <p:sp>
        <p:nvSpPr>
          <p:cNvPr id="4" name="Rectangle 3"/>
          <p:cNvSpPr/>
          <p:nvPr/>
        </p:nvSpPr>
        <p:spPr>
          <a:xfrm>
            <a:off x="530352" y="914400"/>
            <a:ext cx="8382000" cy="5189113"/>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a:solidFill>
                  <a:srgbClr val="000080"/>
                </a:solidFill>
                <a:latin typeface="Courier New"/>
                <a:ea typeface="Times New Roman"/>
                <a:cs typeface="Times New Roman"/>
              </a:rPr>
              <a:t>uses</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gw.xml.XmlElement</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9 </a:t>
            </a:r>
            <a:r>
              <a:rPr lang="en-US" sz="1600" b="1" dirty="0">
                <a:solidFill>
                  <a:srgbClr val="000080"/>
                </a:solidFill>
                <a:latin typeface="Courier New"/>
                <a:ea typeface="Times New Roman"/>
                <a:cs typeface="Times New Roman"/>
              </a:rPr>
              <a:t>uses</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javax.xml.namespace.QName</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72 </a:t>
            </a:r>
            <a:r>
              <a:rPr lang="en-US" sz="1600" b="1" dirty="0" smtClean="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claimSystem </a:t>
            </a:r>
            <a:r>
              <a:rPr lang="en-US" sz="1600" b="1" dirty="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XmlElement(</a:t>
            </a:r>
            <a:r>
              <a:rPr lang="en-US" sz="1600" b="1" dirty="0" smtClean="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http://guidewire.com/config"</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"claimSystem"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73 </a:t>
            </a:r>
            <a:r>
              <a:rPr lang="en-US" sz="1600" b="1" dirty="0" err="1" smtClean="0">
                <a:solidFill>
                  <a:srgbClr val="000000"/>
                </a:solidFill>
                <a:latin typeface="Courier New"/>
                <a:ea typeface="Times New Roman"/>
                <a:cs typeface="Times New Roman"/>
              </a:rPr>
              <a:t>claimSystem.setAttributeValue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"URL</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http://localhost:8880/</a:t>
            </a:r>
            <a:r>
              <a:rPr lang="en-US" sz="1600" b="1" dirty="0" err="1">
                <a:solidFill>
                  <a:srgbClr val="008000"/>
                </a:solidFill>
                <a:latin typeface="Courier New"/>
                <a:ea typeface="Times New Roman"/>
                <a:cs typeface="Times New Roman"/>
              </a:rPr>
              <a:t>ab</a:t>
            </a:r>
            <a:r>
              <a:rPr lang="en-US" sz="1600" b="1" dirty="0">
                <a:solidFill>
                  <a:srgbClr val="008000"/>
                </a:solidFill>
                <a:latin typeface="Courier New"/>
                <a:ea typeface="Times New Roman"/>
                <a:cs typeface="Times New Roman"/>
              </a:rPr>
              <a:t>/ContactManager.do</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…75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claimSystemUser</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XmlElement(</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http://guidewire.com/config"</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"param"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76 </a:t>
            </a:r>
            <a:r>
              <a:rPr lang="en-US" sz="1600" b="1" dirty="0" err="1" smtClean="0">
                <a:solidFill>
                  <a:srgbClr val="000000"/>
                </a:solidFill>
                <a:latin typeface="Courier New"/>
                <a:ea typeface="Times New Roman"/>
                <a:cs typeface="Times New Roman"/>
              </a:rPr>
              <a:t>claimSystemUser.setAttributeValue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"name"</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"user"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77 </a:t>
            </a:r>
            <a:r>
              <a:rPr lang="en-US" sz="1600" b="1" dirty="0" err="1" smtClean="0">
                <a:solidFill>
                  <a:srgbClr val="000000"/>
                </a:solidFill>
                <a:latin typeface="Courier New"/>
                <a:ea typeface="Times New Roman"/>
                <a:cs typeface="Times New Roman"/>
              </a:rPr>
              <a:t>claimSystemUser.setAttributeValue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"value"</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"su</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…79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claimSystemPassword</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XmlElement(</a:t>
            </a:r>
            <a:r>
              <a:rPr lang="en-US" sz="1600" b="1" dirty="0" smtClean="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http://guidewire.com/config"</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"param"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80 </a:t>
            </a:r>
            <a:r>
              <a:rPr lang="en-US" sz="1600" b="1" dirty="0" err="1" smtClean="0">
                <a:solidFill>
                  <a:srgbClr val="000000"/>
                </a:solidFill>
                <a:latin typeface="Courier New"/>
                <a:ea typeface="Times New Roman"/>
                <a:cs typeface="Times New Roman"/>
              </a:rPr>
              <a:t>claimSystemPassword.setAttributeValue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"name"</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81 </a:t>
            </a:r>
            <a:r>
              <a:rPr lang="en-US" sz="1600" b="1" dirty="0" err="1" smtClean="0">
                <a:solidFill>
                  <a:srgbClr val="000000"/>
                </a:solidFill>
                <a:latin typeface="Courier New"/>
                <a:ea typeface="Times New Roman"/>
                <a:cs typeface="Times New Roman"/>
              </a:rPr>
              <a:t>claimSystemPassword.setAttributeValue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"value"</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"gw"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83 </a:t>
            </a:r>
            <a:r>
              <a:rPr lang="en-US" sz="1600" b="1" dirty="0" err="1" smtClean="0">
                <a:solidFill>
                  <a:srgbClr val="000000"/>
                </a:solidFill>
                <a:latin typeface="Courier New"/>
                <a:ea typeface="Times New Roman"/>
                <a:cs typeface="Times New Roman"/>
              </a:rPr>
              <a:t>claimSystem.addChild</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claimSystemUser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84 </a:t>
            </a:r>
            <a:r>
              <a:rPr lang="en-US" sz="1600" b="1" dirty="0" err="1" smtClean="0">
                <a:solidFill>
                  <a:srgbClr val="000000"/>
                </a:solidFill>
                <a:latin typeface="Courier New"/>
                <a:ea typeface="Times New Roman"/>
                <a:cs typeface="Times New Roman"/>
              </a:rPr>
              <a:t>claimSystem.addChild</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claimSystemPassword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85 </a:t>
            </a:r>
            <a:r>
              <a:rPr lang="en-US" sz="1600" b="1" dirty="0" err="1" smtClean="0">
                <a:solidFill>
                  <a:srgbClr val="000000"/>
                </a:solidFill>
                <a:latin typeface="Courier New"/>
                <a:ea typeface="Times New Roman"/>
                <a:cs typeface="Times New Roman"/>
              </a:rPr>
              <a:t>xml.addChild</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claimSystem</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179258860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XML</a:t>
            </a:r>
          </a:p>
        </p:txBody>
      </p:sp>
      <p:sp>
        <p:nvSpPr>
          <p:cNvPr id="3" name="Content Placeholder 2"/>
          <p:cNvSpPr>
            <a:spLocks noGrp="1"/>
          </p:cNvSpPr>
          <p:nvPr>
            <p:ph sz="half" idx="2"/>
          </p:nvPr>
        </p:nvSpPr>
        <p:spPr>
          <a:xfrm>
            <a:off x="4724400" y="3886200"/>
            <a:ext cx="4099560" cy="2532065"/>
          </a:xfrm>
        </p:spPr>
        <p:txBody>
          <a:bodyPr/>
          <a:lstStyle/>
          <a:p>
            <a:r>
              <a:rPr lang="en-US" dirty="0" err="1" smtClean="0"/>
              <a:t>asUTFString</a:t>
            </a:r>
            <a:r>
              <a:rPr lang="en-US" dirty="0" smtClean="0"/>
              <a:t>() method</a:t>
            </a:r>
          </a:p>
          <a:p>
            <a:pPr lvl="1"/>
            <a:r>
              <a:rPr lang="en-US" dirty="0" smtClean="0"/>
              <a:t>Serializes </a:t>
            </a:r>
            <a:r>
              <a:rPr lang="en-US" dirty="0"/>
              <a:t>the element to a String object in </a:t>
            </a:r>
            <a:r>
              <a:rPr lang="en-US" dirty="0" smtClean="0"/>
              <a:t>UTF-8</a:t>
            </a:r>
          </a:p>
          <a:p>
            <a:pPr marL="400050" lvl="1" indent="0">
              <a:buNone/>
            </a:pPr>
            <a:endParaRPr lang="en-US" dirty="0" smtClean="0"/>
          </a:p>
          <a:p>
            <a:r>
              <a:rPr lang="en-US" dirty="0" err="1" smtClean="0"/>
              <a:t>XmlSerializationOptions</a:t>
            </a:r>
            <a:r>
              <a:rPr lang="en-US" dirty="0" smtClean="0"/>
              <a:t>()</a:t>
            </a:r>
          </a:p>
          <a:p>
            <a:pPr lvl="1"/>
            <a:r>
              <a:rPr lang="en-US" dirty="0" smtClean="0"/>
              <a:t>Customize the export</a:t>
            </a:r>
            <a:endParaRPr lang="en-US" dirty="0"/>
          </a:p>
        </p:txBody>
      </p:sp>
      <p:sp>
        <p:nvSpPr>
          <p:cNvPr id="5" name="rec LineNumbers"/>
          <p:cNvSpPr/>
          <p:nvPr/>
        </p:nvSpPr>
        <p:spPr bwMode="auto">
          <a:xfrm>
            <a:off x="533400" y="914399"/>
            <a:ext cx="457200" cy="2667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2668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a:solidFill>
                  <a:srgbClr val="00000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gw.xml.XmlElement</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uses </a:t>
            </a:r>
            <a:r>
              <a:rPr lang="en-US" sz="1600" b="1" dirty="0" err="1">
                <a:solidFill>
                  <a:srgbClr val="000000"/>
                </a:solidFill>
                <a:latin typeface="Courier New"/>
                <a:ea typeface="Times New Roman"/>
                <a:cs typeface="Times New Roman"/>
              </a:rPr>
              <a:t>java.io.File</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…10 uses </a:t>
            </a:r>
            <a:r>
              <a:rPr lang="en-US" sz="1600" b="1" dirty="0" err="1">
                <a:solidFill>
                  <a:srgbClr val="000000"/>
                </a:solidFill>
                <a:latin typeface="Courier New"/>
                <a:ea typeface="Times New Roman"/>
                <a:cs typeface="Times New Roman"/>
              </a:rPr>
              <a:t>java.io.FileWriter</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…11 uses </a:t>
            </a:r>
            <a:r>
              <a:rPr lang="en-US" sz="1600" b="1" dirty="0" err="1" smtClean="0">
                <a:solidFill>
                  <a:srgbClr val="000000"/>
                </a:solidFill>
                <a:latin typeface="Courier New"/>
                <a:ea typeface="Times New Roman"/>
                <a:cs typeface="Times New Roman"/>
              </a:rPr>
              <a:t>java.io.BufferedWriter</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15 </a:t>
            </a:r>
            <a:r>
              <a:rPr lang="en-US" sz="1600" b="1" dirty="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filePathOutput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examples/xml/exampleUntyped_Modified.xml</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…88 </a:t>
            </a:r>
            <a:r>
              <a:rPr lang="en-US" sz="1600" b="1" dirty="0">
                <a:solidFill>
                  <a:srgbClr val="00000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outputWriter</a:t>
            </a:r>
            <a:r>
              <a:rPr lang="en-US" sz="1600" b="1" dirty="0">
                <a:solidFill>
                  <a:srgbClr val="000000"/>
                </a:solidFill>
                <a:latin typeface="Courier New"/>
                <a:ea typeface="Times New Roman"/>
                <a:cs typeface="Times New Roman"/>
              </a:rPr>
              <a:t> = new </a:t>
            </a:r>
            <a:r>
              <a:rPr lang="en-US" sz="1600" b="1" dirty="0" err="1">
                <a:solidFill>
                  <a:srgbClr val="000000"/>
                </a:solidFill>
                <a:latin typeface="Courier New"/>
                <a:ea typeface="Times New Roman"/>
                <a:cs typeface="Times New Roman"/>
              </a:rPr>
              <a:t>BufferedWriter</a:t>
            </a:r>
            <a:r>
              <a:rPr lang="en-US" sz="1600" b="1" dirty="0">
                <a:solidFill>
                  <a:srgbClr val="00000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FileWriter</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new </a:t>
            </a:r>
            <a:r>
              <a:rPr lang="en-US" sz="1600" b="1" dirty="0">
                <a:solidFill>
                  <a:srgbClr val="000000"/>
                </a:solidFill>
                <a:latin typeface="Courier New"/>
                <a:ea typeface="Times New Roman"/>
                <a:cs typeface="Times New Roman"/>
              </a:rPr>
              <a:t>File(</a:t>
            </a:r>
            <a:r>
              <a:rPr lang="en-US" sz="1600" b="1" dirty="0" err="1">
                <a:solidFill>
                  <a:srgbClr val="000000"/>
                </a:solidFill>
                <a:latin typeface="Courier New"/>
                <a:ea typeface="Times New Roman"/>
                <a:cs typeface="Times New Roman"/>
              </a:rPr>
              <a:t>filePathOutput</a:t>
            </a: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89 </a:t>
            </a:r>
            <a:r>
              <a:rPr lang="en-US" sz="1600" b="1" dirty="0" err="1" smtClean="0">
                <a:solidFill>
                  <a:srgbClr val="000000"/>
                </a:solidFill>
                <a:latin typeface="Courier New"/>
                <a:ea typeface="Times New Roman"/>
                <a:cs typeface="Times New Roman"/>
              </a:rPr>
              <a:t>outputWriter.write</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xml.asUTFString</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90 </a:t>
            </a:r>
            <a:r>
              <a:rPr lang="en-US" sz="1600" b="1" dirty="0" err="1" smtClean="0">
                <a:solidFill>
                  <a:srgbClr val="000000"/>
                </a:solidFill>
                <a:latin typeface="Courier New"/>
                <a:ea typeface="Times New Roman"/>
                <a:cs typeface="Times New Roman"/>
              </a:rPr>
              <a:t>outputWriter.close</a:t>
            </a:r>
            <a:r>
              <a:rPr lang="en-US" sz="1600" b="1" dirty="0" smtClean="0">
                <a:solidFill>
                  <a:srgbClr val="000000"/>
                </a:solidFill>
                <a:latin typeface="Courier New"/>
                <a:ea typeface="Times New Roman"/>
                <a:cs typeface="Times New Roman"/>
              </a:rPr>
              <a:t>()</a:t>
            </a:r>
          </a:p>
        </p:txBody>
      </p:sp>
      <p:sp>
        <p:nvSpPr>
          <p:cNvPr id="7" name="txt Output" hidden="1"/>
          <p:cNvSpPr txBox="1"/>
          <p:nvPr/>
        </p:nvSpPr>
        <p:spPr>
          <a:xfrm>
            <a:off x="990600" y="3343275"/>
            <a:ext cx="7924800" cy="1568871"/>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Original value: Simple value: true</a:t>
            </a:r>
          </a:p>
          <a:p>
            <a:r>
              <a:rPr lang="en-US" sz="1600" b="1" dirty="0">
                <a:solidFill>
                  <a:schemeClr val="bg1"/>
                </a:solidFill>
                <a:latin typeface="Courier New" pitchFamily="49" charset="0"/>
                <a:cs typeface="Courier New" pitchFamily="49" charset="0"/>
              </a:rPr>
              <a:t>Current value: </a:t>
            </a:r>
            <a:r>
              <a:rPr lang="en-US" sz="1600" b="1" dirty="0" smtClean="0">
                <a:solidFill>
                  <a:schemeClr val="bg1"/>
                </a:solidFill>
                <a:latin typeface="Courier New" pitchFamily="49" charset="0"/>
                <a:cs typeface="Courier New" pitchFamily="49" charset="0"/>
              </a:rPr>
              <a:t>false</a:t>
            </a:r>
            <a:endParaRPr lang="en-US" sz="1600" b="1" dirty="0">
              <a:solidFill>
                <a:schemeClr val="bg1"/>
              </a:solidFill>
              <a:latin typeface="Courier New" pitchFamily="49" charset="0"/>
              <a:cs typeface="Courier New" pitchFamily="49" charset="0"/>
            </a:endParaRP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86200"/>
            <a:ext cx="3880477" cy="1947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391466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XML</a:t>
            </a:r>
          </a:p>
          <a:p>
            <a:r>
              <a:rPr lang="en-US" dirty="0"/>
              <a:t>The XmlElement class</a:t>
            </a:r>
          </a:p>
          <a:p>
            <a:r>
              <a:rPr lang="en-US" dirty="0"/>
              <a:t>Reading untyped XML</a:t>
            </a:r>
          </a:p>
          <a:p>
            <a:r>
              <a:rPr lang="en-US" dirty="0"/>
              <a:t>Writing untyped XML</a:t>
            </a:r>
          </a:p>
          <a:p>
            <a:r>
              <a:rPr lang="en-US" dirty="0"/>
              <a:t>Working with strongly-typed XML</a:t>
            </a:r>
          </a:p>
          <a:p>
            <a:r>
              <a:rPr lang="en-US" dirty="0"/>
              <a:t>Additional XML tools</a:t>
            </a:r>
          </a:p>
          <a:p>
            <a:endParaRPr lang="en-US" dirty="0"/>
          </a:p>
        </p:txBody>
      </p:sp>
    </p:spTree>
    <p:extLst>
      <p:ext uri="{BB962C8B-B14F-4D97-AF65-F5344CB8AC3E}">
        <p14:creationId xmlns:p14="http://schemas.microsoft.com/office/powerpoint/2010/main" val="16727209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XML</a:t>
            </a:r>
          </a:p>
          <a:p>
            <a:r>
              <a:rPr lang="en-US" dirty="0"/>
              <a:t>The XmlElement class</a:t>
            </a:r>
          </a:p>
          <a:p>
            <a:r>
              <a:rPr lang="en-US" dirty="0"/>
              <a:t>Reading untyped XML</a:t>
            </a:r>
          </a:p>
          <a:p>
            <a:r>
              <a:rPr lang="en-US" dirty="0"/>
              <a:t>Writing untyped XML</a:t>
            </a:r>
          </a:p>
          <a:p>
            <a:r>
              <a:rPr lang="en-US" dirty="0">
                <a:solidFill>
                  <a:schemeClr val="bg1"/>
                </a:solidFill>
              </a:rPr>
              <a:t>Working with strongly-typed XML</a:t>
            </a:r>
          </a:p>
          <a:p>
            <a:r>
              <a:rPr lang="en-US" dirty="0"/>
              <a:t>Additional XML tools</a:t>
            </a:r>
          </a:p>
          <a:p>
            <a:endParaRPr lang="en-US" dirty="0"/>
          </a:p>
        </p:txBody>
      </p:sp>
    </p:spTree>
    <p:extLst>
      <p:ext uri="{BB962C8B-B14F-4D97-AF65-F5344CB8AC3E}">
        <p14:creationId xmlns:p14="http://schemas.microsoft.com/office/powerpoint/2010/main" val="140241531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Strongly typed XML</a:t>
            </a:r>
            <a:endParaRPr lang="en-US" dirty="0"/>
          </a:p>
        </p:txBody>
      </p:sp>
      <p:sp>
        <p:nvSpPr>
          <p:cNvPr id="4" name="Content Placeholder 3"/>
          <p:cNvSpPr>
            <a:spLocks noGrp="1"/>
          </p:cNvSpPr>
          <p:nvPr>
            <p:ph idx="1"/>
          </p:nvPr>
        </p:nvSpPr>
        <p:spPr>
          <a:xfrm>
            <a:off x="519113" y="3505200"/>
            <a:ext cx="8318500" cy="2895600"/>
          </a:xfrm>
        </p:spPr>
        <p:txBody>
          <a:bodyPr/>
          <a:lstStyle/>
          <a:p>
            <a:r>
              <a:rPr lang="en-US" dirty="0"/>
              <a:t>If an existing XSD validates and informs the XML, then the parsed XML is strongly typed</a:t>
            </a:r>
          </a:p>
          <a:p>
            <a:pPr lvl="1"/>
            <a:r>
              <a:rPr lang="en-US" dirty="0" smtClean="0"/>
              <a:t>XSD must be known to Guidewire</a:t>
            </a:r>
          </a:p>
          <a:p>
            <a:pPr lvl="1"/>
            <a:r>
              <a:rPr lang="en-US" dirty="0" smtClean="0"/>
              <a:t>XSD parses the XML document</a:t>
            </a:r>
          </a:p>
          <a:p>
            <a:r>
              <a:rPr lang="en-US" dirty="0" smtClean="0"/>
              <a:t>Offers robust syntax for referencing elements </a:t>
            </a:r>
          </a:p>
          <a:p>
            <a:r>
              <a:rPr lang="en-US" dirty="0" smtClean="0"/>
              <a:t>Validation of the XML against the XSD</a:t>
            </a:r>
          </a:p>
          <a:p>
            <a:pPr lvl="1"/>
            <a:r>
              <a:rPr lang="en-US" dirty="0" smtClean="0"/>
              <a:t>Reading and creating XML</a:t>
            </a:r>
            <a:endParaRPr lang="en-US" dirty="0"/>
          </a:p>
        </p:txBody>
      </p:sp>
      <p:pic>
        <p:nvPicPr>
          <p:cNvPr id="5" name="icn X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9144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xtParse()"/>
          <p:cNvSpPr txBox="1"/>
          <p:nvPr/>
        </p:nvSpPr>
        <p:spPr>
          <a:xfrm>
            <a:off x="1684337" y="762000"/>
            <a:ext cx="3946526" cy="1431926"/>
          </a:xfrm>
          <a:prstGeom prst="rect">
            <a:avLst/>
          </a:prstGeom>
          <a:noFill/>
        </p:spPr>
        <p:txBody>
          <a:bodyPr wrap="none" rtlCol="0">
            <a:noAutofit/>
          </a:bodyPr>
          <a:lstStyle/>
          <a:p>
            <a:r>
              <a:rPr lang="en-US" sz="2800" b="1" dirty="0" smtClean="0">
                <a:solidFill>
                  <a:schemeClr val="bg1"/>
                </a:solidFill>
                <a:latin typeface="Arial" pitchFamily="32" charset="0"/>
                <a:cs typeface="Arial" pitchFamily="32" charset="0"/>
              </a:rPr>
              <a:t>.parse</a:t>
            </a:r>
            <a:r>
              <a:rPr lang="en-US" sz="9600" dirty="0" smtClean="0">
                <a:solidFill>
                  <a:schemeClr val="bg1"/>
                </a:solidFill>
                <a:latin typeface="Arial" pitchFamily="32" charset="0"/>
                <a:cs typeface="Arial" pitchFamily="32" charset="0"/>
              </a:rPr>
              <a:t>(</a:t>
            </a:r>
            <a:r>
              <a:rPr lang="en-US" sz="7200" dirty="0" smtClean="0">
                <a:solidFill>
                  <a:schemeClr val="bg1"/>
                </a:solidFill>
                <a:latin typeface="Arial" pitchFamily="32" charset="0"/>
                <a:cs typeface="Arial" pitchFamily="32" charset="0"/>
              </a:rPr>
              <a:t>     </a:t>
            </a:r>
            <a:r>
              <a:rPr lang="en-US" sz="9600" dirty="0" smtClean="0">
                <a:solidFill>
                  <a:schemeClr val="bg1"/>
                </a:solidFill>
                <a:latin typeface="Arial" pitchFamily="32" charset="0"/>
                <a:cs typeface="Arial" pitchFamily="32" charset="0"/>
              </a:rPr>
              <a:t>)</a:t>
            </a:r>
          </a:p>
        </p:txBody>
      </p:sp>
      <p:pic>
        <p:nvPicPr>
          <p:cNvPr id="6" name="icn XS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4" y="9144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diagramXML"/>
          <p:cNvGraphicFramePr/>
          <p:nvPr>
            <p:extLst>
              <p:ext uri="{D42A27DB-BD31-4B8C-83A1-F6EECF244321}">
                <p14:modId xmlns:p14="http://schemas.microsoft.com/office/powerpoint/2010/main" val="921990964"/>
              </p:ext>
            </p:extLst>
          </p:nvPr>
        </p:nvGraphicFramePr>
        <p:xfrm>
          <a:off x="7543800" y="762000"/>
          <a:ext cx="1143000" cy="2743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Right Arrow 8"/>
          <p:cNvSpPr/>
          <p:nvPr/>
        </p:nvSpPr>
        <p:spPr bwMode="auto">
          <a:xfrm>
            <a:off x="5029200" y="1609725"/>
            <a:ext cx="2514600" cy="530225"/>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txt FileXXML"/>
          <p:cNvSpPr txBox="1"/>
          <p:nvPr/>
        </p:nvSpPr>
        <p:spPr>
          <a:xfrm>
            <a:off x="3295650" y="2362200"/>
            <a:ext cx="1200149" cy="457200"/>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file.xml</a:t>
            </a:r>
          </a:p>
        </p:txBody>
      </p:sp>
      <p:sp>
        <p:nvSpPr>
          <p:cNvPr id="11" name="txr File XSD"/>
          <p:cNvSpPr txBox="1"/>
          <p:nvPr/>
        </p:nvSpPr>
        <p:spPr>
          <a:xfrm>
            <a:off x="381000" y="2362200"/>
            <a:ext cx="1422398" cy="365126"/>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file.xsd</a:t>
            </a:r>
          </a:p>
        </p:txBody>
      </p:sp>
    </p:spTree>
    <p:extLst>
      <p:ext uri="{BB962C8B-B14F-4D97-AF65-F5344CB8AC3E}">
        <p14:creationId xmlns:p14="http://schemas.microsoft.com/office/powerpoint/2010/main" val="387996495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Making an XSD available to Guidewire</a:t>
            </a:r>
            <a:endParaRPr lang="en-US" dirty="0"/>
          </a:p>
        </p:txBody>
      </p:sp>
      <p:sp>
        <p:nvSpPr>
          <p:cNvPr id="3" name="Content Placeholder 2"/>
          <p:cNvSpPr>
            <a:spLocks noGrp="1"/>
          </p:cNvSpPr>
          <p:nvPr>
            <p:ph sz="half" idx="2"/>
          </p:nvPr>
        </p:nvSpPr>
        <p:spPr>
          <a:xfrm>
            <a:off x="4419600" y="914401"/>
            <a:ext cx="4572000" cy="5475289"/>
          </a:xfrm>
        </p:spPr>
        <p:txBody>
          <a:bodyPr/>
          <a:lstStyle/>
          <a:p>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p>
          <a:p>
            <a:pPr lvl="1"/>
            <a:r>
              <a:rPr lang="en-US" dirty="0"/>
              <a:t>Put </a:t>
            </a:r>
            <a:r>
              <a:rPr lang="en-US" dirty="0" smtClean="0"/>
              <a:t>XSD </a:t>
            </a:r>
            <a:r>
              <a:rPr lang="en-US" dirty="0"/>
              <a:t>in a subdirectory </a:t>
            </a:r>
            <a:r>
              <a:rPr lang="en-US" dirty="0" smtClean="0"/>
              <a:t>of \</a:t>
            </a:r>
            <a:r>
              <a:rPr lang="en-US" dirty="0" err="1" smtClean="0"/>
              <a:t>gsrc</a:t>
            </a:r>
            <a:endParaRPr lang="en-US" dirty="0" smtClean="0"/>
          </a:p>
          <a:p>
            <a:pPr lvl="1"/>
            <a:r>
              <a:rPr lang="en-US" dirty="0" smtClean="0"/>
              <a:t>Subdirectories become part of the package name</a:t>
            </a:r>
          </a:p>
          <a:p>
            <a:r>
              <a:rPr lang="en-US" dirty="0" smtClean="0"/>
              <a:t>During startup, Guidewire reads the XSD and creates type</a:t>
            </a:r>
          </a:p>
          <a:p>
            <a:r>
              <a:rPr lang="en-US" dirty="0" smtClean="0"/>
              <a:t>Various definitions cause Gosu </a:t>
            </a:r>
            <a:br>
              <a:rPr lang="en-US" dirty="0" smtClean="0"/>
            </a:br>
            <a:r>
              <a:rPr lang="en-US" dirty="0" smtClean="0"/>
              <a:t>to create new types</a:t>
            </a:r>
          </a:p>
          <a:p>
            <a:pPr lvl="1"/>
            <a:r>
              <a:rPr lang="en-US" dirty="0" smtClean="0"/>
              <a:t>&lt;</a:t>
            </a:r>
            <a:r>
              <a:rPr lang="en-US" dirty="0" err="1" smtClean="0"/>
              <a:t>xsd:element</a:t>
            </a:r>
            <a:r>
              <a:rPr lang="en-US" dirty="0" smtClean="0"/>
              <a:t> /&gt; </a:t>
            </a:r>
          </a:p>
          <a:p>
            <a:pPr lvl="1"/>
            <a:r>
              <a:rPr lang="en-US" dirty="0" smtClean="0"/>
              <a:t>&lt;</a:t>
            </a:r>
            <a:r>
              <a:rPr lang="en-US" dirty="0" err="1" smtClean="0"/>
              <a:t>xsd:complexType</a:t>
            </a:r>
            <a:r>
              <a:rPr lang="en-US" dirty="0" smtClean="0"/>
              <a:t> /&gt;</a:t>
            </a:r>
          </a:p>
          <a:p>
            <a:pPr lvl="1"/>
            <a:r>
              <a:rPr lang="en-US" dirty="0" smtClean="0"/>
              <a:t>&lt;</a:t>
            </a:r>
            <a:r>
              <a:rPr lang="en-US" dirty="0" err="1" smtClean="0"/>
              <a:t>xsd:attribute</a:t>
            </a:r>
            <a:r>
              <a:rPr lang="en-US" dirty="0" smtClean="0"/>
              <a:t> /&gt;</a:t>
            </a:r>
          </a:p>
          <a:p>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3581401" cy="42222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cn XS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4829175"/>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44355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 Console 5lines" descr="C:\Users\sluersen\AppData\Local\Temp\SNAGHTML23a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Parsing a strongly typed XML file</a:t>
            </a:r>
          </a:p>
        </p:txBody>
      </p:sp>
      <p:sp>
        <p:nvSpPr>
          <p:cNvPr id="3" name="Content Placeholder 2"/>
          <p:cNvSpPr>
            <a:spLocks noGrp="1"/>
          </p:cNvSpPr>
          <p:nvPr>
            <p:ph idx="1"/>
          </p:nvPr>
        </p:nvSpPr>
        <p:spPr>
          <a:xfrm>
            <a:off x="519113" y="5105400"/>
            <a:ext cx="8318500" cy="1295400"/>
          </a:xfrm>
        </p:spPr>
        <p:txBody>
          <a:bodyPr/>
          <a:lstStyle/>
          <a:p>
            <a:r>
              <a:rPr lang="en-US" dirty="0" smtClean="0"/>
              <a:t>Syntax to call the parse method on the XSD type:</a:t>
            </a:r>
            <a:br>
              <a:rPr lang="en-US" dirty="0" smtClean="0"/>
            </a:br>
            <a:r>
              <a:rPr lang="en-US" b="1" dirty="0" err="1" smtClean="0">
                <a:latin typeface="Courier New" pitchFamily="49" charset="0"/>
                <a:cs typeface="Courier New" pitchFamily="49" charset="0"/>
              </a:rPr>
              <a:t>xsdFileName.rootElement.parse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xmlToParse</a:t>
            </a:r>
            <a:r>
              <a:rPr lang="en-US" b="1" dirty="0">
                <a:latin typeface="Courier New" pitchFamily="49" charset="0"/>
                <a:cs typeface="Courier New" pitchFamily="49" charset="0"/>
              </a:rPr>
              <a:t>)</a:t>
            </a:r>
          </a:p>
          <a:p>
            <a:endParaRPr lang="en-US" dirty="0"/>
          </a:p>
        </p:txBody>
      </p:sp>
      <p:sp>
        <p:nvSpPr>
          <p:cNvPr id="5" name="rec LineNumbers"/>
          <p:cNvSpPr/>
          <p:nvPr/>
        </p:nvSpPr>
        <p:spPr bwMode="auto">
          <a:xfrm>
            <a:off x="533400" y="914399"/>
            <a:ext cx="457200" cy="1981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17538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gw.xml.XmlElement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uses </a:t>
            </a:r>
            <a:r>
              <a:rPr lang="en-US" sz="1600" b="1" dirty="0" err="1" smtClean="0">
                <a:solidFill>
                  <a:srgbClr val="000000"/>
                </a:solidFill>
                <a:latin typeface="Courier New"/>
                <a:ea typeface="Times New Roman"/>
                <a:cs typeface="Times New Roman"/>
              </a:rPr>
              <a:t>java.io.File</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14 </a:t>
            </a:r>
            <a:r>
              <a:rPr lang="en-US" sz="1600" b="1" dirty="0">
                <a:solidFill>
                  <a:srgbClr val="000080"/>
                </a:solidFill>
                <a:latin typeface="Courier New"/>
                <a:ea typeface="Times New Roman"/>
                <a:cs typeface="Times New Roman"/>
              </a:rPr>
              <a:t>uses </a:t>
            </a:r>
            <a:r>
              <a:rPr lang="en-US" sz="1600" b="1" dirty="0" err="1" smtClean="0">
                <a:solidFill>
                  <a:srgbClr val="000000"/>
                </a:solidFill>
                <a:latin typeface="Courier New"/>
                <a:ea typeface="Times New Roman"/>
                <a:cs typeface="Times New Roman"/>
              </a:rPr>
              <a:t>trainingapp.demo.xsd.examplestrongtyped.ExampleStrongTyped</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…17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 </a:t>
            </a:r>
            <a:r>
              <a:rPr lang="en-US" sz="1600" b="1" dirty="0" smtClean="0">
                <a:solidFill>
                  <a:srgbClr val="008000"/>
                </a:solidFill>
                <a:latin typeface="Courier New"/>
                <a:ea typeface="Times New Roman"/>
                <a:cs typeface="Times New Roman"/>
              </a:rPr>
              <a:t>"…/examples/xml/exampleStrongTyped.xml</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smtClean="0">
              <a:latin typeface="Calibri"/>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file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…22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smtClean="0">
                <a:solidFill>
                  <a:srgbClr val="000000"/>
                </a:solidFill>
                <a:latin typeface="Courier New"/>
                <a:ea typeface="Times New Roman"/>
                <a:cs typeface="Times New Roman"/>
              </a:rPr>
              <a:t>ExampleStrongTyped.parse</a:t>
            </a:r>
            <a:r>
              <a:rPr lang="en-US" sz="1600" b="1" dirty="0" smtClean="0">
                <a:solidFill>
                  <a:srgbClr val="000000"/>
                </a:solidFill>
                <a:latin typeface="Courier New"/>
                <a:ea typeface="Times New Roman"/>
                <a:cs typeface="Times New Roman"/>
              </a:rPr>
              <a:t>(file)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…25 </a:t>
            </a:r>
            <a:r>
              <a:rPr lang="en-US" sz="1600" b="1" dirty="0" err="1" smtClean="0">
                <a:solidFill>
                  <a:srgbClr val="000000"/>
                </a:solidFill>
                <a:latin typeface="Courier New"/>
                <a:ea typeface="Times New Roman"/>
                <a:cs typeface="Times New Roman"/>
              </a:rPr>
              <a:t>xml.print</a:t>
            </a:r>
            <a:r>
              <a:rPr lang="en-US" sz="1600" b="1" dirty="0" smtClean="0">
                <a:solidFill>
                  <a:srgbClr val="000000"/>
                </a:solidFill>
                <a:latin typeface="Courier New"/>
                <a:ea typeface="Times New Roman"/>
                <a:cs typeface="Times New Roman"/>
              </a:rPr>
              <a:t>()</a:t>
            </a:r>
          </a:p>
        </p:txBody>
      </p:sp>
      <p:sp>
        <p:nvSpPr>
          <p:cNvPr id="7" name="txt Output"/>
          <p:cNvSpPr txBox="1"/>
          <p:nvPr/>
        </p:nvSpPr>
        <p:spPr>
          <a:xfrm>
            <a:off x="990600" y="3429000"/>
            <a:ext cx="7924800" cy="137160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&lt;?xml version="1.0"?&gt;</a:t>
            </a:r>
          </a:p>
          <a:p>
            <a:r>
              <a:rPr lang="en-US" sz="1600" b="1" dirty="0">
                <a:solidFill>
                  <a:schemeClr val="bg1"/>
                </a:solidFill>
                <a:latin typeface="Courier New" pitchFamily="49" charset="0"/>
                <a:cs typeface="Courier New" pitchFamily="49" charset="0"/>
              </a:rPr>
              <a:t>&lt;</a:t>
            </a:r>
            <a:r>
              <a:rPr lang="en-US" sz="1600" b="1" dirty="0" err="1">
                <a:solidFill>
                  <a:schemeClr val="bg1"/>
                </a:solidFill>
                <a:latin typeface="Courier New" pitchFamily="49" charset="0"/>
                <a:cs typeface="Courier New" pitchFamily="49" charset="0"/>
              </a:rPr>
              <a:t>ExampleStrongTyped</a:t>
            </a:r>
            <a:r>
              <a:rPr lang="en-US" sz="1600" b="1" dirty="0">
                <a:solidFill>
                  <a:schemeClr val="bg1"/>
                </a:solidFill>
                <a:latin typeface="Courier New" pitchFamily="49" charset="0"/>
                <a:cs typeface="Courier New" pitchFamily="49" charset="0"/>
              </a:rPr>
              <a:t> </a:t>
            </a:r>
            <a:r>
              <a:rPr lang="en-US" sz="1600" b="1" dirty="0" err="1">
                <a:solidFill>
                  <a:schemeClr val="bg1"/>
                </a:solidFill>
                <a:latin typeface="Courier New" pitchFamily="49" charset="0"/>
                <a:cs typeface="Courier New" pitchFamily="49" charset="0"/>
              </a:rPr>
              <a:t>xmlns</a:t>
            </a:r>
            <a:r>
              <a:rPr lang="en-US" sz="1600" b="1" dirty="0">
                <a:solidFill>
                  <a:schemeClr val="bg1"/>
                </a:solidFill>
                <a:latin typeface="Courier New" pitchFamily="49" charset="0"/>
                <a:cs typeface="Courier New" pitchFamily="49" charset="0"/>
              </a:rPr>
              <a:t>="http://www.w3.org/2001/XMLSchema</a:t>
            </a:r>
            <a:r>
              <a:rPr lang="en-US" sz="1600" b="1" dirty="0" smtClean="0">
                <a:solidFill>
                  <a:schemeClr val="bg1"/>
                </a:solidFill>
                <a:latin typeface="Courier New" pitchFamily="49" charset="0"/>
                <a:cs typeface="Courier New" pitchFamily="49" charset="0"/>
              </a:rPr>
              <a:t>"&gt;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&lt;</a:t>
            </a:r>
            <a:r>
              <a:rPr lang="en-US" sz="1600" b="1" dirty="0">
                <a:solidFill>
                  <a:schemeClr val="bg1"/>
                </a:solidFill>
                <a:latin typeface="Courier New" pitchFamily="49" charset="0"/>
                <a:cs typeface="Courier New" pitchFamily="49" charset="0"/>
              </a:rPr>
              <a:t>database name="TADatabase" dbtype="h2" autoupgrade="true</a:t>
            </a:r>
            <a:r>
              <a:rPr lang="en-US" sz="1600" b="1" dirty="0" smtClean="0">
                <a:solidFill>
                  <a:schemeClr val="bg1"/>
                </a:solidFill>
                <a:latin typeface="Courier New" pitchFamily="49" charset="0"/>
                <a:cs typeface="Courier New" pitchFamily="49" charset="0"/>
              </a:rPr>
              <a:t>"&gt;</a:t>
            </a:r>
          </a:p>
          <a:p>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&lt;param name="jdbcURL" value="jdbc:h2:file:ta/</a:t>
            </a:r>
            <a:r>
              <a:rPr lang="en-US" sz="1600" b="1" dirty="0" err="1" smtClean="0">
                <a:solidFill>
                  <a:schemeClr val="bg1"/>
                </a:solidFill>
                <a:latin typeface="Courier New" pitchFamily="49" charset="0"/>
                <a:cs typeface="Courier New" pitchFamily="49" charset="0"/>
              </a:rPr>
              <a:t>db</a:t>
            </a:r>
            <a:r>
              <a:rPr lang="en-US" sz="1600" b="1" dirty="0" smtClean="0">
                <a:solidFill>
                  <a:schemeClr val="bg1"/>
                </a:solidFill>
                <a:latin typeface="Courier New" pitchFamily="49" charset="0"/>
                <a:cs typeface="Courier New" pitchFamily="49" charset="0"/>
              </a:rPr>
              <a:t>/ta"/&gt;</a:t>
            </a:r>
          </a:p>
          <a:p>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&lt;param name="jdbcURLtest" value="jdbc:h2:file:ta/</a:t>
            </a:r>
            <a:r>
              <a:rPr lang="en-US" sz="1600" b="1" dirty="0" err="1">
                <a:solidFill>
                  <a:schemeClr val="bg1"/>
                </a:solidFill>
                <a:latin typeface="Courier New" pitchFamily="49" charset="0"/>
                <a:cs typeface="Courier New" pitchFamily="49" charset="0"/>
              </a:rPr>
              <a:t>db</a:t>
            </a:r>
            <a:r>
              <a:rPr lang="en-US" sz="1600" b="1" dirty="0">
                <a:solidFill>
                  <a:schemeClr val="bg1"/>
                </a:solidFill>
                <a:latin typeface="Courier New" pitchFamily="49" charset="0"/>
                <a:cs typeface="Courier New" pitchFamily="49" charset="0"/>
              </a:rPr>
              <a:t>/test</a:t>
            </a:r>
            <a:r>
              <a:rPr lang="en-US" sz="1600" b="1" dirty="0" smtClean="0">
                <a:solidFill>
                  <a:schemeClr val="bg1"/>
                </a:solidFill>
                <a:latin typeface="Courier New" pitchFamily="49" charset="0"/>
                <a:cs typeface="Courier New" pitchFamily="49" charset="0"/>
              </a:rPr>
              <a:t>"/&gt;</a:t>
            </a:r>
            <a:endParaRPr lang="en-US" sz="1600" b="1" dirty="0">
              <a:solidFill>
                <a:schemeClr val="bg1"/>
              </a:solidFill>
              <a:latin typeface="Courier New" pitchFamily="49" charset="0"/>
              <a:cs typeface="Courier New" pitchFamily="49" charset="0"/>
            </a:endParaRPr>
          </a:p>
        </p:txBody>
      </p:sp>
      <p:sp>
        <p:nvSpPr>
          <p:cNvPr id="9" name="Down Arrow 8"/>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19946652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XSD types as Gosu types</a:t>
            </a:r>
          </a:p>
        </p:txBody>
      </p:sp>
      <p:sp>
        <p:nvSpPr>
          <p:cNvPr id="3" name="Content Placeholder 2"/>
          <p:cNvSpPr>
            <a:spLocks noGrp="1"/>
          </p:cNvSpPr>
          <p:nvPr>
            <p:ph idx="1"/>
          </p:nvPr>
        </p:nvSpPr>
        <p:spPr>
          <a:xfrm>
            <a:off x="519113" y="3657600"/>
            <a:ext cx="8318500" cy="2743200"/>
          </a:xfrm>
        </p:spPr>
        <p:txBody>
          <a:bodyPr/>
          <a:lstStyle/>
          <a:p>
            <a:r>
              <a:rPr lang="en-US" dirty="0" smtClean="0"/>
              <a:t>Declared elements </a:t>
            </a:r>
            <a:br>
              <a:rPr lang="en-US" dirty="0" smtClean="0"/>
            </a:br>
            <a:r>
              <a:rPr lang="en-US" dirty="0" smtClean="0"/>
              <a:t>and attributes in the </a:t>
            </a:r>
            <a:br>
              <a:rPr lang="en-US" dirty="0" smtClean="0"/>
            </a:br>
            <a:r>
              <a:rPr lang="en-US" dirty="0" smtClean="0"/>
              <a:t>XSD are available </a:t>
            </a:r>
            <a:br>
              <a:rPr lang="en-US" dirty="0" smtClean="0"/>
            </a:br>
            <a:r>
              <a:rPr lang="en-US" dirty="0" smtClean="0"/>
              <a:t>as </a:t>
            </a:r>
            <a:r>
              <a:rPr lang="en-US" dirty="0"/>
              <a:t>Gosu </a:t>
            </a:r>
            <a:r>
              <a:rPr lang="en-US" dirty="0" smtClean="0"/>
              <a:t>types</a:t>
            </a:r>
          </a:p>
          <a:p>
            <a:r>
              <a:rPr lang="en-US" dirty="0" smtClean="0"/>
              <a:t>Use </a:t>
            </a:r>
            <a:r>
              <a:rPr lang="en-US" dirty="0"/>
              <a:t>dot notation </a:t>
            </a:r>
            <a:r>
              <a:rPr lang="en-US" dirty="0" smtClean="0"/>
              <a:t/>
            </a:r>
            <a:br>
              <a:rPr lang="en-US" dirty="0" smtClean="0"/>
            </a:br>
            <a:r>
              <a:rPr lang="en-US" dirty="0" smtClean="0"/>
              <a:t>to </a:t>
            </a:r>
            <a:r>
              <a:rPr lang="en-US" dirty="0"/>
              <a:t>reference the </a:t>
            </a:r>
            <a:r>
              <a:rPr lang="en-US" dirty="0" smtClean="0"/>
              <a:t/>
            </a:r>
            <a:br>
              <a:rPr lang="en-US" dirty="0" smtClean="0"/>
            </a:br>
            <a:r>
              <a:rPr lang="en-US" dirty="0" smtClean="0"/>
              <a:t>element </a:t>
            </a:r>
            <a:r>
              <a:rPr lang="en-US" dirty="0"/>
              <a:t>types and attributes</a:t>
            </a:r>
          </a:p>
          <a:p>
            <a:endParaRPr lang="en-US" dirty="0"/>
          </a:p>
          <a:p>
            <a:endParaRPr lang="en-US" dirty="0"/>
          </a:p>
        </p:txBody>
      </p:sp>
      <p:sp>
        <p:nvSpPr>
          <p:cNvPr id="4" name="rec LineNumbers"/>
          <p:cNvSpPr/>
          <p:nvPr/>
        </p:nvSpPr>
        <p:spPr bwMode="auto">
          <a:xfrm>
            <a:off x="533400" y="914399"/>
            <a:ext cx="457200" cy="2286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 Code"/>
          <p:cNvSpPr/>
          <p:nvPr/>
        </p:nvSpPr>
        <p:spPr>
          <a:xfrm>
            <a:off x="533400" y="913180"/>
            <a:ext cx="8610600" cy="17538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gw.xml.XmlElement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uses </a:t>
            </a:r>
            <a:r>
              <a:rPr lang="en-US" sz="1600" b="1" dirty="0" err="1" smtClean="0">
                <a:solidFill>
                  <a:srgbClr val="000000"/>
                </a:solidFill>
                <a:latin typeface="Courier New"/>
                <a:ea typeface="Times New Roman"/>
                <a:cs typeface="Times New Roman"/>
              </a:rPr>
              <a:t>java.io.File</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14 </a:t>
            </a:r>
            <a:r>
              <a:rPr lang="en-US" sz="1600" b="1" dirty="0">
                <a:solidFill>
                  <a:srgbClr val="000080"/>
                </a:solidFill>
                <a:latin typeface="Courier New"/>
                <a:ea typeface="Times New Roman"/>
                <a:cs typeface="Times New Roman"/>
              </a:rPr>
              <a:t>uses </a:t>
            </a:r>
            <a:r>
              <a:rPr lang="en-US" sz="1600" b="1" dirty="0" err="1" smtClean="0">
                <a:solidFill>
                  <a:srgbClr val="000000"/>
                </a:solidFill>
                <a:latin typeface="Courier New"/>
                <a:ea typeface="Times New Roman"/>
                <a:cs typeface="Times New Roman"/>
              </a:rPr>
              <a:t>trainingapp.demo.xsd.examplestrongtyped.ExampleStrongTyped</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…17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 </a:t>
            </a:r>
            <a:r>
              <a:rPr lang="en-US" sz="1600" b="1" dirty="0" smtClean="0">
                <a:solidFill>
                  <a:srgbClr val="008000"/>
                </a:solidFill>
                <a:latin typeface="Courier New"/>
                <a:ea typeface="Times New Roman"/>
                <a:cs typeface="Times New Roman"/>
              </a:rPr>
              <a:t>"…/examples/xml/exampleStrongTyped.xml</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smtClean="0">
              <a:latin typeface="Calibri"/>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file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…22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smtClean="0">
                <a:solidFill>
                  <a:srgbClr val="000000"/>
                </a:solidFill>
                <a:latin typeface="Courier New"/>
                <a:ea typeface="Times New Roman"/>
                <a:cs typeface="Times New Roman"/>
              </a:rPr>
              <a:t>ExampleStrongTyped.parse</a:t>
            </a:r>
            <a:r>
              <a:rPr lang="en-US" sz="1600" b="1" dirty="0" smtClean="0">
                <a:solidFill>
                  <a:srgbClr val="000000"/>
                </a:solidFill>
                <a:latin typeface="Courier New"/>
                <a:ea typeface="Times New Roman"/>
                <a:cs typeface="Times New Roman"/>
              </a:rPr>
              <a:t>(file)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28 </a:t>
            </a:r>
            <a:r>
              <a:rPr lang="en-US" sz="1600" b="1" dirty="0" smtClean="0">
                <a:solidFill>
                  <a:srgbClr val="000000"/>
                </a:solidFill>
                <a:latin typeface="Courier New"/>
                <a:ea typeface="Times New Roman"/>
                <a:cs typeface="Times New Roman"/>
              </a:rPr>
              <a:t>print(</a:t>
            </a:r>
            <a:r>
              <a:rPr lang="en-US" sz="1600" b="1" dirty="0" err="1" smtClean="0">
                <a:solidFill>
                  <a:srgbClr val="000000"/>
                </a:solidFill>
                <a:latin typeface="Courier New"/>
                <a:ea typeface="Times New Roman"/>
                <a:cs typeface="Times New Roman"/>
              </a:rPr>
              <a:t>xml.Database</a:t>
            </a:r>
            <a:r>
              <a:rPr lang="en-US" sz="1600" b="1" dirty="0" smtClean="0">
                <a:solidFill>
                  <a:srgbClr val="000000"/>
                </a:solidFill>
                <a:latin typeface="Courier New"/>
                <a:ea typeface="Times New Roman"/>
                <a:cs typeface="Times New Roman"/>
              </a:rPr>
              <a:t>[</a:t>
            </a:r>
            <a:r>
              <a:rPr lang="en-US" sz="1600" b="1" dirty="0">
                <a:solidFill>
                  <a:srgbClr val="0000FF"/>
                </a:solidFill>
                <a:latin typeface="Courier New" pitchFamily="49" charset="0"/>
                <a:ea typeface="Times New Roman"/>
                <a:cs typeface="Courier New" pitchFamily="49" charset="0"/>
              </a:rPr>
              <a:t>0</a:t>
            </a:r>
            <a:r>
              <a:rPr lang="en-US" sz="1600" b="1" dirty="0" smtClean="0">
                <a:solidFill>
                  <a:srgbClr val="000000"/>
                </a:solidFill>
                <a:latin typeface="Courier New"/>
                <a:ea typeface="Times New Roman"/>
                <a:cs typeface="Times New Roman"/>
              </a:rPr>
              <a:t>].Name)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29 print(</a:t>
            </a:r>
            <a:r>
              <a:rPr lang="en-US" sz="1600" b="1" dirty="0" err="1" smtClean="0">
                <a:solidFill>
                  <a:srgbClr val="000000"/>
                </a:solidFill>
                <a:latin typeface="Courier New"/>
                <a:ea typeface="Times New Roman"/>
                <a:cs typeface="Times New Roman"/>
              </a:rPr>
              <a:t>xml.Param.Count</a:t>
            </a:r>
            <a:r>
              <a:rPr lang="en-US" sz="1600" b="1" dirty="0" smtClean="0">
                <a:solidFill>
                  <a:srgbClr val="000000"/>
                </a:solidFill>
                <a:latin typeface="Courier New"/>
                <a:ea typeface="Times New Roman"/>
                <a:cs typeface="Times New Roman"/>
              </a:rPr>
              <a:t>)</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smtClean="0">
              <a:solidFill>
                <a:srgbClr val="000000"/>
              </a:solidFill>
              <a:latin typeface="Courier New"/>
              <a:ea typeface="Times New Roman"/>
              <a:cs typeface="Times New Roman"/>
            </a:endParaRP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676650"/>
            <a:ext cx="4487144" cy="475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 Elem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9685" y="4159789"/>
            <a:ext cx="4075715" cy="177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2772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 Console 5lines" descr="C:\Users\sluersen\AppData\Local\Temp\SNAGHTML23a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0"/>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XmlElement property prefix $</a:t>
            </a:r>
            <a:endParaRPr lang="en-US" dirty="0"/>
          </a:p>
        </p:txBody>
      </p:sp>
      <p:sp>
        <p:nvSpPr>
          <p:cNvPr id="3" name="Content Placeholder 2"/>
          <p:cNvSpPr>
            <a:spLocks noGrp="1"/>
          </p:cNvSpPr>
          <p:nvPr>
            <p:ph idx="1"/>
          </p:nvPr>
        </p:nvSpPr>
        <p:spPr>
          <a:xfrm>
            <a:off x="519113" y="5105400"/>
            <a:ext cx="8318500" cy="1295400"/>
          </a:xfrm>
        </p:spPr>
        <p:txBody>
          <a:bodyPr/>
          <a:lstStyle/>
          <a:p>
            <a:r>
              <a:rPr lang="en-US" dirty="0"/>
              <a:t>XmlElement property names </a:t>
            </a:r>
            <a:r>
              <a:rPr lang="en-US" dirty="0" smtClean="0"/>
              <a:t>prefixed with $</a:t>
            </a:r>
          </a:p>
          <a:p>
            <a:pPr lvl="1"/>
            <a:r>
              <a:rPr lang="en-US" dirty="0" smtClean="0"/>
              <a:t>Avoids naming </a:t>
            </a:r>
            <a:r>
              <a:rPr lang="en-US" dirty="0"/>
              <a:t>collisions can occur between a property declared in the XSD and an </a:t>
            </a:r>
            <a:r>
              <a:rPr lang="en-US" dirty="0" err="1"/>
              <a:t>XmlElement’s</a:t>
            </a:r>
            <a:r>
              <a:rPr lang="en-US" dirty="0"/>
              <a:t> class-level property </a:t>
            </a:r>
          </a:p>
          <a:p>
            <a:endParaRPr lang="en-US" dirty="0"/>
          </a:p>
        </p:txBody>
      </p:sp>
      <p:sp>
        <p:nvSpPr>
          <p:cNvPr id="4" name="rec LineNumbers"/>
          <p:cNvSpPr/>
          <p:nvPr/>
        </p:nvSpPr>
        <p:spPr bwMode="auto">
          <a:xfrm>
            <a:off x="533400" y="914399"/>
            <a:ext cx="457200" cy="1524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 Code"/>
          <p:cNvSpPr/>
          <p:nvPr/>
        </p:nvSpPr>
        <p:spPr>
          <a:xfrm>
            <a:off x="533400" y="913180"/>
            <a:ext cx="8610600" cy="1525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19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…49 print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QName</a:t>
            </a:r>
            <a:r>
              <a:rPr lang="en-US" sz="1600" b="1" dirty="0">
                <a:solidFill>
                  <a:srgbClr val="008000"/>
                </a:solidFill>
                <a:latin typeface="Courier New"/>
                <a:ea typeface="Times New Roman"/>
                <a:cs typeface="Times New Roman"/>
              </a:rPr>
              <a:t>:      " </a:t>
            </a:r>
            <a:r>
              <a:rPr lang="en-US" sz="1600" b="1" dirty="0">
                <a:solidFill>
                  <a:srgbClr val="000000"/>
                </a:solidFill>
                <a:latin typeface="Courier New"/>
                <a:ea typeface="Times New Roman"/>
                <a:cs typeface="Times New Roman"/>
              </a:rPr>
              <a:t>+ xml.$</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…51 </a:t>
            </a:r>
            <a:r>
              <a:rPr lang="en-US" sz="1600" b="1" dirty="0" smtClean="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dbElement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xml.$</a:t>
            </a:r>
            <a:r>
              <a:rPr lang="en-US" sz="1600" b="1" dirty="0" err="1" smtClean="0">
                <a:solidFill>
                  <a:srgbClr val="000000"/>
                </a:solidFill>
                <a:latin typeface="Courier New"/>
                <a:ea typeface="Times New Roman"/>
                <a:cs typeface="Times New Roman"/>
              </a:rPr>
              <a:t>Children.singleWhere</a:t>
            </a:r>
            <a:r>
              <a:rPr lang="en-US" sz="1600" b="1" dirty="0">
                <a:solidFill>
                  <a:srgbClr val="000000"/>
                </a:solidFill>
                <a:latin typeface="Courier New"/>
                <a:ea typeface="Times New Roman"/>
                <a:cs typeface="Times New Roman"/>
              </a:rPr>
              <a:t>(\el -&gt;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52 print(</a:t>
            </a:r>
            <a:r>
              <a:rPr lang="en-US" sz="1600" b="1" dirty="0" smtClean="0">
                <a:solidFill>
                  <a:srgbClr val="008000"/>
                </a:solidFill>
                <a:latin typeface="Courier New"/>
                <a:ea typeface="Times New Roman"/>
                <a:cs typeface="Times New Roman"/>
              </a:rPr>
              <a:t>"Attributes: "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dbElement.AttributesNames</a:t>
            </a: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endParaRPr lang="en-US" sz="1600" b="1" dirty="0" smtClean="0">
              <a:solidFill>
                <a:srgbClr val="000000"/>
              </a:solidFill>
              <a:latin typeface="Courier New"/>
              <a:ea typeface="Times New Roman"/>
              <a:cs typeface="Times New Roman"/>
            </a:endParaRPr>
          </a:p>
        </p:txBody>
      </p:sp>
      <p:sp>
        <p:nvSpPr>
          <p:cNvPr id="7" name="txt Output"/>
          <p:cNvSpPr txBox="1"/>
          <p:nvPr/>
        </p:nvSpPr>
        <p:spPr>
          <a:xfrm>
            <a:off x="990600" y="3429000"/>
            <a:ext cx="7924800" cy="1367696"/>
          </a:xfrm>
          <a:prstGeom prst="rect">
            <a:avLst/>
          </a:prstGeom>
          <a:noFill/>
        </p:spPr>
        <p:txBody>
          <a:bodyPr wrap="square" rtlCol="0">
            <a:noAutofit/>
          </a:bodyPr>
          <a:lstStyle/>
          <a:p>
            <a:r>
              <a:rPr lang="en-US" sz="1600" b="1" dirty="0" err="1">
                <a:solidFill>
                  <a:schemeClr val="bg1"/>
                </a:solidFill>
                <a:latin typeface="Courier New" pitchFamily="49" charset="0"/>
                <a:cs typeface="Courier New" pitchFamily="49" charset="0"/>
              </a:rPr>
              <a:t>QName</a:t>
            </a:r>
            <a:r>
              <a:rPr lang="en-US" sz="1600" b="1" dirty="0">
                <a:solidFill>
                  <a:schemeClr val="bg1"/>
                </a:solidFill>
                <a:latin typeface="Courier New" pitchFamily="49" charset="0"/>
                <a:cs typeface="Courier New" pitchFamily="49" charset="0"/>
              </a:rPr>
              <a:t>:      {http://www.w3.org/2001/XMLSchema}ExampleStrongTyped</a:t>
            </a:r>
          </a:p>
          <a:p>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Attributes: [name, driver, dbtype, </a:t>
            </a:r>
            <a:r>
              <a:rPr lang="en-US" sz="1600" b="1" dirty="0" err="1">
                <a:solidFill>
                  <a:schemeClr val="bg1"/>
                </a:solidFill>
                <a:latin typeface="Courier New" pitchFamily="49" charset="0"/>
                <a:cs typeface="Courier New" pitchFamily="49" charset="0"/>
              </a:rPr>
              <a:t>printcommands</a:t>
            </a:r>
            <a:r>
              <a:rPr lang="en-US" sz="1600" b="1" dirty="0">
                <a:solidFill>
                  <a:schemeClr val="bg1"/>
                </a:solidFill>
                <a:latin typeface="Courier New" pitchFamily="49" charset="0"/>
                <a:cs typeface="Courier New" pitchFamily="49" charset="0"/>
              </a:rPr>
              <a:t>, autoupgrade, checker]</a:t>
            </a:r>
          </a:p>
        </p:txBody>
      </p:sp>
      <p:sp>
        <p:nvSpPr>
          <p:cNvPr id="9" name="Down Arrow 8"/>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93011943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10140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XML</a:t>
            </a:r>
          </a:p>
        </p:txBody>
      </p:sp>
      <p:sp>
        <p:nvSpPr>
          <p:cNvPr id="3" name="Content Placeholder 2"/>
          <p:cNvSpPr>
            <a:spLocks noGrp="1"/>
          </p:cNvSpPr>
          <p:nvPr>
            <p:ph sz="half" idx="2"/>
          </p:nvPr>
        </p:nvSpPr>
        <p:spPr>
          <a:xfrm>
            <a:off x="4724400" y="3886200"/>
            <a:ext cx="4099560" cy="2532065"/>
          </a:xfrm>
        </p:spPr>
        <p:txBody>
          <a:bodyPr/>
          <a:lstStyle/>
          <a:p>
            <a:r>
              <a:rPr lang="en-US" dirty="0" err="1" smtClean="0"/>
              <a:t>asUTFString</a:t>
            </a:r>
            <a:r>
              <a:rPr lang="en-US" dirty="0" smtClean="0"/>
              <a:t>() method</a:t>
            </a:r>
          </a:p>
          <a:p>
            <a:pPr lvl="1"/>
            <a:r>
              <a:rPr lang="en-US" dirty="0" smtClean="0"/>
              <a:t>Serializes </a:t>
            </a:r>
            <a:r>
              <a:rPr lang="en-US" dirty="0"/>
              <a:t>the element to a String object in </a:t>
            </a:r>
            <a:r>
              <a:rPr lang="en-US" dirty="0" smtClean="0"/>
              <a:t>UTF-8</a:t>
            </a:r>
          </a:p>
          <a:p>
            <a:pPr marL="400050" lvl="1" indent="0">
              <a:buNone/>
            </a:pPr>
            <a:endParaRPr lang="en-US" dirty="0" smtClean="0"/>
          </a:p>
          <a:p>
            <a:r>
              <a:rPr lang="en-US" dirty="0" err="1" smtClean="0"/>
              <a:t>XmlSerializationOptions</a:t>
            </a:r>
            <a:r>
              <a:rPr lang="en-US" dirty="0" smtClean="0"/>
              <a:t>()</a:t>
            </a:r>
          </a:p>
          <a:p>
            <a:pPr lvl="1"/>
            <a:r>
              <a:rPr lang="en-US" dirty="0" smtClean="0"/>
              <a:t>Customize the export</a:t>
            </a:r>
            <a:endParaRPr lang="en-US" dirty="0"/>
          </a:p>
        </p:txBody>
      </p:sp>
      <p:sp>
        <p:nvSpPr>
          <p:cNvPr id="5" name="rec LineNumbers"/>
          <p:cNvSpPr/>
          <p:nvPr/>
        </p:nvSpPr>
        <p:spPr bwMode="auto">
          <a:xfrm>
            <a:off x="533400" y="914399"/>
            <a:ext cx="457200" cy="2667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2668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a:solidFill>
                  <a:srgbClr val="00000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gw.xml.XmlElement</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uses </a:t>
            </a:r>
            <a:r>
              <a:rPr lang="en-US" sz="1600" b="1" dirty="0" err="1">
                <a:solidFill>
                  <a:srgbClr val="000000"/>
                </a:solidFill>
                <a:latin typeface="Courier New"/>
                <a:ea typeface="Times New Roman"/>
                <a:cs typeface="Times New Roman"/>
              </a:rPr>
              <a:t>java.io.File</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…10 uses </a:t>
            </a:r>
            <a:r>
              <a:rPr lang="en-US" sz="1600" b="1" dirty="0" err="1">
                <a:solidFill>
                  <a:srgbClr val="000000"/>
                </a:solidFill>
                <a:latin typeface="Courier New"/>
                <a:ea typeface="Times New Roman"/>
                <a:cs typeface="Times New Roman"/>
              </a:rPr>
              <a:t>java.io.FileWriter</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…11 uses </a:t>
            </a:r>
            <a:r>
              <a:rPr lang="en-US" sz="1600" b="1" dirty="0" err="1" smtClean="0">
                <a:solidFill>
                  <a:srgbClr val="000000"/>
                </a:solidFill>
                <a:latin typeface="Courier New"/>
                <a:ea typeface="Times New Roman"/>
                <a:cs typeface="Times New Roman"/>
              </a:rPr>
              <a:t>java.io.BufferedWriter</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15 </a:t>
            </a:r>
            <a:r>
              <a:rPr lang="en-US" sz="1600" b="1" dirty="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filePathOutput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"…/xml/exampleStrongTyped_Modified.xml</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…92 </a:t>
            </a:r>
            <a:r>
              <a:rPr lang="en-US" sz="1600" b="1" dirty="0">
                <a:solidFill>
                  <a:srgbClr val="00000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outputWriter</a:t>
            </a:r>
            <a:r>
              <a:rPr lang="en-US" sz="1600" b="1" dirty="0">
                <a:solidFill>
                  <a:srgbClr val="000000"/>
                </a:solidFill>
                <a:latin typeface="Courier New"/>
                <a:ea typeface="Times New Roman"/>
                <a:cs typeface="Times New Roman"/>
              </a:rPr>
              <a:t> = new </a:t>
            </a:r>
            <a:r>
              <a:rPr lang="en-US" sz="1600" b="1" dirty="0" err="1">
                <a:solidFill>
                  <a:srgbClr val="000000"/>
                </a:solidFill>
                <a:latin typeface="Courier New"/>
                <a:ea typeface="Times New Roman"/>
                <a:cs typeface="Times New Roman"/>
              </a:rPr>
              <a:t>BufferedWriter</a:t>
            </a:r>
            <a:r>
              <a:rPr lang="en-US" sz="1600" b="1" dirty="0">
                <a:solidFill>
                  <a:srgbClr val="00000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FileWriter</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new </a:t>
            </a:r>
            <a:r>
              <a:rPr lang="en-US" sz="1600" b="1" dirty="0">
                <a:solidFill>
                  <a:srgbClr val="000000"/>
                </a:solidFill>
                <a:latin typeface="Courier New"/>
                <a:ea typeface="Times New Roman"/>
                <a:cs typeface="Times New Roman"/>
              </a:rPr>
              <a:t>File(</a:t>
            </a:r>
            <a:r>
              <a:rPr lang="en-US" sz="1600" b="1" dirty="0" err="1">
                <a:solidFill>
                  <a:srgbClr val="000000"/>
                </a:solidFill>
                <a:latin typeface="Courier New"/>
                <a:ea typeface="Times New Roman"/>
                <a:cs typeface="Times New Roman"/>
              </a:rPr>
              <a:t>filePathOutput</a:t>
            </a: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93 </a:t>
            </a:r>
            <a:r>
              <a:rPr lang="en-US" sz="1600" b="1" dirty="0" err="1" smtClean="0">
                <a:solidFill>
                  <a:srgbClr val="000000"/>
                </a:solidFill>
                <a:latin typeface="Courier New"/>
                <a:ea typeface="Times New Roman"/>
                <a:cs typeface="Times New Roman"/>
              </a:rPr>
              <a:t>outputWriter.write</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xml.asUTFString</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94 </a:t>
            </a:r>
            <a:r>
              <a:rPr lang="en-US" sz="1600" b="1" dirty="0" err="1" smtClean="0">
                <a:solidFill>
                  <a:srgbClr val="000000"/>
                </a:solidFill>
                <a:latin typeface="Courier New"/>
                <a:ea typeface="Times New Roman"/>
                <a:cs typeface="Times New Roman"/>
              </a:rPr>
              <a:t>outputWriter.close</a:t>
            </a:r>
            <a:r>
              <a:rPr lang="en-US" sz="1600" b="1" dirty="0" smtClean="0">
                <a:solidFill>
                  <a:srgbClr val="000000"/>
                </a:solidFill>
                <a:latin typeface="Courier New"/>
                <a:ea typeface="Times New Roman"/>
                <a:cs typeface="Times New Roman"/>
              </a:rPr>
              <a:t>()</a:t>
            </a:r>
          </a:p>
        </p:txBody>
      </p:sp>
      <p:sp>
        <p:nvSpPr>
          <p:cNvPr id="7" name="txt Output" hidden="1"/>
          <p:cNvSpPr txBox="1"/>
          <p:nvPr/>
        </p:nvSpPr>
        <p:spPr>
          <a:xfrm>
            <a:off x="990600" y="3343275"/>
            <a:ext cx="7924800" cy="1568871"/>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Original value: Simple value: true</a:t>
            </a:r>
          </a:p>
          <a:p>
            <a:r>
              <a:rPr lang="en-US" sz="1600" b="1" dirty="0">
                <a:solidFill>
                  <a:schemeClr val="bg1"/>
                </a:solidFill>
                <a:latin typeface="Courier New" pitchFamily="49" charset="0"/>
                <a:cs typeface="Courier New" pitchFamily="49" charset="0"/>
              </a:rPr>
              <a:t>Current value: </a:t>
            </a:r>
            <a:r>
              <a:rPr lang="en-US" sz="1600" b="1" dirty="0" smtClean="0">
                <a:solidFill>
                  <a:schemeClr val="bg1"/>
                </a:solidFill>
                <a:latin typeface="Courier New" pitchFamily="49" charset="0"/>
                <a:cs typeface="Courier New" pitchFamily="49" charset="0"/>
              </a:rPr>
              <a:t>false</a:t>
            </a:r>
            <a:endParaRPr lang="en-US" sz="1600" b="1" dirty="0">
              <a:solidFill>
                <a:schemeClr val="bg1"/>
              </a:solidFill>
              <a:latin typeface="Courier New" pitchFamily="49" charset="0"/>
              <a:cs typeface="Courier New" pitchFamily="49"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86200"/>
            <a:ext cx="3880477" cy="1947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510736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validation of XML</a:t>
            </a:r>
          </a:p>
        </p:txBody>
      </p:sp>
      <p:sp>
        <p:nvSpPr>
          <p:cNvPr id="3" name="Content Placeholder 2"/>
          <p:cNvSpPr>
            <a:spLocks noGrp="1"/>
          </p:cNvSpPr>
          <p:nvPr>
            <p:ph idx="1"/>
          </p:nvPr>
        </p:nvSpPr>
        <p:spPr>
          <a:xfrm>
            <a:off x="519113" y="4191000"/>
            <a:ext cx="8318500" cy="2209800"/>
          </a:xfrm>
        </p:spPr>
        <p:txBody>
          <a:bodyPr/>
          <a:lstStyle/>
          <a:p>
            <a:r>
              <a:rPr lang="en-US" dirty="0"/>
              <a:t>XML is validated against the XSD during import and export</a:t>
            </a:r>
          </a:p>
          <a:p>
            <a:r>
              <a:rPr lang="en-US" dirty="0" smtClean="0"/>
              <a:t>Example of invalid XML: </a:t>
            </a:r>
          </a:p>
          <a:p>
            <a:pPr lvl="1"/>
            <a:r>
              <a:rPr lang="en-US" dirty="0" smtClean="0"/>
              <a:t>No </a:t>
            </a:r>
            <a:r>
              <a:rPr lang="en-US" dirty="0"/>
              <a:t>claimSystem element defined in the </a:t>
            </a:r>
            <a:r>
              <a:rPr lang="en-US" dirty="0" err="1"/>
              <a:t>ExampleStrongTyped</a:t>
            </a:r>
            <a:r>
              <a:rPr lang="en-US" dirty="0"/>
              <a:t> XSD </a:t>
            </a:r>
            <a:endParaRPr lang="en-US" dirty="0" smtClean="0"/>
          </a:p>
          <a:p>
            <a:pPr lvl="1"/>
            <a:r>
              <a:rPr lang="en-US" dirty="0" smtClean="0"/>
              <a:t>Code throws an exception,. </a:t>
            </a:r>
            <a:r>
              <a:rPr lang="en-US" b="1" dirty="0" err="1" smtClean="0">
                <a:latin typeface="Courier New" pitchFamily="49" charset="0"/>
                <a:cs typeface="Courier New" pitchFamily="49" charset="0"/>
              </a:rPr>
              <a:t>gw.xml.XmlSortException</a:t>
            </a:r>
            <a:endParaRPr lang="en-US" b="1" dirty="0" smtClean="0">
              <a:latin typeface="Courier New" pitchFamily="49" charset="0"/>
              <a:cs typeface="Courier New" pitchFamily="49" charset="0"/>
            </a:endParaRPr>
          </a:p>
          <a:p>
            <a:endParaRPr lang="en-US" dirty="0"/>
          </a:p>
        </p:txBody>
      </p:sp>
      <p:sp>
        <p:nvSpPr>
          <p:cNvPr id="4" name="rec LineNumbers"/>
          <p:cNvSpPr/>
          <p:nvPr/>
        </p:nvSpPr>
        <p:spPr bwMode="auto">
          <a:xfrm>
            <a:off x="533400" y="914399"/>
            <a:ext cx="457200" cy="28956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 Code"/>
          <p:cNvSpPr/>
          <p:nvPr/>
        </p:nvSpPr>
        <p:spPr>
          <a:xfrm>
            <a:off x="533400" y="913180"/>
            <a:ext cx="8610600" cy="28968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22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ExampleStrongTyped.parse</a:t>
            </a:r>
            <a:r>
              <a:rPr lang="en-US" sz="1600" b="1" dirty="0">
                <a:solidFill>
                  <a:srgbClr val="000000"/>
                </a:solidFill>
                <a:latin typeface="Courier New"/>
                <a:ea typeface="Times New Roman"/>
                <a:cs typeface="Times New Roman"/>
              </a:rPr>
              <a:t>(file)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81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claimSystem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XmlElement(</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"http://guidewire.com/config"</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"claimSystem"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82 </a:t>
            </a:r>
            <a:r>
              <a:rPr lang="en-US" sz="1600" b="1" dirty="0" err="1">
                <a:solidFill>
                  <a:srgbClr val="000000"/>
                </a:solidFill>
                <a:latin typeface="Courier New"/>
                <a:ea typeface="Times New Roman"/>
                <a:cs typeface="Times New Roman"/>
              </a:rPr>
              <a:t>claimSystem.setAttributeValue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"URL"</a:t>
            </a:r>
            <a:r>
              <a:rPr lang="en-US" sz="1600" b="1" dirty="0">
                <a:solidFill>
                  <a:srgbClr val="000000"/>
                </a:solidFill>
                <a:latin typeface="Courier New"/>
                <a:ea typeface="Times New Roman"/>
                <a:cs typeface="Times New Roman"/>
              </a:rPr>
              <a:t>,</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"http://localhost:8880/</a:t>
            </a:r>
            <a:r>
              <a:rPr lang="en-US" sz="1600" b="1" dirty="0" err="1">
                <a:solidFill>
                  <a:srgbClr val="008000"/>
                </a:solidFill>
                <a:latin typeface="Courier New"/>
                <a:ea typeface="Times New Roman"/>
                <a:cs typeface="Times New Roman"/>
              </a:rPr>
              <a:t>ab</a:t>
            </a:r>
            <a:r>
              <a:rPr lang="en-US" sz="1600" b="1" dirty="0">
                <a:solidFill>
                  <a:srgbClr val="008000"/>
                </a:solidFill>
                <a:latin typeface="Courier New"/>
                <a:ea typeface="Times New Roman"/>
                <a:cs typeface="Times New Roman"/>
              </a:rPr>
              <a:t>/ContactManager.do"</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83 </a:t>
            </a:r>
            <a:r>
              <a:rPr lang="en-US" sz="1600" b="1" dirty="0" err="1">
                <a:solidFill>
                  <a:srgbClr val="000000"/>
                </a:solidFill>
                <a:latin typeface="Courier New"/>
                <a:ea typeface="Times New Roman"/>
                <a:cs typeface="Times New Roman"/>
              </a:rPr>
              <a:t>xml.addChild</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claimSystem</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…93 </a:t>
            </a:r>
            <a:r>
              <a:rPr lang="en-US" sz="1600" b="1" dirty="0">
                <a:solidFill>
                  <a:srgbClr val="00000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outputWriter2 </a:t>
            </a:r>
            <a:r>
              <a:rPr lang="en-US" sz="1600" b="1" dirty="0">
                <a:solidFill>
                  <a:srgbClr val="000000"/>
                </a:solidFill>
                <a:latin typeface="Courier New"/>
                <a:ea typeface="Times New Roman"/>
                <a:cs typeface="Times New Roman"/>
              </a:rPr>
              <a:t>= new </a:t>
            </a:r>
            <a:r>
              <a:rPr lang="en-US" sz="1600" b="1" dirty="0" err="1">
                <a:solidFill>
                  <a:srgbClr val="000000"/>
                </a:solidFill>
                <a:latin typeface="Courier New"/>
                <a:ea typeface="Times New Roman"/>
                <a:cs typeface="Times New Roman"/>
              </a:rPr>
              <a:t>BufferedWriter</a:t>
            </a:r>
            <a:r>
              <a:rPr lang="en-US" sz="1600" b="1" dirty="0">
                <a:solidFill>
                  <a:srgbClr val="00000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FileWriter</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new File(filePathOutput2)))</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94 outputWriter2.write(</a:t>
            </a:r>
            <a:r>
              <a:rPr lang="en-US" sz="1600" b="1" dirty="0" err="1" smtClean="0">
                <a:solidFill>
                  <a:srgbClr val="000000"/>
                </a:solidFill>
                <a:latin typeface="Courier New"/>
                <a:ea typeface="Times New Roman"/>
                <a:cs typeface="Times New Roman"/>
              </a:rPr>
              <a:t>xml.asUTFString</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95 outputWriter2.close()</a:t>
            </a:r>
          </a:p>
        </p:txBody>
      </p:sp>
    </p:spTree>
    <p:extLst>
      <p:ext uri="{BB962C8B-B14F-4D97-AF65-F5344CB8AC3E}">
        <p14:creationId xmlns:p14="http://schemas.microsoft.com/office/powerpoint/2010/main" val="354879935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XML</a:t>
            </a:r>
          </a:p>
          <a:p>
            <a:r>
              <a:rPr lang="en-US" dirty="0"/>
              <a:t>The XmlElement class</a:t>
            </a:r>
          </a:p>
          <a:p>
            <a:r>
              <a:rPr lang="en-US" dirty="0"/>
              <a:t>Reading untyped XML</a:t>
            </a:r>
          </a:p>
          <a:p>
            <a:r>
              <a:rPr lang="en-US" dirty="0"/>
              <a:t>Writing untyped XML</a:t>
            </a:r>
          </a:p>
          <a:p>
            <a:r>
              <a:rPr lang="en-US" dirty="0"/>
              <a:t>Working with strongly-typed XML</a:t>
            </a:r>
          </a:p>
          <a:p>
            <a:r>
              <a:rPr lang="en-US" dirty="0">
                <a:solidFill>
                  <a:schemeClr val="bg1"/>
                </a:solidFill>
              </a:rPr>
              <a:t>Additional XML tools</a:t>
            </a:r>
          </a:p>
          <a:p>
            <a:endParaRPr lang="en-US" dirty="0"/>
          </a:p>
        </p:txBody>
      </p:sp>
    </p:spTree>
    <p:extLst>
      <p:ext uri="{BB962C8B-B14F-4D97-AF65-F5344CB8AC3E}">
        <p14:creationId xmlns:p14="http://schemas.microsoft.com/office/powerpoint/2010/main" val="234011531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Numbers"/>
          <p:cNvSpPr/>
          <p:nvPr/>
        </p:nvSpPr>
        <p:spPr bwMode="auto">
          <a:xfrm>
            <a:off x="533400" y="914399"/>
            <a:ext cx="457200" cy="3124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a:t>XML</a:t>
            </a:r>
          </a:p>
        </p:txBody>
      </p:sp>
      <p:sp>
        <p:nvSpPr>
          <p:cNvPr id="4" name="Content Placeholder 3"/>
          <p:cNvSpPr>
            <a:spLocks noGrp="1"/>
          </p:cNvSpPr>
          <p:nvPr>
            <p:ph idx="1"/>
          </p:nvPr>
        </p:nvSpPr>
        <p:spPr>
          <a:xfrm>
            <a:off x="519113" y="4419600"/>
            <a:ext cx="8318500" cy="1981200"/>
          </a:xfrm>
        </p:spPr>
        <p:txBody>
          <a:bodyPr/>
          <a:lstStyle/>
          <a:p>
            <a:r>
              <a:rPr lang="en-US" dirty="0" smtClean="0"/>
              <a:t>Extensible Markup Language (</a:t>
            </a:r>
            <a:r>
              <a:rPr lang="en-US" b="1" dirty="0" smtClean="0"/>
              <a:t>XML</a:t>
            </a:r>
            <a:r>
              <a:rPr lang="en-US" dirty="0" smtClean="0"/>
              <a:t>) is a </a:t>
            </a:r>
            <a:br>
              <a:rPr lang="en-US" dirty="0" smtClean="0"/>
            </a:br>
            <a:r>
              <a:rPr lang="en-US" dirty="0" smtClean="0"/>
              <a:t>hierarchy data structure designed </a:t>
            </a:r>
            <a:br>
              <a:rPr lang="en-US" dirty="0" smtClean="0"/>
            </a:br>
            <a:r>
              <a:rPr lang="en-US" dirty="0" smtClean="0"/>
              <a:t>to transport and store data</a:t>
            </a:r>
          </a:p>
          <a:p>
            <a:endParaRPr lang="en-US" dirty="0"/>
          </a:p>
        </p:txBody>
      </p:sp>
      <p:sp>
        <p:nvSpPr>
          <p:cNvPr id="7" name="rec Code"/>
          <p:cNvSpPr/>
          <p:nvPr/>
        </p:nvSpPr>
        <p:spPr>
          <a:xfrm>
            <a:off x="533400" y="914401"/>
            <a:ext cx="8305800" cy="3124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config </a:t>
            </a:r>
            <a:r>
              <a:rPr lang="en-US" sz="1600" b="1" dirty="0" err="1" smtClean="0">
                <a:solidFill>
                  <a:srgbClr val="0000FF"/>
                </a:solidFill>
                <a:latin typeface="Courier New" pitchFamily="49" charset="0"/>
                <a:ea typeface="Times New Roman"/>
                <a:cs typeface="Courier New" pitchFamily="49" charset="0"/>
              </a:rPr>
              <a:t>xmlns</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"http://guidewire.com/config"</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   &lt;</a:t>
            </a:r>
            <a:r>
              <a:rPr lang="en-US" sz="1600" b="1" dirty="0" smtClean="0">
                <a:solidFill>
                  <a:srgbClr val="000080"/>
                </a:solidFill>
                <a:latin typeface="Courier New" pitchFamily="49" charset="0"/>
                <a:ea typeface="Times New Roman"/>
                <a:cs typeface="Courier New" pitchFamily="49" charset="0"/>
              </a:rPr>
              <a:t>param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CurrencyURL</a:t>
            </a: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FF"/>
                </a:solidFill>
                <a:latin typeface="Courier New" pitchFamily="49" charset="0"/>
                <a:ea typeface="Times New Roman"/>
                <a:cs typeface="Courier New" pitchFamily="49" charset="0"/>
              </a:rPr>
              <a:t>value=</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&gt;http://acme.x.com&lt;/</a:t>
            </a:r>
            <a:r>
              <a:rPr lang="en-US" sz="1600" b="1" dirty="0" smtClean="0">
                <a:solidFill>
                  <a:srgbClr val="000080"/>
                </a:solidFill>
                <a:latin typeface="Courier New" pitchFamily="49" charset="0"/>
                <a:ea typeface="Times New Roman"/>
                <a:cs typeface="Courier New" pitchFamily="49" charset="0"/>
              </a:rPr>
              <a:t>param</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smtClean="0">
                <a:solidFill>
                  <a:srgbClr val="000080"/>
                </a:solidFill>
                <a:latin typeface="Courier New" pitchFamily="49" charset="0"/>
                <a:ea typeface="Times New Roman"/>
                <a:cs typeface="Courier New" pitchFamily="49" charset="0"/>
              </a:rPr>
              <a:t>database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"TADatabase" </a:t>
            </a:r>
            <a:r>
              <a:rPr lang="en-US" sz="1600" b="1" dirty="0" smtClean="0">
                <a:solidFill>
                  <a:srgbClr val="0000FF"/>
                </a:solidFill>
                <a:latin typeface="Courier New" pitchFamily="49" charset="0"/>
                <a:ea typeface="Times New Roman"/>
                <a:cs typeface="Courier New" pitchFamily="49" charset="0"/>
              </a:rPr>
              <a:t>dbtype=</a:t>
            </a:r>
            <a:r>
              <a:rPr lang="en-US" sz="1600" b="1" dirty="0" smtClean="0">
                <a:solidFill>
                  <a:srgbClr val="008000"/>
                </a:solidFill>
                <a:latin typeface="Courier New" pitchFamily="49" charset="0"/>
                <a:ea typeface="Times New Roman"/>
                <a:cs typeface="Courier New" pitchFamily="49" charset="0"/>
              </a:rPr>
              <a:t>"h2" </a:t>
            </a:r>
            <a:r>
              <a:rPr lang="en-US" sz="1600" b="1" dirty="0">
                <a:solidFill>
                  <a:srgbClr val="0000FF"/>
                </a:solidFill>
                <a:latin typeface="Courier New" pitchFamily="49" charset="0"/>
                <a:ea typeface="Times New Roman"/>
                <a:cs typeface="Courier New" pitchFamily="49" charset="0"/>
              </a:rPr>
              <a:t>autoupgrade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"true"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5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"jdbcURL</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smtClean="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jdbc:h2:file:ta/</a:t>
            </a:r>
            <a:r>
              <a:rPr lang="en-US" sz="1600" b="1" dirty="0" err="1" smtClean="0">
                <a:solidFill>
                  <a:srgbClr val="008000"/>
                </a:solidFill>
                <a:latin typeface="Courier New" pitchFamily="49" charset="0"/>
                <a:ea typeface="Times New Roman"/>
                <a:cs typeface="Courier New" pitchFamily="49" charset="0"/>
              </a:rPr>
              <a:t>db</a:t>
            </a:r>
            <a:r>
              <a:rPr lang="en-US" sz="1600" b="1" dirty="0" smtClean="0">
                <a:solidFill>
                  <a:srgbClr val="008000"/>
                </a:solidFill>
                <a:latin typeface="Courier New" pitchFamily="49" charset="0"/>
                <a:ea typeface="Times New Roman"/>
                <a:cs typeface="Courier New" pitchFamily="49" charset="0"/>
              </a:rPr>
              <a:t>/ta"</a:t>
            </a:r>
            <a:r>
              <a:rPr lang="en-US" sz="1600" b="1" dirty="0" smtClean="0">
                <a:solidFill>
                  <a:srgbClr val="000000"/>
                </a:solidFill>
                <a:latin typeface="Courier New" pitchFamily="49" charset="0"/>
                <a:ea typeface="Times New Roman"/>
                <a:cs typeface="Courier New" pitchFamily="49" charset="0"/>
              </a:rPr>
              <a:t>/&gt; </a:t>
            </a:r>
            <a:endParaRPr lang="en-US" sz="1600" b="1" dirty="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6    &lt;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"jdbcURLtest</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"jdbc:h2:file:ta/</a:t>
            </a:r>
            <a:r>
              <a:rPr lang="en-US" sz="1600" b="1" dirty="0" err="1" smtClean="0">
                <a:solidFill>
                  <a:srgbClr val="008000"/>
                </a:solidFill>
                <a:latin typeface="Courier New" pitchFamily="49" charset="0"/>
                <a:ea typeface="Times New Roman"/>
                <a:cs typeface="Courier New" pitchFamily="49" charset="0"/>
              </a:rPr>
              <a:t>db</a:t>
            </a:r>
            <a:r>
              <a:rPr lang="en-US" sz="1600" b="1" dirty="0" smtClean="0">
                <a:solidFill>
                  <a:srgbClr val="008000"/>
                </a:solidFill>
                <a:latin typeface="Courier New" pitchFamily="49" charset="0"/>
                <a:ea typeface="Times New Roman"/>
                <a:cs typeface="Courier New" pitchFamily="49" charset="0"/>
              </a:rPr>
              <a:t>/test</a:t>
            </a:r>
            <a:r>
              <a:rPr lang="en-US" sz="1600" b="1" dirty="0">
                <a:solidFill>
                  <a:srgbClr val="00800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7    &lt;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"stmtPool.enabled</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a:solidFill>
                  <a:srgbClr val="008000"/>
                </a:solidFill>
                <a:latin typeface="Courier New" pitchFamily="49" charset="0"/>
                <a:ea typeface="Times New Roman"/>
                <a:cs typeface="Courier New" pitchFamily="49" charset="0"/>
              </a:rPr>
              <a:t>" </a:t>
            </a:r>
            <a:r>
              <a:rPr lang="en-US" sz="1600" b="1" dirty="0" smtClean="0">
                <a:solidFill>
                  <a:srgbClr val="008000"/>
                </a:solidFill>
                <a:latin typeface="Courier New" pitchFamily="49" charset="0"/>
                <a:ea typeface="Times New Roman"/>
                <a:cs typeface="Courier New" pitchFamily="49" charset="0"/>
              </a:rPr>
              <a:t>false</a:t>
            </a:r>
            <a:r>
              <a:rPr lang="en-US" sz="1600" b="1" dirty="0">
                <a:solidFill>
                  <a:srgbClr val="00800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8   &lt;/</a:t>
            </a:r>
            <a:r>
              <a:rPr lang="en-US" sz="1600" b="1" dirty="0" smtClean="0">
                <a:solidFill>
                  <a:srgbClr val="000080"/>
                </a:solidFill>
                <a:latin typeface="Courier New" pitchFamily="49" charset="0"/>
                <a:ea typeface="Times New Roman"/>
                <a:cs typeface="Courier New" pitchFamily="49" charset="0"/>
              </a:rPr>
              <a:t>database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9   &lt;</a:t>
            </a:r>
            <a:r>
              <a:rPr lang="en-US" sz="1600" b="1" dirty="0" smtClean="0">
                <a:solidFill>
                  <a:srgbClr val="000080"/>
                </a:solidFill>
                <a:latin typeface="Courier New" pitchFamily="49" charset="0"/>
                <a:ea typeface="Times New Roman"/>
                <a:cs typeface="Courier New" pitchFamily="49" charset="0"/>
              </a:rPr>
              <a:t>security </a:t>
            </a:r>
            <a:r>
              <a:rPr lang="en-US" sz="1600" b="1" dirty="0" smtClean="0">
                <a:solidFill>
                  <a:srgbClr val="0000FF"/>
                </a:solidFill>
                <a:latin typeface="Courier New" pitchFamily="49" charset="0"/>
                <a:ea typeface="Times New Roman"/>
                <a:cs typeface="Courier New" pitchFamily="49" charset="0"/>
              </a:rPr>
              <a:t>sessiontimeoutsecs=</a:t>
            </a:r>
            <a:r>
              <a:rPr lang="en-US" sz="1600" b="1" dirty="0" smtClean="0">
                <a:solidFill>
                  <a:srgbClr val="008000"/>
                </a:solidFill>
                <a:latin typeface="Courier New" pitchFamily="49" charset="0"/>
                <a:ea typeface="Times New Roman"/>
                <a:cs typeface="Courier New" pitchFamily="49" charset="0"/>
              </a:rPr>
              <a:t>"10800"</a:t>
            </a:r>
            <a:r>
              <a:rPr lang="en-US" sz="1600" b="1" dirty="0" smtClean="0">
                <a:solidFill>
                  <a:srgbClr val="000000"/>
                </a:solidFill>
                <a:latin typeface="Courier New" pitchFamily="49" charset="0"/>
                <a:ea typeface="Times New Roman"/>
                <a:cs typeface="Courier New" pitchFamily="49" charset="0"/>
              </a:rPr>
              <a:t>/&gt; </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636  &lt;/</a:t>
            </a:r>
            <a:r>
              <a:rPr lang="en-US" sz="1600" b="1" dirty="0" smtClean="0">
                <a:solidFill>
                  <a:srgbClr val="000080"/>
                </a:solidFill>
                <a:latin typeface="Courier New" pitchFamily="49" charset="0"/>
                <a:ea typeface="Times New Roman"/>
                <a:cs typeface="Courier New" pitchFamily="49" charset="0"/>
              </a:rPr>
              <a:t>config</a:t>
            </a:r>
            <a:r>
              <a:rPr lang="en-US" sz="1600" b="1" dirty="0" smtClean="0">
                <a:solidFill>
                  <a:srgbClr val="000000"/>
                </a:solidFill>
                <a:latin typeface="Courier New" pitchFamily="49" charset="0"/>
                <a:ea typeface="Times New Roman"/>
                <a:cs typeface="Courier New" pitchFamily="49" charset="0"/>
              </a:rPr>
              <a:t>&gt;</a:t>
            </a:r>
            <a:endParaRPr lang="en-US" sz="1600" b="1" dirty="0">
              <a:latin typeface="Courier New" pitchFamily="49" charset="0"/>
              <a:cs typeface="Courier New" pitchFamily="49" charset="0"/>
            </a:endParaRPr>
          </a:p>
        </p:txBody>
      </p:sp>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48006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951569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XMLNode</a:t>
            </a:r>
            <a:r>
              <a:rPr lang="en-US" dirty="0"/>
              <a:t> versus XmlElement</a:t>
            </a:r>
          </a:p>
        </p:txBody>
      </p:sp>
      <p:graphicFrame>
        <p:nvGraphicFramePr>
          <p:cNvPr id="2" name="Table 1"/>
          <p:cNvGraphicFramePr>
            <a:graphicFrameLocks noGrp="1"/>
          </p:cNvGraphicFramePr>
          <p:nvPr>
            <p:extLst>
              <p:ext uri="{D42A27DB-BD31-4B8C-83A1-F6EECF244321}">
                <p14:modId xmlns:p14="http://schemas.microsoft.com/office/powerpoint/2010/main" val="1558767984"/>
              </p:ext>
            </p:extLst>
          </p:nvPr>
        </p:nvGraphicFramePr>
        <p:xfrm>
          <a:off x="533400" y="914400"/>
          <a:ext cx="8153400" cy="4920344"/>
        </p:xfrm>
        <a:graphic>
          <a:graphicData uri="http://schemas.openxmlformats.org/drawingml/2006/table">
            <a:tbl>
              <a:tblPr firstRow="1" firstCol="1" bandRow="1">
                <a:tableStyleId>{93296810-A885-4BE3-A3E7-6D5BEEA58F35}</a:tableStyleId>
              </a:tblPr>
              <a:tblGrid>
                <a:gridCol w="2717800"/>
                <a:gridCol w="2717800"/>
                <a:gridCol w="2717800"/>
              </a:tblGrid>
              <a:tr h="772886">
                <a:tc>
                  <a:txBody>
                    <a:bodyPr/>
                    <a:lstStyle/>
                    <a:p>
                      <a:endParaRPr lang="en-US" dirty="0"/>
                    </a:p>
                  </a:txBody>
                  <a:tcPr>
                    <a:solidFill>
                      <a:schemeClr val="tx1"/>
                    </a:solidFill>
                  </a:tcPr>
                </a:tc>
                <a:tc>
                  <a:txBody>
                    <a:bodyPr/>
                    <a:lstStyle/>
                    <a:p>
                      <a:r>
                        <a:rPr lang="en-US" dirty="0" err="1" smtClean="0"/>
                        <a:t>XML</a:t>
                      </a:r>
                      <a:r>
                        <a:rPr lang="en-US" baseline="0" dirty="0" err="1" smtClean="0"/>
                        <a:t>Node</a:t>
                      </a:r>
                      <a:endParaRPr lang="en-US" dirty="0"/>
                    </a:p>
                  </a:txBody>
                  <a:tcPr/>
                </a:tc>
                <a:tc>
                  <a:txBody>
                    <a:bodyPr/>
                    <a:lstStyle/>
                    <a:p>
                      <a:r>
                        <a:rPr lang="en-US" dirty="0" smtClean="0"/>
                        <a:t>XmlElement</a:t>
                      </a:r>
                      <a:endParaRPr lang="en-US" dirty="0"/>
                    </a:p>
                  </a:txBody>
                  <a:tcPr/>
                </a:tc>
              </a:tr>
              <a:tr h="772886">
                <a:tc>
                  <a:txBody>
                    <a:bodyPr/>
                    <a:lstStyle/>
                    <a:p>
                      <a:r>
                        <a:rPr lang="en-US" dirty="0" smtClean="0"/>
                        <a:t>Gosu type for names</a:t>
                      </a:r>
                      <a:br>
                        <a:rPr lang="en-US" dirty="0" smtClean="0"/>
                      </a:br>
                      <a:r>
                        <a:rPr lang="en-US" dirty="0" smtClean="0"/>
                        <a:t>of elements and attributes</a:t>
                      </a:r>
                      <a:endParaRPr lang="en-US" dirty="0"/>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String</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QName</a:t>
                      </a:r>
                    </a:p>
                  </a:txBody>
                  <a:tcPr horzOverflow="overflow"/>
                </a:tc>
              </a:tr>
              <a:tr h="772886">
                <a:tc>
                  <a:txBody>
                    <a:bodyPr/>
                    <a:lstStyle/>
                    <a:p>
                      <a:r>
                        <a:rPr lang="en-US" dirty="0" smtClean="0"/>
                        <a:t>Gosu type for values</a:t>
                      </a:r>
                      <a:br>
                        <a:rPr lang="en-US" dirty="0" smtClean="0"/>
                      </a:br>
                      <a:r>
                        <a:rPr lang="en-US" dirty="0" smtClean="0"/>
                        <a:t>of attributes and simple values</a:t>
                      </a:r>
                      <a:endParaRPr lang="en-US" dirty="0"/>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String</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sym typeface="Wingdings" pitchFamily="2" charset="2"/>
                        </a:rPr>
                        <a:t>XmlSimpleValue</a:t>
                      </a:r>
                    </a:p>
                  </a:txBody>
                  <a:tcPr horzOverflow="overflow"/>
                </a:tc>
              </a:tr>
              <a:tr h="772886">
                <a:tc>
                  <a:txBody>
                    <a:bodyPr/>
                    <a:lstStyle/>
                    <a:p>
                      <a:r>
                        <a:rPr lang="en-US" dirty="0" smtClean="0"/>
                        <a:t>XML comments (import)</a:t>
                      </a:r>
                      <a:endParaRPr lang="en-US" dirty="0"/>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Attempts to preserve comments</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Comments are discarded</a:t>
                      </a:r>
                    </a:p>
                  </a:txBody>
                  <a:tcPr horzOverflow="overflow"/>
                </a:tc>
              </a:tr>
              <a:tr h="772886">
                <a:tc>
                  <a:txBody>
                    <a:bodyPr/>
                    <a:lstStyle/>
                    <a:p>
                      <a:r>
                        <a:rPr lang="en-US" dirty="0" smtClean="0"/>
                        <a:t>XML comments (export)</a:t>
                      </a:r>
                      <a:endParaRPr lang="en-US" dirty="0"/>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Comments are serialized</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Comments are serialized</a:t>
                      </a:r>
                    </a:p>
                  </a:txBody>
                  <a:tcPr horzOverflow="overflow"/>
                </a:tc>
              </a:tr>
              <a:tr h="772886">
                <a:tc>
                  <a:txBody>
                    <a:bodyPr/>
                    <a:lstStyle/>
                    <a:p>
                      <a:r>
                        <a:rPr lang="en-US" dirty="0" smtClean="0"/>
                        <a:t>Handling of whitespace</a:t>
                      </a:r>
                      <a:endParaRPr lang="en-US" dirty="0"/>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Whitespace is discarded</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Varied (see notes)</a:t>
                      </a:r>
                    </a:p>
                  </a:txBody>
                  <a:tcPr horzOverflow="overflow"/>
                </a:tc>
              </a:tr>
            </a:tbl>
          </a:graphicData>
        </a:graphic>
      </p:graphicFrame>
    </p:spTree>
    <p:extLst>
      <p:ext uri="{BB962C8B-B14F-4D97-AF65-F5344CB8AC3E}">
        <p14:creationId xmlns:p14="http://schemas.microsoft.com/office/powerpoint/2010/main" val="181684745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bwMode="auto">
          <a:xfrm>
            <a:off x="2095998" y="1396172"/>
            <a:ext cx="4076202" cy="530225"/>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smtClean="0"/>
              <a:t>XML model</a:t>
            </a:r>
            <a:endParaRPr lang="en-US" dirty="0"/>
          </a:p>
        </p:txBody>
      </p:sp>
      <p:sp>
        <p:nvSpPr>
          <p:cNvPr id="4" name="Content Placeholder 3"/>
          <p:cNvSpPr>
            <a:spLocks noGrp="1"/>
          </p:cNvSpPr>
          <p:nvPr>
            <p:ph idx="1"/>
          </p:nvPr>
        </p:nvSpPr>
        <p:spPr/>
        <p:txBody>
          <a:bodyPr/>
          <a:lstStyle/>
          <a:p>
            <a:r>
              <a:rPr lang="en-US" dirty="0"/>
              <a:t>An </a:t>
            </a:r>
            <a:r>
              <a:rPr lang="en-US" b="1" dirty="0"/>
              <a:t>XML model </a:t>
            </a:r>
            <a:r>
              <a:rPr lang="en-US" dirty="0"/>
              <a:t>is a file that generates dynamic XML based on an input object</a:t>
            </a:r>
          </a:p>
          <a:p>
            <a:r>
              <a:rPr lang="en-US" dirty="0" smtClean="0"/>
              <a:t>Accepts </a:t>
            </a:r>
            <a:r>
              <a:rPr lang="en-US" dirty="0"/>
              <a:t>a single input </a:t>
            </a:r>
            <a:r>
              <a:rPr lang="en-US" dirty="0" smtClean="0"/>
              <a:t>object and can specify</a:t>
            </a:r>
          </a:p>
          <a:p>
            <a:pPr lvl="1"/>
            <a:r>
              <a:rPr lang="en-US" dirty="0" smtClean="0"/>
              <a:t>XML-formatted </a:t>
            </a:r>
            <a:r>
              <a:rPr lang="en-US" dirty="0"/>
              <a:t>values from that object</a:t>
            </a:r>
          </a:p>
          <a:p>
            <a:pPr lvl="1"/>
            <a:r>
              <a:rPr lang="en-US" dirty="0" smtClean="0"/>
              <a:t>XML-formatted </a:t>
            </a:r>
            <a:r>
              <a:rPr lang="en-US" dirty="0"/>
              <a:t>values from related objects</a:t>
            </a:r>
          </a:p>
          <a:p>
            <a:endParaRPr lang="en-US" dirty="0"/>
          </a:p>
        </p:txBody>
      </p:sp>
      <p:sp>
        <p:nvSpPr>
          <p:cNvPr id="7" name="Text Box 18"/>
          <p:cNvSpPr txBox="1">
            <a:spLocks noChangeArrowheads="1"/>
          </p:cNvSpPr>
          <p:nvPr/>
        </p:nvSpPr>
        <p:spPr bwMode="auto">
          <a:xfrm>
            <a:off x="6172200" y="914400"/>
            <a:ext cx="2781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91440" tIns="91440" rIns="91440" bIns="91440" anchor="ctr">
            <a:no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sz="2000" dirty="0">
                <a:solidFill>
                  <a:schemeClr val="bg1"/>
                </a:solidFill>
                <a:latin typeface="Courier New" pitchFamily="49" charset="0"/>
                <a:cs typeface="Courier New" pitchFamily="49" charset="0"/>
              </a:rPr>
              <a:t>&lt;ABContact&gt;</a:t>
            </a:r>
            <a:br>
              <a:rPr lang="en-US" sz="2000" dirty="0">
                <a:solidFill>
                  <a:schemeClr val="bg1"/>
                </a:solidFill>
                <a:latin typeface="Courier New" pitchFamily="49" charset="0"/>
                <a:cs typeface="Courier New" pitchFamily="49" charset="0"/>
              </a:rPr>
            </a:br>
            <a:r>
              <a:rPr lang="en-US" sz="2000" dirty="0" smtClean="0">
                <a:solidFill>
                  <a:schemeClr val="bg1"/>
                </a:solidFill>
                <a:latin typeface="Courier New" pitchFamily="49" charset="0"/>
                <a:cs typeface="Courier New" pitchFamily="49" charset="0"/>
              </a:rPr>
              <a:t>  &lt;</a:t>
            </a:r>
            <a:r>
              <a:rPr lang="en-US" sz="2000" dirty="0">
                <a:solidFill>
                  <a:schemeClr val="bg1"/>
                </a:solidFill>
                <a:latin typeface="Courier New" pitchFamily="49" charset="0"/>
                <a:cs typeface="Courier New" pitchFamily="49" charset="0"/>
              </a:rPr>
              <a:t>PublicID&gt;ab:68</a:t>
            </a:r>
            <a:br>
              <a:rPr lang="en-US" sz="2000" dirty="0">
                <a:solidFill>
                  <a:schemeClr val="bg1"/>
                </a:solidFill>
                <a:latin typeface="Courier New" pitchFamily="49" charset="0"/>
                <a:cs typeface="Courier New" pitchFamily="49" charset="0"/>
              </a:rPr>
            </a:br>
            <a:r>
              <a:rPr lang="en-US" sz="2000" dirty="0">
                <a:solidFill>
                  <a:schemeClr val="bg1"/>
                </a:solidFill>
                <a:latin typeface="Courier New" pitchFamily="49" charset="0"/>
                <a:cs typeface="Courier New" pitchFamily="49" charset="0"/>
              </a:rPr>
              <a:t>  </a:t>
            </a:r>
            <a:r>
              <a:rPr lang="en-US" sz="2000" dirty="0" smtClean="0">
                <a:solidFill>
                  <a:schemeClr val="bg1"/>
                </a:solidFill>
                <a:latin typeface="Courier New" pitchFamily="49" charset="0"/>
                <a:cs typeface="Courier New" pitchFamily="49" charset="0"/>
              </a:rPr>
              <a:t>&lt;/</a:t>
            </a:r>
            <a:r>
              <a:rPr lang="en-US" sz="2000" dirty="0">
                <a:solidFill>
                  <a:schemeClr val="bg1"/>
                </a:solidFill>
                <a:latin typeface="Courier New" pitchFamily="49" charset="0"/>
                <a:cs typeface="Courier New" pitchFamily="49" charset="0"/>
              </a:rPr>
              <a:t>PublicID&gt;</a:t>
            </a:r>
            <a:br>
              <a:rPr lang="en-US" sz="2000" dirty="0">
                <a:solidFill>
                  <a:schemeClr val="bg1"/>
                </a:solidFill>
                <a:latin typeface="Courier New" pitchFamily="49" charset="0"/>
                <a:cs typeface="Courier New" pitchFamily="49" charset="0"/>
              </a:rPr>
            </a:br>
            <a:r>
              <a:rPr lang="en-US" sz="2000" dirty="0">
                <a:solidFill>
                  <a:schemeClr val="bg1"/>
                </a:solidFill>
                <a:latin typeface="Courier New" pitchFamily="49" charset="0"/>
                <a:cs typeface="Courier New" pitchFamily="49" charset="0"/>
              </a:rPr>
              <a:t>&lt;/ABContact&gt;</a:t>
            </a:r>
          </a:p>
        </p:txBody>
      </p:sp>
      <p:sp>
        <p:nvSpPr>
          <p:cNvPr id="15" name="Text Box 40"/>
          <p:cNvSpPr txBox="1">
            <a:spLocks noChangeArrowheads="1"/>
          </p:cNvSpPr>
          <p:nvPr/>
        </p:nvSpPr>
        <p:spPr bwMode="auto">
          <a:xfrm>
            <a:off x="914400" y="2377558"/>
            <a:ext cx="12643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ABContact</a:t>
            </a:r>
            <a:r>
              <a:rPr lang="en-US" dirty="0">
                <a:solidFill>
                  <a:schemeClr val="bg1"/>
                </a:solidFill>
              </a:rPr>
              <a:t/>
            </a:r>
            <a:br>
              <a:rPr lang="en-US" dirty="0">
                <a:solidFill>
                  <a:schemeClr val="bg1"/>
                </a:solidFill>
              </a:rPr>
            </a:br>
            <a:r>
              <a:rPr lang="en-US" dirty="0">
                <a:solidFill>
                  <a:schemeClr val="bg1"/>
                </a:solidFill>
              </a:rPr>
              <a:t>68</a:t>
            </a:r>
          </a:p>
        </p:txBody>
      </p:sp>
      <p:grpSp>
        <p:nvGrpSpPr>
          <p:cNvPr id="28" name="icn Entity EventAware"/>
          <p:cNvGrpSpPr/>
          <p:nvPr/>
        </p:nvGrpSpPr>
        <p:grpSpPr>
          <a:xfrm>
            <a:off x="914400" y="886503"/>
            <a:ext cx="1264309" cy="1481412"/>
            <a:chOff x="2448995" y="2044222"/>
            <a:chExt cx="1532365" cy="1795498"/>
          </a:xfrm>
        </p:grpSpPr>
        <p:pic>
          <p:nvPicPr>
            <p:cNvPr id="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oup 29"/>
            <p:cNvGrpSpPr/>
            <p:nvPr/>
          </p:nvGrpSpPr>
          <p:grpSpPr>
            <a:xfrm>
              <a:off x="3298002" y="2109793"/>
              <a:ext cx="569146" cy="552157"/>
              <a:chOff x="8351520" y="2281418"/>
              <a:chExt cx="1021080" cy="990600"/>
            </a:xfrm>
          </p:grpSpPr>
          <p:sp>
            <p:nvSpPr>
              <p:cNvPr id="31" name="Arc 30"/>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32" name="Arc 31"/>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
        <p:nvSpPr>
          <p:cNvPr id="33" name="Text Box 4"/>
          <p:cNvSpPr txBox="1">
            <a:spLocks noChangeArrowheads="1"/>
          </p:cNvSpPr>
          <p:nvPr/>
        </p:nvSpPr>
        <p:spPr bwMode="auto">
          <a:xfrm>
            <a:off x="3983644" y="2359522"/>
            <a:ext cx="101817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 </a:t>
            </a:r>
            <a:br>
              <a:rPr lang="en-US" sz="1600" dirty="0" smtClean="0">
                <a:solidFill>
                  <a:schemeClr val="bg1"/>
                </a:solidFill>
              </a:rPr>
            </a:br>
            <a:r>
              <a:rPr lang="en-US" sz="1600" dirty="0" smtClean="0">
                <a:solidFill>
                  <a:schemeClr val="bg1"/>
                </a:solidFill>
              </a:rPr>
              <a:t>model</a:t>
            </a:r>
            <a:endParaRPr lang="en-US" sz="1600" dirty="0">
              <a:solidFill>
                <a:schemeClr val="bg1"/>
              </a:solidFill>
            </a:endParaRPr>
          </a:p>
        </p:txBody>
      </p:sp>
      <p:pic>
        <p:nvPicPr>
          <p:cNvPr id="16" name="icn XML 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97" y="931079"/>
            <a:ext cx="1018178" cy="1225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 Box 4"/>
          <p:cNvSpPr txBox="1">
            <a:spLocks noChangeArrowheads="1"/>
          </p:cNvSpPr>
          <p:nvPr/>
        </p:nvSpPr>
        <p:spPr bwMode="auto">
          <a:xfrm>
            <a:off x="6172200" y="2367915"/>
            <a:ext cx="27813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a:t>
            </a:r>
            <a:br>
              <a:rPr lang="en-US" sz="1600" dirty="0" smtClean="0">
                <a:solidFill>
                  <a:schemeClr val="bg1"/>
                </a:solidFill>
              </a:rPr>
            </a:br>
            <a:r>
              <a:rPr lang="en-US" sz="1600" dirty="0" smtClean="0">
                <a:solidFill>
                  <a:schemeClr val="bg1"/>
                </a:solidFill>
              </a:rPr>
              <a:t>data</a:t>
            </a:r>
            <a:endParaRPr lang="en-US" sz="1600" dirty="0">
              <a:solidFill>
                <a:schemeClr val="bg1"/>
              </a:solidFill>
            </a:endParaRPr>
          </a:p>
        </p:txBody>
      </p:sp>
    </p:spTree>
    <p:extLst>
      <p:ext uri="{BB962C8B-B14F-4D97-AF65-F5344CB8AC3E}">
        <p14:creationId xmlns:p14="http://schemas.microsoft.com/office/powerpoint/2010/main" val="100924496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model editor</a:t>
            </a:r>
          </a:p>
        </p:txBody>
      </p:sp>
      <p:sp>
        <p:nvSpPr>
          <p:cNvPr id="4" name="Content Placeholder 3"/>
          <p:cNvSpPr>
            <a:spLocks noGrp="1"/>
          </p:cNvSpPr>
          <p:nvPr>
            <p:ph sz="half" idx="2"/>
          </p:nvPr>
        </p:nvSpPr>
        <p:spPr>
          <a:xfrm>
            <a:off x="6019800" y="914401"/>
            <a:ext cx="2819400" cy="5475289"/>
          </a:xfrm>
        </p:spPr>
        <p:txBody>
          <a:bodyPr/>
          <a:lstStyle/>
          <a:p>
            <a:r>
              <a:rPr lang="en-US" dirty="0" smtClean="0"/>
              <a:t>XML Model editor creates GX Models</a:t>
            </a:r>
          </a:p>
          <a:p>
            <a:pPr lvl="1"/>
            <a:r>
              <a:rPr lang="en-US" dirty="0" smtClean="0"/>
              <a:t>File extension is .gx</a:t>
            </a:r>
          </a:p>
          <a:p>
            <a:r>
              <a:rPr lang="en-US" dirty="0" smtClean="0"/>
              <a:t>Steps to create</a:t>
            </a:r>
          </a:p>
          <a:p>
            <a:pPr marL="857250" lvl="1" indent="-457200">
              <a:buFont typeface="+mj-lt"/>
              <a:buAutoNum type="arabicPeriod"/>
            </a:pPr>
            <a:r>
              <a:rPr lang="en-US" dirty="0"/>
              <a:t>Create </a:t>
            </a:r>
            <a:r>
              <a:rPr lang="en-US" dirty="0" smtClean="0"/>
              <a:t>GX model</a:t>
            </a:r>
            <a:endParaRPr lang="en-US" dirty="0"/>
          </a:p>
          <a:p>
            <a:pPr marL="857250" lvl="1" indent="-457200">
              <a:buFont typeface="+mj-lt"/>
              <a:buAutoNum type="arabicPeriod"/>
            </a:pPr>
            <a:r>
              <a:rPr lang="en-US" dirty="0"/>
              <a:t>Add fields to the model</a:t>
            </a:r>
          </a:p>
          <a:p>
            <a:pPr marL="857250" lvl="1" indent="-457200">
              <a:buFont typeface="+mj-lt"/>
              <a:buAutoNum type="arabicPeriod"/>
            </a:pPr>
            <a:r>
              <a:rPr lang="en-US" dirty="0"/>
              <a:t>Use the model to generate the message </a:t>
            </a:r>
            <a:r>
              <a:rPr lang="en-US" dirty="0" smtClean="0"/>
              <a:t>payload</a:t>
            </a:r>
            <a:endParaRPr lang="en-US" dirty="0"/>
          </a:p>
        </p:txBody>
      </p:sp>
      <p:pic>
        <p:nvPicPr>
          <p:cNvPr id="12292"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76200" y="939800"/>
            <a:ext cx="6629400" cy="4752584"/>
          </a:xfrm>
          <a:prstGeom prst="rect">
            <a:avLst/>
          </a:prstGeom>
          <a:noFill/>
          <a:ln>
            <a:noFill/>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bwMode="auto">
          <a:xfrm>
            <a:off x="1638300" y="1371600"/>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Fields to add </a:t>
            </a:r>
            <a:br>
              <a:rPr lang="en-US" dirty="0" smtClean="0">
                <a:solidFill>
                  <a:schemeClr val="bg1"/>
                </a:solidFill>
              </a:rPr>
            </a:br>
            <a:r>
              <a:rPr lang="en-US" dirty="0" smtClean="0">
                <a:solidFill>
                  <a:schemeClr val="bg1"/>
                </a:solidFill>
              </a:rPr>
              <a:t>based on entity</a:t>
            </a:r>
            <a:endParaRPr lang="en-US" dirty="0">
              <a:solidFill>
                <a:schemeClr val="bg1"/>
              </a:solidFill>
            </a:endParaRPr>
          </a:p>
        </p:txBody>
      </p:sp>
      <p:sp>
        <p:nvSpPr>
          <p:cNvPr id="11" name="Line 4"/>
          <p:cNvSpPr>
            <a:spLocks noChangeShapeType="1"/>
          </p:cNvSpPr>
          <p:nvPr/>
        </p:nvSpPr>
        <p:spPr bwMode="auto">
          <a:xfrm flipH="1">
            <a:off x="2057400" y="2001842"/>
            <a:ext cx="457199" cy="523079"/>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2" name="Line 4"/>
          <p:cNvSpPr>
            <a:spLocks noChangeShapeType="1"/>
          </p:cNvSpPr>
          <p:nvPr/>
        </p:nvSpPr>
        <p:spPr bwMode="auto">
          <a:xfrm flipH="1" flipV="1">
            <a:off x="5143497" y="2182021"/>
            <a:ext cx="266701" cy="34290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3" name="Line 4"/>
          <p:cNvSpPr>
            <a:spLocks noChangeShapeType="1"/>
          </p:cNvSpPr>
          <p:nvPr/>
        </p:nvSpPr>
        <p:spPr bwMode="auto">
          <a:xfrm flipH="1" flipV="1">
            <a:off x="4095745" y="4648200"/>
            <a:ext cx="438150" cy="84376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 name="Rounded Rectangle 8"/>
          <p:cNvSpPr/>
          <p:nvPr/>
        </p:nvSpPr>
        <p:spPr bwMode="auto">
          <a:xfrm>
            <a:off x="4038600" y="2514600"/>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Fields</a:t>
            </a:r>
            <a:br>
              <a:rPr lang="en-US" dirty="0" smtClean="0">
                <a:solidFill>
                  <a:schemeClr val="bg1"/>
                </a:solidFill>
              </a:rPr>
            </a:br>
            <a:r>
              <a:rPr lang="en-US" dirty="0" smtClean="0">
                <a:solidFill>
                  <a:schemeClr val="bg1"/>
                </a:solidFill>
              </a:rPr>
              <a:t>added to Model</a:t>
            </a:r>
            <a:endParaRPr lang="en-US" dirty="0">
              <a:solidFill>
                <a:schemeClr val="bg1"/>
              </a:solidFill>
            </a:endParaRPr>
          </a:p>
        </p:txBody>
      </p:sp>
      <p:sp>
        <p:nvSpPr>
          <p:cNvPr id="10" name="Rounded Rectangle 9"/>
          <p:cNvSpPr/>
          <p:nvPr/>
        </p:nvSpPr>
        <p:spPr bwMode="auto">
          <a:xfrm>
            <a:off x="3657598" y="5491962"/>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Sample XML</a:t>
            </a:r>
            <a:br>
              <a:rPr lang="en-US" dirty="0" smtClean="0">
                <a:solidFill>
                  <a:schemeClr val="bg1"/>
                </a:solidFill>
              </a:rPr>
            </a:br>
            <a:r>
              <a:rPr lang="en-US" dirty="0" smtClean="0">
                <a:solidFill>
                  <a:schemeClr val="bg1"/>
                </a:solidFill>
              </a:rPr>
              <a:t>or Schema</a:t>
            </a:r>
            <a:endParaRPr lang="en-US" dirty="0">
              <a:solidFill>
                <a:schemeClr val="bg1"/>
              </a:solidFill>
            </a:endParaRPr>
          </a:p>
        </p:txBody>
      </p:sp>
    </p:spTree>
    <p:extLst>
      <p:ext uri="{BB962C8B-B14F-4D97-AF65-F5344CB8AC3E}">
        <p14:creationId xmlns:p14="http://schemas.microsoft.com/office/powerpoint/2010/main" val="157749815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fundamental features of XML</a:t>
            </a:r>
          </a:p>
          <a:p>
            <a:pPr lvl="1"/>
            <a:r>
              <a:rPr lang="en-US" dirty="0"/>
              <a:t>Describe the basic functionality of the Guidewire XmlElement class</a:t>
            </a:r>
          </a:p>
          <a:p>
            <a:pPr lvl="1"/>
            <a:r>
              <a:rPr lang="en-US" dirty="0"/>
              <a:t>Import and export untyped XML using Gosu</a:t>
            </a:r>
          </a:p>
          <a:p>
            <a:pPr lvl="1"/>
            <a:r>
              <a:rPr lang="en-US" dirty="0"/>
              <a:t>Import and export strongly typed XML using Gosu and an XSD</a:t>
            </a:r>
          </a:p>
          <a:p>
            <a:pPr lvl="1"/>
            <a:r>
              <a:rPr lang="en-US" dirty="0"/>
              <a:t>Identify additional Guidewire tools for working with XML</a:t>
            </a:r>
          </a:p>
          <a:p>
            <a:pPr lvl="1"/>
            <a:endParaRPr lang="en-US" dirty="0"/>
          </a:p>
        </p:txBody>
      </p:sp>
    </p:spTree>
    <p:extLst>
      <p:ext uri="{BB962C8B-B14F-4D97-AF65-F5344CB8AC3E}">
        <p14:creationId xmlns:p14="http://schemas.microsoft.com/office/powerpoint/2010/main" val="30633440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difference between untyped and strongly typed XML?</a:t>
            </a:r>
          </a:p>
          <a:p>
            <a:r>
              <a:rPr lang="en-US" dirty="0"/>
              <a:t>Imagine an XML file is parsed without an XSD into a variable called "xml". The first child of the root object is an element named &lt;</a:t>
            </a:r>
            <a:r>
              <a:rPr lang="en-US" dirty="0" err="1"/>
              <a:t>loadOptions</a:t>
            </a:r>
            <a:r>
              <a:rPr lang="en-US" dirty="0"/>
              <a:t>&gt; and there are no other elements with that name. Name two Gosu expressions that would access the &lt;</a:t>
            </a:r>
            <a:r>
              <a:rPr lang="en-US" dirty="0" err="1"/>
              <a:t>loadOptions</a:t>
            </a:r>
            <a:r>
              <a:rPr lang="en-US" dirty="0"/>
              <a:t>&gt; element.</a:t>
            </a:r>
          </a:p>
          <a:p>
            <a:r>
              <a:rPr lang="en-US" dirty="0"/>
              <a:t>How do you make an XSD known to Guidewire?</a:t>
            </a:r>
          </a:p>
          <a:p>
            <a:r>
              <a:rPr lang="en-US" dirty="0"/>
              <a:t>Name two features of strongly typed XML that are not available with untyped XML.</a:t>
            </a:r>
          </a:p>
          <a:p>
            <a:endParaRPr lang="en-US" dirty="0"/>
          </a:p>
        </p:txBody>
      </p:sp>
    </p:spTree>
    <p:extLst>
      <p:ext uri="{BB962C8B-B14F-4D97-AF65-F5344CB8AC3E}">
        <p14:creationId xmlns:p14="http://schemas.microsoft.com/office/powerpoint/2010/main" val="220891661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elements</a:t>
            </a:r>
          </a:p>
        </p:txBody>
      </p:sp>
      <p:sp>
        <p:nvSpPr>
          <p:cNvPr id="3" name="Content Placeholder 2"/>
          <p:cNvSpPr>
            <a:spLocks noGrp="1"/>
          </p:cNvSpPr>
          <p:nvPr>
            <p:ph idx="1"/>
          </p:nvPr>
        </p:nvSpPr>
        <p:spPr>
          <a:xfrm>
            <a:off x="519113" y="3200400"/>
            <a:ext cx="8318500" cy="3200400"/>
          </a:xfrm>
        </p:spPr>
        <p:txBody>
          <a:bodyPr/>
          <a:lstStyle/>
          <a:p>
            <a:r>
              <a:rPr lang="en-US" dirty="0" smtClean="0"/>
              <a:t>XML elements have:</a:t>
            </a:r>
            <a:endParaRPr lang="en-US" dirty="0"/>
          </a:p>
          <a:p>
            <a:pPr lvl="1"/>
            <a:r>
              <a:rPr lang="en-US" dirty="0"/>
              <a:t>A </a:t>
            </a:r>
            <a:r>
              <a:rPr lang="en-US" dirty="0" smtClean="0"/>
              <a:t>case sensitive name</a:t>
            </a:r>
          </a:p>
          <a:p>
            <a:pPr lvl="1"/>
            <a:r>
              <a:rPr lang="en-US" dirty="0" smtClean="0"/>
              <a:t>An opening and closing declaration</a:t>
            </a:r>
            <a:endParaRPr lang="en-US" dirty="0"/>
          </a:p>
          <a:p>
            <a:pPr lvl="1"/>
            <a:r>
              <a:rPr lang="en-US" dirty="0" smtClean="0"/>
              <a:t>One </a:t>
            </a:r>
            <a:r>
              <a:rPr lang="en-US" dirty="0"/>
              <a:t>or more optional attribute name/value pairs</a:t>
            </a:r>
          </a:p>
          <a:p>
            <a:r>
              <a:rPr lang="en-US" dirty="0" smtClean="0"/>
              <a:t>Contents can be Empty, have Text, and/or Child elements</a:t>
            </a:r>
          </a:p>
          <a:p>
            <a:pPr lvl="1"/>
            <a:r>
              <a:rPr lang="en-US" dirty="0" smtClean="0"/>
              <a:t>Line 3 is Text</a:t>
            </a:r>
          </a:p>
          <a:p>
            <a:pPr lvl="1"/>
            <a:r>
              <a:rPr lang="en-US" dirty="0" smtClean="0"/>
              <a:t>Line 4 is Children (5-7)</a:t>
            </a:r>
          </a:p>
          <a:p>
            <a:pPr lvl="1"/>
            <a:r>
              <a:rPr lang="en-US" dirty="0" smtClean="0"/>
              <a:t>Line 10 is Empty</a:t>
            </a:r>
            <a:endParaRPr lang="en-US" dirty="0"/>
          </a:p>
        </p:txBody>
      </p:sp>
      <p:sp>
        <p:nvSpPr>
          <p:cNvPr id="8" name="rec LineNumbers"/>
          <p:cNvSpPr/>
          <p:nvPr/>
        </p:nvSpPr>
        <p:spPr bwMode="auto">
          <a:xfrm>
            <a:off x="533400" y="914399"/>
            <a:ext cx="457200" cy="1981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Code"/>
          <p:cNvSpPr/>
          <p:nvPr/>
        </p:nvSpPr>
        <p:spPr>
          <a:xfrm>
            <a:off x="533400" y="914401"/>
            <a:ext cx="8610600" cy="1981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…3   &lt;</a:t>
            </a:r>
            <a:r>
              <a:rPr lang="en-US" sz="1600" b="1" dirty="0" smtClean="0">
                <a:solidFill>
                  <a:srgbClr val="000080"/>
                </a:solidFill>
                <a:latin typeface="Courier New" pitchFamily="49" charset="0"/>
                <a:ea typeface="Times New Roman"/>
                <a:cs typeface="Courier New" pitchFamily="49" charset="0"/>
              </a:rPr>
              <a:t>param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CurrencyURL</a:t>
            </a: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FF"/>
                </a:solidFill>
                <a:latin typeface="Courier New" pitchFamily="49" charset="0"/>
                <a:ea typeface="Times New Roman"/>
                <a:cs typeface="Courier New" pitchFamily="49" charset="0"/>
              </a:rPr>
              <a:t>value=</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&gt;http://acme.x.com&lt;/</a:t>
            </a:r>
            <a:r>
              <a:rPr lang="en-US" sz="1600" b="1" dirty="0" smtClean="0">
                <a:solidFill>
                  <a:srgbClr val="000080"/>
                </a:solidFill>
                <a:latin typeface="Courier New" pitchFamily="49" charset="0"/>
                <a:ea typeface="Times New Roman"/>
                <a:cs typeface="Courier New" pitchFamily="49" charset="0"/>
              </a:rPr>
              <a:t>param</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smtClean="0">
                <a:solidFill>
                  <a:srgbClr val="000080"/>
                </a:solidFill>
                <a:latin typeface="Courier New" pitchFamily="49" charset="0"/>
                <a:ea typeface="Times New Roman"/>
                <a:cs typeface="Courier New" pitchFamily="49" charset="0"/>
              </a:rPr>
              <a:t>database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"TADatabase" </a:t>
            </a:r>
            <a:r>
              <a:rPr lang="en-US" sz="1600" b="1" dirty="0" smtClean="0">
                <a:solidFill>
                  <a:srgbClr val="0000FF"/>
                </a:solidFill>
                <a:latin typeface="Courier New" pitchFamily="49" charset="0"/>
                <a:ea typeface="Times New Roman"/>
                <a:cs typeface="Courier New" pitchFamily="49" charset="0"/>
              </a:rPr>
              <a:t>dbtype=</a:t>
            </a:r>
            <a:r>
              <a:rPr lang="en-US" sz="1600" b="1" dirty="0" smtClean="0">
                <a:solidFill>
                  <a:srgbClr val="008000"/>
                </a:solidFill>
                <a:latin typeface="Courier New" pitchFamily="49" charset="0"/>
                <a:ea typeface="Times New Roman"/>
                <a:cs typeface="Courier New" pitchFamily="49" charset="0"/>
              </a:rPr>
              <a:t>"h2" </a:t>
            </a:r>
            <a:r>
              <a:rPr lang="en-US" sz="1600" b="1" dirty="0">
                <a:solidFill>
                  <a:srgbClr val="0000FF"/>
                </a:solidFill>
                <a:latin typeface="Courier New" pitchFamily="49" charset="0"/>
                <a:ea typeface="Times New Roman"/>
                <a:cs typeface="Courier New" pitchFamily="49" charset="0"/>
              </a:rPr>
              <a:t>autoupgrade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"true"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5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"jdbcURL</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smtClean="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jdbc:h2:file:ta/</a:t>
            </a:r>
            <a:r>
              <a:rPr lang="en-US" sz="1600" b="1" dirty="0" err="1" smtClean="0">
                <a:solidFill>
                  <a:srgbClr val="008000"/>
                </a:solidFill>
                <a:latin typeface="Courier New" pitchFamily="49" charset="0"/>
                <a:ea typeface="Times New Roman"/>
                <a:cs typeface="Courier New" pitchFamily="49" charset="0"/>
              </a:rPr>
              <a:t>db</a:t>
            </a:r>
            <a:r>
              <a:rPr lang="en-US" sz="1600" b="1" dirty="0" smtClean="0">
                <a:solidFill>
                  <a:srgbClr val="008000"/>
                </a:solidFill>
                <a:latin typeface="Courier New" pitchFamily="49" charset="0"/>
                <a:ea typeface="Times New Roman"/>
                <a:cs typeface="Courier New" pitchFamily="49" charset="0"/>
              </a:rPr>
              <a:t>/ta"</a:t>
            </a:r>
            <a:r>
              <a:rPr lang="en-US" sz="1600" b="1" dirty="0" smtClean="0">
                <a:solidFill>
                  <a:srgbClr val="000000"/>
                </a:solidFill>
                <a:latin typeface="Courier New" pitchFamily="49" charset="0"/>
                <a:ea typeface="Times New Roman"/>
                <a:cs typeface="Courier New" pitchFamily="49" charset="0"/>
              </a:rPr>
              <a:t>/&gt; </a:t>
            </a:r>
            <a:endParaRPr lang="en-US" sz="1600" b="1" dirty="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6    &lt;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"jdbcURLtest</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"jdbc:h2:file:ta/</a:t>
            </a:r>
            <a:r>
              <a:rPr lang="en-US" sz="1600" b="1" dirty="0" err="1" smtClean="0">
                <a:solidFill>
                  <a:srgbClr val="008000"/>
                </a:solidFill>
                <a:latin typeface="Courier New" pitchFamily="49" charset="0"/>
                <a:ea typeface="Times New Roman"/>
                <a:cs typeface="Courier New" pitchFamily="49" charset="0"/>
              </a:rPr>
              <a:t>db</a:t>
            </a:r>
            <a:r>
              <a:rPr lang="en-US" sz="1600" b="1" dirty="0" smtClean="0">
                <a:solidFill>
                  <a:srgbClr val="008000"/>
                </a:solidFill>
                <a:latin typeface="Courier New" pitchFamily="49" charset="0"/>
                <a:ea typeface="Times New Roman"/>
                <a:cs typeface="Courier New" pitchFamily="49" charset="0"/>
              </a:rPr>
              <a:t>/test</a:t>
            </a:r>
            <a:r>
              <a:rPr lang="en-US" sz="1600" b="1" dirty="0">
                <a:solidFill>
                  <a:srgbClr val="00800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7    &lt;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"stmtPool.enabled</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a:solidFill>
                  <a:srgbClr val="008000"/>
                </a:solidFill>
                <a:latin typeface="Courier New" pitchFamily="49" charset="0"/>
                <a:ea typeface="Times New Roman"/>
                <a:cs typeface="Courier New" pitchFamily="49" charset="0"/>
              </a:rPr>
              <a:t>" </a:t>
            </a:r>
            <a:r>
              <a:rPr lang="en-US" sz="1600" b="1" dirty="0" smtClean="0">
                <a:solidFill>
                  <a:srgbClr val="008000"/>
                </a:solidFill>
                <a:latin typeface="Courier New" pitchFamily="49" charset="0"/>
                <a:ea typeface="Times New Roman"/>
                <a:cs typeface="Courier New" pitchFamily="49" charset="0"/>
              </a:rPr>
              <a:t>false</a:t>
            </a:r>
            <a:r>
              <a:rPr lang="en-US" sz="1600" b="1" dirty="0">
                <a:solidFill>
                  <a:srgbClr val="00800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8   &lt;/</a:t>
            </a:r>
            <a:r>
              <a:rPr lang="en-US" sz="1600" b="1" dirty="0" smtClean="0">
                <a:solidFill>
                  <a:srgbClr val="000080"/>
                </a:solidFill>
                <a:latin typeface="Courier New" pitchFamily="49" charset="0"/>
                <a:ea typeface="Times New Roman"/>
                <a:cs typeface="Courier New" pitchFamily="49" charset="0"/>
              </a:rPr>
              <a:t>database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10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security </a:t>
            </a:r>
            <a:r>
              <a:rPr lang="en-US" sz="1600" b="1" dirty="0" smtClean="0">
                <a:solidFill>
                  <a:srgbClr val="0000FF"/>
                </a:solidFill>
                <a:latin typeface="Courier New" pitchFamily="49" charset="0"/>
                <a:ea typeface="Times New Roman"/>
                <a:cs typeface="Courier New" pitchFamily="49" charset="0"/>
              </a:rPr>
              <a:t>sessiontimeoutsecs=</a:t>
            </a:r>
            <a:r>
              <a:rPr lang="en-US" sz="1600" b="1" dirty="0" smtClean="0">
                <a:solidFill>
                  <a:srgbClr val="008000"/>
                </a:solidFill>
                <a:latin typeface="Courier New" pitchFamily="49" charset="0"/>
                <a:ea typeface="Times New Roman"/>
                <a:cs typeface="Courier New" pitchFamily="49" charset="0"/>
              </a:rPr>
              <a:t>"10800"</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p:txBody>
      </p:sp>
    </p:spTree>
    <p:extLst>
      <p:ext uri="{BB962C8B-B14F-4D97-AF65-F5344CB8AC3E}">
        <p14:creationId xmlns:p14="http://schemas.microsoft.com/office/powerpoint/2010/main" val="29647596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namespaces</a:t>
            </a:r>
          </a:p>
        </p:txBody>
      </p:sp>
      <p:sp>
        <p:nvSpPr>
          <p:cNvPr id="3" name="Content Placeholder 2"/>
          <p:cNvSpPr>
            <a:spLocks noGrp="1"/>
          </p:cNvSpPr>
          <p:nvPr>
            <p:ph idx="1"/>
          </p:nvPr>
        </p:nvSpPr>
        <p:spPr>
          <a:xfrm>
            <a:off x="519113" y="2590800"/>
            <a:ext cx="8318500" cy="3810000"/>
          </a:xfrm>
        </p:spPr>
        <p:txBody>
          <a:bodyPr/>
          <a:lstStyle/>
          <a:p>
            <a:r>
              <a:rPr lang="en-US" dirty="0"/>
              <a:t>An </a:t>
            </a:r>
            <a:r>
              <a:rPr lang="en-US" b="1" dirty="0"/>
              <a:t>XML namespace </a:t>
            </a:r>
            <a:r>
              <a:rPr lang="en-US" dirty="0" smtClean="0"/>
              <a:t>uniquely </a:t>
            </a:r>
            <a:r>
              <a:rPr lang="en-US" dirty="0"/>
              <a:t>identifies one set of element and element attribute </a:t>
            </a:r>
            <a:r>
              <a:rPr lang="en-US" dirty="0" smtClean="0"/>
              <a:t>definitions</a:t>
            </a:r>
          </a:p>
          <a:p>
            <a:r>
              <a:rPr lang="en-US" dirty="0"/>
              <a:t>Provides way to avoid element name </a:t>
            </a:r>
            <a:r>
              <a:rPr lang="en-US" dirty="0" smtClean="0"/>
              <a:t>conflicts among multiples namespaces</a:t>
            </a:r>
          </a:p>
          <a:p>
            <a:r>
              <a:rPr lang="en-US" dirty="0" smtClean="0"/>
              <a:t>Namespace </a:t>
            </a:r>
            <a:r>
              <a:rPr lang="en-US" dirty="0"/>
              <a:t>prefix helps identify which definition to use when multiple definitions exist </a:t>
            </a:r>
          </a:p>
          <a:p>
            <a:r>
              <a:rPr lang="en-US" dirty="0" smtClean="0"/>
              <a:t>Example:</a:t>
            </a:r>
          </a:p>
          <a:p>
            <a:pPr lvl="1"/>
            <a:r>
              <a:rPr lang="en-US" dirty="0" err="1" smtClean="0"/>
              <a:t>xmlns:ta</a:t>
            </a:r>
            <a:r>
              <a:rPr lang="en-US" dirty="0" smtClean="0"/>
              <a:t> defines the element prefix  </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ta:</a:t>
            </a:r>
            <a:r>
              <a:rPr lang="en-US" b="1" i="1" dirty="0" err="1" smtClean="0">
                <a:latin typeface="Courier New" pitchFamily="49" charset="0"/>
                <a:cs typeface="Courier New" pitchFamily="49" charset="0"/>
              </a:rPr>
              <a:t>elementName</a:t>
            </a:r>
            <a:r>
              <a:rPr lang="en-US" b="1" dirty="0" smtClean="0">
                <a:latin typeface="Courier New" pitchFamily="49" charset="0"/>
                <a:cs typeface="Courier New" pitchFamily="49" charset="0"/>
              </a:rPr>
              <a:t>/&gt;</a:t>
            </a:r>
          </a:p>
        </p:txBody>
      </p:sp>
      <p:sp>
        <p:nvSpPr>
          <p:cNvPr id="4" name="rec LineNumbers"/>
          <p:cNvSpPr/>
          <p:nvPr/>
        </p:nvSpPr>
        <p:spPr bwMode="auto">
          <a:xfrm>
            <a:off x="533400" y="914399"/>
            <a:ext cx="457200" cy="14478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 Code"/>
          <p:cNvSpPr/>
          <p:nvPr/>
        </p:nvSpPr>
        <p:spPr>
          <a:xfrm>
            <a:off x="533400" y="914401"/>
            <a:ext cx="8305800" cy="14477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config </a:t>
            </a:r>
            <a:r>
              <a:rPr lang="en-US" sz="1600" b="1" dirty="0" err="1" smtClean="0">
                <a:solidFill>
                  <a:srgbClr val="0000FF"/>
                </a:solidFill>
                <a:latin typeface="Courier New" pitchFamily="49" charset="0"/>
                <a:ea typeface="Times New Roman"/>
                <a:cs typeface="Courier New" pitchFamily="49" charset="0"/>
              </a:rPr>
              <a:t>xmlns</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"http://guidewire.com/config</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FF"/>
                </a:solidFill>
                <a:latin typeface="Courier New" pitchFamily="49" charset="0"/>
                <a:ea typeface="Times New Roman"/>
                <a:cs typeface="Courier New" pitchFamily="49" charset="0"/>
              </a:rPr>
              <a:t>             </a:t>
            </a:r>
            <a:r>
              <a:rPr lang="en-US" sz="1600" b="1" dirty="0" err="1" smtClean="0">
                <a:solidFill>
                  <a:srgbClr val="0000FF"/>
                </a:solidFill>
                <a:latin typeface="Courier New" pitchFamily="49" charset="0"/>
                <a:ea typeface="Times New Roman"/>
                <a:cs typeface="Courier New" pitchFamily="49" charset="0"/>
              </a:rPr>
              <a:t>xmlns:ta</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http://</a:t>
            </a:r>
            <a:r>
              <a:rPr lang="en-US" sz="1600" b="1" dirty="0" smtClean="0">
                <a:solidFill>
                  <a:srgbClr val="008000"/>
                </a:solidFill>
                <a:latin typeface="Courier New" pitchFamily="49" charset="0"/>
                <a:ea typeface="Times New Roman"/>
                <a:cs typeface="Courier New" pitchFamily="49" charset="0"/>
              </a:rPr>
              <a:t>guidewire.com/</a:t>
            </a:r>
            <a:r>
              <a:rPr lang="en-US" sz="1600" b="1" dirty="0" err="1" smtClean="0">
                <a:solidFill>
                  <a:srgbClr val="008000"/>
                </a:solidFill>
                <a:latin typeface="Courier New" pitchFamily="49" charset="0"/>
                <a:ea typeface="Times New Roman"/>
                <a:cs typeface="Courier New" pitchFamily="49" charset="0"/>
              </a:rPr>
              <a:t>configTA</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 </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636  &lt;/</a:t>
            </a:r>
            <a:r>
              <a:rPr lang="en-US" sz="1600" b="1" dirty="0" smtClean="0">
                <a:solidFill>
                  <a:srgbClr val="000080"/>
                </a:solidFill>
                <a:latin typeface="Courier New" pitchFamily="49" charset="0"/>
                <a:ea typeface="Times New Roman"/>
                <a:cs typeface="Courier New" pitchFamily="49" charset="0"/>
              </a:rPr>
              <a:t>config</a:t>
            </a:r>
            <a:r>
              <a:rPr lang="en-US" sz="1600" b="1" dirty="0" smtClean="0">
                <a:solidFill>
                  <a:srgbClr val="000000"/>
                </a:solidFill>
                <a:latin typeface="Courier New" pitchFamily="49" charset="0"/>
                <a:ea typeface="Times New Roman"/>
                <a:cs typeface="Courier New" pitchFamily="49" charset="0"/>
              </a:rPr>
              <a:t>&gt;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23504202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 LineNumbers"/>
          <p:cNvSpPr/>
          <p:nvPr/>
        </p:nvSpPr>
        <p:spPr bwMode="auto">
          <a:xfrm>
            <a:off x="542925" y="914400"/>
            <a:ext cx="457200" cy="313372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err="1"/>
              <a:t>XSDs</a:t>
            </a:r>
            <a:endParaRPr lang="en-US" dirty="0"/>
          </a:p>
        </p:txBody>
      </p:sp>
      <p:sp>
        <p:nvSpPr>
          <p:cNvPr id="3" name="Content Placeholder 2"/>
          <p:cNvSpPr>
            <a:spLocks noGrp="1"/>
          </p:cNvSpPr>
          <p:nvPr>
            <p:ph idx="1"/>
          </p:nvPr>
        </p:nvSpPr>
        <p:spPr>
          <a:xfrm>
            <a:off x="519113" y="4419600"/>
            <a:ext cx="8318500" cy="1981200"/>
          </a:xfrm>
        </p:spPr>
        <p:txBody>
          <a:bodyPr/>
          <a:lstStyle/>
          <a:p>
            <a:r>
              <a:rPr lang="en-US" dirty="0"/>
              <a:t>An XSD (XML Schema Document) describes </a:t>
            </a:r>
            <a:r>
              <a:rPr lang="en-US" dirty="0" smtClean="0"/>
              <a:t/>
            </a:r>
            <a:br>
              <a:rPr lang="en-US" dirty="0" smtClean="0"/>
            </a:br>
            <a:r>
              <a:rPr lang="en-US" dirty="0" smtClean="0"/>
              <a:t>the structure </a:t>
            </a:r>
            <a:r>
              <a:rPr lang="en-US" dirty="0"/>
              <a:t>for elements in one or more </a:t>
            </a:r>
            <a:r>
              <a:rPr lang="en-US" dirty="0" smtClean="0"/>
              <a:t/>
            </a:r>
            <a:br>
              <a:rPr lang="en-US" dirty="0" smtClean="0"/>
            </a:br>
            <a:r>
              <a:rPr lang="en-US" dirty="0" smtClean="0"/>
              <a:t>XML </a:t>
            </a:r>
            <a:r>
              <a:rPr lang="en-US" dirty="0"/>
              <a:t>documents</a:t>
            </a:r>
          </a:p>
          <a:p>
            <a:pPr lvl="1"/>
            <a:r>
              <a:rPr lang="en-US" dirty="0" smtClean="0"/>
              <a:t>Informs how a XML </a:t>
            </a:r>
            <a:r>
              <a:rPr lang="en-US" dirty="0"/>
              <a:t>document </a:t>
            </a:r>
            <a:r>
              <a:rPr lang="en-US" dirty="0" smtClean="0"/>
              <a:t>can </a:t>
            </a:r>
            <a:r>
              <a:rPr lang="en-US" dirty="0"/>
              <a:t>be structured</a:t>
            </a:r>
          </a:p>
          <a:p>
            <a:pPr lvl="1"/>
            <a:r>
              <a:rPr lang="en-US" dirty="0" smtClean="0"/>
              <a:t>Used </a:t>
            </a:r>
            <a:r>
              <a:rPr lang="en-US" dirty="0"/>
              <a:t>to validate the structure of a document</a:t>
            </a:r>
          </a:p>
          <a:p>
            <a:endParaRPr lang="en-US" dirty="0"/>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48006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3400" y="914401"/>
            <a:ext cx="8305800" cy="3133726"/>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 </a:t>
            </a:r>
            <a:r>
              <a:rPr lang="en-US" sz="1600" b="1" dirty="0">
                <a:solidFill>
                  <a:srgbClr val="0000FF"/>
                </a:solidFill>
                <a:latin typeface="Courier New" pitchFamily="49" charset="0"/>
                <a:ea typeface="Times New Roman"/>
                <a:cs typeface="Courier New" pitchFamily="49" charset="0"/>
              </a:rPr>
              <a:t>encoding=</a:t>
            </a:r>
            <a:r>
              <a:rPr lang="en-US" sz="1600" b="1" dirty="0">
                <a:solidFill>
                  <a:srgbClr val="008000"/>
                </a:solidFill>
                <a:latin typeface="Courier New" pitchFamily="49" charset="0"/>
                <a:ea typeface="Times New Roman"/>
                <a:cs typeface="Courier New" pitchFamily="49" charset="0"/>
              </a:rPr>
              <a:t>"UTF-8"</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err="1">
                <a:solidFill>
                  <a:srgbClr val="000080"/>
                </a:solidFill>
                <a:latin typeface="Courier New" pitchFamily="49" charset="0"/>
                <a:ea typeface="Times New Roman"/>
                <a:cs typeface="Courier New" pitchFamily="49" charset="0"/>
              </a:rPr>
              <a:t>xsd:schema</a:t>
            </a:r>
            <a:r>
              <a:rPr lang="en-US" sz="1600" b="1" dirty="0">
                <a:solidFill>
                  <a:srgbClr val="000080"/>
                </a:solidFill>
                <a:latin typeface="Courier New" pitchFamily="49" charset="0"/>
                <a:ea typeface="Times New Roman"/>
                <a:cs typeface="Courier New" pitchFamily="49" charset="0"/>
              </a:rPr>
              <a:t> </a:t>
            </a:r>
            <a:r>
              <a:rPr lang="en-US" sz="1600" b="1" dirty="0" err="1" smtClean="0">
                <a:solidFill>
                  <a:srgbClr val="0000FF"/>
                </a:solidFill>
                <a:latin typeface="Courier New" pitchFamily="49" charset="0"/>
                <a:ea typeface="Times New Roman"/>
                <a:cs typeface="Courier New" pitchFamily="49" charset="0"/>
              </a:rPr>
              <a:t>xmlns:xsd</a:t>
            </a:r>
            <a:r>
              <a:rPr lang="en-US" sz="1600" b="1" dirty="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"http://www.w3.org/2001/XMLSchema</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 </a:t>
            </a:r>
            <a:r>
              <a:rPr lang="en-US" sz="1600" b="1" dirty="0" smtClean="0">
                <a:solidFill>
                  <a:srgbClr val="00008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err="1">
                <a:solidFill>
                  <a:srgbClr val="000080"/>
                </a:solidFill>
                <a:latin typeface="Courier New" pitchFamily="49" charset="0"/>
                <a:ea typeface="Times New Roman"/>
                <a:cs typeface="Courier New" pitchFamily="49" charset="0"/>
              </a:rPr>
              <a:t>xsd:element</a:t>
            </a:r>
            <a:r>
              <a:rPr lang="en-US" sz="1600" b="1" dirty="0">
                <a:solidFill>
                  <a:srgbClr val="00008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"config" </a:t>
            </a:r>
            <a:r>
              <a:rPr lang="en-US" sz="1600" b="1" dirty="0">
                <a:solidFill>
                  <a:srgbClr val="000000"/>
                </a:solidFill>
                <a:latin typeface="Courier New" pitchFamily="49" charset="0"/>
                <a:ea typeface="Times New Roman"/>
                <a:cs typeface="Courier New" pitchFamily="49" charset="0"/>
              </a:rPr>
              <a:t>&gt; </a:t>
            </a:r>
            <a:r>
              <a:rPr lang="en-US" sz="1600" b="1" dirty="0" smtClean="0">
                <a:solidFill>
                  <a:srgbClr val="000000"/>
                </a:solidFill>
                <a:latin typeface="Courier New" pitchFamily="49" charset="0"/>
                <a:ea typeface="Times New Roman"/>
                <a:cs typeface="Courier New" pitchFamily="49" charset="0"/>
              </a:rPr>
              <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5    &lt;</a:t>
            </a:r>
            <a:r>
              <a:rPr lang="en-US" sz="1600" b="1" dirty="0" err="1" smtClean="0">
                <a:solidFill>
                  <a:srgbClr val="000080"/>
                </a:solidFill>
                <a:latin typeface="Courier New" pitchFamily="49" charset="0"/>
                <a:ea typeface="Times New Roman"/>
                <a:cs typeface="Courier New" pitchFamily="49" charset="0"/>
              </a:rPr>
              <a:t>xsd:complexType</a:t>
            </a:r>
            <a:r>
              <a:rPr lang="en-US" sz="1600" b="1" dirty="0">
                <a:solidFill>
                  <a:srgbClr val="000000"/>
                </a:solidFill>
                <a:latin typeface="Courier New" pitchFamily="49" charset="0"/>
                <a:ea typeface="Times New Roman"/>
                <a:cs typeface="Courier New" pitchFamily="49" charset="0"/>
              </a:rPr>
              <a:t>&gt; </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6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&lt;</a:t>
            </a:r>
            <a:r>
              <a:rPr lang="en-US" sz="1600" b="1" dirty="0" err="1" smtClean="0">
                <a:solidFill>
                  <a:srgbClr val="000080"/>
                </a:solidFill>
                <a:latin typeface="Courier New" pitchFamily="49" charset="0"/>
                <a:ea typeface="Times New Roman"/>
                <a:cs typeface="Courier New" pitchFamily="49" charset="0"/>
              </a:rPr>
              <a:t>xsd:choice</a:t>
            </a:r>
            <a:r>
              <a:rPr lang="en-US" sz="1600" b="1" dirty="0" smtClean="0">
                <a:solidFill>
                  <a:srgbClr val="000080"/>
                </a:solidFill>
                <a:latin typeface="Courier New" pitchFamily="49" charset="0"/>
                <a:ea typeface="Times New Roman"/>
                <a:cs typeface="Courier New" pitchFamily="49" charset="0"/>
              </a:rPr>
              <a:t> </a:t>
            </a:r>
            <a:r>
              <a:rPr lang="en-US" sz="1600" b="1" dirty="0" err="1">
                <a:solidFill>
                  <a:srgbClr val="0000FF"/>
                </a:solidFill>
                <a:latin typeface="Courier New" pitchFamily="49" charset="0"/>
                <a:ea typeface="Times New Roman"/>
                <a:cs typeface="Courier New" pitchFamily="49" charset="0"/>
              </a:rPr>
              <a:t>minOccurs</a:t>
            </a:r>
            <a:r>
              <a:rPr lang="en-US" sz="1600" b="1" dirty="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"1" </a:t>
            </a:r>
            <a:r>
              <a:rPr lang="en-US" sz="1600" b="1" dirty="0" err="1">
                <a:solidFill>
                  <a:srgbClr val="0000FF"/>
                </a:solidFill>
                <a:latin typeface="Courier New" pitchFamily="49" charset="0"/>
                <a:ea typeface="Times New Roman"/>
                <a:cs typeface="Courier New" pitchFamily="49" charset="0"/>
              </a:rPr>
              <a:t>maxOccurs</a:t>
            </a:r>
            <a:r>
              <a:rPr lang="en-US" sz="1600" b="1" dirty="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"unbounded"</a:t>
            </a:r>
            <a:r>
              <a:rPr lang="en-US" sz="1600" b="1" dirty="0">
                <a:solidFill>
                  <a:srgbClr val="000000"/>
                </a:solidFill>
                <a:latin typeface="Courier New" pitchFamily="49" charset="0"/>
                <a:ea typeface="Times New Roman"/>
                <a:cs typeface="Courier New" pitchFamily="49" charset="0"/>
              </a:rPr>
              <a:t>&gt; </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…8      </a:t>
            </a:r>
            <a:r>
              <a:rPr lang="en-US" sz="1600" b="1" dirty="0">
                <a:solidFill>
                  <a:srgbClr val="000000"/>
                </a:solidFill>
                <a:latin typeface="Courier New" pitchFamily="49" charset="0"/>
                <a:ea typeface="Times New Roman"/>
                <a:cs typeface="Courier New" pitchFamily="49" charset="0"/>
              </a:rPr>
              <a:t>&lt;</a:t>
            </a:r>
            <a:r>
              <a:rPr lang="en-US" sz="1600" b="1" dirty="0" err="1">
                <a:solidFill>
                  <a:srgbClr val="000080"/>
                </a:solidFill>
                <a:latin typeface="Courier New" pitchFamily="49" charset="0"/>
                <a:ea typeface="Times New Roman"/>
                <a:cs typeface="Courier New" pitchFamily="49" charset="0"/>
              </a:rPr>
              <a:t>xsd:element</a:t>
            </a:r>
            <a:r>
              <a:rPr lang="en-US" sz="1600" b="1" dirty="0">
                <a:solidFill>
                  <a:srgbClr val="00008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"param" </a:t>
            </a:r>
            <a:br>
              <a:rPr lang="en-US" sz="1600" b="1" dirty="0" smtClean="0">
                <a:solidFill>
                  <a:srgbClr val="008000"/>
                </a:solidFill>
                <a:latin typeface="Courier New" pitchFamily="49" charset="0"/>
                <a:ea typeface="Times New Roman"/>
                <a:cs typeface="Courier New" pitchFamily="49" charset="0"/>
              </a:rPr>
            </a:br>
            <a:r>
              <a:rPr lang="en-US" sz="1600" b="1" dirty="0" smtClean="0">
                <a:solidFill>
                  <a:srgbClr val="008000"/>
                </a:solidFill>
                <a:latin typeface="Courier New" pitchFamily="49" charset="0"/>
                <a:ea typeface="Times New Roman"/>
                <a:cs typeface="Courier New" pitchFamily="49" charset="0"/>
              </a:rPr>
              <a:t>            </a:t>
            </a:r>
            <a:r>
              <a:rPr lang="en-US" sz="1600" b="1" dirty="0" err="1" smtClean="0">
                <a:solidFill>
                  <a:srgbClr val="0000FF"/>
                </a:solidFill>
                <a:latin typeface="Courier New" pitchFamily="49" charset="0"/>
                <a:ea typeface="Times New Roman"/>
                <a:cs typeface="Courier New" pitchFamily="49" charset="0"/>
              </a:rPr>
              <a:t>minOccurs</a:t>
            </a:r>
            <a:r>
              <a:rPr lang="en-US" sz="1600" b="1" dirty="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"0" </a:t>
            </a:r>
            <a:r>
              <a:rPr lang="en-US" sz="1600" b="1" dirty="0" err="1" smtClean="0">
                <a:solidFill>
                  <a:srgbClr val="0000FF"/>
                </a:solidFill>
                <a:latin typeface="Courier New" pitchFamily="49" charset="0"/>
                <a:ea typeface="Times New Roman"/>
                <a:cs typeface="Courier New" pitchFamily="49" charset="0"/>
              </a:rPr>
              <a:t>maxOccurs</a:t>
            </a:r>
            <a:r>
              <a:rPr lang="en-US" sz="1600" b="1" dirty="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"unbounded"</a:t>
            </a:r>
            <a:r>
              <a:rPr lang="en-US" sz="1600" b="1" dirty="0">
                <a:solidFill>
                  <a:srgbClr val="000000"/>
                </a:solidFill>
                <a:latin typeface="Courier New" pitchFamily="49" charset="0"/>
                <a:ea typeface="Times New Roman"/>
                <a:cs typeface="Courier New" pitchFamily="49" charset="0"/>
              </a:rPr>
              <a:t>/&gt; </a:t>
            </a:r>
            <a:endParaRPr lang="en-US" sz="1600" b="1" dirty="0" smtClean="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12     </a:t>
            </a:r>
            <a:r>
              <a:rPr lang="en-US" sz="1600" b="1" dirty="0">
                <a:solidFill>
                  <a:srgbClr val="000000"/>
                </a:solidFill>
                <a:latin typeface="Courier New" pitchFamily="49" charset="0"/>
                <a:ea typeface="Times New Roman"/>
                <a:cs typeface="Courier New" pitchFamily="49" charset="0"/>
              </a:rPr>
              <a:t>&lt;/</a:t>
            </a:r>
            <a:r>
              <a:rPr lang="en-US" sz="1600" b="1" dirty="0" err="1" smtClean="0">
                <a:solidFill>
                  <a:srgbClr val="000080"/>
                </a:solidFill>
                <a:latin typeface="Courier New" pitchFamily="49" charset="0"/>
                <a:ea typeface="Times New Roman"/>
                <a:cs typeface="Courier New" pitchFamily="49" charset="0"/>
              </a:rPr>
              <a:t>xsd:choice</a:t>
            </a:r>
            <a:r>
              <a:rPr lang="en-US" sz="1600" b="1" dirty="0" smtClean="0">
                <a:solidFill>
                  <a:srgbClr val="000000"/>
                </a:solidFill>
                <a:latin typeface="Courier New" pitchFamily="49" charset="0"/>
                <a:ea typeface="Times New Roman"/>
                <a:cs typeface="Courier New" pitchFamily="49" charset="0"/>
              </a:rPr>
              <a:t>&gt; </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13    &lt;/</a:t>
            </a:r>
            <a:r>
              <a:rPr lang="en-US" sz="1600" b="1" dirty="0" err="1">
                <a:solidFill>
                  <a:srgbClr val="000080"/>
                </a:solidFill>
                <a:latin typeface="Courier New" pitchFamily="49" charset="0"/>
                <a:ea typeface="Times New Roman"/>
                <a:cs typeface="Courier New" pitchFamily="49" charset="0"/>
              </a:rPr>
              <a:t>xsd:complexType</a:t>
            </a:r>
            <a:r>
              <a:rPr lang="en-US" sz="1600" b="1" dirty="0">
                <a:solidFill>
                  <a:srgbClr val="000000"/>
                </a:solidFill>
                <a:latin typeface="Courier New" pitchFamily="49" charset="0"/>
                <a:ea typeface="Times New Roman"/>
                <a:cs typeface="Courier New" pitchFamily="49" charset="0"/>
              </a:rPr>
              <a:t>&gt; </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14   &lt;/</a:t>
            </a:r>
            <a:r>
              <a:rPr lang="en-US" sz="1600" b="1" dirty="0" err="1">
                <a:solidFill>
                  <a:srgbClr val="000080"/>
                </a:solidFill>
                <a:latin typeface="Courier New" pitchFamily="49" charset="0"/>
                <a:ea typeface="Times New Roman"/>
                <a:cs typeface="Courier New" pitchFamily="49" charset="0"/>
              </a:rPr>
              <a:t>xsd:element</a:t>
            </a:r>
            <a:r>
              <a:rPr lang="en-US" sz="1600" b="1" dirty="0">
                <a:solidFill>
                  <a:srgbClr val="000000"/>
                </a:solidFill>
                <a:latin typeface="Courier New" pitchFamily="49" charset="0"/>
                <a:ea typeface="Times New Roman"/>
                <a:cs typeface="Courier New" pitchFamily="49" charset="0"/>
              </a:rPr>
              <a:t>&gt;</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…90  &lt;</a:t>
            </a:r>
            <a:r>
              <a:rPr lang="en-US" sz="1600" b="1" dirty="0" err="1">
                <a:solidFill>
                  <a:srgbClr val="000080"/>
                </a:solidFill>
                <a:latin typeface="Courier New" pitchFamily="49" charset="0"/>
                <a:ea typeface="Times New Roman"/>
                <a:cs typeface="Courier New" pitchFamily="49" charset="0"/>
              </a:rPr>
              <a:t>xsd:schema</a:t>
            </a:r>
            <a:r>
              <a:rPr lang="en-US" sz="1600" b="1" dirty="0">
                <a:solidFill>
                  <a:srgbClr val="00008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&gt;</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75476294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Untyped and strongly typed XML</a:t>
            </a:r>
          </a:p>
        </p:txBody>
      </p:sp>
      <p:sp>
        <p:nvSpPr>
          <p:cNvPr id="5" name="Subtitle 4"/>
          <p:cNvSpPr>
            <a:spLocks noGrp="1"/>
          </p:cNvSpPr>
          <p:nvPr>
            <p:ph type="subTitle" idx="10"/>
          </p:nvPr>
        </p:nvSpPr>
        <p:spPr/>
        <p:txBody>
          <a:bodyPr/>
          <a:lstStyle/>
          <a:p>
            <a:r>
              <a:rPr lang="en-US" dirty="0" smtClean="0"/>
              <a:t>Untyped</a:t>
            </a:r>
            <a:endParaRPr lang="en-US" dirty="0"/>
          </a:p>
        </p:txBody>
      </p:sp>
      <p:sp>
        <p:nvSpPr>
          <p:cNvPr id="6" name="Text Placeholder 5"/>
          <p:cNvSpPr>
            <a:spLocks noGrp="1"/>
          </p:cNvSpPr>
          <p:nvPr>
            <p:ph type="body" sz="quarter" idx="11"/>
          </p:nvPr>
        </p:nvSpPr>
        <p:spPr/>
        <p:txBody>
          <a:bodyPr/>
          <a:lstStyle/>
          <a:p>
            <a:r>
              <a:rPr lang="en-US" dirty="0" smtClean="0"/>
              <a:t>Strongly typed</a:t>
            </a:r>
            <a:endParaRPr lang="en-US" dirty="0"/>
          </a:p>
        </p:txBody>
      </p:sp>
      <p:sp>
        <p:nvSpPr>
          <p:cNvPr id="4" name="Content Placeholder 3"/>
          <p:cNvSpPr>
            <a:spLocks noGrp="1"/>
          </p:cNvSpPr>
          <p:nvPr>
            <p:ph sz="half" idx="2"/>
          </p:nvPr>
        </p:nvSpPr>
        <p:spPr/>
        <p:txBody>
          <a:bodyPr/>
          <a:lstStyle/>
          <a:p>
            <a:r>
              <a:rPr lang="en-US" dirty="0"/>
              <a:t>If an </a:t>
            </a:r>
            <a:r>
              <a:rPr lang="en-US" dirty="0" smtClean="0"/>
              <a:t>existing XSD validates and informs the </a:t>
            </a:r>
            <a:r>
              <a:rPr lang="en-US" dirty="0"/>
              <a:t>XML, then the parsed XML is </a:t>
            </a:r>
            <a:r>
              <a:rPr lang="en-US" dirty="0" smtClean="0"/>
              <a:t>strongly typed</a:t>
            </a:r>
            <a:endParaRPr lang="en-US" dirty="0"/>
          </a:p>
          <a:p>
            <a:endParaRPr lang="en-US" dirty="0"/>
          </a:p>
        </p:txBody>
      </p:sp>
      <p:sp>
        <p:nvSpPr>
          <p:cNvPr id="3" name="Content Placeholder 2"/>
          <p:cNvSpPr>
            <a:spLocks noGrp="1"/>
          </p:cNvSpPr>
          <p:nvPr>
            <p:ph sz="half" idx="1"/>
          </p:nvPr>
        </p:nvSpPr>
        <p:spPr/>
        <p:txBody>
          <a:bodyPr/>
          <a:lstStyle/>
          <a:p>
            <a:r>
              <a:rPr lang="en-US" dirty="0" smtClean="0"/>
              <a:t>If </a:t>
            </a:r>
            <a:r>
              <a:rPr lang="en-US" dirty="0"/>
              <a:t>no XSD exists, then the parsed XML is </a:t>
            </a:r>
            <a:r>
              <a:rPr lang="en-US" dirty="0" smtClean="0"/>
              <a:t>untyped</a:t>
            </a:r>
            <a:endParaRPr lang="en-US" dirty="0"/>
          </a:p>
          <a:p>
            <a:endParaRPr lang="en-US" dirty="0"/>
          </a:p>
        </p:txBody>
      </p:sp>
      <p:pic>
        <p:nvPicPr>
          <p:cNvPr id="7" name="icn XM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4600575"/>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cn XS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450" y="4600575"/>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cn X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4600575"/>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Plus 10"/>
          <p:cNvSpPr/>
          <p:nvPr/>
        </p:nvSpPr>
        <p:spPr bwMode="auto">
          <a:xfrm>
            <a:off x="6353175" y="4940300"/>
            <a:ext cx="1057275" cy="1057275"/>
          </a:xfrm>
          <a:prstGeom prst="mathPlus">
            <a:avLst/>
          </a:prstGeom>
          <a:ln>
            <a:headEnd/>
            <a:tailEnd/>
          </a:ln>
          <a:effectLst>
            <a:glow rad="63500">
              <a:schemeClr val="dk1">
                <a:alpha val="45000"/>
                <a:satMod val="120000"/>
              </a:schemeClr>
            </a:glow>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0897448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a:t>
            </a:r>
          </a:p>
        </p:txBody>
      </p:sp>
      <p:sp>
        <p:nvSpPr>
          <p:cNvPr id="3" name="Content Placeholder 2"/>
          <p:cNvSpPr>
            <a:spLocks noGrp="1"/>
          </p:cNvSpPr>
          <p:nvPr>
            <p:ph idx="1"/>
          </p:nvPr>
        </p:nvSpPr>
        <p:spPr>
          <a:xfrm>
            <a:off x="519113" y="3429000"/>
            <a:ext cx="8318500" cy="2971800"/>
          </a:xfrm>
        </p:spPr>
        <p:txBody>
          <a:bodyPr/>
          <a:lstStyle/>
          <a:p>
            <a:r>
              <a:rPr lang="en-US" dirty="0" smtClean="0"/>
              <a:t>XML </a:t>
            </a:r>
            <a:r>
              <a:rPr lang="en-US" dirty="0"/>
              <a:t>serialization </a:t>
            </a:r>
            <a:r>
              <a:rPr lang="en-US" dirty="0" smtClean="0"/>
              <a:t>converts XML </a:t>
            </a:r>
            <a:r>
              <a:rPr lang="en-US" dirty="0"/>
              <a:t>elements into a sequence of bits </a:t>
            </a:r>
            <a:r>
              <a:rPr lang="en-US" dirty="0" smtClean="0"/>
              <a:t>to be later deserialized</a:t>
            </a:r>
          </a:p>
          <a:p>
            <a:r>
              <a:rPr lang="en-US" dirty="0" smtClean="0"/>
              <a:t>Serialization </a:t>
            </a:r>
            <a:r>
              <a:rPr lang="en-US" dirty="0"/>
              <a:t>logic can be </a:t>
            </a:r>
            <a:r>
              <a:rPr lang="en-US" dirty="0" smtClean="0"/>
              <a:t>complex for certain data types such as hexadecimal values or images</a:t>
            </a:r>
            <a:endParaRPr lang="en-US" dirty="0"/>
          </a:p>
          <a:p>
            <a:endParaRPr lang="en-US" dirty="0"/>
          </a:p>
        </p:txBody>
      </p:sp>
      <p:pic>
        <p:nvPicPr>
          <p:cNvPr id="11" name="icn XML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5193"/>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arw Serailization"/>
          <p:cNvSpPr/>
          <p:nvPr/>
        </p:nvSpPr>
        <p:spPr bwMode="auto">
          <a:xfrm>
            <a:off x="1828800" y="1387473"/>
            <a:ext cx="2057400" cy="640080"/>
          </a:xfrm>
          <a:prstGeom prst="rightArrow">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r>
              <a:rPr lang="en-US" b="1" dirty="0">
                <a:solidFill>
                  <a:schemeClr val="bg1"/>
                </a:solidFill>
                <a:latin typeface="Arial" pitchFamily="32" charset="0"/>
                <a:cs typeface="Arial" pitchFamily="32" charset="0"/>
              </a:rPr>
              <a:t>serialization</a:t>
            </a:r>
          </a:p>
        </p:txBody>
      </p:sp>
      <p:sp>
        <p:nvSpPr>
          <p:cNvPr id="13" name="arw Deserialization"/>
          <p:cNvSpPr/>
          <p:nvPr/>
        </p:nvSpPr>
        <p:spPr bwMode="auto">
          <a:xfrm>
            <a:off x="5257800" y="1387472"/>
            <a:ext cx="2057400" cy="640080"/>
          </a:xfrm>
          <a:prstGeom prst="rightArrow">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r>
              <a:rPr lang="en-US" b="1" dirty="0">
                <a:solidFill>
                  <a:schemeClr val="bg1"/>
                </a:solidFill>
                <a:latin typeface="Arial" pitchFamily="32" charset="0"/>
                <a:cs typeface="Arial" pitchFamily="32" charset="0"/>
              </a:rPr>
              <a:t>deserialization</a:t>
            </a:r>
          </a:p>
        </p:txBody>
      </p:sp>
      <p:pic>
        <p:nvPicPr>
          <p:cNvPr id="14" name="icn XM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5850" y="9144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xt Serialization"/>
          <p:cNvSpPr txBox="1"/>
          <p:nvPr/>
        </p:nvSpPr>
        <p:spPr>
          <a:xfrm>
            <a:off x="3962400" y="1114425"/>
            <a:ext cx="1409700" cy="1143000"/>
          </a:xfrm>
          <a:prstGeom prst="rect">
            <a:avLst/>
          </a:prstGeom>
          <a:noFill/>
        </p:spPr>
        <p:txBody>
          <a:bodyPr wrap="square" rtlCol="0">
            <a:noAutofit/>
          </a:bodyPr>
          <a:lstStyle/>
          <a:p>
            <a:r>
              <a:rPr lang="en-US" b="1" dirty="0">
                <a:solidFill>
                  <a:srgbClr val="C00000"/>
                </a:solidFill>
                <a:latin typeface="Courier New" pitchFamily="49" charset="0"/>
                <a:cs typeface="Courier New" pitchFamily="49" charset="0"/>
              </a:rPr>
              <a:t>01010010</a:t>
            </a:r>
            <a:br>
              <a:rPr lang="en-US" b="1" dirty="0">
                <a:solidFill>
                  <a:srgbClr val="C00000"/>
                </a:solidFill>
                <a:latin typeface="Courier New" pitchFamily="49" charset="0"/>
                <a:cs typeface="Courier New" pitchFamily="49" charset="0"/>
              </a:rPr>
            </a:br>
            <a:r>
              <a:rPr lang="en-US" b="1" dirty="0" smtClean="0">
                <a:solidFill>
                  <a:srgbClr val="C00000"/>
                </a:solidFill>
                <a:latin typeface="Courier New" pitchFamily="49" charset="0"/>
                <a:cs typeface="Courier New" pitchFamily="49" charset="0"/>
              </a:rPr>
              <a:t>01011010</a:t>
            </a:r>
            <a:br>
              <a:rPr lang="en-US" b="1" dirty="0" smtClean="0">
                <a:solidFill>
                  <a:srgbClr val="C00000"/>
                </a:solidFill>
                <a:latin typeface="Courier New" pitchFamily="49" charset="0"/>
                <a:cs typeface="Courier New" pitchFamily="49" charset="0"/>
              </a:rPr>
            </a:br>
            <a:r>
              <a:rPr lang="en-US" b="1" dirty="0" smtClean="0">
                <a:solidFill>
                  <a:srgbClr val="C00000"/>
                </a:solidFill>
                <a:latin typeface="Courier New" pitchFamily="49" charset="0"/>
                <a:cs typeface="Courier New" pitchFamily="49" charset="0"/>
              </a:rPr>
              <a:t>11001001</a:t>
            </a:r>
          </a:p>
          <a:p>
            <a:r>
              <a:rPr lang="en-US" b="1" dirty="0" smtClean="0">
                <a:solidFill>
                  <a:srgbClr val="C00000"/>
                </a:solidFill>
                <a:latin typeface="Courier New" pitchFamily="49" charset="0"/>
                <a:cs typeface="Courier New" pitchFamily="49" charset="0"/>
              </a:rPr>
              <a:t>01100100</a:t>
            </a:r>
          </a:p>
        </p:txBody>
      </p:sp>
      <p:sp>
        <p:nvSpPr>
          <p:cNvPr id="16" name="TextBox 15"/>
          <p:cNvSpPr txBox="1"/>
          <p:nvPr/>
        </p:nvSpPr>
        <p:spPr>
          <a:xfrm>
            <a:off x="508000" y="2438400"/>
            <a:ext cx="1200149" cy="457200"/>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file.xml</a:t>
            </a:r>
          </a:p>
        </p:txBody>
      </p:sp>
      <p:sp>
        <p:nvSpPr>
          <p:cNvPr id="17" name="TextBox 16"/>
          <p:cNvSpPr txBox="1"/>
          <p:nvPr/>
        </p:nvSpPr>
        <p:spPr>
          <a:xfrm>
            <a:off x="7315201" y="2438400"/>
            <a:ext cx="1422398" cy="365126"/>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file-clone.xml</a:t>
            </a:r>
          </a:p>
        </p:txBody>
      </p:sp>
    </p:spTree>
    <p:extLst>
      <p:ext uri="{BB962C8B-B14F-4D97-AF65-F5344CB8AC3E}">
        <p14:creationId xmlns:p14="http://schemas.microsoft.com/office/powerpoint/2010/main" val="290685666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6973</TotalTime>
  <Words>5864</Words>
  <Application>Microsoft Office PowerPoint</Application>
  <PresentationFormat>On-screen Show (4:3)</PresentationFormat>
  <Paragraphs>656</Paragraphs>
  <Slides>45</Slides>
  <Notes>45</Notes>
  <HiddenSlides>1</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Emerald_Template</vt:lpstr>
      <vt:lpstr>Gosu and XML </vt:lpstr>
      <vt:lpstr>PowerPoint Presentation</vt:lpstr>
      <vt:lpstr>PowerPoint Presentation</vt:lpstr>
      <vt:lpstr>XML</vt:lpstr>
      <vt:lpstr>XML elements</vt:lpstr>
      <vt:lpstr>XML namespaces</vt:lpstr>
      <vt:lpstr>XSDs</vt:lpstr>
      <vt:lpstr>Untyped and strongly typed XML</vt:lpstr>
      <vt:lpstr>Serialization</vt:lpstr>
      <vt:lpstr>PowerPoint Presentation</vt:lpstr>
      <vt:lpstr>XML and Gosu</vt:lpstr>
      <vt:lpstr>XMLNode and XmlElement</vt:lpstr>
      <vt:lpstr>The XmlElement class</vt:lpstr>
      <vt:lpstr>The QName property</vt:lpstr>
      <vt:lpstr>Attribute and text properties</vt:lpstr>
      <vt:lpstr>XML simple values</vt:lpstr>
      <vt:lpstr>PowerPoint Presentation</vt:lpstr>
      <vt:lpstr>Parse XML without an XSD</vt:lpstr>
      <vt:lpstr>Accessing element properties</vt:lpstr>
      <vt:lpstr>Accessing children by index</vt:lpstr>
      <vt:lpstr>Accessing children by name</vt:lpstr>
      <vt:lpstr>Accessing children by where() methods</vt:lpstr>
      <vt:lpstr>Accessing attributes and values</vt:lpstr>
      <vt:lpstr>Accessing element contents</vt:lpstr>
      <vt:lpstr>PowerPoint Presentation</vt:lpstr>
      <vt:lpstr>Modifying an existing XmlElement</vt:lpstr>
      <vt:lpstr>Creating new XmlElements (1)</vt:lpstr>
      <vt:lpstr>Creating new XmlElements (2)</vt:lpstr>
      <vt:lpstr>Exporting XML</vt:lpstr>
      <vt:lpstr>PowerPoint Presentation</vt:lpstr>
      <vt:lpstr>Strongly typed XML</vt:lpstr>
      <vt:lpstr>Making an XSD available to Guidewire</vt:lpstr>
      <vt:lpstr>Parsing a strongly typed XML file</vt:lpstr>
      <vt:lpstr>XSD types as Gosu types</vt:lpstr>
      <vt:lpstr>XmlElement property prefix $</vt:lpstr>
      <vt:lpstr>PowerPoint Presentation</vt:lpstr>
      <vt:lpstr>Exporting XML</vt:lpstr>
      <vt:lpstr>Automatic validation of XML</vt:lpstr>
      <vt:lpstr>PowerPoint Presentation</vt:lpstr>
      <vt:lpstr>XMLNode versus XmlElement</vt:lpstr>
      <vt:lpstr>XML model</vt:lpstr>
      <vt:lpstr>XML model editor</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and XML</dc:title>
  <dc:subject>Integration, Gosu, and XML</dc:subject>
  <dc:creator>Guidewire Education</dc:creator>
  <cp:keywords>Guidewire 8.0 Application Integration</cp:keywords>
  <cp:lastModifiedBy>Guidewire Education</cp:lastModifiedBy>
  <cp:revision>172</cp:revision>
  <dcterms:created xsi:type="dcterms:W3CDTF">2014-04-02T23:48:38Z</dcterms:created>
  <dcterms:modified xsi:type="dcterms:W3CDTF">2014-04-16T18:29:28Z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