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8"/>
  </p:notesMasterIdLst>
  <p:handoutMasterIdLst>
    <p:handoutMasterId r:id="rId29"/>
  </p:handoutMasterIdLst>
  <p:sldIdLst>
    <p:sldId id="256" r:id="rId2"/>
    <p:sldId id="258" r:id="rId3"/>
    <p:sldId id="260" r:id="rId4"/>
    <p:sldId id="262" r:id="rId5"/>
    <p:sldId id="267" r:id="rId6"/>
    <p:sldId id="268" r:id="rId7"/>
    <p:sldId id="270" r:id="rId8"/>
    <p:sldId id="269" r:id="rId9"/>
    <p:sldId id="271" r:id="rId10"/>
    <p:sldId id="263" r:id="rId11"/>
    <p:sldId id="264" r:id="rId12"/>
    <p:sldId id="272" r:id="rId13"/>
    <p:sldId id="273" r:id="rId14"/>
    <p:sldId id="274" r:id="rId15"/>
    <p:sldId id="265" r:id="rId16"/>
    <p:sldId id="277" r:id="rId17"/>
    <p:sldId id="278" r:id="rId18"/>
    <p:sldId id="276" r:id="rId19"/>
    <p:sldId id="279" r:id="rId20"/>
    <p:sldId id="266" r:id="rId21"/>
    <p:sldId id="280" r:id="rId22"/>
    <p:sldId id="281" r:id="rId23"/>
    <p:sldId id="285" r:id="rId24"/>
    <p:sldId id="259" r:id="rId25"/>
    <p:sldId id="261"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256"/>
            <p14:sldId id="258"/>
          </p14:sldIdLst>
        </p14:section>
        <p14:section name="Entities" id="{84194DF8-A8CF-4C0F-95D8-8FD1EE64D905}">
          <p14:sldIdLst>
            <p14:sldId id="260"/>
            <p14:sldId id="262"/>
            <p14:sldId id="267"/>
            <p14:sldId id="268"/>
            <p14:sldId id="270"/>
            <p14:sldId id="269"/>
            <p14:sldId id="271"/>
          </p14:sldIdLst>
        </p14:section>
        <p14:section name="Destinations" id="{4AD0C565-5A55-462A-8A51-6A3E06A9A765}">
          <p14:sldIdLst>
            <p14:sldId id="263"/>
            <p14:sldId id="264"/>
            <p14:sldId id="272"/>
            <p14:sldId id="273"/>
            <p14:sldId id="274"/>
          </p14:sldIdLst>
        </p14:section>
        <p14:section name="Event Fired Rules" id="{DD9E96CF-9738-4120-A9DD-963887FA4F74}">
          <p14:sldIdLst>
            <p14:sldId id="265"/>
            <p14:sldId id="277"/>
            <p14:sldId id="278"/>
            <p14:sldId id="276"/>
            <p14:sldId id="279"/>
            <p14:sldId id="266"/>
            <p14:sldId id="280"/>
            <p14:sldId id="281"/>
            <p14:sldId id="285"/>
          </p14:sldIdLst>
        </p14:section>
        <p14:section name="Review" id="{1208A69D-98E7-43F0-9816-CD597CFBB60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520" autoAdjust="0"/>
    <p:restoredTop sz="66390" autoAdjust="0"/>
  </p:normalViewPr>
  <p:slideViewPr>
    <p:cSldViewPr showGuides="1">
      <p:cViewPr varScale="1">
        <p:scale>
          <a:sx n="88" d="100"/>
          <a:sy n="88" d="100"/>
        </p:scale>
        <p:origin x="-1260" y="-114"/>
      </p:cViewPr>
      <p:guideLst>
        <p:guide orient="horz"/>
        <p:guide orient="horz" pos="2352"/>
        <p:guide orient="horz" pos="576"/>
        <p:guide orient="horz" pos="3072"/>
        <p:guide pos="2784"/>
        <p:guide pos="4176"/>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Each Guidewire message is sent to a single destination only. If there is a situation where multiple external systems need to receive the same information in response to a single event, then the Event Fired rules should create multiple messages, one for each destination of interest. (The term "multicasting" means that the same message is sent simultaneously to multiple receivers. Guidewire message does not make use of multicasting.)</a:t>
            </a:r>
          </a:p>
          <a:p>
            <a:endParaRPr lang="en-US" baseline="0" dirty="0" smtClean="0"/>
          </a:p>
          <a:p>
            <a:r>
              <a:rPr lang="en-US" baseline="0" dirty="0" smtClean="0"/>
              <a:t>Every message should receive a response. The response indicates to Guidewire that the message has been successfully processed. In some cases, the response comes immediately upon sending the message and simply indicates the message was successfully consumed. In other cases, the response comes sometime after the message is sent. The response can also contain data from the external system (such as a verification code or a report).</a:t>
            </a:r>
          </a:p>
          <a:p>
            <a:endParaRPr lang="en-US" baseline="0" dirty="0" smtClean="0"/>
          </a:p>
          <a:p>
            <a:r>
              <a:rPr lang="en-US" baseline="0" dirty="0" smtClean="0"/>
              <a:t>The mechanism for the external system response depends on if the message is synchronous or asynchronous. For synchronous replies, often the message transport plugin is the reply mechanism. For asynchronous replies, often a Guidewire Application published web service or a message reply plugin is the reply mechanism.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BankAccount 2637 is an instance of BankAccount, an event-aware entity. There are also three destinations. Destinations 13 and 14 listen for the BankAccountChanged event. Destination 15 does not. When BankAccount 2637 changes, a MessageContext object is created for destination 13 and destination 14. But because destination 15 does not listen for BankAccountChanged events, no MessageContext is created for BankAccount 2637.</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706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ID must be an integer from 0 to 63, inclusive. Values greater than 63 are reserved by Guidewire. The message destination can specify up to three messaging plugins: message transport plugin, message request plugin,</a:t>
            </a:r>
            <a:r>
              <a:rPr lang="en-US" baseline="0" dirty="0" smtClean="0"/>
              <a:t> and </a:t>
            </a:r>
            <a:r>
              <a:rPr lang="en-US" dirty="0" smtClean="0"/>
              <a:t>message reply plugin.</a:t>
            </a:r>
          </a:p>
          <a:p>
            <a:endParaRPr lang="en-US" dirty="0" smtClean="0"/>
          </a:p>
          <a:p>
            <a:r>
              <a:rPr lang="en-US" dirty="0" smtClean="0"/>
              <a:t>The message transport plugin is responsible for sending your message to the external system. The nature of this plugin will vary depending on the external system and/or the technology used to communicate to the external system (such as a JMS queue, a web service request to an external system, or an FTP call). Every destination must provide a message transport plugin implementation, but multiple destinations can use the same implementation.</a:t>
            </a:r>
          </a:p>
          <a:p>
            <a:endParaRPr lang="en-US" dirty="0" smtClean="0"/>
          </a:p>
          <a:p>
            <a:r>
              <a:rPr lang="en-US" dirty="0" smtClean="0"/>
              <a:t>The message request plugin transforms a message's payload immediately before sending it. For example, two messages might be sent from a single event, but data received in a reply to the first message (such as an external identification code) might need to be included in the second. Because this identifier is not known at the time the message payloads are initially created, the request plugin is needed to transform the payload of the second message. If a given destination requires no payload transformation, then this plugin is not implemented.</a:t>
            </a:r>
          </a:p>
          <a:p>
            <a:endParaRPr lang="en-US" dirty="0" smtClean="0"/>
          </a:p>
          <a:p>
            <a:r>
              <a:rPr lang="en-US" dirty="0" smtClean="0"/>
              <a:t>The message reply plugin initializes a listener queue and associates it with the destination. This plugin is used for destinations that receive asynchronous replies via a listener queue. If a given destination does not reply asynchronously (or it does reply asynchronously, but the replies are received through some other mechanism, such as a web service), then this plugin is not implemented.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89612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For messaging plugins, you can implement any number of MessageRequest, MessageTransport, and MessageReply plugins, though each destination can use at most one of each type.  Every destination can use only one message reply plugin. However, a given message reply plugin class can be used by multiple destinations.</a:t>
            </a:r>
          </a:p>
          <a:p>
            <a:pPr eaLnBrk="1" hangingPunct="1"/>
            <a:endParaRPr lang="en-US" sz="1000" dirty="0" smtClean="0"/>
          </a:p>
          <a:p>
            <a:pPr eaLnBrk="1" hangingPunct="1"/>
            <a:r>
              <a:rPr lang="en-US" sz="1000" dirty="0" smtClean="0"/>
              <a:t>The strings in the Events list are regex patterns. For example, if the Events list included the string "BankAccount", then the destination would listen for "BankAccountAdded", "BankAccountChanged", and "BankAccountRemoved". In practice, though, it is best to explicitly list all the events a destination listens to.</a:t>
            </a:r>
          </a:p>
          <a:p>
            <a:pPr eaLnBrk="1" hangingPunct="1"/>
            <a:r>
              <a:rPr lang="en-US" sz="1000" dirty="0" smtClean="0"/>
              <a:t>Developers must be careful to spell the regex patterns in the Events list correctly, as the destination will not work as expected if they are spelled incorrectly. For example, a destination that listens for "BankAccountChanged" will not respond to a BankAccountChang</a:t>
            </a:r>
            <a:r>
              <a:rPr lang="en-US" sz="1000" i="0" dirty="0" smtClean="0"/>
              <a:t>ed</a:t>
            </a:r>
            <a:r>
              <a:rPr lang="en-US" sz="1000" dirty="0" smtClean="0"/>
              <a:t> message event.</a:t>
            </a:r>
          </a:p>
          <a:p>
            <a:pPr eaLnBrk="1" hangingPunct="1"/>
            <a:endParaRPr lang="en-US" sz="1000" dirty="0" smtClean="0"/>
          </a:p>
          <a:p>
            <a:pPr eaLnBrk="1" hangingPunct="1"/>
            <a:r>
              <a:rPr lang="en-US" sz="1000" dirty="0" smtClean="0"/>
              <a:t>You can have multiple sender threads for a single destination, which allows multithreaded access to the plugins and potentially better performance when sending messages. Multiple sender threads are meant primarily to accommodate destinations that use synchronous web service calls and other synchronous remote calls, which are stateless. If you choose to assign multiple sender threads, be careful that your plugins are actually thread safe (for example, sharing a JMS Session across threads would NOT be thread safe) and that the resulting higher load on the reply plugin (if used) is acceptable. Do NOT set the sender threads value above 1 for destinations using transport or request plugins that are not thread safe. Such thread safety is often dependent on the external system itself being able to handle multithreaded communications properly.</a:t>
            </a:r>
          </a:p>
          <a:p>
            <a:pPr eaLnBrk="1" hangingPunct="1"/>
            <a:endParaRPr lang="en-US" sz="1000" dirty="0" smtClean="0"/>
          </a:p>
          <a:p>
            <a:pPr eaLnBrk="1" hangingPunct="1"/>
            <a:r>
              <a:rPr lang="en-US" sz="1000" dirty="0" smtClean="0"/>
              <a:t>The Enabled checkbox controls whether the Event Fired rules are run for a destination.</a:t>
            </a:r>
          </a:p>
          <a:p>
            <a:pPr eaLnBrk="1" hangingPunct="1"/>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5266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rules are covered in the Business Rules lesson in Configuration Fundamentals. Your instructor may discuss this and the next slide in detail or skip over them depending on whether that lesson was covered in your delivery of the Configuration Fundamentals course.</a:t>
            </a:r>
          </a:p>
          <a:p>
            <a:endParaRPr lang="en-US" dirty="0" smtClean="0"/>
          </a:p>
          <a:p>
            <a:r>
              <a:rPr lang="en-US" dirty="0" smtClean="0"/>
              <a:t>Setting a rule condition to true</a:t>
            </a:r>
            <a:r>
              <a:rPr lang="en-US" baseline="0" dirty="0" smtClean="0"/>
              <a:t> </a:t>
            </a:r>
            <a:r>
              <a:rPr lang="en-US" dirty="0" smtClean="0"/>
              <a:t>means that the action will always be performed whenever the rule is evaluated.</a:t>
            </a:r>
          </a:p>
          <a:p>
            <a:endParaRPr lang="en-US" dirty="0" smtClean="0"/>
          </a:p>
          <a:p>
            <a:r>
              <a:rPr lang="en-US" dirty="0" smtClean="0"/>
              <a:t>Notice that there is no condition test. It is implied.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7162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and the parent rule condition is false, neither the parent action nor the child rules are executed.</a:t>
            </a:r>
          </a:p>
          <a:p>
            <a:endParaRPr lang="en-US" dirty="0" smtClean="0"/>
          </a:p>
          <a:p>
            <a:r>
              <a:rPr lang="en-US" dirty="0" smtClean="0"/>
              <a:t>All top-level rules in a rule set are executed unless an explicit "exit" is encountered.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204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  However, the naming scheme for rules corresponds to the file structure on disk. So, if it has too many levels customers can run into problems with file names being too long on Windows.</a:t>
            </a:r>
          </a:p>
          <a:p>
            <a:endParaRPr lang="en-US" sz="1000" dirty="0" smtClean="0"/>
          </a:p>
          <a:p>
            <a:r>
              <a:rPr lang="en-US" sz="1000" dirty="0" smtClean="0"/>
              <a:t>A rule set combines many individual rules into a useful set to consider as a group. A rule set is a collection of rules that share the same root entity and share common triggers.  In the example above, the rule set is Event </a:t>
            </a:r>
            <a:r>
              <a:rPr lang="en-US" sz="1000" dirty="0" err="1" smtClean="0"/>
              <a:t>Fired.grs</a:t>
            </a:r>
            <a:r>
              <a:rPr lang="en-US" sz="1000" dirty="0" smtClean="0"/>
              <a:t>. Selecting the rule set in the editor displays the rule set description and details the root entity.  In this example, the root entity is </a:t>
            </a:r>
            <a:r>
              <a:rPr lang="en-US" sz="1000" dirty="0" err="1" smtClean="0"/>
              <a:t>entity.MessageContext</a:t>
            </a:r>
            <a:r>
              <a:rPr lang="en-US" sz="1000" dirty="0" smtClean="0"/>
              <a:t>.</a:t>
            </a:r>
          </a:p>
          <a:p>
            <a:endParaRPr lang="en-US" sz="1000" dirty="0" smtClean="0"/>
          </a:p>
          <a:p>
            <a:r>
              <a:rPr lang="en-US" sz="1000" dirty="0" smtClean="0"/>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p>
          <a:p>
            <a:endParaRPr lang="en-US" sz="1000" dirty="0" smtClean="0"/>
          </a:p>
          <a:p>
            <a:r>
              <a:rPr lang="en-US" sz="1000" dirty="0" smtClean="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1000" dirty="0" smtClean="0"/>
          </a:p>
          <a:p>
            <a:r>
              <a:rPr lang="en-US" sz="1000"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endParaRPr lang="en-US" sz="1000" dirty="0" smtClean="0"/>
          </a:p>
          <a:p>
            <a:r>
              <a:rPr lang="en-US" sz="1000" dirty="0" smtClean="0"/>
              <a:t> </a:t>
            </a:r>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017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top-level Event Fired rule conditions are checked for every entity-event/destination combination. For example, if seven destinations listen to a given event, and you have 20 Event Fired rules, then every time the event is fired, 140 checks need to be made. Thus, it is critical to keep your Event Fired rules organized to avoid duplicate checks.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1253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MessageContext is processed by the entire Event Fired rule set.  However, each is typically of interest to a small subset of rules. Therefore, you should create a hierarchy to filter MessageContexts whenever possible.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message payload is simply "Payload for account xxx" where "xxx" is the account number. This does not match the payload that was shown in the messaging example earlier in this lesson. The following lesson discusses how to generate payloads. Prior to that discussion, the simpler "Payload for account xxx" payload will be used in the examples.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2718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diagram above, the triggering entity, the message context, the Event Fired rules, and the Message all sit on a single blue arrow. This arrow represents the one transaction in which all of these entities belong and in which the Event Fired rules work. Any exception that is thrown before the message gets committed to the xx_message table will roll back all changes back to and including the change in the triggering entity.</a:t>
            </a:r>
          </a:p>
          <a:p>
            <a:endParaRPr lang="en-US" dirty="0" smtClean="0"/>
          </a:p>
          <a:p>
            <a:r>
              <a:rPr lang="en-US" dirty="0" smtClean="0"/>
              <a:t>The sending of the message occurs in a separate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2595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d</a:t>
            </a:r>
            <a:r>
              <a:rPr lang="en-US" dirty="0" smtClean="0"/>
              <a:t>estinations.</a:t>
            </a:r>
          </a:p>
          <a:p>
            <a:endParaRPr lang="en-US" dirty="0" smtClean="0"/>
          </a:p>
          <a:p>
            <a:r>
              <a:rPr lang="en-US" dirty="0" smtClean="0"/>
              <a:t>For</a:t>
            </a:r>
            <a:r>
              <a:rPr lang="en-US" baseline="0" dirty="0" smtClean="0"/>
              <a:t> t</a:t>
            </a:r>
            <a:r>
              <a:rPr lang="en-US" dirty="0" smtClean="0"/>
              <a:t>ransport plugins</a:t>
            </a:r>
            <a:r>
              <a:rPr lang="en-US" baseline="0" dirty="0" smtClean="0"/>
              <a:t> and/or c</a:t>
            </a:r>
            <a:r>
              <a:rPr lang="en-US" dirty="0" smtClean="0"/>
              <a:t>ustom web service classes, you must reload</a:t>
            </a:r>
            <a:r>
              <a:rPr lang="en-US" baseline="0" dirty="0" smtClean="0"/>
              <a:t> changed classes</a:t>
            </a:r>
            <a:r>
              <a:rPr lang="en-US" dirty="0" smtClean="0"/>
              <a:t>. If your classes reference newly created display keys,</a:t>
            </a:r>
            <a:r>
              <a:rPr lang="en-US" baseline="0" dirty="0" smtClean="0"/>
              <a:t> you must reload PCFs (ALT+SHIFT+L).</a:t>
            </a:r>
          </a:p>
          <a:p>
            <a:endParaRPr lang="en-US" dirty="0" smtClean="0"/>
          </a:p>
          <a:p>
            <a:r>
              <a:rPr lang="en-US" dirty="0" smtClean="0"/>
              <a:t>For newly created and modified</a:t>
            </a:r>
            <a:r>
              <a:rPr lang="en-US" baseline="0" dirty="0" smtClean="0"/>
              <a:t> </a:t>
            </a:r>
            <a:r>
              <a:rPr lang="en-US" dirty="0" smtClean="0"/>
              <a:t>event fired rules, you must </a:t>
            </a:r>
            <a:r>
              <a:rPr lang="en-US" baseline="0" dirty="0" smtClean="0"/>
              <a:t>reload changed classes.  If you create a rule hierarchy (parent rule and then children rules), you must restart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a:t>
            </a:r>
            <a:r>
              <a:rPr lang="en-US" dirty="0" smtClean="0"/>
              <a:t>Typically, a message event gets triggered when an event-aware entity is created, changed, or removed. (There are also other application-specific message events.)</a:t>
            </a:r>
          </a:p>
          <a:p>
            <a:r>
              <a:rPr lang="en-US" dirty="0" smtClean="0"/>
              <a:t>2) </a:t>
            </a:r>
            <a:r>
              <a:rPr lang="en-US" dirty="0" smtClean="0"/>
              <a:t>The primary purpose of the MessageContext entity is to create messages using information from the message event and the triggering entity.</a:t>
            </a:r>
          </a:p>
          <a:p>
            <a:r>
              <a:rPr lang="en-US" dirty="0" smtClean="0"/>
              <a:t>3) </a:t>
            </a:r>
            <a:r>
              <a:rPr lang="en-US" dirty="0" smtClean="0"/>
              <a:t>Seven, which would occur if all seven destinations listen to EscalationAdded. Zero, which would occur if none of the destinations listen to EscalationAdded.</a:t>
            </a:r>
          </a:p>
          <a:p>
            <a:r>
              <a:rPr lang="en-US" dirty="0" smtClean="0"/>
              <a:t>4) </a:t>
            </a:r>
            <a:r>
              <a:rPr lang="en-US" dirty="0" smtClean="0"/>
              <a:t>MessageTransport, which sends the message to the external system.</a:t>
            </a:r>
          </a:p>
          <a:p>
            <a:r>
              <a:rPr lang="en-US" dirty="0" smtClean="0"/>
              <a:t>5) </a:t>
            </a:r>
            <a:r>
              <a:rPr lang="en-US" dirty="0" smtClean="0"/>
              <a:t>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entities are persistent</a:t>
            </a:r>
            <a:r>
              <a:rPr lang="en-US" dirty="0" smtClean="0"/>
              <a:t> entities.  Persistent entities</a:t>
            </a:r>
            <a:r>
              <a:rPr lang="en-US" baseline="0" dirty="0" smtClean="0"/>
              <a:t> describe specific </a:t>
            </a:r>
            <a:r>
              <a:rPr lang="en-US" dirty="0" smtClean="0"/>
              <a:t>information</a:t>
            </a:r>
            <a:r>
              <a:rPr lang="en-US" baseline="0" dirty="0" smtClean="0"/>
              <a:t> and store data i</a:t>
            </a:r>
            <a:r>
              <a:rPr lang="en-US" dirty="0" smtClean="0"/>
              <a:t>n the database. An</a:t>
            </a:r>
            <a:r>
              <a:rPr lang="en-US" baseline="0" dirty="0" smtClean="0"/>
              <a:t> event-aware entity is specifies an &lt;events /&gt; element in its definition which means that the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non-persistent entity that implements the messaging interface.  For all entities that implement the EventAware delegate, the Guidewire application automatically creates specific events: entityNameChanged, entityNameRemoved, and entityNameAdded.  </a:t>
            </a:r>
            <a:endParaRPr lang="en-US" baseline="0" dirty="0" smtClean="0"/>
          </a:p>
          <a:p>
            <a:endParaRPr lang="en-US" dirty="0" smtClean="0"/>
          </a:p>
          <a:p>
            <a:r>
              <a:rPr lang="en-US" dirty="0" smtClean="0"/>
              <a:t>MessageContext is an internal,</a:t>
            </a:r>
            <a:r>
              <a:rPr lang="en-US" baseline="0" dirty="0" smtClean="0"/>
              <a:t> non-p</a:t>
            </a:r>
            <a:r>
              <a:rPr lang="en-US" dirty="0" smtClean="0"/>
              <a:t>ersistent</a:t>
            </a:r>
            <a:r>
              <a:rPr lang="en-US" baseline="0" dirty="0" smtClean="0"/>
              <a:t> entity. Internal, non-persistent entities are virtual entities that are created a run-time and do not store data in the database.</a:t>
            </a:r>
          </a:p>
          <a:p>
            <a:endParaRPr lang="en-US" baseline="0" dirty="0" smtClean="0"/>
          </a:p>
          <a:p>
            <a:r>
              <a:rPr lang="en-US" baseline="0" dirty="0" smtClean="0"/>
              <a:t>Message is a persistent entity that stores information about the message process in the Message database table.  Users do not create message entities.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identify that an entity is EventAware by reviewing the entity</a:t>
            </a:r>
            <a:r>
              <a:rPr lang="en-US" baseline="0" dirty="0" smtClean="0"/>
              <a:t> in the Entity Editor in Guidewire Studio. You can also review t</a:t>
            </a:r>
            <a:r>
              <a:rPr lang="en-US" dirty="0" smtClean="0"/>
              <a:t>he Data Dictionary to see the entity</a:t>
            </a:r>
            <a:r>
              <a:rPr lang="en-US" baseline="0" dirty="0" smtClean="0"/>
              <a:t> </a:t>
            </a:r>
            <a:r>
              <a:rPr lang="en-US" dirty="0" smtClean="0"/>
              <a:t>implements the EventAware delegate.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0771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messaging event typically occurs when an instance of an EventAware entity is created, changed, or deleted</a:t>
            </a:r>
            <a:r>
              <a:rPr lang="en-US" dirty="0"/>
              <a:t>. Almost every </a:t>
            </a:r>
            <a:r>
              <a:rPr lang="en-US" dirty="0" smtClean="0"/>
              <a:t>EventAware </a:t>
            </a:r>
            <a:r>
              <a:rPr lang="en-US" dirty="0"/>
              <a:t>entity has Added, Changed, and Removed events. </a:t>
            </a:r>
            <a:r>
              <a:rPr lang="en-US" dirty="0" smtClean="0"/>
              <a:t>The full list of events for each application is listed in the application's Integration Guide. You can also find this information in the Data Dictionary. In the Data Dictionary, there is a Messaging Events section that lists the message events for the EventAware entity.  </a:t>
            </a:r>
          </a:p>
          <a:p>
            <a:endParaRPr lang="en-US" dirty="0"/>
          </a:p>
          <a:p>
            <a:r>
              <a:rPr lang="en-US" dirty="0" smtClean="0"/>
              <a:t>An entity can have additional events, such as:</a:t>
            </a:r>
          </a:p>
          <a:p>
            <a:pPr marL="171450" indent="-171450">
              <a:buFont typeface="Arial" pitchFamily="34" charset="0"/>
              <a:buChar char="•"/>
            </a:pPr>
            <a:r>
              <a:rPr lang="en-US" dirty="0" smtClean="0"/>
              <a:t>ClaimCenter: </a:t>
            </a:r>
          </a:p>
          <a:p>
            <a:pPr marL="400050" lvl="1" indent="-171450">
              <a:buFont typeface="Arial" pitchFamily="34" charset="0"/>
              <a:buChar char="•"/>
            </a:pPr>
            <a:r>
              <a:rPr lang="en-US" dirty="0" smtClean="0"/>
              <a:t>Claim entity's ClaimResync event</a:t>
            </a:r>
          </a:p>
          <a:p>
            <a:pPr marL="171450" indent="-171450">
              <a:buFont typeface="Arial" pitchFamily="34" charset="0"/>
              <a:buChar char="•"/>
            </a:pPr>
            <a:r>
              <a:rPr lang="en-US" dirty="0" smtClean="0"/>
              <a:t>PolicyCenter</a:t>
            </a:r>
          </a:p>
          <a:p>
            <a:pPr marL="400050" lvl="1" indent="-171450">
              <a:buFont typeface="Arial" pitchFamily="34" charset="0"/>
              <a:buChar char="•"/>
            </a:pPr>
            <a:r>
              <a:rPr lang="en-US" dirty="0" smtClean="0"/>
              <a:t>Job entity's RequestQuote event</a:t>
            </a:r>
          </a:p>
          <a:p>
            <a:pPr marL="400050" lvl="1" indent="-171450">
              <a:buFont typeface="Arial" pitchFamily="34" charset="0"/>
              <a:buChar char="•"/>
            </a:pPr>
            <a:r>
              <a:rPr lang="en-US" dirty="0" smtClean="0"/>
              <a:t>Submission entity's BindSubmission event</a:t>
            </a:r>
          </a:p>
          <a:p>
            <a:pPr marL="400050" lvl="1" indent="-171450">
              <a:buFont typeface="Arial" pitchFamily="34" charset="0"/>
              <a:buChar char="•"/>
            </a:pPr>
            <a:r>
              <a:rPr lang="en-US" dirty="0" smtClean="0"/>
              <a:t>PolicyPeriod entity, which has a number of events to accommodate policy transactions, such as IssueSubmission, IssueRenewal, and SendCancellationNotices. </a:t>
            </a:r>
          </a:p>
          <a:p>
            <a:pPr marL="171450" indent="-171450">
              <a:buFont typeface="Arial" pitchFamily="34" charset="0"/>
              <a:buChar char="•"/>
            </a:pPr>
            <a:r>
              <a:rPr lang="en-US" dirty="0" smtClean="0"/>
              <a:t>BillingCenter</a:t>
            </a:r>
            <a:endParaRPr lang="en-US" dirty="0"/>
          </a:p>
          <a:p>
            <a:pPr marL="400050" lvl="1" indent="-171450">
              <a:buFont typeface="Arial" pitchFamily="34" charset="0"/>
              <a:buChar char="•"/>
            </a:pPr>
            <a:r>
              <a:rPr lang="en-US" dirty="0" smtClean="0"/>
              <a:t>DelinquencyProcess entity's ConnectToCollectionAgency event</a:t>
            </a:r>
          </a:p>
          <a:p>
            <a:pPr marL="400050" lvl="1" indent="-171450">
              <a:buFont typeface="Arial" pitchFamily="34" charset="0"/>
              <a:buChar char="•"/>
            </a:pPr>
            <a:r>
              <a:rPr lang="en-US" dirty="0" smtClean="0"/>
              <a:t>Invoice entity's InvoiceResent event</a:t>
            </a:r>
          </a:p>
          <a:p>
            <a:pPr marL="400050" lvl="1" indent="-171450">
              <a:buFont typeface="Arial" pitchFamily="34" charset="0"/>
              <a:buChar char="•"/>
            </a:pPr>
            <a:r>
              <a:rPr lang="en-US" dirty="0" smtClean="0"/>
              <a:t>OutgoingPayment entity's OutgoingPaymentStatusChanged event</a:t>
            </a:r>
          </a:p>
          <a:p>
            <a:pPr marL="400050" lvl="1" indent="-171450">
              <a:buFont typeface="Arial" pitchFamily="34" charset="0"/>
              <a:buChar char="•"/>
            </a:pPr>
            <a:r>
              <a:rPr lang="en-US" dirty="0" smtClean="0"/>
              <a:t>Payment entity's PaymentStatusChanged event</a:t>
            </a:r>
          </a:p>
          <a:p>
            <a:endParaRPr lang="en-US" dirty="0" smtClean="0"/>
          </a:p>
          <a:p>
            <a:r>
              <a:rPr lang="en-US" dirty="0" smtClean="0"/>
              <a:t>Data </a:t>
            </a:r>
            <a:r>
              <a:rPr lang="en-US" dirty="0"/>
              <a:t>import tools </a:t>
            </a:r>
            <a:r>
              <a:rPr lang="en-US" dirty="0" smtClean="0"/>
              <a:t>such </a:t>
            </a:r>
            <a:r>
              <a:rPr lang="en-US" dirty="0"/>
              <a:t>as </a:t>
            </a:r>
            <a:r>
              <a:rPr lang="en-US" dirty="0" smtClean="0"/>
              <a:t>ImportToolsAPI </a:t>
            </a:r>
            <a:r>
              <a:rPr lang="en-US" dirty="0"/>
              <a:t>and </a:t>
            </a:r>
            <a:r>
              <a:rPr lang="en-US" dirty="0" smtClean="0"/>
              <a:t>import_tools </a:t>
            </a:r>
            <a:r>
              <a:rPr lang="en-US" dirty="0"/>
              <a:t>command line </a:t>
            </a:r>
            <a:r>
              <a:rPr lang="en-US" dirty="0" smtClean="0"/>
              <a:t>tool  are </a:t>
            </a:r>
            <a:r>
              <a:rPr lang="en-US" dirty="0"/>
              <a:t> generic mechanisms for loading system data or sample data into the system </a:t>
            </a:r>
            <a:r>
              <a:rPr lang="en-US" dirty="0" smtClean="0"/>
              <a:t>and do not trigger messaging events doe EventAware entities. Bulk </a:t>
            </a:r>
            <a:r>
              <a:rPr lang="en-US" dirty="0"/>
              <a:t>data loaded using the table import </a:t>
            </a:r>
            <a:r>
              <a:rPr lang="en-US" dirty="0" smtClean="0"/>
              <a:t>tools also do not trigger messaging events. When </a:t>
            </a:r>
            <a:r>
              <a:rPr lang="en-US" dirty="0"/>
              <a:t>loading business data </a:t>
            </a:r>
            <a:r>
              <a:rPr lang="en-US" dirty="0" smtClean="0"/>
              <a:t>that requires messaging events, do not use these tools, APIs, and mechanisms.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4933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Event Fired</a:t>
            </a:r>
            <a:r>
              <a:rPr lang="en-US" baseline="0" dirty="0" smtClean="0"/>
              <a:t> rules depend on the m</a:t>
            </a:r>
            <a:r>
              <a:rPr lang="en-US" dirty="0" smtClean="0"/>
              <a:t>essage</a:t>
            </a:r>
            <a:r>
              <a:rPr lang="en-US" baseline="0" dirty="0" smtClean="0"/>
              <a:t> c</a:t>
            </a:r>
            <a:r>
              <a:rPr lang="en-US" dirty="0" smtClean="0"/>
              <a:t>ontext object. You</a:t>
            </a:r>
            <a:r>
              <a:rPr lang="en-US" baseline="0" dirty="0" smtClean="0"/>
              <a:t> </a:t>
            </a:r>
            <a:r>
              <a:rPr lang="en-US" dirty="0" smtClean="0"/>
              <a:t>can access this</a:t>
            </a:r>
            <a:r>
              <a:rPr lang="en-US" baseline="0" dirty="0" smtClean="0"/>
              <a:t> object </a:t>
            </a:r>
            <a:r>
              <a:rPr lang="en-US" dirty="0" smtClean="0"/>
              <a:t>using the messageContext variable. The messageContext</a:t>
            </a:r>
            <a:r>
              <a:rPr lang="en-US" baseline="0" dirty="0" smtClean="0"/>
              <a:t> </a:t>
            </a:r>
            <a:r>
              <a:rPr lang="en-US" dirty="0" smtClean="0"/>
              <a:t>object contains information such as the event name, messaging destination ID,</a:t>
            </a:r>
            <a:r>
              <a:rPr lang="en-US" baseline="0" dirty="0" smtClean="0"/>
              <a:t> and the Root object.</a:t>
            </a:r>
            <a:r>
              <a:rPr lang="en-US" dirty="0" smtClean="0"/>
              <a:t> Event Fired rules often generate</a:t>
            </a:r>
            <a:r>
              <a:rPr lang="en-US" baseline="0" dirty="0" smtClean="0"/>
              <a:t> </a:t>
            </a:r>
            <a:r>
              <a:rPr lang="en-US" dirty="0" smtClean="0"/>
              <a:t>one or more messages, although the logic can omit creating messages as appropriate. </a:t>
            </a:r>
            <a:r>
              <a:rPr lang="en-US" sz="1200" b="0" i="0" kern="1200" baseline="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10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unnecessarily large or complex messages if possible. </a:t>
            </a:r>
            <a:r>
              <a:rPr lang="en-US" sz="1200" b="0" i="0" kern="1200" dirty="0" smtClean="0">
                <a:solidFill>
                  <a:schemeClr val="tx1"/>
                </a:solidFill>
                <a:effectLst/>
                <a:latin typeface="Arial" pitchFamily="34" charset="0"/>
                <a:ea typeface="+mn-ea"/>
                <a:cs typeface="Arial" pitchFamily="34" charset="0"/>
              </a:rPr>
              <a:t>A message is information to send to an external system in response to an event.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172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events provide additional flexibility in the messaging architecture. Sometimes,</a:t>
            </a:r>
            <a:r>
              <a:rPr lang="en-US" baseline="0" dirty="0" smtClean="0"/>
              <a:t> </a:t>
            </a:r>
            <a:r>
              <a:rPr lang="en-US" dirty="0" smtClean="0"/>
              <a:t>you may want to trigger a message event in a context where an EventAware object hasn't necessarily been created or changed.</a:t>
            </a:r>
            <a:r>
              <a:rPr lang="en-US" baseline="0" dirty="0" smtClean="0"/>
              <a:t> </a:t>
            </a:r>
            <a:r>
              <a:rPr lang="en-US" dirty="0" smtClean="0"/>
              <a:t>For example, you may want to provide the user with the ability to trigger messaging by clicking a button on the user interface.</a:t>
            </a:r>
            <a:r>
              <a:rPr lang="en-US" baseline="0" dirty="0" smtClean="0"/>
              <a:t> In some cases, y</a:t>
            </a:r>
            <a:r>
              <a:rPr lang="en-US" dirty="0" smtClean="0"/>
              <a:t>ou want to group messaging logic at a more granular level than EntityChanged. </a:t>
            </a:r>
          </a:p>
          <a:p>
            <a:endParaRPr lang="en-US" dirty="0"/>
          </a:p>
          <a:p>
            <a:r>
              <a:rPr lang="en-US" dirty="0" smtClean="0"/>
              <a:t>There may be significantly different messaging requirements for a Request entity that is approved as opposed to one that is denied. I</a:t>
            </a:r>
            <a:r>
              <a:rPr lang="en-US" baseline="0" dirty="0" smtClean="0"/>
              <a:t>n other cases, y</a:t>
            </a:r>
            <a:r>
              <a:rPr lang="en-US" dirty="0" smtClean="0"/>
              <a:t>ou may want to send another message event during the processing of a message acknowledgement. Message events cannot be triggered for non-EventAware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7547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a:t>
            </a:r>
            <a:r>
              <a:rPr lang="en-US" dirty="0" smtClean="0"/>
              <a:t>, </a:t>
            </a:r>
            <a:r>
              <a:rPr lang="en-US" dirty="0" smtClean="0"/>
              <a:t>2014</a:t>
            </a:r>
            <a:endParaRPr lang="en-US" dirty="0"/>
          </a:p>
        </p:txBody>
      </p:sp>
      <p:sp>
        <p:nvSpPr>
          <p:cNvPr id="3" name="Title 2"/>
          <p:cNvSpPr>
            <a:spLocks noGrp="1"/>
          </p:cNvSpPr>
          <p:nvPr>
            <p:ph type="ctrTitle"/>
          </p:nvPr>
        </p:nvSpPr>
        <p:spPr/>
        <p:txBody>
          <a:bodyPr/>
          <a:lstStyle/>
          <a:p>
            <a:r>
              <a:rPr lang="en-US" dirty="0"/>
              <a:t>Triggering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solidFill>
                  <a:schemeClr val="bg1"/>
                </a:solidFill>
              </a:rPr>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31460534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Destination</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A </a:t>
            </a:r>
            <a:r>
              <a:rPr lang="en-US" dirty="0" smtClean="0"/>
              <a:t>message </a:t>
            </a:r>
            <a:r>
              <a:rPr lang="en-US" b="1" dirty="0" smtClean="0"/>
              <a:t>destination</a:t>
            </a:r>
            <a:r>
              <a:rPr lang="en-US" dirty="0" smtClean="0"/>
              <a:t> </a:t>
            </a:r>
            <a:r>
              <a:rPr lang="en-US" dirty="0"/>
              <a:t>is an abstraction of an external system that receives and replies to messages</a:t>
            </a:r>
          </a:p>
          <a:p>
            <a:r>
              <a:rPr lang="en-US" dirty="0"/>
              <a:t>Examples:</a:t>
            </a:r>
          </a:p>
          <a:p>
            <a:pPr lvl="1"/>
            <a:r>
              <a:rPr lang="en-US" dirty="0"/>
              <a:t>PC: Billing system that receives charges for new policies</a:t>
            </a:r>
          </a:p>
          <a:p>
            <a:pPr lvl="1"/>
            <a:r>
              <a:rPr lang="en-US" dirty="0"/>
              <a:t>BC: Policy administration system that receives request to cancel policy when payment is not received</a:t>
            </a:r>
          </a:p>
          <a:p>
            <a:pPr lvl="1"/>
            <a:r>
              <a:rPr lang="en-US" dirty="0"/>
              <a:t>CC: Police report system that receives requests for police reports concerning auto accidents</a:t>
            </a:r>
          </a:p>
          <a:p>
            <a:endParaRPr lang="en-US" dirty="0"/>
          </a:p>
        </p:txBody>
      </p:sp>
      <p:sp>
        <p:nvSpPr>
          <p:cNvPr id="5" name="rec GWRE"/>
          <p:cNvSpPr>
            <a:spLocks noChangeArrowheads="1"/>
          </p:cNvSpPr>
          <p:nvPr/>
        </p:nvSpPr>
        <p:spPr bwMode="auto">
          <a:xfrm>
            <a:off x="760916"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41" y="1023144"/>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 name="ln Retry 2"/>
          <p:cNvSpPr>
            <a:spLocks noChangeShapeType="1"/>
          </p:cNvSpPr>
          <p:nvPr/>
        </p:nvSpPr>
        <p:spPr bwMode="auto">
          <a:xfrm flipH="1">
            <a:off x="2223956" y="1795576"/>
            <a:ext cx="5019806"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10"/>
          <p:cNvSpPr txBox="1">
            <a:spLocks noChangeArrowheads="1"/>
          </p:cNvSpPr>
          <p:nvPr/>
        </p:nvSpPr>
        <p:spPr bwMode="auto">
          <a:xfrm>
            <a:off x="675667"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Guidewire Application</a:t>
            </a:r>
            <a:endParaRPr lang="en-US" sz="1600" dirty="0">
              <a:solidFill>
                <a:schemeClr val="bg1"/>
              </a:solidFill>
            </a:endParaRPr>
          </a:p>
        </p:txBody>
      </p:sp>
      <p:sp>
        <p:nvSpPr>
          <p:cNvPr id="21" name="Text Box 31"/>
          <p:cNvSpPr txBox="1">
            <a:spLocks noChangeArrowheads="1"/>
          </p:cNvSpPr>
          <p:nvPr/>
        </p:nvSpPr>
        <p:spPr bwMode="auto">
          <a:xfrm>
            <a:off x="7158706"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External </a:t>
            </a:r>
            <a:br>
              <a:rPr lang="en-US" sz="1600" dirty="0" smtClean="0">
                <a:solidFill>
                  <a:schemeClr val="bg1"/>
                </a:solidFill>
              </a:rPr>
            </a:br>
            <a:r>
              <a:rPr lang="en-US" sz="1600" dirty="0" smtClean="0">
                <a:solidFill>
                  <a:schemeClr val="bg1"/>
                </a:solidFill>
              </a:rPr>
              <a:t>System</a:t>
            </a:r>
            <a:endParaRPr lang="en-US" sz="1600" dirty="0">
              <a:solidFill>
                <a:schemeClr val="bg1"/>
              </a:solidFill>
            </a:endParaRPr>
          </a:p>
        </p:txBody>
      </p:sp>
      <p:sp>
        <p:nvSpPr>
          <p:cNvPr id="43" name="Text Box 32"/>
          <p:cNvSpPr txBox="1">
            <a:spLocks noChangeArrowheads="1"/>
          </p:cNvSpPr>
          <p:nvPr/>
        </p:nvSpPr>
        <p:spPr bwMode="auto">
          <a:xfrm>
            <a:off x="4157662" y="2320655"/>
            <a:ext cx="12525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44" name="icn Extern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Msg 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47" y="1676400"/>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9444" y="908844"/>
            <a:ext cx="988974" cy="12247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353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message events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Messaging destination </a:t>
            </a:r>
            <a:r>
              <a:rPr lang="en-US" dirty="0"/>
              <a:t>listens to one or more specific </a:t>
            </a:r>
            <a:r>
              <a:rPr lang="en-US" dirty="0" smtClean="0"/>
              <a:t>message events</a:t>
            </a:r>
          </a:p>
          <a:p>
            <a:r>
              <a:rPr lang="en-US" dirty="0" smtClean="0"/>
              <a:t>When a message event occurs:</a:t>
            </a:r>
          </a:p>
          <a:p>
            <a:pPr lvl="1"/>
            <a:r>
              <a:rPr lang="en-US" dirty="0" smtClean="0"/>
              <a:t>One </a:t>
            </a:r>
            <a:r>
              <a:rPr lang="en-US" dirty="0"/>
              <a:t>MessageContext is created for each destination that listens to that event</a:t>
            </a:r>
          </a:p>
          <a:p>
            <a:pPr lvl="1"/>
            <a:r>
              <a:rPr lang="en-US" dirty="0"/>
              <a:t>Each MessageContext is then processed by business rules</a:t>
            </a:r>
          </a:p>
          <a:p>
            <a:endParaRPr lang="en-US" dirty="0"/>
          </a:p>
        </p:txBody>
      </p:sp>
      <p:sp>
        <p:nvSpPr>
          <p:cNvPr id="11" name="txt EventChanged"/>
          <p:cNvSpPr txBox="1">
            <a:spLocks noChangeArrowheads="1"/>
          </p:cNvSpPr>
          <p:nvPr/>
        </p:nvSpPr>
        <p:spPr bwMode="auto">
          <a:xfrm>
            <a:off x="711200" y="906463"/>
            <a:ext cx="1574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accent4"/>
                </a:solidFill>
              </a:rPr>
              <a:t>BankAccount</a:t>
            </a:r>
            <a:br>
              <a:rPr lang="en-US" sz="1600" dirty="0" smtClean="0">
                <a:solidFill>
                  <a:schemeClr val="accent4"/>
                </a:solidFill>
              </a:rPr>
            </a:br>
            <a:r>
              <a:rPr lang="en-US" sz="1600" dirty="0" smtClean="0">
                <a:solidFill>
                  <a:schemeClr val="accent4"/>
                </a:solidFill>
              </a:rPr>
              <a:t>Changed</a:t>
            </a:r>
            <a:endParaRPr lang="en-US" sz="1600" dirty="0">
              <a:solidFill>
                <a:schemeClr val="accent4"/>
              </a:solidFill>
            </a:endParaRPr>
          </a:p>
        </p:txBody>
      </p:sp>
      <p:sp>
        <p:nvSpPr>
          <p:cNvPr id="53" name="txt BankEvent2"/>
          <p:cNvSpPr txBox="1">
            <a:spLocks noChangeArrowheads="1"/>
          </p:cNvSpPr>
          <p:nvPr/>
        </p:nvSpPr>
        <p:spPr bwMode="auto">
          <a:xfrm>
            <a:off x="3886200" y="1168871"/>
            <a:ext cx="2362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5">
                    <a:lumMod val="75000"/>
                  </a:schemeClr>
                </a:solidFill>
              </a:rPr>
              <a:t>BankAccountAdded</a:t>
            </a:r>
            <a:r>
              <a:rPr lang="en-US" sz="1600" dirty="0">
                <a:solidFill>
                  <a:schemeClr val="accent5">
                    <a:lumMod val="75000"/>
                  </a:schemeClr>
                </a:solidFill>
              </a:rPr>
              <a:t/>
            </a:r>
            <a:br>
              <a:rPr lang="en-US" sz="1600" dirty="0">
                <a:solidFill>
                  <a:schemeClr val="accent5">
                    <a:lumMod val="75000"/>
                  </a:schemeClr>
                </a:solidFill>
              </a:rPr>
            </a:br>
            <a:r>
              <a:rPr lang="en-US" sz="1600" dirty="0" smtClean="0">
                <a:solidFill>
                  <a:schemeClr val="accent4"/>
                </a:solidFill>
              </a:rPr>
              <a:t>BankAccountChanged</a:t>
            </a:r>
            <a:endParaRPr lang="en-US" sz="1600" dirty="0">
              <a:solidFill>
                <a:schemeClr val="accent4"/>
              </a:solidFill>
            </a:endParaRPr>
          </a:p>
        </p:txBody>
      </p:sp>
      <p:sp>
        <p:nvSpPr>
          <p:cNvPr id="54" name="txt BankEvent1"/>
          <p:cNvSpPr txBox="1">
            <a:spLocks noChangeArrowheads="1"/>
          </p:cNvSpPr>
          <p:nvPr/>
        </p:nvSpPr>
        <p:spPr bwMode="auto">
          <a:xfrm>
            <a:off x="3886200" y="2296519"/>
            <a:ext cx="2362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4"/>
                </a:solidFill>
              </a:rPr>
              <a:t>BankAccountChanged</a:t>
            </a:r>
            <a:endParaRPr lang="en-US" sz="1600" dirty="0">
              <a:solidFill>
                <a:schemeClr val="accent4"/>
              </a:solidFill>
            </a:endParaRPr>
          </a:p>
        </p:txBody>
      </p:sp>
      <p:sp>
        <p:nvSpPr>
          <p:cNvPr id="55" name="txt ActivityEvent"/>
          <p:cNvSpPr txBox="1">
            <a:spLocks noChangeArrowheads="1"/>
          </p:cNvSpPr>
          <p:nvPr/>
        </p:nvSpPr>
        <p:spPr bwMode="auto">
          <a:xfrm>
            <a:off x="3886200" y="3359299"/>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1"/>
                </a:solidFill>
              </a:rPr>
              <a:t>ActivityAdded</a:t>
            </a:r>
            <a:br>
              <a:rPr lang="en-US" sz="1600" dirty="0">
                <a:solidFill>
                  <a:schemeClr val="accent1"/>
                </a:solidFill>
              </a:rPr>
            </a:br>
            <a:r>
              <a:rPr lang="en-US" sz="1600" dirty="0">
                <a:solidFill>
                  <a:schemeClr val="accent1"/>
                </a:solidFill>
              </a:rPr>
              <a:t>ActivityChanged</a:t>
            </a:r>
          </a:p>
        </p:txBody>
      </p:sp>
      <p:sp>
        <p:nvSpPr>
          <p:cNvPr id="131" name="txt BankAccount2637"/>
          <p:cNvSpPr txBox="1">
            <a:spLocks noChangeArrowheads="1"/>
          </p:cNvSpPr>
          <p:nvPr/>
        </p:nvSpPr>
        <p:spPr bwMode="auto">
          <a:xfrm>
            <a:off x="374217" y="2971800"/>
            <a:ext cx="1451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Bank</a:t>
            </a:r>
          </a:p>
          <a:p>
            <a:pPr algn="ctr"/>
            <a:r>
              <a:rPr lang="en-US" dirty="0" smtClean="0">
                <a:solidFill>
                  <a:schemeClr val="bg1"/>
                </a:solidFill>
              </a:rPr>
              <a:t>Account </a:t>
            </a:r>
            <a:r>
              <a:rPr lang="en-US" dirty="0">
                <a:solidFill>
                  <a:schemeClr val="bg1"/>
                </a:solidFill>
              </a:rPr>
              <a:t/>
            </a:r>
            <a:br>
              <a:rPr lang="en-US" dirty="0">
                <a:solidFill>
                  <a:schemeClr val="bg1"/>
                </a:solidFill>
              </a:rPr>
            </a:br>
            <a:r>
              <a:rPr lang="en-US" sz="1600" dirty="0">
                <a:solidFill>
                  <a:schemeClr val="bg1"/>
                </a:solidFill>
              </a:rPr>
              <a:t>2637</a:t>
            </a:r>
          </a:p>
        </p:txBody>
      </p:sp>
      <p:sp>
        <p:nvSpPr>
          <p:cNvPr id="149" name="txt Dest 13"/>
          <p:cNvSpPr txBox="1">
            <a:spLocks noChangeArrowheads="1"/>
          </p:cNvSpPr>
          <p:nvPr/>
        </p:nvSpPr>
        <p:spPr bwMode="auto">
          <a:xfrm>
            <a:off x="7486650" y="16605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13</a:t>
            </a:r>
          </a:p>
        </p:txBody>
      </p:sp>
      <p:sp>
        <p:nvSpPr>
          <p:cNvPr id="150" name="txt Dest 14"/>
          <p:cNvSpPr txBox="1">
            <a:spLocks noChangeArrowheads="1"/>
          </p:cNvSpPr>
          <p:nvPr/>
        </p:nvSpPr>
        <p:spPr bwMode="auto">
          <a:xfrm>
            <a:off x="7486650" y="2651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14</a:t>
            </a:r>
          </a:p>
        </p:txBody>
      </p:sp>
      <p:sp>
        <p:nvSpPr>
          <p:cNvPr id="151" name="txt Dest 15"/>
          <p:cNvSpPr txBox="1">
            <a:spLocks noChangeArrowheads="1"/>
          </p:cNvSpPr>
          <p:nvPr/>
        </p:nvSpPr>
        <p:spPr bwMode="auto">
          <a:xfrm>
            <a:off x="7486650" y="3794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15</a:t>
            </a:r>
          </a:p>
        </p:txBody>
      </p:sp>
      <p:cxnSp>
        <p:nvCxnSpPr>
          <p:cNvPr id="218" name="arw Wire 1"/>
          <p:cNvCxnSpPr/>
          <p:nvPr/>
        </p:nvCxnSpPr>
        <p:spPr bwMode="auto">
          <a:xfrm flipV="1">
            <a:off x="1600200" y="1448116"/>
            <a:ext cx="990600" cy="964488"/>
          </a:xfrm>
          <a:prstGeom prst="bentConnector3">
            <a:avLst>
              <a:gd name="adj1" fmla="val 6346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8" name="arw Wire 2"/>
          <p:cNvCxnSpPr/>
          <p:nvPr/>
        </p:nvCxnSpPr>
        <p:spPr bwMode="auto">
          <a:xfrm>
            <a:off x="1607704" y="2561604"/>
            <a:ext cx="934457"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44" name="icn AnimStop"/>
          <p:cNvGrpSpPr>
            <a:grpSpLocks/>
          </p:cNvGrpSpPr>
          <p:nvPr/>
        </p:nvGrpSpPr>
        <p:grpSpPr bwMode="auto">
          <a:xfrm>
            <a:off x="8632825" y="79375"/>
            <a:ext cx="431800" cy="461963"/>
            <a:chOff x="2967" y="1718"/>
            <a:chExt cx="467" cy="499"/>
          </a:xfrm>
        </p:grpSpPr>
        <p:sp>
          <p:nvSpPr>
            <p:cNvPr id="245" name="Rectangle 11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6" name="Rectangle 11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grpSp>
        <p:nvGrpSpPr>
          <p:cNvPr id="247" name="icn AnimPlay"/>
          <p:cNvGrpSpPr>
            <a:grpSpLocks/>
          </p:cNvGrpSpPr>
          <p:nvPr/>
        </p:nvGrpSpPr>
        <p:grpSpPr bwMode="auto">
          <a:xfrm>
            <a:off x="8623300" y="79375"/>
            <a:ext cx="431800" cy="461963"/>
            <a:chOff x="3777" y="1768"/>
            <a:chExt cx="467" cy="499"/>
          </a:xfrm>
        </p:grpSpPr>
        <p:sp>
          <p:nvSpPr>
            <p:cNvPr id="248" name="Rectangle 11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9" name="AutoShape 11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17" name="icn Entity EventAware"/>
          <p:cNvGrpSpPr>
            <a:grpSpLocks noChangeAspect="1"/>
          </p:cNvGrpSpPr>
          <p:nvPr/>
        </p:nvGrpSpPr>
        <p:grpSpPr>
          <a:xfrm>
            <a:off x="521190" y="1444294"/>
            <a:ext cx="1307610" cy="1532148"/>
            <a:chOff x="2448995" y="2044222"/>
            <a:chExt cx="1532365" cy="1795498"/>
          </a:xfrm>
        </p:grpSpPr>
        <p:pic>
          <p:nvPicPr>
            <p:cNvPr id="2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0" name="Group 219"/>
            <p:cNvGrpSpPr/>
            <p:nvPr/>
          </p:nvGrpSpPr>
          <p:grpSpPr>
            <a:xfrm>
              <a:off x="3298002" y="2109793"/>
              <a:ext cx="569146" cy="552157"/>
              <a:chOff x="8351520" y="2281418"/>
              <a:chExt cx="1021080" cy="990600"/>
            </a:xfrm>
          </p:grpSpPr>
          <p:sp>
            <p:nvSpPr>
              <p:cNvPr id="221" name="Arc 22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2" name="Arc 22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23" name="icn Msg Contex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511" y="999537"/>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4" name="icn Msg Contex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286" y="2067136"/>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cn Msg Context 3 (Ent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286" y="3103522"/>
            <a:ext cx="814914" cy="935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Msg Destination Listen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1066800"/>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 name="icn Msg Destination Listen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2134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6" name="icn Msg Destination Listen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3277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inc Dest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914400"/>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inc Dest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1955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inc Dest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3098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ppt_x</p:attrName>
                                        </p:attrNameLst>
                                      </p:cBhvr>
                                      <p:tavLst>
                                        <p:tav tm="0">
                                          <p:val>
                                            <p:strVal val="#ppt_x"/>
                                          </p:val>
                                        </p:tav>
                                        <p:tav tm="100000">
                                          <p:val>
                                            <p:strVal val="#ppt_x"/>
                                          </p:val>
                                        </p:tav>
                                      </p:tavLst>
                                    </p:anim>
                                    <p:anim calcmode="lin" valueType="num">
                                      <p:cBhvr>
                                        <p:cTn id="9" dur="15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000"/>
                                  </p:stCondLst>
                                  <p:childTnLst>
                                    <p:set>
                                      <p:cBhvr>
                                        <p:cTn id="11" dur="1" fill="hold">
                                          <p:stCondLst>
                                            <p:cond delay="0"/>
                                          </p:stCondLst>
                                        </p:cTn>
                                        <p:tgtEl>
                                          <p:spTgt spid="218"/>
                                        </p:tgtEl>
                                        <p:attrNameLst>
                                          <p:attrName>style.visibility</p:attrName>
                                        </p:attrNameLst>
                                      </p:cBhvr>
                                      <p:to>
                                        <p:strVal val="visible"/>
                                      </p:to>
                                    </p:set>
                                    <p:animEffect transition="in" filter="wipe(left)">
                                      <p:cBhvr>
                                        <p:cTn id="12" dur="1500"/>
                                        <p:tgtEl>
                                          <p:spTgt spid="218"/>
                                        </p:tgtEl>
                                      </p:cBhvr>
                                    </p:animEffect>
                                  </p:childTnLst>
                                </p:cTn>
                              </p:par>
                              <p:par>
                                <p:cTn id="13" presetID="22" presetClass="entr" presetSubtype="8" fill="hold" nodeType="withEffect">
                                  <p:stCondLst>
                                    <p:cond delay="1000"/>
                                  </p:stCondLst>
                                  <p:childTnLst>
                                    <p:set>
                                      <p:cBhvr>
                                        <p:cTn id="14" dur="1" fill="hold">
                                          <p:stCondLst>
                                            <p:cond delay="0"/>
                                          </p:stCondLst>
                                        </p:cTn>
                                        <p:tgtEl>
                                          <p:spTgt spid="228"/>
                                        </p:tgtEl>
                                        <p:attrNameLst>
                                          <p:attrName>style.visibility</p:attrName>
                                        </p:attrNameLst>
                                      </p:cBhvr>
                                      <p:to>
                                        <p:strVal val="visible"/>
                                      </p:to>
                                    </p:set>
                                    <p:animEffect transition="in" filter="wipe(left)">
                                      <p:cBhvr>
                                        <p:cTn id="15" dur="1500"/>
                                        <p:tgtEl>
                                          <p:spTgt spid="228"/>
                                        </p:tgtEl>
                                      </p:cBhvr>
                                    </p:animEffect>
                                  </p:childTnLst>
                                </p:cTn>
                              </p:par>
                              <p:par>
                                <p:cTn id="16" presetID="22" presetClass="entr" presetSubtype="8" fill="hold" nodeType="withEffect">
                                  <p:stCondLst>
                                    <p:cond delay="2000"/>
                                  </p:stCondLst>
                                  <p:childTnLst>
                                    <p:set>
                                      <p:cBhvr>
                                        <p:cTn id="17" dur="1" fill="hold">
                                          <p:stCondLst>
                                            <p:cond delay="0"/>
                                          </p:stCondLst>
                                        </p:cTn>
                                        <p:tgtEl>
                                          <p:spTgt spid="223"/>
                                        </p:tgtEl>
                                        <p:attrNameLst>
                                          <p:attrName>style.visibility</p:attrName>
                                        </p:attrNameLst>
                                      </p:cBhvr>
                                      <p:to>
                                        <p:strVal val="visible"/>
                                      </p:to>
                                    </p:set>
                                    <p:animEffect transition="in" filter="wipe(left)">
                                      <p:cBhvr>
                                        <p:cTn id="18" dur="1500"/>
                                        <p:tgtEl>
                                          <p:spTgt spid="223"/>
                                        </p:tgtEl>
                                      </p:cBhvr>
                                    </p:animEffect>
                                  </p:childTnLst>
                                </p:cTn>
                              </p:par>
                              <p:par>
                                <p:cTn id="19" presetID="22" presetClass="entr" presetSubtype="8" fill="hold" nodeType="withEffect">
                                  <p:stCondLst>
                                    <p:cond delay="2000"/>
                                  </p:stCondLst>
                                  <p:childTnLst>
                                    <p:set>
                                      <p:cBhvr>
                                        <p:cTn id="20" dur="1" fill="hold">
                                          <p:stCondLst>
                                            <p:cond delay="0"/>
                                          </p:stCondLst>
                                        </p:cTn>
                                        <p:tgtEl>
                                          <p:spTgt spid="224"/>
                                        </p:tgtEl>
                                        <p:attrNameLst>
                                          <p:attrName>style.visibility</p:attrName>
                                        </p:attrNameLst>
                                      </p:cBhvr>
                                      <p:to>
                                        <p:strVal val="visible"/>
                                      </p:to>
                                    </p:set>
                                    <p:animEffect transition="in" filter="wipe(left)">
                                      <p:cBhvr>
                                        <p:cTn id="21" dur="1500"/>
                                        <p:tgtEl>
                                          <p:spTgt spid="224"/>
                                        </p:tgtEl>
                                      </p:cBhvr>
                                    </p:animEffect>
                                  </p:childTnLst>
                                </p:cTn>
                              </p:par>
                              <p:par>
                                <p:cTn id="22" presetID="22" presetClass="entr" presetSubtype="8" fill="hold" grpId="0" nodeType="withEffect">
                                  <p:stCondLst>
                                    <p:cond delay="300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1500"/>
                                        <p:tgtEl>
                                          <p:spTgt spid="53"/>
                                        </p:tgtEl>
                                      </p:cBhvr>
                                    </p:animEffect>
                                  </p:childTnLst>
                                </p:cTn>
                              </p:par>
                              <p:par>
                                <p:cTn id="25" presetID="22" presetClass="entr" presetSubtype="8" fill="hold" grpId="0" nodeType="withEffect">
                                  <p:stCondLst>
                                    <p:cond delay="300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1500"/>
                                        <p:tgtEl>
                                          <p:spTgt spid="54"/>
                                        </p:tgtEl>
                                      </p:cBhvr>
                                    </p:animEffect>
                                  </p:childTnLst>
                                </p:cTn>
                              </p:par>
                              <p:par>
                                <p:cTn id="28" presetID="26" presetClass="emph" presetSubtype="0" fill="hold" nodeType="withEffect">
                                  <p:stCondLst>
                                    <p:cond delay="4000"/>
                                  </p:stCondLst>
                                  <p:childTnLst>
                                    <p:animEffect transition="out" filter="fade">
                                      <p:cBhvr>
                                        <p:cTn id="29" dur="1500" tmFilter="0, 0; .2, .5; .8, .5; 1, 0"/>
                                        <p:tgtEl>
                                          <p:spTgt spid="2055"/>
                                        </p:tgtEl>
                                      </p:cBhvr>
                                    </p:animEffect>
                                    <p:animScale>
                                      <p:cBhvr>
                                        <p:cTn id="30" dur="750" autoRev="1" fill="hold"/>
                                        <p:tgtEl>
                                          <p:spTgt spid="2055"/>
                                        </p:tgtEl>
                                      </p:cBhvr>
                                      <p:by x="105000" y="105000"/>
                                    </p:animScale>
                                  </p:childTnLst>
                                </p:cTn>
                              </p:par>
                              <p:par>
                                <p:cTn id="31" presetID="26" presetClass="emph" presetSubtype="0" fill="hold" nodeType="withEffect">
                                  <p:stCondLst>
                                    <p:cond delay="4000"/>
                                  </p:stCondLst>
                                  <p:childTnLst>
                                    <p:animEffect transition="out" filter="fade">
                                      <p:cBhvr>
                                        <p:cTn id="32" dur="1500" tmFilter="0, 0; .2, .5; .8, .5; 1, 0"/>
                                        <p:tgtEl>
                                          <p:spTgt spid="225"/>
                                        </p:tgtEl>
                                      </p:cBhvr>
                                    </p:animEffect>
                                    <p:animScale>
                                      <p:cBhvr>
                                        <p:cTn id="33" dur="750" autoRev="1" fill="hold"/>
                                        <p:tgtEl>
                                          <p:spTgt spid="225"/>
                                        </p:tgtEl>
                                      </p:cBhvr>
                                      <p:by x="105000" y="105000"/>
                                    </p:animScale>
                                  </p:childTnLst>
                                </p:cTn>
                              </p:par>
                              <p:par>
                                <p:cTn id="34" presetID="26" presetClass="emph" presetSubtype="0" fill="hold" nodeType="withEffect">
                                  <p:stCondLst>
                                    <p:cond delay="5000"/>
                                  </p:stCondLst>
                                  <p:childTnLst>
                                    <p:animEffect transition="out" filter="fade">
                                      <p:cBhvr>
                                        <p:cTn id="35" dur="1500" tmFilter="0, 0; .2, .5; .8, .5; 1, 0"/>
                                        <p:tgtEl>
                                          <p:spTgt spid="76"/>
                                        </p:tgtEl>
                                      </p:cBhvr>
                                    </p:animEffect>
                                    <p:animScale>
                                      <p:cBhvr>
                                        <p:cTn id="36" dur="750" autoRev="1" fill="hold"/>
                                        <p:tgtEl>
                                          <p:spTgt spid="76"/>
                                        </p:tgtEl>
                                      </p:cBhvr>
                                      <p:by x="105000" y="105000"/>
                                    </p:animScale>
                                  </p:childTnLst>
                                </p:cTn>
                              </p:par>
                              <p:par>
                                <p:cTn id="37" presetID="26" presetClass="emph" presetSubtype="0" fill="hold" nodeType="withEffect">
                                  <p:stCondLst>
                                    <p:cond delay="5000"/>
                                  </p:stCondLst>
                                  <p:childTnLst>
                                    <p:animEffect transition="out" filter="fade">
                                      <p:cBhvr>
                                        <p:cTn id="38" dur="1500" tmFilter="0, 0; .2, .5; .8, .5; 1, 0"/>
                                        <p:tgtEl>
                                          <p:spTgt spid="77"/>
                                        </p:tgtEl>
                                      </p:cBhvr>
                                    </p:animEffect>
                                    <p:animScale>
                                      <p:cBhvr>
                                        <p:cTn id="39" dur="750" autoRev="1" fill="hold"/>
                                        <p:tgtEl>
                                          <p:spTgt spid="77"/>
                                        </p:tgtEl>
                                      </p:cBhvr>
                                      <p:by x="105000" y="105000"/>
                                    </p:animScale>
                                  </p:childTnLst>
                                </p:cTn>
                              </p:par>
                            </p:childTnLst>
                          </p:cTn>
                        </p:par>
                        <p:par>
                          <p:cTn id="40" fill="hold">
                            <p:stCondLst>
                              <p:cond delay="6500"/>
                            </p:stCondLst>
                            <p:childTnLst>
                              <p:par>
                                <p:cTn id="41" presetID="17" presetClass="entr" presetSubtype="1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 calcmode="lin" valueType="num">
                                      <p:cBhvr>
                                        <p:cTn id="43" dur="1000" fill="hold"/>
                                        <p:tgtEl>
                                          <p:spTgt spid="244"/>
                                        </p:tgtEl>
                                        <p:attrNameLst>
                                          <p:attrName>ppt_w</p:attrName>
                                        </p:attrNameLst>
                                      </p:cBhvr>
                                      <p:tavLst>
                                        <p:tav tm="0">
                                          <p:val>
                                            <p:fltVal val="0"/>
                                          </p:val>
                                        </p:tav>
                                        <p:tav tm="100000">
                                          <p:val>
                                            <p:strVal val="#ppt_w"/>
                                          </p:val>
                                        </p:tav>
                                      </p:tavLst>
                                    </p:anim>
                                    <p:anim calcmode="lin" valueType="num">
                                      <p:cBhvr>
                                        <p:cTn id="44" dur="1000" fill="hold"/>
                                        <p:tgtEl>
                                          <p:spTgt spid="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messaging destination</a:t>
            </a:r>
            <a:endParaRPr lang="en-US" dirty="0"/>
          </a:p>
        </p:txBody>
      </p:sp>
      <p:sp>
        <p:nvSpPr>
          <p:cNvPr id="3" name="Content Placeholder 2"/>
          <p:cNvSpPr>
            <a:spLocks noGrp="1"/>
          </p:cNvSpPr>
          <p:nvPr>
            <p:ph idx="1"/>
          </p:nvPr>
        </p:nvSpPr>
        <p:spPr/>
        <p:txBody>
          <a:bodyPr/>
          <a:lstStyle/>
          <a:p>
            <a:r>
              <a:rPr lang="en-US" dirty="0" smtClean="0"/>
              <a:t>Required fields</a:t>
            </a:r>
          </a:p>
          <a:p>
            <a:pPr lvl="1"/>
            <a:r>
              <a:rPr lang="en-US" dirty="0" smtClean="0"/>
              <a:t>Unique ID value from 0 to 63</a:t>
            </a:r>
            <a:endParaRPr lang="en-US" dirty="0"/>
          </a:p>
          <a:p>
            <a:pPr lvl="1"/>
            <a:r>
              <a:rPr lang="en-US" dirty="0" smtClean="0"/>
              <a:t>Unique Name</a:t>
            </a:r>
          </a:p>
          <a:p>
            <a:pPr lvl="1"/>
            <a:r>
              <a:rPr lang="en-US" dirty="0" smtClean="0"/>
              <a:t>Messaging events that the destination listens for</a:t>
            </a:r>
          </a:p>
          <a:p>
            <a:r>
              <a:rPr lang="en-US" dirty="0" smtClean="0"/>
              <a:t>Transport plugin is required</a:t>
            </a:r>
          </a:p>
          <a:p>
            <a:pPr lvl="1"/>
            <a:r>
              <a:rPr lang="en-US" dirty="0" smtClean="0"/>
              <a:t>Sends message </a:t>
            </a:r>
            <a:r>
              <a:rPr lang="en-US" dirty="0"/>
              <a:t>to </a:t>
            </a:r>
            <a:r>
              <a:rPr lang="en-US" dirty="0" smtClean="0"/>
              <a:t/>
            </a:r>
            <a:br>
              <a:rPr lang="en-US" dirty="0" smtClean="0"/>
            </a:br>
            <a:r>
              <a:rPr lang="en-US" dirty="0" smtClean="0"/>
              <a:t>external system(s)</a:t>
            </a:r>
          </a:p>
          <a:p>
            <a:r>
              <a:rPr lang="en-US" dirty="0" smtClean="0"/>
              <a:t>Optional plugins</a:t>
            </a:r>
          </a:p>
          <a:p>
            <a:pPr lvl="1"/>
            <a:r>
              <a:rPr lang="en-US" dirty="0" smtClean="0"/>
              <a:t>Request plugin transforms  </a:t>
            </a:r>
            <a:br>
              <a:rPr lang="en-US" dirty="0" smtClean="0"/>
            </a:br>
            <a:r>
              <a:rPr lang="en-US" dirty="0" smtClean="0"/>
              <a:t>the payload</a:t>
            </a:r>
          </a:p>
          <a:p>
            <a:pPr lvl="1"/>
            <a:r>
              <a:rPr lang="en-US" dirty="0" smtClean="0"/>
              <a:t>Reply plugin manages </a:t>
            </a:r>
            <a:br>
              <a:rPr lang="en-US" dirty="0" smtClean="0"/>
            </a:br>
            <a:r>
              <a:rPr lang="en-US" dirty="0" smtClean="0"/>
              <a:t>asynchronous acknowledgements</a:t>
            </a:r>
          </a:p>
          <a:p>
            <a:r>
              <a:rPr lang="en-US" dirty="0" smtClean="0"/>
              <a:t>Additional parameters</a:t>
            </a:r>
          </a:p>
          <a:p>
            <a:pPr lvl="1"/>
            <a:r>
              <a:rPr lang="en-US" dirty="0" smtClean="0"/>
              <a:t>See Acknowledging Messages lesson</a:t>
            </a:r>
            <a:endParaRPr lang="en-US" dirty="0"/>
          </a:p>
          <a:p>
            <a:pPr marL="0" indent="0">
              <a:buNone/>
            </a:pPr>
            <a:endParaRPr lang="en-US" dirty="0"/>
          </a:p>
        </p:txBody>
      </p:sp>
      <p:sp>
        <p:nvSpPr>
          <p:cNvPr id="53" name="Text Box 32"/>
          <p:cNvSpPr txBox="1">
            <a:spLocks noChangeArrowheads="1"/>
          </p:cNvSpPr>
          <p:nvPr/>
        </p:nvSpPr>
        <p:spPr bwMode="auto">
          <a:xfrm>
            <a:off x="7543800" y="2193925"/>
            <a:ext cx="129244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54" name="Picture 4" descr="C:\Users\sluersen\AppData\Local\Temp\SNAGHTML1f1bd01.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517419" y="3124200"/>
            <a:ext cx="4318821" cy="236942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973" y="914397"/>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5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editor</a:t>
            </a:r>
            <a:endParaRPr lang="en-US" dirty="0"/>
          </a:p>
        </p:txBody>
      </p:sp>
      <p:sp>
        <p:nvSpPr>
          <p:cNvPr id="2055" name="Content Placeholder 2054"/>
          <p:cNvSpPr>
            <a:spLocks noGrp="1"/>
          </p:cNvSpPr>
          <p:nvPr>
            <p:ph idx="1"/>
          </p:nvPr>
        </p:nvSpPr>
        <p:spPr>
          <a:xfrm>
            <a:off x="519113" y="5029200"/>
            <a:ext cx="8318500" cy="1371600"/>
          </a:xfrm>
        </p:spPr>
        <p:txBody>
          <a:bodyPr/>
          <a:lstStyle/>
          <a:p>
            <a:r>
              <a:rPr lang="en-US" dirty="0" smtClean="0"/>
              <a:t>Specify required field values</a:t>
            </a:r>
          </a:p>
          <a:p>
            <a:r>
              <a:rPr lang="en-US" dirty="0" smtClean="0"/>
              <a:t>Specify the messaging events</a:t>
            </a:r>
          </a:p>
          <a:p>
            <a:pPr lvl="1"/>
            <a:r>
              <a:rPr lang="en-US" dirty="0" smtClean="0"/>
              <a:t>Use  </a:t>
            </a:r>
            <a:r>
              <a:rPr lang="en-US" b="1" dirty="0">
                <a:latin typeface="Courier New" pitchFamily="49" charset="0"/>
                <a:cs typeface="Courier New" pitchFamily="49" charset="0"/>
              </a:rPr>
              <a:t>&lt;entity&gt;&lt;typeOfChange&gt;</a:t>
            </a:r>
          </a:p>
          <a:p>
            <a:endParaRPr lang="en-US" dirty="0"/>
          </a:p>
        </p:txBody>
      </p:sp>
      <p:pic>
        <p:nvPicPr>
          <p:cNvPr id="2052" name="Picture 4" descr="C:\Users\sluersen\AppData\Local\Temp\SNAGHTML1f1b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761999"/>
            <a:ext cx="7482788" cy="410527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476999" y="1905000"/>
            <a:ext cx="2446175"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Required Transport Plugin</a:t>
            </a:r>
            <a:endParaRPr lang="en-US" sz="1600" dirty="0">
              <a:solidFill>
                <a:schemeClr val="bg1"/>
              </a:solidFill>
            </a:endParaRPr>
          </a:p>
        </p:txBody>
      </p:sp>
      <p:sp>
        <p:nvSpPr>
          <p:cNvPr id="11" name="Rounded Rectangle 10"/>
          <p:cNvSpPr/>
          <p:nvPr/>
        </p:nvSpPr>
        <p:spPr bwMode="auto">
          <a:xfrm>
            <a:off x="7313450" y="2314575"/>
            <a:ext cx="1600200" cy="3048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Optional Plugins</a:t>
            </a:r>
            <a:endParaRPr lang="en-US" sz="1600" dirty="0">
              <a:solidFill>
                <a:schemeClr val="bg1"/>
              </a:solidFill>
            </a:endParaRPr>
          </a:p>
        </p:txBody>
      </p:sp>
      <p:sp>
        <p:nvSpPr>
          <p:cNvPr id="12" name="Rounded Rectangle 11"/>
          <p:cNvSpPr/>
          <p:nvPr/>
        </p:nvSpPr>
        <p:spPr bwMode="auto">
          <a:xfrm>
            <a:off x="7620000" y="4105275"/>
            <a:ext cx="1219200" cy="762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Messaging</a:t>
            </a:r>
            <a:br>
              <a:rPr lang="en-US" sz="1600" dirty="0" smtClean="0">
                <a:solidFill>
                  <a:schemeClr val="bg1"/>
                </a:solidFill>
              </a:rPr>
            </a:br>
            <a:r>
              <a:rPr lang="en-US" sz="1600" dirty="0" smtClean="0">
                <a:solidFill>
                  <a:schemeClr val="bg1"/>
                </a:solidFill>
              </a:rPr>
              <a:t> Events</a:t>
            </a:r>
            <a:endParaRPr lang="en-US" sz="1600" dirty="0">
              <a:solidFill>
                <a:schemeClr val="bg1"/>
              </a:solidFill>
            </a:endParaRPr>
          </a:p>
        </p:txBody>
      </p:sp>
      <p:sp>
        <p:nvSpPr>
          <p:cNvPr id="5" name="Rounded Rectangle 4"/>
          <p:cNvSpPr/>
          <p:nvPr/>
        </p:nvSpPr>
        <p:spPr bwMode="auto">
          <a:xfrm>
            <a:off x="7928250" y="1143000"/>
            <a:ext cx="9854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Unique ID</a:t>
            </a:r>
            <a:endParaRPr lang="en-US" sz="1600" dirty="0">
              <a:solidFill>
                <a:schemeClr val="bg1"/>
              </a:solidFill>
            </a:endParaRPr>
          </a:p>
        </p:txBody>
      </p:sp>
      <p:sp>
        <p:nvSpPr>
          <p:cNvPr id="9" name="Rounded Rectangle 8"/>
          <p:cNvSpPr/>
          <p:nvPr/>
        </p:nvSpPr>
        <p:spPr bwMode="auto">
          <a:xfrm>
            <a:off x="7589675" y="1524000"/>
            <a:ext cx="13335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Name</a:t>
            </a:r>
          </a:p>
        </p:txBody>
      </p:sp>
      <p:sp>
        <p:nvSpPr>
          <p:cNvPr id="15" name="Rounded Rectangle 14"/>
          <p:cNvSpPr/>
          <p:nvPr/>
        </p:nvSpPr>
        <p:spPr bwMode="auto">
          <a:xfrm>
            <a:off x="7524725" y="2781300"/>
            <a:ext cx="1333500" cy="8382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Connectivity </a:t>
            </a:r>
            <a:br>
              <a:rPr lang="en-US" sz="1600" dirty="0" smtClean="0">
                <a:solidFill>
                  <a:schemeClr val="bg1"/>
                </a:solidFill>
              </a:rPr>
            </a:br>
            <a:r>
              <a:rPr lang="en-US" sz="1600" dirty="0" smtClean="0">
                <a:solidFill>
                  <a:schemeClr val="bg1"/>
                </a:solidFill>
              </a:rPr>
              <a:t>and Error </a:t>
            </a:r>
            <a:br>
              <a:rPr lang="en-US" sz="1600" dirty="0" smtClean="0">
                <a:solidFill>
                  <a:schemeClr val="bg1"/>
                </a:solidFill>
              </a:rPr>
            </a:br>
            <a:r>
              <a:rPr lang="en-US" sz="1600" dirty="0" smtClean="0">
                <a:solidFill>
                  <a:schemeClr val="bg1"/>
                </a:solidFill>
              </a:rPr>
              <a:t>Parameters</a:t>
            </a:r>
            <a:endParaRPr lang="en-US" sz="1600" dirty="0">
              <a:solidFill>
                <a:schemeClr val="bg1"/>
              </a:solidFill>
            </a:endParaRPr>
          </a:p>
        </p:txBody>
      </p:sp>
    </p:spTree>
    <p:extLst>
      <p:ext uri="{BB962C8B-B14F-4D97-AF65-F5344CB8AC3E}">
        <p14:creationId xmlns:p14="http://schemas.microsoft.com/office/powerpoint/2010/main" val="3370060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t>Destinations</a:t>
            </a:r>
          </a:p>
          <a:p>
            <a:r>
              <a:rPr lang="en-US" dirty="0" smtClean="0">
                <a:solidFill>
                  <a:schemeClr val="bg1"/>
                </a:solidFill>
              </a:rPr>
              <a:t>Event Fired </a:t>
            </a:r>
            <a:r>
              <a:rPr lang="en-US" dirty="0">
                <a:solidFill>
                  <a:schemeClr val="bg1"/>
                </a:solidFill>
              </a:rPr>
              <a:t>rules</a:t>
            </a:r>
          </a:p>
          <a:p>
            <a:endParaRPr lang="en-US" dirty="0">
              <a:solidFill>
                <a:schemeClr val="bg1"/>
              </a:solidFill>
            </a:endParaRPr>
          </a:p>
        </p:txBody>
      </p:sp>
    </p:spTree>
    <p:extLst>
      <p:ext uri="{BB962C8B-B14F-4D97-AF65-F5344CB8AC3E}">
        <p14:creationId xmlns:p14="http://schemas.microsoft.com/office/powerpoint/2010/main" val="10912245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34" y="914400"/>
            <a:ext cx="3268766" cy="4283579"/>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Guidewire business rules</a:t>
            </a:r>
          </a:p>
        </p:txBody>
      </p:sp>
      <p:sp>
        <p:nvSpPr>
          <p:cNvPr id="4" name="Content Placeholder 3"/>
          <p:cNvSpPr>
            <a:spLocks noGrp="1"/>
          </p:cNvSpPr>
          <p:nvPr>
            <p:ph sz="half" idx="2"/>
          </p:nvPr>
        </p:nvSpPr>
        <p:spPr>
          <a:xfrm>
            <a:off x="4419600" y="914400"/>
            <a:ext cx="4404360" cy="3657600"/>
          </a:xfrm>
        </p:spPr>
        <p:txBody>
          <a:bodyPr/>
          <a:lstStyle/>
          <a:p>
            <a:r>
              <a:rPr lang="en-US" dirty="0"/>
              <a:t>Three types of </a:t>
            </a:r>
            <a:r>
              <a:rPr lang="en-US" dirty="0" smtClean="0"/>
              <a:t/>
            </a:r>
            <a:br>
              <a:rPr lang="en-US" dirty="0" smtClean="0"/>
            </a:br>
            <a:r>
              <a:rPr lang="en-US" dirty="0" smtClean="0"/>
              <a:t>Rule </a:t>
            </a:r>
            <a:r>
              <a:rPr lang="en-US" dirty="0"/>
              <a:t>Set </a:t>
            </a:r>
            <a:r>
              <a:rPr lang="en-US" dirty="0" smtClean="0"/>
              <a:t>Categories</a:t>
            </a:r>
            <a:endParaRPr lang="en-US" dirty="0"/>
          </a:p>
          <a:p>
            <a:pPr lvl="1"/>
            <a:r>
              <a:rPr lang="en-US" dirty="0" smtClean="0"/>
              <a:t>EventMessage</a:t>
            </a:r>
            <a:endParaRPr lang="en-US" dirty="0"/>
          </a:p>
          <a:p>
            <a:pPr lvl="1"/>
            <a:r>
              <a:rPr lang="en-US" dirty="0"/>
              <a:t>Preupdate</a:t>
            </a:r>
          </a:p>
          <a:p>
            <a:pPr lvl="1"/>
            <a:r>
              <a:rPr lang="en-US" dirty="0" smtClean="0"/>
              <a:t>Validation</a:t>
            </a:r>
          </a:p>
          <a:p>
            <a:r>
              <a:rPr lang="en-US" dirty="0"/>
              <a:t>Rule condition code resolves to true or false</a:t>
            </a:r>
          </a:p>
          <a:p>
            <a:r>
              <a:rPr lang="en-US" dirty="0"/>
              <a:t>When condition is true, Rule action code executes</a:t>
            </a:r>
          </a:p>
          <a:p>
            <a:pPr lvl="1"/>
            <a:endParaRPr lang="en-US" dirty="0"/>
          </a:p>
        </p:txBody>
      </p:sp>
      <p:sp>
        <p:nvSpPr>
          <p:cNvPr id="2" name="Content Placeholder 1"/>
          <p:cNvSpPr>
            <a:spLocks noGrp="1"/>
          </p:cNvSpPr>
          <p:nvPr>
            <p:ph idx="10"/>
          </p:nvPr>
        </p:nvSpPr>
        <p:spPr>
          <a:xfrm>
            <a:off x="521208" y="5410200"/>
            <a:ext cx="8321040" cy="990600"/>
          </a:xfrm>
        </p:spPr>
        <p:txBody>
          <a:bodyPr/>
          <a:lstStyle/>
          <a:p>
            <a:r>
              <a:rPr lang="en-US" dirty="0"/>
              <a:t>A </a:t>
            </a:r>
            <a:r>
              <a:rPr lang="en-US" b="1" dirty="0"/>
              <a:t>business </a:t>
            </a:r>
            <a:r>
              <a:rPr lang="en-US" b="1" dirty="0" smtClean="0"/>
              <a:t>rule </a:t>
            </a:r>
            <a:r>
              <a:rPr lang="en-US" dirty="0" smtClean="0"/>
              <a:t>written </a:t>
            </a:r>
            <a:r>
              <a:rPr lang="en-US" dirty="0"/>
              <a:t>in </a:t>
            </a:r>
            <a:r>
              <a:rPr lang="en-US" dirty="0" smtClean="0"/>
              <a:t>Gosu accomplishes </a:t>
            </a:r>
            <a:r>
              <a:rPr lang="en-US" dirty="0"/>
              <a:t>some task for a given entity, </a:t>
            </a:r>
            <a:r>
              <a:rPr lang="en-US" dirty="0" smtClean="0"/>
              <a:t>and executes </a:t>
            </a:r>
            <a:r>
              <a:rPr lang="en-US" dirty="0"/>
              <a:t>when a specific event occurs to instances of that entity</a:t>
            </a:r>
          </a:p>
          <a:p>
            <a:endParaRPr lang="en-US" dirty="0"/>
          </a:p>
          <a:p>
            <a:endParaRPr lang="en-US" dirty="0"/>
          </a:p>
        </p:txBody>
      </p:sp>
    </p:spTree>
    <p:extLst>
      <p:ext uri="{BB962C8B-B14F-4D97-AF65-F5344CB8AC3E}">
        <p14:creationId xmlns:p14="http://schemas.microsoft.com/office/powerpoint/2010/main" val="2182262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e26ff5.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02"/>
          <a:stretch/>
        </p:blipFill>
        <p:spPr bwMode="auto">
          <a:xfrm>
            <a:off x="714892" y="914401"/>
            <a:ext cx="4161908" cy="24764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execution</a:t>
            </a:r>
            <a:endParaRPr lang="en-US" dirty="0"/>
          </a:p>
        </p:txBody>
      </p:sp>
      <p:sp>
        <p:nvSpPr>
          <p:cNvPr id="3" name="Content Placeholder 2"/>
          <p:cNvSpPr>
            <a:spLocks noGrp="1"/>
          </p:cNvSpPr>
          <p:nvPr>
            <p:ph sz="half" idx="2"/>
          </p:nvPr>
        </p:nvSpPr>
        <p:spPr>
          <a:xfrm>
            <a:off x="5105400" y="914401"/>
            <a:ext cx="3718560" cy="5475289"/>
          </a:xfrm>
        </p:spPr>
        <p:txBody>
          <a:bodyPr/>
          <a:lstStyle/>
          <a:p>
            <a:r>
              <a:rPr lang="en-US" dirty="0" smtClean="0"/>
              <a:t>Rules executed after triggering event</a:t>
            </a:r>
          </a:p>
          <a:p>
            <a:r>
              <a:rPr lang="en-US" dirty="0" smtClean="0"/>
              <a:t>Rule execution follows order </a:t>
            </a:r>
            <a:r>
              <a:rPr lang="en-US" dirty="0"/>
              <a:t>listed in </a:t>
            </a:r>
            <a:r>
              <a:rPr lang="en-US" dirty="0" smtClean="0"/>
              <a:t>Studio</a:t>
            </a:r>
            <a:endParaRPr lang="en-US" dirty="0"/>
          </a:p>
          <a:p>
            <a:r>
              <a:rPr lang="en-US" dirty="0" smtClean="0"/>
              <a:t>Per node, Rules are executed in a hierarchy of rules</a:t>
            </a:r>
          </a:p>
          <a:p>
            <a:r>
              <a:rPr lang="en-US" dirty="0" smtClean="0"/>
              <a:t>If parent </a:t>
            </a:r>
            <a:r>
              <a:rPr lang="en-US" dirty="0"/>
              <a:t>rule condition is </a:t>
            </a:r>
            <a:r>
              <a:rPr lang="en-US" dirty="0" smtClean="0"/>
              <a:t>true, then child rules executed</a:t>
            </a:r>
            <a:endParaRPr lang="en-US" dirty="0"/>
          </a:p>
          <a:p>
            <a:endParaRPr lang="en-US" dirty="0"/>
          </a:p>
        </p:txBody>
      </p:sp>
      <p:sp>
        <p:nvSpPr>
          <p:cNvPr id="2055" name="Arc 2054"/>
          <p:cNvSpPr/>
          <p:nvPr/>
        </p:nvSpPr>
        <p:spPr bwMode="auto">
          <a:xfrm flipH="1">
            <a:off x="543537" y="14623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Arc 39"/>
          <p:cNvSpPr/>
          <p:nvPr/>
        </p:nvSpPr>
        <p:spPr bwMode="auto">
          <a:xfrm flipH="1">
            <a:off x="772184" y="2416047"/>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Arc 40"/>
          <p:cNvSpPr/>
          <p:nvPr/>
        </p:nvSpPr>
        <p:spPr bwMode="auto">
          <a:xfrm flipH="1">
            <a:off x="1496037" y="3048000"/>
            <a:ext cx="476155" cy="275124"/>
          </a:xfrm>
          <a:prstGeom prst="arc">
            <a:avLst>
              <a:gd name="adj1" fmla="val 16200000"/>
              <a:gd name="adj2" fmla="val 906916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Arc 42"/>
          <p:cNvSpPr/>
          <p:nvPr/>
        </p:nvSpPr>
        <p:spPr bwMode="auto">
          <a:xfrm flipH="1">
            <a:off x="534107" y="18052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4" name="Arc 43"/>
          <p:cNvSpPr/>
          <p:nvPr/>
        </p:nvSpPr>
        <p:spPr bwMode="auto">
          <a:xfrm flipH="1">
            <a:off x="534107" y="2114550"/>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5" name="Arc 44"/>
          <p:cNvSpPr/>
          <p:nvPr/>
        </p:nvSpPr>
        <p:spPr bwMode="auto">
          <a:xfrm flipH="1">
            <a:off x="1124419" y="2691171"/>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336707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038600"/>
            <a:ext cx="4083050" cy="23621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033551"/>
            <a:ext cx="4083050" cy="2156789"/>
          </a:xfrm>
        </p:spPr>
        <p:txBody>
          <a:bodyPr/>
          <a:lstStyle/>
          <a:p>
            <a:r>
              <a:rPr lang="en-US" dirty="0"/>
              <a:t>Rule Editor</a:t>
            </a:r>
          </a:p>
          <a:p>
            <a:pPr lvl="1"/>
            <a:r>
              <a:rPr lang="en-US" dirty="0" smtClean="0"/>
              <a:t>Overlays segment Uses, Condition, and Action</a:t>
            </a:r>
          </a:p>
          <a:p>
            <a:r>
              <a:rPr lang="en-US" dirty="0" smtClean="0"/>
              <a:t>IMPORTANT</a:t>
            </a:r>
          </a:p>
          <a:p>
            <a:pPr lvl="1"/>
            <a:r>
              <a:rPr lang="en-US" dirty="0" smtClean="0"/>
              <a:t>Do NOT delete keyword return in condition</a:t>
            </a:r>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14478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16400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ProjectWindow"/>
          <p:cNvSpPr/>
          <p:nvPr/>
        </p:nvSpPr>
        <p:spPr bwMode="auto">
          <a:xfrm>
            <a:off x="541268" y="16428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425918" y="32616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15240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View and edit Rule Set and Rules</a:t>
            </a:r>
          </a:p>
        </p:txBody>
      </p:sp>
    </p:spTree>
    <p:extLst>
      <p:ext uri="{BB962C8B-B14F-4D97-AF65-F5344CB8AC3E}">
        <p14:creationId xmlns:p14="http://schemas.microsoft.com/office/powerpoint/2010/main" val="3200448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Fired rule set</a:t>
            </a:r>
            <a:endParaRPr lang="en-US" dirty="0"/>
          </a:p>
        </p:txBody>
      </p:sp>
      <p:sp>
        <p:nvSpPr>
          <p:cNvPr id="3" name="Content Placeholder 2"/>
          <p:cNvSpPr>
            <a:spLocks noGrp="1"/>
          </p:cNvSpPr>
          <p:nvPr>
            <p:ph sz="half" idx="1"/>
          </p:nvPr>
        </p:nvSpPr>
        <p:spPr/>
        <p:txBody>
          <a:bodyPr/>
          <a:lstStyle/>
          <a:p>
            <a:r>
              <a:rPr lang="en-US" dirty="0" smtClean="0"/>
              <a:t>Responsible for </a:t>
            </a:r>
          </a:p>
          <a:p>
            <a:pPr lvl="1"/>
            <a:r>
              <a:rPr lang="en-US" dirty="0" smtClean="0"/>
              <a:t>Creating messages</a:t>
            </a:r>
          </a:p>
          <a:p>
            <a:pPr lvl="1"/>
            <a:r>
              <a:rPr lang="en-US" dirty="0" smtClean="0"/>
              <a:t>Generating message payloads</a:t>
            </a:r>
            <a:endParaRPr lang="en-US" dirty="0"/>
          </a:p>
        </p:txBody>
      </p:sp>
      <p:sp>
        <p:nvSpPr>
          <p:cNvPr id="4" name="Content Placeholder 3"/>
          <p:cNvSpPr>
            <a:spLocks noGrp="1"/>
          </p:cNvSpPr>
          <p:nvPr>
            <p:ph sz="half" idx="2"/>
          </p:nvPr>
        </p:nvSpPr>
        <p:spPr/>
        <p:txBody>
          <a:bodyPr/>
          <a:lstStyle/>
          <a:p>
            <a:r>
              <a:rPr lang="en-US" dirty="0" smtClean="0"/>
              <a:t>NOT </a:t>
            </a:r>
            <a:r>
              <a:rPr lang="en-US" dirty="0"/>
              <a:t>responsible for:</a:t>
            </a:r>
          </a:p>
          <a:p>
            <a:pPr lvl="1"/>
            <a:r>
              <a:rPr lang="en-US" dirty="0" smtClean="0"/>
              <a:t>Sending messages</a:t>
            </a:r>
          </a:p>
          <a:p>
            <a:pPr lvl="2"/>
            <a:r>
              <a:rPr lang="en-US" dirty="0" smtClean="0"/>
              <a:t>Transport plugins sends</a:t>
            </a:r>
          </a:p>
          <a:p>
            <a:pPr lvl="1"/>
            <a:r>
              <a:rPr lang="en-US" dirty="0" smtClean="0"/>
              <a:t>Acknowledging messages</a:t>
            </a:r>
          </a:p>
          <a:p>
            <a:pPr lvl="2"/>
            <a:r>
              <a:rPr lang="en-US" dirty="0" smtClean="0"/>
              <a:t>Transport or reply plugins acknowledge message</a:t>
            </a:r>
          </a:p>
          <a:p>
            <a:endParaRPr lang="en-US" dirty="0"/>
          </a:p>
        </p:txBody>
      </p:sp>
      <p:pic>
        <p:nvPicPr>
          <p:cNvPr id="6146" name="Picture 2" descr="C:\Users\sluersen\AppData\Local\Temp\SNAGHTMLd220b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95" y="6499452"/>
            <a:ext cx="3763809" cy="326857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44632"/>
          <a:stretch/>
        </p:blipFill>
        <p:spPr bwMode="auto">
          <a:xfrm>
            <a:off x="-1828800" y="5294540"/>
            <a:ext cx="3268766" cy="23717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Box 4"/>
          <p:cNvSpPr txBox="1">
            <a:spLocks noChangeArrowheads="1"/>
          </p:cNvSpPr>
          <p:nvPr/>
        </p:nvSpPr>
        <p:spPr bwMode="auto">
          <a:xfrm>
            <a:off x="4694647" y="3710392"/>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21" name="Rectangle 101"/>
          <p:cNvSpPr>
            <a:spLocks noChangeArrowheads="1"/>
          </p:cNvSpPr>
          <p:nvPr/>
        </p:nvSpPr>
        <p:spPr bwMode="auto">
          <a:xfrm>
            <a:off x="3576637" y="4267200"/>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2" name="Rectangle 85"/>
          <p:cNvSpPr>
            <a:spLocks noChangeArrowheads="1"/>
          </p:cNvSpPr>
          <p:nvPr/>
        </p:nvSpPr>
        <p:spPr bwMode="auto">
          <a:xfrm>
            <a:off x="1069566" y="426588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3" name="Line 2"/>
          <p:cNvSpPr>
            <a:spLocks noChangeShapeType="1"/>
          </p:cNvSpPr>
          <p:nvPr/>
        </p:nvSpPr>
        <p:spPr bwMode="auto">
          <a:xfrm>
            <a:off x="2560638" y="5183910"/>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Text Box 14"/>
          <p:cNvSpPr txBox="1">
            <a:spLocks noChangeArrowheads="1"/>
          </p:cNvSpPr>
          <p:nvPr/>
        </p:nvSpPr>
        <p:spPr bwMode="auto">
          <a:xfrm>
            <a:off x="1368425" y="547283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80" name="Text Box 84"/>
          <p:cNvSpPr txBox="1">
            <a:spLocks noChangeArrowheads="1"/>
          </p:cNvSpPr>
          <p:nvPr/>
        </p:nvSpPr>
        <p:spPr bwMode="auto">
          <a:xfrm>
            <a:off x="3946525" y="547283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6" name="Text Box 4"/>
          <p:cNvSpPr txBox="1">
            <a:spLocks noChangeArrowheads="1"/>
          </p:cNvSpPr>
          <p:nvPr/>
        </p:nvSpPr>
        <p:spPr bwMode="auto">
          <a:xfrm>
            <a:off x="1905000" y="3962400"/>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8"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241709"/>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icn Msg Con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494" y="4560221"/>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Ms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422" y="4886253"/>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8425" y="2971800"/>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9" name="tbl XX_Msg"/>
          <p:cNvGraphicFramePr>
            <a:graphicFrameLocks noGrp="1"/>
          </p:cNvGraphicFramePr>
          <p:nvPr>
            <p:extLst>
              <p:ext uri="{D42A27DB-BD31-4B8C-83A1-F6EECF244321}">
                <p14:modId xmlns:p14="http://schemas.microsoft.com/office/powerpoint/2010/main" val="427538609"/>
              </p:ext>
            </p:extLst>
          </p:nvPr>
        </p:nvGraphicFramePr>
        <p:xfrm>
          <a:off x="58674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117182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a:t>
            </a:r>
            <a:r>
              <a:rPr lang="en-US" dirty="0" smtClean="0"/>
              <a:t>messages </a:t>
            </a:r>
            <a:r>
              <a:rPr lang="en-US" dirty="0"/>
              <a:t>in </a:t>
            </a:r>
            <a:r>
              <a:rPr lang="en-US" dirty="0" smtClean="0"/>
              <a:t>Event Fired </a:t>
            </a:r>
            <a:r>
              <a:rPr lang="en-US" dirty="0"/>
              <a:t>rules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Fired </a:t>
            </a:r>
            <a:r>
              <a:rPr lang="en-US" dirty="0"/>
              <a:t>rule set </a:t>
            </a:r>
            <a:r>
              <a:rPr lang="en-US" dirty="0" smtClean="0"/>
              <a:t>hierarchy structure</a:t>
            </a:r>
            <a:endParaRPr lang="en-US" dirty="0"/>
          </a:p>
        </p:txBody>
      </p:sp>
      <p:sp>
        <p:nvSpPr>
          <p:cNvPr id="4" name="Content Placeholder 3"/>
          <p:cNvSpPr>
            <a:spLocks noGrp="1"/>
          </p:cNvSpPr>
          <p:nvPr>
            <p:ph idx="1"/>
          </p:nvPr>
        </p:nvSpPr>
        <p:spPr>
          <a:xfrm>
            <a:off x="519113" y="3048000"/>
            <a:ext cx="8318500" cy="3352800"/>
          </a:xfrm>
        </p:spPr>
        <p:txBody>
          <a:bodyPr/>
          <a:lstStyle/>
          <a:p>
            <a:r>
              <a:rPr lang="en-US" dirty="0" smtClean="0"/>
              <a:t>Create </a:t>
            </a:r>
            <a:r>
              <a:rPr lang="en-US" dirty="0"/>
              <a:t>a rule hierarchy to </a:t>
            </a:r>
            <a:r>
              <a:rPr lang="en-US" dirty="0" smtClean="0"/>
              <a:t/>
            </a:r>
            <a:br>
              <a:rPr lang="en-US" dirty="0" smtClean="0"/>
            </a:br>
            <a:r>
              <a:rPr lang="en-US" dirty="0" smtClean="0"/>
              <a:t>filter MessageContexts</a:t>
            </a:r>
          </a:p>
          <a:p>
            <a:r>
              <a:rPr lang="en-US" dirty="0" smtClean="0"/>
              <a:t>First</a:t>
            </a:r>
            <a:r>
              <a:rPr lang="en-US" dirty="0"/>
              <a:t>, by destination ID</a:t>
            </a:r>
            <a:r>
              <a:rPr lang="en-US" dirty="0" smtClean="0"/>
              <a:t>...</a:t>
            </a:r>
          </a:p>
          <a:p>
            <a:r>
              <a:rPr lang="en-US" dirty="0" smtClean="0"/>
              <a:t>Then</a:t>
            </a:r>
            <a:r>
              <a:rPr lang="en-US" dirty="0"/>
              <a:t>, by root entity type</a:t>
            </a:r>
            <a:r>
              <a:rPr lang="en-US" dirty="0" smtClean="0"/>
              <a:t>...</a:t>
            </a:r>
          </a:p>
          <a:p>
            <a:r>
              <a:rPr lang="en-US" dirty="0" smtClean="0"/>
              <a:t>Then</a:t>
            </a:r>
            <a:r>
              <a:rPr lang="en-US" dirty="0"/>
              <a:t>, by event name</a:t>
            </a:r>
            <a:r>
              <a:rPr lang="en-US" dirty="0" smtClean="0"/>
              <a:t>...</a:t>
            </a:r>
          </a:p>
          <a:p>
            <a:r>
              <a:rPr lang="en-US" dirty="0" smtClean="0"/>
              <a:t>And </a:t>
            </a:r>
            <a:r>
              <a:rPr lang="en-US" dirty="0"/>
              <a:t>finally, by any other relevant </a:t>
            </a:r>
            <a:r>
              <a:rPr lang="en-US" dirty="0" smtClean="0"/>
              <a:t>logic such as field changed</a:t>
            </a:r>
            <a:endParaRPr lang="en-US" dirty="0"/>
          </a:p>
          <a:p>
            <a:endParaRPr lang="en-US" dirty="0"/>
          </a:p>
        </p:txBody>
      </p:sp>
      <p:sp>
        <p:nvSpPr>
          <p:cNvPr id="2" name="Rectangle 1"/>
          <p:cNvSpPr/>
          <p:nvPr/>
        </p:nvSpPr>
        <p:spPr>
          <a:xfrm>
            <a:off x="5038725" y="912474"/>
            <a:ext cx="4038600" cy="391491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messageContext.DestID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00FF"/>
                </a:solidFill>
                <a:latin typeface="Courier New"/>
                <a:ea typeface="Times New Roman"/>
                <a:cs typeface="Times New Roman"/>
              </a:rPr>
              <a:t>13</a:t>
            </a:r>
            <a:r>
              <a:rPr lang="en-US" dirty="0" smtClean="0">
                <a:solidFill>
                  <a:srgbClr val="000000"/>
                </a:solidFill>
                <a:latin typeface="Courier New"/>
                <a:ea typeface="Times New Roman"/>
                <a:cs typeface="Times New Roman"/>
              </a:rPr>
              <a:t> </a:t>
            </a:r>
            <a:br>
              <a:rPr lang="en-US"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a:r>
            <a:br>
              <a:rPr lang="en-US" b="1" dirty="0" smtClean="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a:t>
            </a:r>
            <a:br>
              <a:rPr lang="en-US" b="1" dirty="0" smtClean="0">
                <a:solidFill>
                  <a:srgbClr val="000080"/>
                </a:solidFill>
                <a:latin typeface="Courier New"/>
                <a:ea typeface="Times New Roman"/>
                <a:cs typeface="Times New Roman"/>
              </a:rPr>
            </a:br>
            <a:r>
              <a:rPr lang="en-US" b="1" dirty="0" smtClean="0">
                <a:solidFill>
                  <a:srgbClr val="000080"/>
                </a:solidFill>
                <a:latin typeface="Courier New"/>
                <a:ea typeface="Times New Roman"/>
                <a:cs typeface="Times New Roman"/>
              </a:rPr>
              <a:t>  </a:t>
            </a:r>
            <a:r>
              <a:rPr lang="en-US" b="1" dirty="0" smtClean="0">
                <a:solidFill>
                  <a:srgbClr val="000000"/>
                </a:solidFill>
                <a:latin typeface="Courier New"/>
                <a:ea typeface="Times New Roman"/>
                <a:cs typeface="Times New Roman"/>
              </a:rPr>
              <a:t>BankAccount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messageContext.EventName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8000"/>
                </a:solidFill>
                <a:latin typeface="Courier New"/>
                <a:ea typeface="Times New Roman"/>
                <a:cs typeface="Times New Roman"/>
              </a:rPr>
              <a:t>"</a:t>
            </a:r>
            <a:r>
              <a:rPr lang="en-US" b="1" dirty="0">
                <a:solidFill>
                  <a:srgbClr val="008000"/>
                </a:solidFill>
                <a:latin typeface="Courier New"/>
                <a:ea typeface="Times New Roman"/>
                <a:cs typeface="Times New Roman"/>
              </a:rPr>
              <a:t>BankAccountAdded" </a:t>
            </a:r>
            <a:r>
              <a:rPr lang="en-US" b="1" dirty="0" smtClean="0">
                <a:solidFill>
                  <a:srgbClr val="000080"/>
                </a:solidFill>
                <a:latin typeface="Courier New"/>
                <a:ea typeface="Times New Roman"/>
                <a:cs typeface="Times New Roman"/>
              </a:rPr>
              <a:t>or…</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8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rPr>
              <a:t>(messageContext.Root </a:t>
            </a:r>
            <a:r>
              <a:rPr lang="en-US" b="1" dirty="0" smtClean="0">
                <a:solidFill>
                  <a:srgbClr val="000080"/>
                </a:solidFill>
                <a:latin typeface="Courier New"/>
                <a:ea typeface="Times New Roman"/>
              </a:rPr>
              <a:t>as </a:t>
            </a:r>
            <a:r>
              <a:rPr lang="en-US" b="1" dirty="0" smtClean="0">
                <a:solidFill>
                  <a:srgbClr val="000000"/>
                </a:solidFill>
                <a:latin typeface="Courier New"/>
                <a:ea typeface="Times New Roman"/>
              </a:rPr>
              <a:t>BankAccount).isFieldChanged</a:t>
            </a:r>
            <a:br>
              <a:rPr lang="en-US" b="1" dirty="0" smtClean="0">
                <a:solidFill>
                  <a:srgbClr val="000000"/>
                </a:solidFill>
                <a:latin typeface="Courier New"/>
                <a:ea typeface="Times New Roman"/>
              </a:rPr>
            </a:br>
            <a:r>
              <a:rPr lang="en-US" b="1" dirty="0" smtClean="0">
                <a:solidFill>
                  <a:srgbClr val="000000"/>
                </a:solidFill>
                <a:latin typeface="Courier New"/>
                <a:ea typeface="Times New Roman"/>
              </a:rPr>
              <a:t>("BankName")</a:t>
            </a:r>
            <a:endParaRPr lang="en-US" dirty="0">
              <a:effectLst/>
              <a:latin typeface="Calibri"/>
              <a:ea typeface="Calibri"/>
              <a:cs typeface="Times New Roman"/>
            </a:endParaRPr>
          </a:p>
        </p:txBody>
      </p:sp>
      <p:pic>
        <p:nvPicPr>
          <p:cNvPr id="14338" name="Picture 2" descr="C:\Users\sluersen\AppData\Local\Temp\SNAGHTMLf10c06.PNG"/>
          <p:cNvPicPr>
            <a:picLocks noChangeAspect="1" noChangeArrowheads="1"/>
          </p:cNvPicPr>
          <p:nvPr/>
        </p:nvPicPr>
        <p:blipFill rotWithShape="1">
          <a:blip r:embed="rId3">
            <a:extLst>
              <a:ext uri="{28A0092B-C50C-407E-A947-70E740481C1C}">
                <a14:useLocalDpi xmlns:a14="http://schemas.microsoft.com/office/drawing/2010/main" val="0"/>
              </a:ext>
            </a:extLst>
          </a:blip>
          <a:srcRect b="12775"/>
          <a:stretch/>
        </p:blipFill>
        <p:spPr bwMode="auto">
          <a:xfrm>
            <a:off x="533400" y="885826"/>
            <a:ext cx="4104996" cy="188595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p:nvPr/>
        </p:nvCxnSpPr>
        <p:spPr bwMode="auto">
          <a:xfrm flipV="1">
            <a:off x="4153832" y="1143000"/>
            <a:ext cx="884893" cy="473362"/>
          </a:xfrm>
          <a:prstGeom prst="bentConnector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p:nvPr/>
        </p:nvCxnSpPr>
        <p:spPr bwMode="auto">
          <a:xfrm flipV="1">
            <a:off x="3886200" y="1768761"/>
            <a:ext cx="1152525" cy="288641"/>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Elbow Connector 24"/>
          <p:cNvCxnSpPr/>
          <p:nvPr/>
        </p:nvCxnSpPr>
        <p:spPr bwMode="auto">
          <a:xfrm>
            <a:off x="4402136" y="2302162"/>
            <a:ext cx="636589" cy="440184"/>
          </a:xfrm>
          <a:prstGeom prst="bentConnector3">
            <a:avLst>
              <a:gd name="adj1" fmla="val 7094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5" name="Group 74"/>
          <p:cNvGrpSpPr/>
          <p:nvPr/>
        </p:nvGrpSpPr>
        <p:grpSpPr>
          <a:xfrm>
            <a:off x="4395787" y="2722116"/>
            <a:ext cx="722314" cy="983109"/>
            <a:chOff x="4395787" y="2647952"/>
            <a:chExt cx="722314" cy="983109"/>
          </a:xfrm>
        </p:grpSpPr>
        <p:cxnSp>
          <p:nvCxnSpPr>
            <p:cNvPr id="84" name="Elbow Connector 83"/>
            <p:cNvCxnSpPr/>
            <p:nvPr/>
          </p:nvCxnSpPr>
          <p:spPr bwMode="auto">
            <a:xfrm>
              <a:off x="4601042" y="3190877"/>
              <a:ext cx="517059" cy="440184"/>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2" name="Straight Connector 71"/>
            <p:cNvCxnSpPr/>
            <p:nvPr/>
          </p:nvCxnSpPr>
          <p:spPr bwMode="auto">
            <a:xfrm>
              <a:off x="4395787" y="2647952"/>
              <a:ext cx="228600"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7" name="Straight Connector 106"/>
            <p:cNvCxnSpPr/>
            <p:nvPr/>
          </p:nvCxnSpPr>
          <p:spPr bwMode="auto">
            <a:xfrm>
              <a:off x="4610567" y="2647952"/>
              <a:ext cx="0" cy="53340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24392156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messages from MessageContexts</a:t>
            </a:r>
          </a:p>
        </p:txBody>
      </p:sp>
      <p:sp>
        <p:nvSpPr>
          <p:cNvPr id="3" name="Content Placeholder 2"/>
          <p:cNvSpPr>
            <a:spLocks noGrp="1"/>
          </p:cNvSpPr>
          <p:nvPr>
            <p:ph idx="1"/>
          </p:nvPr>
        </p:nvSpPr>
        <p:spPr>
          <a:xfrm>
            <a:off x="521208" y="2514600"/>
            <a:ext cx="8321040" cy="3886200"/>
          </a:xfrm>
        </p:spPr>
        <p:txBody>
          <a:bodyPr/>
          <a:lstStyle/>
          <a:p>
            <a:r>
              <a:rPr lang="en-US" b="1" dirty="0" smtClean="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 </a:t>
            </a:r>
            <a:r>
              <a:rPr lang="en-US" b="1" dirty="0" smtClean="0">
                <a:solidFill>
                  <a:srgbClr val="000000"/>
                </a:solidFill>
                <a:latin typeface="Courier New"/>
                <a:ea typeface="Times New Roman"/>
                <a:cs typeface="Times New Roman"/>
              </a:rPr>
              <a:t>BankAccount</a:t>
            </a:r>
          </a:p>
          <a:p>
            <a:pPr lvl="1"/>
            <a:r>
              <a:rPr lang="en-US" dirty="0" smtClean="0"/>
              <a:t>Root field </a:t>
            </a:r>
            <a:r>
              <a:rPr lang="en-US" dirty="0"/>
              <a:t>is of type Object</a:t>
            </a:r>
          </a:p>
          <a:p>
            <a:pPr lvl="1"/>
            <a:r>
              <a:rPr lang="en-US" dirty="0"/>
              <a:t>To extract information from it, </a:t>
            </a:r>
            <a:r>
              <a:rPr lang="en-US" dirty="0" smtClean="0"/>
              <a:t>cast object it </a:t>
            </a:r>
            <a:r>
              <a:rPr lang="en-US" dirty="0"/>
              <a:t>to the appropriate type</a:t>
            </a:r>
          </a:p>
          <a:p>
            <a:r>
              <a:rPr lang="en-US" b="1" dirty="0" smtClean="0">
                <a:latin typeface="Courier New" pitchFamily="49" charset="0"/>
                <a:cs typeface="Courier New" pitchFamily="49" charset="0"/>
              </a:rPr>
              <a:t>messageContext.createMessage(PayloadString)</a:t>
            </a:r>
          </a:p>
          <a:p>
            <a:pPr lvl="1"/>
            <a:r>
              <a:rPr lang="en-US" dirty="0" smtClean="0"/>
              <a:t>Returns message object</a:t>
            </a:r>
          </a:p>
          <a:p>
            <a:pPr lvl="1"/>
            <a:r>
              <a:rPr lang="en-US" dirty="0" smtClean="0"/>
              <a:t>Use for creating payload</a:t>
            </a:r>
          </a:p>
          <a:p>
            <a:r>
              <a:rPr lang="en-US" b="1" dirty="0" smtClean="0">
                <a:latin typeface="Courier New" pitchFamily="49" charset="0"/>
                <a:cs typeface="Courier New" pitchFamily="49" charset="0"/>
              </a:rPr>
              <a:t>messageContext.createMessage(MessageObject)</a:t>
            </a:r>
          </a:p>
          <a:p>
            <a:pPr lvl="1"/>
            <a:r>
              <a:rPr lang="en-US" dirty="0"/>
              <a:t>Returns message object</a:t>
            </a:r>
          </a:p>
          <a:p>
            <a:endParaRPr lang="en-US" dirty="0"/>
          </a:p>
          <a:p>
            <a:pPr lvl="1"/>
            <a:endParaRPr lang="en-US" dirty="0" smtClean="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05801" cy="128425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006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16200000">
            <a:off x="4167682" y="-1378265"/>
            <a:ext cx="296372" cy="5888534"/>
          </a:xfrm>
          <a:prstGeom prst="downArrow">
            <a:avLst>
              <a:gd name="adj1" fmla="val 50000"/>
              <a:gd name="adj2" fmla="val 88566"/>
            </a:avLst>
          </a:prstGeom>
          <a:ln>
            <a:solidFill>
              <a:schemeClr val="accent1"/>
            </a:solidFill>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Modifying data in </a:t>
            </a:r>
            <a:r>
              <a:rPr lang="en-US" dirty="0" smtClean="0"/>
              <a:t>Event Fired </a:t>
            </a:r>
            <a:r>
              <a:rPr lang="en-US" dirty="0"/>
              <a:t>rules</a:t>
            </a:r>
          </a:p>
        </p:txBody>
      </p:sp>
      <p:sp>
        <p:nvSpPr>
          <p:cNvPr id="3" name="Content Placeholder 2"/>
          <p:cNvSpPr>
            <a:spLocks noGrp="1"/>
          </p:cNvSpPr>
          <p:nvPr>
            <p:ph idx="1"/>
          </p:nvPr>
        </p:nvSpPr>
        <p:spPr>
          <a:xfrm>
            <a:off x="519113" y="2590800"/>
            <a:ext cx="8318500" cy="3810000"/>
          </a:xfrm>
        </p:spPr>
        <p:txBody>
          <a:bodyPr/>
          <a:lstStyle/>
          <a:p>
            <a:r>
              <a:rPr lang="en-US" dirty="0"/>
              <a:t>Data changes in Event Fired rules do NOT trigger </a:t>
            </a:r>
            <a:br>
              <a:rPr lang="en-US" dirty="0"/>
            </a:br>
            <a:r>
              <a:rPr lang="en-US" dirty="0" smtClean="0"/>
              <a:t>pre-update </a:t>
            </a:r>
            <a:r>
              <a:rPr lang="en-US" dirty="0"/>
              <a:t>rules or validation logic</a:t>
            </a:r>
          </a:p>
          <a:p>
            <a:r>
              <a:rPr lang="en-US" dirty="0" smtClean="0"/>
              <a:t>Avoid </a:t>
            </a:r>
            <a:r>
              <a:rPr lang="en-US" dirty="0"/>
              <a:t>changing data (except for the message itself)</a:t>
            </a:r>
          </a:p>
          <a:p>
            <a:pPr lvl="1"/>
            <a:r>
              <a:rPr lang="en-US" dirty="0" smtClean="0"/>
              <a:t>Do NOT change </a:t>
            </a:r>
            <a:r>
              <a:rPr lang="en-US" dirty="0"/>
              <a:t>properties used outside of </a:t>
            </a:r>
            <a:r>
              <a:rPr lang="en-US" dirty="0" smtClean="0"/>
              <a:t>Event Fired </a:t>
            </a:r>
            <a:r>
              <a:rPr lang="en-US" dirty="0"/>
              <a:t>rules</a:t>
            </a:r>
          </a:p>
          <a:p>
            <a:pPr lvl="1"/>
            <a:r>
              <a:rPr lang="en-US" dirty="0" smtClean="0"/>
              <a:t>Do NOT  </a:t>
            </a:r>
            <a:r>
              <a:rPr lang="en-US" dirty="0"/>
              <a:t>add or delete entity instances</a:t>
            </a:r>
          </a:p>
          <a:p>
            <a:r>
              <a:rPr lang="en-US" dirty="0" smtClean="0"/>
              <a:t>Event </a:t>
            </a:r>
            <a:r>
              <a:rPr lang="en-US" dirty="0"/>
              <a:t>Fired rules execute within the same database transaction as the initial data change</a:t>
            </a:r>
          </a:p>
          <a:p>
            <a:r>
              <a:rPr lang="en-US" dirty="0"/>
              <a:t>Exceptions thrown in Event Fired rules roll back the transaction and all of its data changes</a:t>
            </a:r>
          </a:p>
          <a:p>
            <a:endParaRPr lang="en-US" dirty="0"/>
          </a:p>
        </p:txBody>
      </p:sp>
      <p:sp>
        <p:nvSpPr>
          <p:cNvPr id="13" name="Text Box 8"/>
          <p:cNvSpPr txBox="1">
            <a:spLocks noChangeArrowheads="1"/>
          </p:cNvSpPr>
          <p:nvPr/>
        </p:nvSpPr>
        <p:spPr bwMode="auto">
          <a:xfrm>
            <a:off x="5676900" y="20256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4" name="Text Box 9"/>
          <p:cNvSpPr txBox="1">
            <a:spLocks noChangeArrowheads="1"/>
          </p:cNvSpPr>
          <p:nvPr/>
        </p:nvSpPr>
        <p:spPr bwMode="auto">
          <a:xfrm>
            <a:off x="4049713" y="20256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Event Fired</a:t>
            </a:r>
            <a:r>
              <a:rPr lang="en-US" sz="1600" dirty="0">
                <a:solidFill>
                  <a:schemeClr val="bg1"/>
                </a:solidFill>
              </a:rPr>
              <a:t/>
            </a:r>
            <a:br>
              <a:rPr lang="en-US" sz="1600" dirty="0">
                <a:solidFill>
                  <a:schemeClr val="bg1"/>
                </a:solidFill>
              </a:rPr>
            </a:br>
            <a:r>
              <a:rPr lang="en-US" sz="1600" dirty="0">
                <a:solidFill>
                  <a:schemeClr val="bg1"/>
                </a:solidFill>
              </a:rPr>
              <a:t>Rules</a:t>
            </a:r>
          </a:p>
        </p:txBody>
      </p:sp>
      <p:sp>
        <p:nvSpPr>
          <p:cNvPr id="15" name="Text Box 24"/>
          <p:cNvSpPr txBox="1">
            <a:spLocks noChangeArrowheads="1"/>
          </p:cNvSpPr>
          <p:nvPr/>
        </p:nvSpPr>
        <p:spPr bwMode="auto">
          <a:xfrm>
            <a:off x="419100" y="2025650"/>
            <a:ext cx="1360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triggering</a:t>
            </a:r>
            <a:br>
              <a:rPr lang="en-US" sz="1600" dirty="0">
                <a:solidFill>
                  <a:schemeClr val="bg1"/>
                </a:solidFill>
              </a:rPr>
            </a:br>
            <a:r>
              <a:rPr lang="en-US" sz="1600" dirty="0">
                <a:solidFill>
                  <a:schemeClr val="bg1"/>
                </a:solidFill>
              </a:rPr>
              <a:t>entity</a:t>
            </a:r>
          </a:p>
        </p:txBody>
      </p:sp>
      <p:sp>
        <p:nvSpPr>
          <p:cNvPr id="16" name="Text Box 25"/>
          <p:cNvSpPr txBox="1">
            <a:spLocks noChangeArrowheads="1"/>
          </p:cNvSpPr>
          <p:nvPr/>
        </p:nvSpPr>
        <p:spPr bwMode="auto">
          <a:xfrm>
            <a:off x="2109788" y="20256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pic>
        <p:nvPicPr>
          <p:cNvPr id="62"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218" y="914400"/>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icn Entity EventAware"/>
          <p:cNvGrpSpPr/>
          <p:nvPr/>
        </p:nvGrpSpPr>
        <p:grpSpPr>
          <a:xfrm>
            <a:off x="666887" y="895350"/>
            <a:ext cx="991127" cy="1161320"/>
            <a:chOff x="2448995" y="2044222"/>
            <a:chExt cx="1532365" cy="1795498"/>
          </a:xfrm>
        </p:grpSpPr>
        <p:pic>
          <p:nvPicPr>
            <p:cNvPr id="6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9" name="icn Msg Cont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274" y="1150264"/>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0" name="tbl XX_Msg"/>
          <p:cNvGraphicFramePr>
            <a:graphicFrameLocks noGrp="1"/>
          </p:cNvGraphicFramePr>
          <p:nvPr>
            <p:extLst>
              <p:ext uri="{D42A27DB-BD31-4B8C-83A1-F6EECF244321}">
                <p14:modId xmlns:p14="http://schemas.microsoft.com/office/powerpoint/2010/main" val="1611347092"/>
              </p:ext>
            </p:extLst>
          </p:nvPr>
        </p:nvGraphicFramePr>
        <p:xfrm>
          <a:off x="7315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9901943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Destination and Event Fired Rules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 </a:t>
            </a:r>
            <a:br>
              <a:rPr lang="en-US" dirty="0" smtClean="0"/>
            </a:br>
            <a:endParaRPr lang="en-US" dirty="0"/>
          </a:p>
        </p:txBody>
      </p:sp>
      <p:sp>
        <p:nvSpPr>
          <p:cNvPr id="5" name="Content Placeholder 4"/>
          <p:cNvSpPr>
            <a:spLocks noGrp="1"/>
          </p:cNvSpPr>
          <p:nvPr>
            <p:ph sz="half" idx="2"/>
          </p:nvPr>
        </p:nvSpPr>
        <p:spPr/>
        <p:txBody>
          <a:bodyPr/>
          <a:lstStyle/>
          <a:p>
            <a:r>
              <a:rPr lang="en-US" dirty="0"/>
              <a:t>Event Fired rules</a:t>
            </a:r>
          </a:p>
          <a:p>
            <a:pPr lvl="1"/>
            <a:r>
              <a:rPr lang="en-US" dirty="0" smtClean="0"/>
              <a:t>Assuming </a:t>
            </a:r>
            <a:r>
              <a:rPr lang="en-US" dirty="0"/>
              <a:t>Studio is </a:t>
            </a:r>
            <a:r>
              <a:rPr lang="en-US" dirty="0" smtClean="0"/>
              <a:t>running/debugging the application</a:t>
            </a:r>
            <a:endParaRPr lang="en-US" dirty="0"/>
          </a:p>
        </p:txBody>
      </p:sp>
      <p:sp>
        <p:nvSpPr>
          <p:cNvPr id="4" name="Content Placeholder 3"/>
          <p:cNvSpPr>
            <a:spLocks noGrp="1"/>
          </p:cNvSpPr>
          <p:nvPr>
            <p:ph sz="half" idx="1"/>
          </p:nvPr>
        </p:nvSpPr>
        <p:spPr/>
        <p:txBody>
          <a:bodyPr/>
          <a:lstStyle/>
          <a:p>
            <a:r>
              <a:rPr lang="en-US" dirty="0" smtClean="0"/>
              <a:t>Destinations</a:t>
            </a:r>
          </a:p>
          <a:p>
            <a:pPr lvl="1"/>
            <a:r>
              <a:rPr lang="en-US" dirty="0"/>
              <a:t>Read only at server startup</a:t>
            </a:r>
          </a:p>
          <a:p>
            <a:pPr lvl="1"/>
            <a:r>
              <a:rPr lang="en-US" dirty="0"/>
              <a:t>Any changes to destinations require a server restart</a:t>
            </a:r>
          </a:p>
        </p:txBody>
      </p:sp>
      <p:sp>
        <p:nvSpPr>
          <p:cNvPr id="85" name="Rectangle 84"/>
          <p:cNvSpPr/>
          <p:nvPr/>
        </p:nvSpPr>
        <p:spPr>
          <a:xfrm>
            <a:off x="755441" y="5459381"/>
            <a:ext cx="1301959" cy="338554"/>
          </a:xfrm>
          <a:prstGeom prst="rect">
            <a:avLst/>
          </a:prstGeom>
        </p:spPr>
        <p:txBody>
          <a:bodyPr wrap="none">
            <a:spAutoFit/>
          </a:bodyPr>
          <a:lstStyle/>
          <a:p>
            <a:r>
              <a:rPr lang="en-US" sz="1600" b="1" dirty="0" smtClean="0">
                <a:solidFill>
                  <a:schemeClr val="bg1"/>
                </a:solidFill>
              </a:rPr>
              <a:t>Destination</a:t>
            </a:r>
            <a:endParaRPr lang="en-US" sz="1600" b="1" dirty="0">
              <a:solidFill>
                <a:schemeClr val="bg1"/>
              </a:solidFill>
            </a:endParaRPr>
          </a:p>
        </p:txBody>
      </p:sp>
      <p:pic>
        <p:nvPicPr>
          <p:cNvPr id="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53" y="3724731"/>
            <a:ext cx="1134947" cy="1405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con Rule Class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689" y="3809233"/>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xt Rule Class 1"/>
          <p:cNvSpPr/>
          <p:nvPr/>
        </p:nvSpPr>
        <p:spPr>
          <a:xfrm>
            <a:off x="6830319" y="5334000"/>
            <a:ext cx="1316239"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15" name="icon Rule Set Class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724731"/>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xt Rule Set Class 1"/>
          <p:cNvSpPr/>
          <p:nvPr/>
        </p:nvSpPr>
        <p:spPr>
          <a:xfrm>
            <a:off x="5105400" y="5336271"/>
            <a:ext cx="1460304" cy="584775"/>
          </a:xfrm>
          <a:prstGeom prst="rect">
            <a:avLst/>
          </a:prstGeom>
        </p:spPr>
        <p:txBody>
          <a:bodyPr wrap="square">
            <a:spAutoFit/>
          </a:bodyPr>
          <a:lstStyle/>
          <a:p>
            <a:pPr algn="ctr"/>
            <a:r>
              <a:rPr lang="en-US" sz="1600" b="1" dirty="0" smtClean="0">
                <a:solidFill>
                  <a:schemeClr val="bg1"/>
                </a:solidFill>
              </a:rPr>
              <a:t>Event Fired rule set</a:t>
            </a:r>
            <a:endParaRPr lang="en-US" sz="1600" b="1" dirty="0">
              <a:solidFill>
                <a:schemeClr val="bg1"/>
              </a:solidFill>
            </a:endParaRPr>
          </a:p>
        </p:txBody>
      </p:sp>
    </p:spTree>
    <p:extLst>
      <p:ext uri="{BB962C8B-B14F-4D97-AF65-F5344CB8AC3E}">
        <p14:creationId xmlns:p14="http://schemas.microsoft.com/office/powerpoint/2010/main" val="842626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a:t>
            </a:r>
            <a:r>
              <a:rPr lang="en-US" dirty="0" smtClean="0"/>
              <a:t>Event Fired </a:t>
            </a:r>
            <a:r>
              <a:rPr lang="en-US" dirty="0"/>
              <a:t>rules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message event get triggered?</a:t>
            </a:r>
          </a:p>
          <a:p>
            <a:r>
              <a:rPr lang="en-US" dirty="0"/>
              <a:t>What is the primary purpose of the MessageContext entity?</a:t>
            </a:r>
          </a:p>
          <a:p>
            <a:r>
              <a:rPr lang="en-US" dirty="0"/>
              <a:t>A Guidewire application has seven destinations and an event-aware entity called Escalation. When an Escalation is created, what is the maximum number of MessageContexts that might get created? What is the minimum?</a:t>
            </a:r>
          </a:p>
          <a:p>
            <a:r>
              <a:rPr lang="en-US" dirty="0"/>
              <a:t>What plugin is required for every destination? What does this plugin do?</a:t>
            </a:r>
          </a:p>
          <a:p>
            <a:r>
              <a:rPr lang="en-US" dirty="0"/>
              <a:t>Why does every </a:t>
            </a:r>
            <a:r>
              <a:rPr lang="en-US" dirty="0" smtClean="0"/>
              <a:t>Event Fired </a:t>
            </a:r>
            <a:r>
              <a:rPr lang="en-US" dirty="0"/>
              <a:t>rule cast the MessageContext.Root object it receives?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Entities used to trigger messaging</a:t>
            </a:r>
          </a:p>
          <a:p>
            <a:r>
              <a:rPr lang="en-US" dirty="0"/>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tbl XX_Msg"/>
          <p:cNvGraphicFramePr>
            <a:graphicFrameLocks noGrp="1"/>
          </p:cNvGraphicFramePr>
          <p:nvPr>
            <p:extLst>
              <p:ext uri="{D42A27DB-BD31-4B8C-83A1-F6EECF244321}">
                <p14:modId xmlns:p14="http://schemas.microsoft.com/office/powerpoint/2010/main" val="924974173"/>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70" name="Rectangle 101"/>
          <p:cNvSpPr>
            <a:spLocks noChangeArrowheads="1"/>
          </p:cNvSpPr>
          <p:nvPr/>
        </p:nvSpPr>
        <p:spPr bwMode="auto">
          <a:xfrm>
            <a:off x="5029201" y="4687354"/>
            <a:ext cx="1904998" cy="167828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9" name="Rectangle 85"/>
          <p:cNvSpPr>
            <a:spLocks noChangeArrowheads="1"/>
          </p:cNvSpPr>
          <p:nvPr/>
        </p:nvSpPr>
        <p:spPr bwMode="auto">
          <a:xfrm>
            <a:off x="2514600" y="4687354"/>
            <a:ext cx="1912527" cy="1667726"/>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a:t>Messaging entities</a:t>
            </a:r>
          </a:p>
        </p:txBody>
      </p:sp>
      <p:sp>
        <p:nvSpPr>
          <p:cNvPr id="2" name="Content Placeholder 1"/>
          <p:cNvSpPr>
            <a:spLocks noGrp="1"/>
          </p:cNvSpPr>
          <p:nvPr>
            <p:ph sz="half" idx="1"/>
          </p:nvPr>
        </p:nvSpPr>
        <p:spPr/>
        <p:txBody>
          <a:bodyPr/>
          <a:lstStyle/>
          <a:p>
            <a:r>
              <a:rPr lang="en-US" dirty="0" smtClean="0"/>
              <a:t>EventAware Entity</a:t>
            </a:r>
          </a:p>
          <a:p>
            <a:pPr lvl="1"/>
            <a:r>
              <a:rPr lang="en-US" dirty="0" smtClean="0"/>
              <a:t>Entity </a:t>
            </a:r>
            <a:r>
              <a:rPr lang="en-US" dirty="0"/>
              <a:t>whose instances can initiate </a:t>
            </a:r>
            <a:r>
              <a:rPr lang="en-US" dirty="0" smtClean="0"/>
              <a:t>messaging</a:t>
            </a:r>
          </a:p>
          <a:p>
            <a:pPr lvl="1"/>
            <a:r>
              <a:rPr lang="en-US" dirty="0" smtClean="0"/>
              <a:t>Specified </a:t>
            </a:r>
            <a:br>
              <a:rPr lang="en-US" dirty="0" smtClean="0"/>
            </a:br>
            <a:r>
              <a:rPr lang="en-US" dirty="0" smtClean="0"/>
              <a:t> &lt;event /&gt; element</a:t>
            </a:r>
            <a:endParaRPr lang="en-US" dirty="0"/>
          </a:p>
        </p:txBody>
      </p:sp>
      <p:sp>
        <p:nvSpPr>
          <p:cNvPr id="6" name="Content Placeholder 5"/>
          <p:cNvSpPr>
            <a:spLocks noGrp="1"/>
          </p:cNvSpPr>
          <p:nvPr>
            <p:ph sz="half" idx="10"/>
          </p:nvPr>
        </p:nvSpPr>
        <p:spPr/>
        <p:txBody>
          <a:bodyPr/>
          <a:lstStyle/>
          <a:p>
            <a:r>
              <a:rPr lang="en-US" dirty="0" smtClean="0"/>
              <a:t>Message Context</a:t>
            </a:r>
          </a:p>
          <a:p>
            <a:pPr lvl="1"/>
            <a:r>
              <a:rPr lang="en-US" dirty="0" smtClean="0"/>
              <a:t>Internal, non-persistent, virtual entity</a:t>
            </a:r>
          </a:p>
          <a:p>
            <a:pPr lvl="1"/>
            <a:r>
              <a:rPr lang="en-US" dirty="0" smtClean="0"/>
              <a:t>Run-time only</a:t>
            </a:r>
          </a:p>
          <a:p>
            <a:pPr lvl="1"/>
            <a:endParaRPr lang="en-US" dirty="0"/>
          </a:p>
        </p:txBody>
      </p:sp>
      <p:sp>
        <p:nvSpPr>
          <p:cNvPr id="5" name="Content Placeholder 4"/>
          <p:cNvSpPr>
            <a:spLocks noGrp="1"/>
          </p:cNvSpPr>
          <p:nvPr>
            <p:ph sz="half" idx="2"/>
          </p:nvPr>
        </p:nvSpPr>
        <p:spPr/>
        <p:txBody>
          <a:bodyPr/>
          <a:lstStyle/>
          <a:p>
            <a:r>
              <a:rPr lang="en-US" dirty="0" smtClean="0"/>
              <a:t>Message</a:t>
            </a:r>
          </a:p>
          <a:p>
            <a:pPr lvl="1"/>
            <a:r>
              <a:rPr lang="en-US" dirty="0" smtClean="0"/>
              <a:t>Contains details about the message</a:t>
            </a:r>
          </a:p>
          <a:p>
            <a:pPr lvl="1"/>
            <a:r>
              <a:rPr lang="en-US" dirty="0" smtClean="0"/>
              <a:t>Stores details </a:t>
            </a:r>
            <a:br>
              <a:rPr lang="en-US" dirty="0" smtClean="0"/>
            </a:br>
            <a:r>
              <a:rPr lang="en-US" dirty="0" smtClean="0"/>
              <a:t>in the XX_MESSAGE database table</a:t>
            </a:r>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8" y="40855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727700"/>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7594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1700440" y="4144662"/>
            <a:ext cx="96656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a:t>
            </a:r>
            <a:br>
              <a:rPr lang="en-US" sz="1600" dirty="0" smtClean="0">
                <a:solidFill>
                  <a:schemeClr val="bg1"/>
                </a:solidFill>
              </a:rPr>
            </a:br>
            <a:r>
              <a:rPr lang="en-US" sz="1600" dirty="0" smtClean="0">
                <a:solidFill>
                  <a:schemeClr val="bg1"/>
                </a:solidFill>
              </a:rPr>
              <a:t>Event</a:t>
            </a:r>
            <a:endParaRPr lang="en-US" sz="1600" dirty="0">
              <a:solidFill>
                <a:schemeClr val="bg1"/>
              </a:solidFill>
            </a:endParaRPr>
          </a:p>
        </p:txBody>
      </p:sp>
      <p:sp>
        <p:nvSpPr>
          <p:cNvPr id="68" name="Text Box 84"/>
          <p:cNvSpPr txBox="1">
            <a:spLocks noChangeArrowheads="1"/>
          </p:cNvSpPr>
          <p:nvPr/>
        </p:nvSpPr>
        <p:spPr bwMode="auto">
          <a:xfrm>
            <a:off x="5475287" y="57594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4" name="Text Box 4"/>
          <p:cNvSpPr txBox="1">
            <a:spLocks noChangeArrowheads="1"/>
          </p:cNvSpPr>
          <p:nvPr/>
        </p:nvSpPr>
        <p:spPr bwMode="auto">
          <a:xfrm>
            <a:off x="3593134" y="4267774"/>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810" y="3663577"/>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3" name="Group 72"/>
          <p:cNvGrpSpPr/>
          <p:nvPr/>
        </p:nvGrpSpPr>
        <p:grpSpPr>
          <a:xfrm>
            <a:off x="685273" y="4494462"/>
            <a:ext cx="991127" cy="1161320"/>
            <a:chOff x="2448995" y="2044222"/>
            <a:chExt cx="1532365" cy="1795498"/>
          </a:xfrm>
        </p:grpSpPr>
        <p:pic>
          <p:nvPicPr>
            <p:cNvPr id="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5" name="Group 74"/>
            <p:cNvGrpSpPr/>
            <p:nvPr/>
          </p:nvGrpSpPr>
          <p:grpSpPr>
            <a:xfrm>
              <a:off x="3298002" y="2109793"/>
              <a:ext cx="569146" cy="552157"/>
              <a:chOff x="8351520" y="2281418"/>
              <a:chExt cx="1021080" cy="990600"/>
            </a:xfrm>
          </p:grpSpPr>
          <p:sp>
            <p:nvSpPr>
              <p:cNvPr id="76" name="Arc 7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7" name="Arc 7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286" y="4721768"/>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753" y="4928729"/>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550" y="366357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EventAware entity</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An </a:t>
            </a:r>
            <a:r>
              <a:rPr lang="en-US" b="1" dirty="0" smtClean="0"/>
              <a:t>EventAware </a:t>
            </a:r>
            <a:r>
              <a:rPr lang="en-US" b="1" dirty="0"/>
              <a:t>entity </a:t>
            </a:r>
            <a:r>
              <a:rPr lang="en-US" dirty="0"/>
              <a:t>is an entity whose instances can initiate </a:t>
            </a:r>
            <a:r>
              <a:rPr lang="en-US" dirty="0" smtClean="0"/>
              <a:t>messaging and store </a:t>
            </a:r>
            <a:r>
              <a:rPr lang="en-US" dirty="0"/>
              <a:t>data that is of interest to external systems</a:t>
            </a:r>
          </a:p>
          <a:p>
            <a:r>
              <a:rPr lang="en-US" dirty="0" smtClean="0"/>
              <a:t>&lt;event /&gt;</a:t>
            </a:r>
          </a:p>
          <a:p>
            <a:pPr lvl="1"/>
            <a:r>
              <a:rPr lang="en-US" dirty="0" smtClean="0"/>
              <a:t>EventAware </a:t>
            </a:r>
            <a:r>
              <a:rPr lang="en-US" dirty="0"/>
              <a:t>entities delegate to the EventAware data model delegate</a:t>
            </a:r>
          </a:p>
          <a:p>
            <a:endParaRPr lang="en-US" dirty="0"/>
          </a:p>
        </p:txBody>
      </p:sp>
      <p:pic>
        <p:nvPicPr>
          <p:cNvPr id="2050" name="Picture 2" descr="C:\Users\sluersen\AppData\Local\Temp\SNAGHTML3c9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4964762" cy="17209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8" descr="BankAccount in 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748" y="2257425"/>
            <a:ext cx="5790477" cy="167619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09601" y="1933575"/>
            <a:ext cx="985452"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9" name="Elbow Connector 8"/>
          <p:cNvCxnSpPr>
            <a:stCxn id="8" idx="3"/>
            <a:endCxn id="11" idx="0"/>
          </p:cNvCxnSpPr>
          <p:nvPr/>
        </p:nvCxnSpPr>
        <p:spPr bwMode="auto">
          <a:xfrm>
            <a:off x="1595053" y="2072066"/>
            <a:ext cx="6555821" cy="24326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7658148" y="2315331"/>
            <a:ext cx="985452" cy="38024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623143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sp>
        <p:nvSpPr>
          <p:cNvPr id="3" name="Content Placeholder 2"/>
          <p:cNvSpPr>
            <a:spLocks noGrp="1"/>
          </p:cNvSpPr>
          <p:nvPr>
            <p:ph idx="1"/>
          </p:nvPr>
        </p:nvSpPr>
        <p:spPr>
          <a:xfrm>
            <a:off x="519113" y="3703638"/>
            <a:ext cx="8318500" cy="2697162"/>
          </a:xfrm>
        </p:spPr>
        <p:txBody>
          <a:bodyPr/>
          <a:lstStyle/>
          <a:p>
            <a:r>
              <a:rPr lang="en-US" dirty="0"/>
              <a:t>A </a:t>
            </a:r>
            <a:r>
              <a:rPr lang="en-US" b="1" dirty="0" smtClean="0"/>
              <a:t>messaging event </a:t>
            </a:r>
            <a:r>
              <a:rPr lang="en-US" dirty="0" smtClean="0"/>
              <a:t>often occurs </a:t>
            </a:r>
            <a:r>
              <a:rPr lang="en-US" dirty="0"/>
              <a:t>when </a:t>
            </a:r>
            <a:r>
              <a:rPr lang="en-US" dirty="0" smtClean="0"/>
              <a:t/>
            </a:r>
            <a:br>
              <a:rPr lang="en-US" dirty="0" smtClean="0"/>
            </a:br>
            <a:r>
              <a:rPr lang="en-US" dirty="0" smtClean="0"/>
              <a:t>adding, changing, or removing </a:t>
            </a:r>
            <a:br>
              <a:rPr lang="en-US" dirty="0" smtClean="0"/>
            </a:br>
            <a:r>
              <a:rPr lang="en-US" dirty="0" smtClean="0"/>
              <a:t>an instance of an EventAware entity</a:t>
            </a:r>
            <a:endParaRPr lang="en-US" dirty="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entity&gt;&lt;typeOfChange</a:t>
            </a:r>
            <a:r>
              <a:rPr lang="en-US" b="1" dirty="0" smtClean="0">
                <a:latin typeface="Courier New" pitchFamily="49" charset="0"/>
                <a:cs typeface="Courier New" pitchFamily="49" charset="0"/>
              </a:rPr>
              <a:t>&gt;</a:t>
            </a:r>
          </a:p>
          <a:p>
            <a:pPr lvl="1"/>
            <a:r>
              <a:rPr lang="en-US" dirty="0"/>
              <a:t>Naming convention </a:t>
            </a:r>
            <a:endParaRPr lang="en-US" dirty="0" smtClean="0"/>
          </a:p>
          <a:p>
            <a:pPr lvl="1"/>
            <a:r>
              <a:rPr lang="en-US" b="1" dirty="0" smtClean="0">
                <a:latin typeface="Courier New" pitchFamily="49" charset="0"/>
                <a:cs typeface="Courier New" pitchFamily="49" charset="0"/>
              </a:rPr>
              <a:t>&lt;typeOfChange&gt; </a:t>
            </a:r>
            <a:r>
              <a:rPr lang="en-US" dirty="0" smtClean="0"/>
              <a:t>is  default is Added, Changed, </a:t>
            </a:r>
            <a:br>
              <a:rPr lang="en-US" dirty="0" smtClean="0"/>
            </a:br>
            <a:r>
              <a:rPr lang="en-US" dirty="0" smtClean="0"/>
              <a:t>or Removed</a:t>
            </a:r>
          </a:p>
          <a:p>
            <a:endParaRPr lang="en-US" dirty="0"/>
          </a:p>
        </p:txBody>
      </p:sp>
      <p:pic>
        <p:nvPicPr>
          <p:cNvPr id="4" name="Picture 8" descr="BankAccoun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88" y="914400"/>
            <a:ext cx="7527620" cy="2179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6" idx="3"/>
            <a:endCxn id="8" idx="3"/>
          </p:cNvCxnSpPr>
          <p:nvPr/>
        </p:nvCxnSpPr>
        <p:spPr bwMode="auto">
          <a:xfrm flipH="1">
            <a:off x="2783281" y="1250294"/>
            <a:ext cx="5174081" cy="1433284"/>
          </a:xfrm>
          <a:prstGeom prst="bentConnector3">
            <a:avLst>
              <a:gd name="adj1" fmla="val -441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Rounded Rectangle 5"/>
          <p:cNvSpPr/>
          <p:nvPr/>
        </p:nvSpPr>
        <p:spPr bwMode="auto">
          <a:xfrm>
            <a:off x="6725010" y="997911"/>
            <a:ext cx="1232352" cy="50476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753214" y="2319155"/>
            <a:ext cx="2030067" cy="728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Text Box 14"/>
          <p:cNvSpPr txBox="1">
            <a:spLocks noChangeArrowheads="1"/>
          </p:cNvSpPr>
          <p:nvPr/>
        </p:nvSpPr>
        <p:spPr bwMode="auto">
          <a:xfrm>
            <a:off x="6391832" y="5010070"/>
            <a:ext cx="2570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BankAccountChanged</a:t>
            </a:r>
            <a:endParaRPr lang="en-US" dirty="0">
              <a:solidFill>
                <a:srgbClr val="FF6600"/>
              </a:solidFill>
            </a:endParaRPr>
          </a:p>
        </p:txBody>
      </p:sp>
      <p:grpSp>
        <p:nvGrpSpPr>
          <p:cNvPr id="21" name="Group 20"/>
          <p:cNvGrpSpPr>
            <a:grpSpLocks noChangeAspect="1"/>
          </p:cNvGrpSpPr>
          <p:nvPr/>
        </p:nvGrpSpPr>
        <p:grpSpPr>
          <a:xfrm>
            <a:off x="6781800" y="2777950"/>
            <a:ext cx="1905000" cy="2232120"/>
            <a:chOff x="2448995" y="2044222"/>
            <a:chExt cx="1532365" cy="1795498"/>
          </a:xfrm>
        </p:grpSpPr>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298002" y="2109793"/>
              <a:ext cx="569146" cy="552157"/>
              <a:chOff x="8351520" y="2281418"/>
              <a:chExt cx="1021080" cy="990600"/>
            </a:xfrm>
          </p:grpSpPr>
          <p:sp>
            <p:nvSpPr>
              <p:cNvPr id="24" name="Arc 2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5" name="Arc 2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34177457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2220947" y="1429030"/>
            <a:ext cx="4127183" cy="381000"/>
          </a:xfrm>
          <a:prstGeom prst="rightArrow">
            <a:avLst>
              <a:gd name="adj1" fmla="val 50000"/>
              <a:gd name="adj2" fmla="val 80000"/>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MessageContext </a:t>
            </a:r>
            <a:r>
              <a:rPr lang="en-US" dirty="0"/>
              <a:t>entity</a:t>
            </a:r>
          </a:p>
        </p:txBody>
      </p:sp>
      <p:sp>
        <p:nvSpPr>
          <p:cNvPr id="3" name="Content Placeholder 2"/>
          <p:cNvSpPr>
            <a:spLocks noGrp="1"/>
          </p:cNvSpPr>
          <p:nvPr>
            <p:ph idx="1"/>
          </p:nvPr>
        </p:nvSpPr>
        <p:spPr/>
        <p:txBody>
          <a:bodyPr/>
          <a:lstStyle/>
          <a:p>
            <a:r>
              <a:rPr lang="en-US" b="1" dirty="0"/>
              <a:t>MessageContex</a:t>
            </a:r>
            <a:r>
              <a:rPr lang="en-US" dirty="0"/>
              <a:t>t is </a:t>
            </a:r>
            <a:r>
              <a:rPr lang="en-US" dirty="0" smtClean="0"/>
              <a:t>an internal</a:t>
            </a:r>
            <a:r>
              <a:rPr lang="en-US" dirty="0"/>
              <a:t>, non-persistent, virtual </a:t>
            </a:r>
            <a:r>
              <a:rPr lang="en-US" dirty="0" smtClean="0"/>
              <a:t>entity only </a:t>
            </a:r>
            <a:r>
              <a:rPr lang="en-US" dirty="0"/>
              <a:t>used in </a:t>
            </a:r>
            <a:r>
              <a:rPr lang="en-US" dirty="0" smtClean="0"/>
              <a:t>Event Fired </a:t>
            </a:r>
            <a:r>
              <a:rPr lang="en-US" dirty="0"/>
              <a:t>rules to create messages</a:t>
            </a:r>
          </a:p>
          <a:p>
            <a:pPr lvl="1"/>
            <a:r>
              <a:rPr lang="en-US" dirty="0" smtClean="0"/>
              <a:t>Identifies the event</a:t>
            </a:r>
            <a:endParaRPr lang="en-US" dirty="0"/>
          </a:p>
          <a:p>
            <a:pPr lvl="1"/>
            <a:r>
              <a:rPr lang="en-US" dirty="0"/>
              <a:t>It can be used to reference data from the triggering entity</a:t>
            </a:r>
          </a:p>
          <a:p>
            <a:endParaRPr lang="en-US" dirty="0"/>
          </a:p>
        </p:txBody>
      </p:sp>
      <p:sp>
        <p:nvSpPr>
          <p:cNvPr id="12" name="Text Box 35"/>
          <p:cNvSpPr txBox="1">
            <a:spLocks noChangeArrowheads="1"/>
          </p:cNvSpPr>
          <p:nvPr/>
        </p:nvSpPr>
        <p:spPr bwMode="auto">
          <a:xfrm>
            <a:off x="1247776" y="2197105"/>
            <a:ext cx="1711325" cy="5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EventAware entity</a:t>
            </a:r>
            <a:endParaRPr lang="en-US" dirty="0">
              <a:solidFill>
                <a:schemeClr val="bg1"/>
              </a:solidFill>
            </a:endParaRPr>
          </a:p>
        </p:txBody>
      </p:sp>
      <p:sp>
        <p:nvSpPr>
          <p:cNvPr id="13" name="Text Box 36"/>
          <p:cNvSpPr txBox="1">
            <a:spLocks noChangeArrowheads="1"/>
          </p:cNvSpPr>
          <p:nvPr/>
        </p:nvSpPr>
        <p:spPr bwMode="auto">
          <a:xfrm>
            <a:off x="3429001" y="2197105"/>
            <a:ext cx="2030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MessageContext</a:t>
            </a:r>
          </a:p>
        </p:txBody>
      </p:sp>
      <p:sp>
        <p:nvSpPr>
          <p:cNvPr id="14" name="Text Box 37"/>
          <p:cNvSpPr txBox="1">
            <a:spLocks noChangeArrowheads="1"/>
          </p:cNvSpPr>
          <p:nvPr/>
        </p:nvSpPr>
        <p:spPr bwMode="auto">
          <a:xfrm>
            <a:off x="6246325" y="2197105"/>
            <a:ext cx="1155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Message</a:t>
            </a:r>
          </a:p>
        </p:txBody>
      </p:sp>
      <p:grpSp>
        <p:nvGrpSpPr>
          <p:cNvPr id="43" name="Group 42"/>
          <p:cNvGrpSpPr/>
          <p:nvPr/>
        </p:nvGrpSpPr>
        <p:grpSpPr>
          <a:xfrm>
            <a:off x="1520719" y="914400"/>
            <a:ext cx="991127" cy="1161320"/>
            <a:chOff x="2448995" y="2044222"/>
            <a:chExt cx="1532365" cy="1795498"/>
          </a:xfrm>
        </p:grpSpPr>
        <p:pic>
          <p:nvPicPr>
            <p:cNvPr id="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3298002" y="2109793"/>
              <a:ext cx="569146" cy="552157"/>
              <a:chOff x="8351520" y="2281418"/>
              <a:chExt cx="1021080" cy="990600"/>
            </a:xfrm>
          </p:grpSpPr>
          <p:sp>
            <p:nvSpPr>
              <p:cNvPr id="46" name="Arc 4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7" name="Arc 4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686" y="114300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130" y="1313944"/>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3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entity</a:t>
            </a:r>
            <a:endParaRPr lang="en-US" dirty="0"/>
          </a:p>
        </p:txBody>
      </p:sp>
      <p:sp>
        <p:nvSpPr>
          <p:cNvPr id="3" name="Content Placeholder 2"/>
          <p:cNvSpPr>
            <a:spLocks noGrp="1"/>
          </p:cNvSpPr>
          <p:nvPr>
            <p:ph sz="half" idx="1"/>
          </p:nvPr>
        </p:nvSpPr>
        <p:spPr/>
        <p:txBody>
          <a:bodyPr/>
          <a:lstStyle/>
          <a:p>
            <a:r>
              <a:rPr lang="en-US" dirty="0" smtClean="0"/>
              <a:t>MessageRoot </a:t>
            </a:r>
            <a:r>
              <a:rPr lang="en-US" dirty="0"/>
              <a:t>is a pointer to the triggering entity instance</a:t>
            </a:r>
          </a:p>
          <a:p>
            <a:r>
              <a:rPr lang="en-US" dirty="0"/>
              <a:t>Payload is a text field with the information to communicate</a:t>
            </a:r>
          </a:p>
          <a:p>
            <a:endParaRPr lang="en-US" dirty="0"/>
          </a:p>
        </p:txBody>
      </p:sp>
      <p:sp>
        <p:nvSpPr>
          <p:cNvPr id="5" name="Content Placeholder 4"/>
          <p:cNvSpPr>
            <a:spLocks noGrp="1"/>
          </p:cNvSpPr>
          <p:nvPr>
            <p:ph idx="10"/>
          </p:nvPr>
        </p:nvSpPr>
        <p:spPr/>
        <p:txBody>
          <a:bodyPr/>
          <a:lstStyle/>
          <a:p>
            <a:r>
              <a:rPr lang="en-US" dirty="0" smtClean="0"/>
              <a:t>Message entity a </a:t>
            </a:r>
            <a:r>
              <a:rPr lang="en-US" dirty="0"/>
              <a:t>payload containing the data to be sent to </a:t>
            </a:r>
            <a:r>
              <a:rPr lang="en-US" dirty="0" smtClean="0"/>
              <a:t>an external system</a:t>
            </a:r>
          </a:p>
          <a:p>
            <a:r>
              <a:rPr lang="en-US" dirty="0" smtClean="0"/>
              <a:t>EventName describes the name that triggered the message</a:t>
            </a:r>
            <a:endParaRPr lang="en-US" dirty="0"/>
          </a:p>
        </p:txBody>
      </p:sp>
      <p:pic>
        <p:nvPicPr>
          <p:cNvPr id="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00" y="2975949"/>
            <a:ext cx="5196191" cy="29655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45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Triggering message events </a:t>
            </a:r>
            <a:r>
              <a:rPr lang="en-US" dirty="0" smtClean="0"/>
              <a:t>in code</a:t>
            </a:r>
            <a:endParaRPr lang="en-US" dirty="0"/>
          </a:p>
        </p:txBody>
      </p:sp>
      <p:sp>
        <p:nvSpPr>
          <p:cNvPr id="3" name="Content Placeholder 2"/>
          <p:cNvSpPr>
            <a:spLocks noGrp="1"/>
          </p:cNvSpPr>
          <p:nvPr>
            <p:ph idx="1"/>
          </p:nvPr>
        </p:nvSpPr>
        <p:spPr>
          <a:xfrm>
            <a:off x="519113" y="3070320"/>
            <a:ext cx="8318500" cy="3330480"/>
          </a:xfrm>
        </p:spPr>
        <p:txBody>
          <a:bodyPr/>
          <a:lstStyle/>
          <a:p>
            <a:r>
              <a:rPr lang="en-US" b="1" dirty="0" smtClean="0">
                <a:latin typeface="Courier New" pitchFamily="49" charset="0"/>
                <a:cs typeface="Courier New" pitchFamily="49" charset="0"/>
              </a:rPr>
              <a:t>entity.addEvent("customEventName")</a:t>
            </a:r>
          </a:p>
          <a:p>
            <a:pPr lvl="1"/>
            <a:r>
              <a:rPr lang="en-US" dirty="0" smtClean="0"/>
              <a:t>Only for EventAware entity &lt;events /&gt;</a:t>
            </a:r>
          </a:p>
          <a:p>
            <a:pPr lvl="1"/>
            <a:r>
              <a:rPr lang="en-US" dirty="0" smtClean="0"/>
              <a:t>Triggered </a:t>
            </a:r>
            <a:r>
              <a:rPr lang="en-US" dirty="0"/>
              <a:t>manually in </a:t>
            </a:r>
            <a:r>
              <a:rPr lang="en-US" dirty="0" smtClean="0"/>
              <a:t>code</a:t>
            </a:r>
          </a:p>
          <a:p>
            <a:pPr lvl="1"/>
            <a:r>
              <a:rPr lang="en-US" dirty="0" smtClean="0"/>
              <a:t>When </a:t>
            </a:r>
            <a:r>
              <a:rPr lang="en-US" dirty="0"/>
              <a:t>the object is </a:t>
            </a:r>
            <a:r>
              <a:rPr lang="en-US" dirty="0" smtClean="0"/>
              <a:t>committed, the event is triggered</a:t>
            </a:r>
            <a:endParaRPr lang="en-US" dirty="0"/>
          </a:p>
          <a:p>
            <a:r>
              <a:rPr lang="en-US" dirty="0" smtClean="0"/>
              <a:t>Example:</a:t>
            </a:r>
          </a:p>
          <a:p>
            <a:pPr lvl="1"/>
            <a:r>
              <a:rPr lang="en-US" b="1" dirty="0" smtClean="0">
                <a:latin typeface="Courier New" pitchFamily="49" charset="0"/>
                <a:cs typeface="Courier New" pitchFamily="49" charset="0"/>
              </a:rPr>
              <a:t>anABContact.addEvent("ABContactRecommended")</a:t>
            </a:r>
            <a:endParaRPr lang="en-US" b="1" dirty="0">
              <a:latin typeface="Courier New" pitchFamily="49" charset="0"/>
              <a:cs typeface="Courier New" pitchFamily="49" charset="0"/>
            </a:endParaRPr>
          </a:p>
          <a:p>
            <a:r>
              <a:rPr lang="en-US" dirty="0" smtClean="0"/>
              <a:t>Useful </a:t>
            </a:r>
            <a:r>
              <a:rPr lang="en-US" dirty="0"/>
              <a:t>when messaging must be initiated by something that cannot be captured in a standard message event</a:t>
            </a:r>
          </a:p>
          <a:p>
            <a:pPr lvl="1"/>
            <a:endParaRPr lang="en-US" dirty="0"/>
          </a:p>
        </p:txBody>
      </p:sp>
      <p:sp>
        <p:nvSpPr>
          <p:cNvPr id="80" name="Text Box 12"/>
          <p:cNvSpPr txBox="1">
            <a:spLocks noChangeArrowheads="1"/>
          </p:cNvSpPr>
          <p:nvPr/>
        </p:nvSpPr>
        <p:spPr bwMode="auto">
          <a:xfrm>
            <a:off x="2666999" y="1033462"/>
            <a:ext cx="3505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ABContactRecommended</a:t>
            </a:r>
            <a:endParaRPr lang="en-US" dirty="0">
              <a:solidFill>
                <a:srgbClr val="FF6600"/>
              </a:solidFill>
            </a:endParaRPr>
          </a:p>
        </p:txBody>
      </p:sp>
      <p:grpSp>
        <p:nvGrpSpPr>
          <p:cNvPr id="11" name="Group 10"/>
          <p:cNvGrpSpPr>
            <a:grpSpLocks noChangeAspect="1"/>
          </p:cNvGrpSpPr>
          <p:nvPr/>
        </p:nvGrpSpPr>
        <p:grpSpPr>
          <a:xfrm>
            <a:off x="533400" y="892080"/>
            <a:ext cx="1905000" cy="2232120"/>
            <a:chOff x="2448995" y="2044222"/>
            <a:chExt cx="1532365" cy="1795498"/>
          </a:xfrm>
        </p:grpSpPr>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3298002" y="2109793"/>
              <a:ext cx="569146" cy="552157"/>
              <a:chOff x="8351520" y="2281418"/>
              <a:chExt cx="1021080" cy="990600"/>
            </a:xfrm>
          </p:grpSpPr>
          <p:sp>
            <p:nvSpPr>
              <p:cNvPr id="14" name="Arc 1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5" name="Arc 1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2465351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1408</TotalTime>
  <Words>3389</Words>
  <Application>Microsoft Office PowerPoint</Application>
  <PresentationFormat>On-screen Show (4:3)</PresentationFormat>
  <Paragraphs>310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Emerald_Template</vt:lpstr>
      <vt:lpstr>Triggering Messages </vt:lpstr>
      <vt:lpstr>PowerPoint Presentation</vt:lpstr>
      <vt:lpstr>PowerPoint Presentation</vt:lpstr>
      <vt:lpstr>Messaging entities</vt:lpstr>
      <vt:lpstr>EventAware entity</vt:lpstr>
      <vt:lpstr>Messaging Events</vt:lpstr>
      <vt:lpstr>MessageContext entity</vt:lpstr>
      <vt:lpstr>Message entity</vt:lpstr>
      <vt:lpstr>Triggering message events in code</vt:lpstr>
      <vt:lpstr>PowerPoint Presentation</vt:lpstr>
      <vt:lpstr>Destination</vt:lpstr>
      <vt:lpstr>Destination message events</vt:lpstr>
      <vt:lpstr>Defining a messaging destination</vt:lpstr>
      <vt:lpstr>Messaging editor</vt:lpstr>
      <vt:lpstr>PowerPoint Presentation</vt:lpstr>
      <vt:lpstr>Guidewire business rules</vt:lpstr>
      <vt:lpstr>Rule set execution</vt:lpstr>
      <vt:lpstr>Rule set editor</vt:lpstr>
      <vt:lpstr>Event Fired rule set</vt:lpstr>
      <vt:lpstr>Event Fired rule set hierarchy structure</vt:lpstr>
      <vt:lpstr>Creating messages from MessageContexts</vt:lpstr>
      <vt:lpstr>Modifying data in Event Fired rules</vt:lpstr>
      <vt:lpstr>Deploy Destination and Event Fired Rules</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Guidewire Education</cp:lastModifiedBy>
  <cp:revision>113</cp:revision>
  <dcterms:created xsi:type="dcterms:W3CDTF">2013-08-19T16:16:51Z</dcterms:created>
  <dcterms:modified xsi:type="dcterms:W3CDTF">2014-05-16T21:10:32Z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