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763" r:id="rId1"/>
  </p:sldMasterIdLst>
  <p:notesMasterIdLst>
    <p:notesMasterId r:id="rId50"/>
  </p:notesMasterIdLst>
  <p:handoutMasterIdLst>
    <p:handoutMasterId r:id="rId51"/>
  </p:handoutMasterIdLst>
  <p:sldIdLst>
    <p:sldId id="256" r:id="rId2"/>
    <p:sldId id="258" r:id="rId3"/>
    <p:sldId id="260" r:id="rId4"/>
    <p:sldId id="273" r:id="rId5"/>
    <p:sldId id="290" r:id="rId6"/>
    <p:sldId id="275" r:id="rId7"/>
    <p:sldId id="331" r:id="rId8"/>
    <p:sldId id="276" r:id="rId9"/>
    <p:sldId id="277" r:id="rId10"/>
    <p:sldId id="328" r:id="rId11"/>
    <p:sldId id="278" r:id="rId12"/>
    <p:sldId id="280" r:id="rId13"/>
    <p:sldId id="281" r:id="rId14"/>
    <p:sldId id="318" r:id="rId15"/>
    <p:sldId id="282" r:id="rId16"/>
    <p:sldId id="283" r:id="rId17"/>
    <p:sldId id="271" r:id="rId18"/>
    <p:sldId id="272" r:id="rId19"/>
    <p:sldId id="284" r:id="rId20"/>
    <p:sldId id="326" r:id="rId21"/>
    <p:sldId id="285" r:id="rId22"/>
    <p:sldId id="327" r:id="rId23"/>
    <p:sldId id="291" r:id="rId24"/>
    <p:sldId id="307" r:id="rId25"/>
    <p:sldId id="294" r:id="rId26"/>
    <p:sldId id="263" r:id="rId27"/>
    <p:sldId id="322" r:id="rId28"/>
    <p:sldId id="329" r:id="rId29"/>
    <p:sldId id="265" r:id="rId30"/>
    <p:sldId id="323" r:id="rId31"/>
    <p:sldId id="301" r:id="rId32"/>
    <p:sldId id="269" r:id="rId33"/>
    <p:sldId id="324" r:id="rId34"/>
    <p:sldId id="270" r:id="rId35"/>
    <p:sldId id="299" r:id="rId36"/>
    <p:sldId id="319" r:id="rId37"/>
    <p:sldId id="320" r:id="rId38"/>
    <p:sldId id="321" r:id="rId39"/>
    <p:sldId id="267" r:id="rId40"/>
    <p:sldId id="298" r:id="rId41"/>
    <p:sldId id="297" r:id="rId42"/>
    <p:sldId id="296" r:id="rId43"/>
    <p:sldId id="295" r:id="rId44"/>
    <p:sldId id="310" r:id="rId45"/>
    <p:sldId id="259" r:id="rId46"/>
    <p:sldId id="261" r:id="rId47"/>
    <p:sldId id="330" r:id="rId48"/>
    <p:sldId id="257"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6CA065B5-E1B0-4103-A00C-8CAD1C608AC9}">
          <p14:sldIdLst>
            <p14:sldId id="256"/>
            <p14:sldId id="258"/>
          </p14:sldIdLst>
        </p14:section>
        <p14:section name="Overview" id="{ECF33B31-FB83-4768-AD81-7CEBF38C4D60}">
          <p14:sldIdLst>
            <p14:sldId id="260"/>
            <p14:sldId id="273"/>
            <p14:sldId id="290"/>
            <p14:sldId id="275"/>
            <p14:sldId id="331"/>
            <p14:sldId id="276"/>
            <p14:sldId id="277"/>
            <p14:sldId id="328"/>
            <p14:sldId id="278"/>
            <p14:sldId id="280"/>
            <p14:sldId id="281"/>
            <p14:sldId id="318"/>
            <p14:sldId id="282"/>
            <p14:sldId id="283"/>
          </p14:sldIdLst>
        </p14:section>
        <p14:section name="Working" id="{ACEA0AFF-DD6B-469F-9F64-B8137CE3A6C9}">
          <p14:sldIdLst>
            <p14:sldId id="271"/>
            <p14:sldId id="272"/>
            <p14:sldId id="284"/>
            <p14:sldId id="326"/>
            <p14:sldId id="285"/>
            <p14:sldId id="327"/>
            <p14:sldId id="291"/>
            <p14:sldId id="307"/>
            <p14:sldId id="294"/>
          </p14:sldIdLst>
        </p14:section>
        <p14:section name="Synchronous" id="{7DF76CED-8BA4-4DC9-BA33-806C979418CD}">
          <p14:sldIdLst>
            <p14:sldId id="263"/>
            <p14:sldId id="322"/>
            <p14:sldId id="329"/>
          </p14:sldIdLst>
        </p14:section>
        <p14:section name="Asynchronous" id="{53477ED8-94AA-4084-97E5-C8B8C38A2E84}">
          <p14:sldIdLst>
            <p14:sldId id="265"/>
            <p14:sldId id="323"/>
            <p14:sldId id="301"/>
          </p14:sldIdLst>
        </p14:section>
        <p14:section name="Reply plugin" id="{D724705A-A3F8-49BB-918F-03DD59426308}">
          <p14:sldIdLst>
            <p14:sldId id="269"/>
            <p14:sldId id="324"/>
            <p14:sldId id="270"/>
            <p14:sldId id="299"/>
            <p14:sldId id="319"/>
            <p14:sldId id="320"/>
            <p14:sldId id="321"/>
          </p14:sldIdLst>
        </p14:section>
        <p14:section name="Administration" id="{AC847B51-7960-4320-8F8B-0F0F3AF307E9}">
          <p14:sldIdLst>
            <p14:sldId id="267"/>
            <p14:sldId id="298"/>
            <p14:sldId id="297"/>
            <p14:sldId id="296"/>
            <p14:sldId id="295"/>
            <p14:sldId id="310"/>
          </p14:sldIdLst>
        </p14:section>
        <p14:section name="Review" id="{0E3F889E-C4D5-4660-8205-D2AFBAB0EC29}">
          <p14:sldIdLst>
            <p14:sldId id="259"/>
            <p14:sldId id="261"/>
            <p14:sldId id="330"/>
            <p14:sldId id="257"/>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43" clrIdx="0"/>
  <p:cmAuthor id="1" name="Guidewire Education" initials="sluersen" lastIdx="9"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71954" autoAdjust="0"/>
  </p:normalViewPr>
  <p:slideViewPr>
    <p:cSldViewPr showGuides="1">
      <p:cViewPr varScale="1">
        <p:scale>
          <a:sx n="100" d="100"/>
          <a:sy n="100" d="100"/>
        </p:scale>
        <p:origin x="-1860" y="-102"/>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p:scale>
          <a:sx n="150" d="100"/>
          <a:sy n="150" d="100"/>
        </p:scale>
        <p:origin x="-2388" y="7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5/16/2014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dirty="0"/>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smtClean="0">
                <a:latin typeface="Arial" pitchFamily="34" charset="0"/>
                <a:cs typeface="Arial" pitchFamily="34" charset="0"/>
              </a:rPr>
              <a:t>© Guidewire Software, Inc. 2001-2014. All rights reserved.</a:t>
            </a:r>
            <a:br>
              <a:rPr lang="en-US" sz="800" dirty="0" smtClean="0">
                <a:latin typeface="Arial" pitchFamily="34" charset="0"/>
                <a:cs typeface="Arial" pitchFamily="34" charset="0"/>
              </a:rPr>
            </a:br>
            <a:r>
              <a:rPr lang="en-US" sz="800" dirty="0" smtClean="0">
                <a:latin typeface="Arial" pitchFamily="34" charset="0"/>
                <a:cs typeface="Arial" pitchFamily="34" charset="0"/>
              </a:rPr>
              <a:t>Do not distribute without permission.</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063906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applications consider</a:t>
            </a:r>
            <a:r>
              <a:rPr lang="en-US" baseline="0" dirty="0" smtClean="0"/>
              <a:t> all messages with an error as retryable messages</a:t>
            </a:r>
            <a:r>
              <a:rPr lang="en-US" dirty="0" smtClean="0"/>
              <a:t>. </a:t>
            </a:r>
            <a:r>
              <a:rPr lang="en-US" baseline="0" dirty="0" smtClean="0"/>
              <a:t> </a:t>
            </a:r>
            <a:r>
              <a:rPr lang="en-US" dirty="0" smtClean="0"/>
              <a:t>A status of a retryable</a:t>
            </a:r>
            <a:r>
              <a:rPr lang="en-US" baseline="0" dirty="0" smtClean="0"/>
              <a:t> error </a:t>
            </a:r>
            <a:r>
              <a:rPr lang="en-US" dirty="0" smtClean="0"/>
              <a:t>indicates a condition that is expected to be temporary for the messaging destination. Some examples of temporary errors are: the external system is unreachable due to network problems, authentication protocols require new credentials, database locks, </a:t>
            </a:r>
            <a:r>
              <a:rPr lang="en-US" dirty="0"/>
              <a:t>and the file system is </a:t>
            </a:r>
            <a:r>
              <a:rPr lang="en-US" dirty="0" smtClean="0"/>
              <a:t>full.  In all cases, G</a:t>
            </a:r>
            <a:r>
              <a:rPr lang="en-US" baseline="0" dirty="0" smtClean="0"/>
              <a:t>uidewire application considers the messaging error as a retryable error.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term "negative acknowledgement" (or "nack") indicates that the external system is reporting an error.  The mechanism</a:t>
            </a:r>
            <a:r>
              <a:rPr lang="en-US" baseline="0" dirty="0" smtClean="0"/>
              <a:t> for a negative acknowledgement is similar to an acknowledgement with respect to if the messaging architecture is synchronous or asynchronous.  If the messaging is synchronous, the negative acknowledgement occurs in the transport plugin. If the messaging is asynchronous, a reply plugin,</a:t>
            </a:r>
            <a:r>
              <a:rPr lang="en-US" dirty="0" smtClean="0"/>
              <a:t> or a remote API </a:t>
            </a:r>
            <a:r>
              <a:rPr lang="en-US" baseline="0" dirty="0" smtClean="0"/>
              <a:t>reports the error.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2873070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in the screenshot of the Message table, there are two messages, one with an ID of 330 and one with an ID of 331. The first message had a status of "Pending acknowledged" and then had a status of "Retryable error". When the error was retried, Message 330 was moved to the MessageHistory table, and Message 331 was created and sent. Even though Message 331 has a different SenderRefID, it is linked to the same triggering entity (MessageGenerator(20)). So Message 330 and Message 331 are two separate message instances that relate to the same logical business event.</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2690933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does not treat a message with a non-zero duplicate count any differently from a message with a zero-duplicate count. However, the recommendation is to process duplicates reported by the external system so as to retain as much information as possible about what was sent from the external system.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2208558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no reply is received for a message, the message remains in the Message table. There is no time frame at which the message is automatically resent or abandoned. Typically, a custom batch process or third-party database tool checks the Message table for messages whose responses are overdue and then takes appropriate steps to fix the situation.</a:t>
            </a:r>
          </a:p>
          <a:p>
            <a:endParaRPr lang="en-US" dirty="0" smtClean="0"/>
          </a:p>
          <a:p>
            <a:r>
              <a:rPr lang="en-US" dirty="0" smtClean="0"/>
              <a:t>The Message table should be checked for messages that have not received a reply within a timely fashion. This could be a Guidewire custom batch process or a database tool that monitors the Message table. Each non-response message typically requires manual evaluation to determine the cause of the non-response and the appropriate steps to fix the situation.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3018544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each destination expects to receive acknowledgements in one of three ways: synchronous with the sending of message, asynchronous</a:t>
            </a:r>
            <a:r>
              <a:rPr lang="en-US" baseline="0" dirty="0" smtClean="0"/>
              <a:t> from a</a:t>
            </a:r>
            <a:r>
              <a:rPr lang="en-US" dirty="0" smtClean="0"/>
              <a:t>n API,  or  asynchronous with a listener or polling mechanism.</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destination has up to three plugins that are used for messaging. Two of these plugins could play a role in acknowledging a message, though it is possible that no plugin is used for acknowledgement.</a:t>
            </a:r>
          </a:p>
          <a:p>
            <a:endParaRPr lang="en-US" dirty="0" smtClean="0"/>
          </a:p>
          <a:p>
            <a:r>
              <a:rPr lang="en-US" dirty="0" smtClean="0"/>
              <a:t>The request plugin is an optional plugin that is responsible for payload transformation. It is not involved in the acknowledgement of messages.</a:t>
            </a:r>
          </a:p>
          <a:p>
            <a:endParaRPr lang="en-US" dirty="0" smtClean="0"/>
          </a:p>
          <a:p>
            <a:r>
              <a:rPr lang="en-US" dirty="0" smtClean="0"/>
              <a:t>The transport plugin is a required plugin that is responsible for sending the message to the external system. If the acknowledgement is received synchronously, then this plugin also processes the reply.</a:t>
            </a:r>
          </a:p>
          <a:p>
            <a:endParaRPr lang="en-US" dirty="0" smtClean="0"/>
          </a:p>
          <a:p>
            <a:r>
              <a:rPr lang="en-US" dirty="0" smtClean="0"/>
              <a:t>An external system can acknowledge a message using a remote call (either the IMessageToolsAPI or a custom-built web service). If a remote call is used, then the message reply is handled independent of the destination's plugins.</a:t>
            </a:r>
          </a:p>
          <a:p>
            <a:endParaRPr lang="en-US" dirty="0" smtClean="0"/>
          </a:p>
          <a:p>
            <a:r>
              <a:rPr lang="en-US" dirty="0" smtClean="0"/>
              <a:t>The reply plugin is an optional plugin that initializes a listener queue and associates it to the destination. It processes acknowledgements sent asynchronously using the listener queue.</a:t>
            </a:r>
          </a:p>
          <a:p>
            <a:r>
              <a:rPr lang="en-US" dirty="0" smtClean="0"/>
              <a:t>Like predefined plugins, messaging plugins can be implemented in Gosu or Java.</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211150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a message is acknowledged synchronously,</a:t>
            </a:r>
            <a:r>
              <a:rPr lang="en-US" baseline="0" dirty="0" smtClean="0"/>
              <a:t> t</a:t>
            </a:r>
            <a:r>
              <a:rPr lang="en-US" dirty="0" smtClean="0"/>
              <a:t>he acknowledgement is processed in the same transaction that sends the message.</a:t>
            </a:r>
          </a:p>
          <a:p>
            <a:endParaRPr lang="en-US" dirty="0" smtClean="0"/>
          </a:p>
          <a:p>
            <a:r>
              <a:rPr lang="en-US" dirty="0" smtClean="0"/>
              <a:t>If a message is acknowledged asynchronously,</a:t>
            </a:r>
            <a:r>
              <a:rPr lang="en-US" baseline="0" dirty="0" smtClean="0"/>
              <a:t> t</a:t>
            </a:r>
            <a:r>
              <a:rPr lang="en-US" dirty="0" smtClean="0"/>
              <a:t>he acknowledgement is processed in its own transaction.</a:t>
            </a:r>
          </a:p>
          <a:p>
            <a:endParaRPr lang="en-US" dirty="0"/>
          </a:p>
          <a:p>
            <a:r>
              <a:rPr lang="en-US" dirty="0" smtClean="0"/>
              <a:t>Transaction scope has particular meaning in how a Guidewire application manages the lifecycle of a message. It also has implications for messaging code that creates, updates, or deletes a non-messaging entity instance within a messaging transaction.  In these instances, the code should use the current transaction.  If there is an error in the messaging transaction, the work done to the non-messaging entity instance gets rolled back. In other words, messaging transaction code </a:t>
            </a:r>
            <a:r>
              <a:rPr lang="en-US" dirty="0"/>
              <a:t>that creates, updates, or </a:t>
            </a:r>
            <a:r>
              <a:rPr lang="en-US" dirty="0" smtClean="0"/>
              <a:t>deletes a non-messaging entity instance should not occur in a new bundle transaction, but within the current messaging transaction.</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2503930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some cases, Guidewire</a:t>
            </a:r>
            <a:r>
              <a:rPr lang="en-US" baseline="0" dirty="0" smtClean="0"/>
              <a:t> applications use </a:t>
            </a:r>
            <a:r>
              <a:rPr lang="en-US" dirty="0" smtClean="0"/>
              <a:t>messaging to request data such as reports from external systems, such as:</a:t>
            </a:r>
          </a:p>
          <a:p>
            <a:pPr marL="171450" indent="-171450">
              <a:buFont typeface="Arial" pitchFamily="34" charset="0"/>
              <a:buChar char="•"/>
            </a:pPr>
            <a:r>
              <a:rPr lang="en-US" dirty="0" smtClean="0"/>
              <a:t>A police report detailing an accident or burglary of insured items.</a:t>
            </a:r>
          </a:p>
          <a:p>
            <a:pPr marL="171450" indent="-171450">
              <a:buFont typeface="Arial" pitchFamily="34" charset="0"/>
              <a:buChar char="•"/>
            </a:pPr>
            <a:r>
              <a:rPr lang="en-US" dirty="0" smtClean="0"/>
              <a:t>A medical report detailing customary prices for given medical procedures.</a:t>
            </a:r>
          </a:p>
          <a:p>
            <a:pPr marL="171450" indent="-171450">
              <a:buFont typeface="Arial" pitchFamily="34" charset="0"/>
              <a:buChar char="•"/>
            </a:pPr>
            <a:r>
              <a:rPr lang="en-US" dirty="0" smtClean="0"/>
              <a:t>A fraud report detailing that a claim for a given loss has already been filed.</a:t>
            </a:r>
          </a:p>
          <a:p>
            <a:r>
              <a:rPr lang="en-US" dirty="0" smtClean="0"/>
              <a:t>In these cases, the external system responds with the report data</a:t>
            </a:r>
            <a:r>
              <a:rPr lang="en-US" baseline="0" dirty="0" smtClean="0"/>
              <a:t> and acknowledges the message.  Often, the mechanism for the external system response is a Guidewire application published web service or messaging reply plugin. </a:t>
            </a:r>
          </a:p>
        </p:txBody>
      </p:sp>
      <p:sp>
        <p:nvSpPr>
          <p:cNvPr id="4" name="Slide Number Placeholder 3"/>
          <p:cNvSpPr>
            <a:spLocks noGrp="1"/>
          </p:cNvSpPr>
          <p:nvPr>
            <p:ph type="sldNum" sz="quarter" idx="10"/>
          </p:nvPr>
        </p:nvSpPr>
        <p:spPr/>
        <p:txBody>
          <a:bodyPr/>
          <a:lstStyle/>
          <a:p>
            <a:fld id="{BC59C1E8-2E88-4BF4-A80C-B8AE78323CDF}" type="slidenum">
              <a:rPr lang="en-US" smtClean="0"/>
              <a:pPr/>
              <a:t>18</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destination should have a specific number of times a message can be retried after the initial send.  The number of</a:t>
            </a:r>
            <a:r>
              <a:rPr lang="en-US" baseline="0" dirty="0" smtClean="0"/>
              <a:t> retries </a:t>
            </a:r>
            <a:r>
              <a:rPr lang="en-US" dirty="0" smtClean="0"/>
              <a:t>should be specified using either a plugin parameter for the reply code in the transport or</a:t>
            </a:r>
            <a:r>
              <a:rPr lang="en-US" baseline="0" dirty="0" smtClean="0"/>
              <a:t> </a:t>
            </a:r>
            <a:r>
              <a:rPr lang="en-US" dirty="0" smtClean="0"/>
              <a:t>reply plugin</a:t>
            </a:r>
            <a:r>
              <a:rPr lang="en-US" baseline="0" dirty="0" smtClean="0"/>
              <a:t> or a</a:t>
            </a:r>
            <a:r>
              <a:rPr lang="en-US" dirty="0" smtClean="0"/>
              <a:t> script parameter for the reply code in the web services</a:t>
            </a:r>
            <a:r>
              <a:rPr lang="en-US" baseline="0" dirty="0" smtClean="0"/>
              <a:t> handler.</a:t>
            </a:r>
          </a:p>
          <a:p>
            <a:endParaRPr lang="en-US" baseline="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Before the max has been reached, report the error using</a:t>
            </a:r>
            <a:r>
              <a:rPr lang="en-US" baseline="0" dirty="0" smtClean="0"/>
              <a:t> </a:t>
            </a:r>
            <a:r>
              <a:rPr lang="en-US" dirty="0" smtClean="0"/>
              <a:t>message.reportError(whenToResendMessage).  Then, when sending the retry message, use a new SenderRefID even though it pertains to the same message event, it must be treated as a new message. The amount of time between resends should increase with each resend.</a:t>
            </a:r>
            <a:r>
              <a:rPr lang="en-US" baseline="0" dirty="0" smtClean="0"/>
              <a:t> </a:t>
            </a:r>
            <a:endParaRPr lang="en-US" dirty="0" smtClean="0"/>
          </a:p>
          <a:p>
            <a:endParaRPr lang="en-US" dirty="0" smtClean="0"/>
          </a:p>
          <a:p>
            <a:r>
              <a:rPr lang="en-US" dirty="0" smtClean="0"/>
              <a:t>If a message is resent two or more times because the external system reported a retryable error, each message should use a different SenderRefID. This is because the external system may treat two messages with the same ID as the same message. In other words, the external system may be "duplicate aware".</a:t>
            </a:r>
            <a:r>
              <a:rPr lang="en-US" baseline="0" dirty="0" smtClean="0"/>
              <a:t> </a:t>
            </a:r>
            <a:r>
              <a:rPr lang="en-US" dirty="0" smtClean="0"/>
              <a:t> If the second message uses the same SenderRefID as the first, then the external system may ignore it or report it as a duplicate, which would prevent the message from ever getting processed.</a:t>
            </a:r>
          </a:p>
          <a:p>
            <a:endParaRPr lang="en-US" dirty="0" smtClean="0"/>
          </a:p>
          <a:p>
            <a:r>
              <a:rPr lang="en-US" dirty="0" smtClean="0"/>
              <a:t>You can also manually retry any message using the Event Messages administration screens. This is discussed later in this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19</a:t>
            </a:fld>
            <a:endParaRPr lang="en-US" dirty="0"/>
          </a:p>
        </p:txBody>
      </p:sp>
    </p:spTree>
    <p:extLst>
      <p:ext uri="{BB962C8B-B14F-4D97-AF65-F5344CB8AC3E}">
        <p14:creationId xmlns:p14="http://schemas.microsoft.com/office/powerpoint/2010/main" val="2732888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101168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slide example, the code references a function that you can find in </a:t>
            </a:r>
            <a:r>
              <a:rPr lang="en-US" dirty="0" smtClean="0"/>
              <a:t>the </a:t>
            </a:r>
            <a:r>
              <a:rPr lang="en-US" dirty="0" err="1" smtClean="0"/>
              <a:t>trainingapp.demo.messageack.MessageAckUtil</a:t>
            </a:r>
            <a:r>
              <a:rPr lang="en-US" dirty="0" smtClean="0"/>
              <a:t> class</a:t>
            </a:r>
            <a:r>
              <a:rPr lang="en-US" baseline="0" dirty="0" smtClean="0"/>
              <a:t> in TrainingApp.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reportExternalSystemError() function illustrates how an external system can report an error using a remote API call or message reply plugin.</a:t>
            </a:r>
          </a:p>
          <a:p>
            <a:endParaRPr lang="en-US" dirty="0" smtClean="0"/>
          </a:p>
          <a:p>
            <a:r>
              <a:rPr lang="en-US" dirty="0" smtClean="0"/>
              <a:t>A backoff multiplier is a value that is used to increase a retry interval arithmetically.  In the example above, the backoff multiplier simply increases the wait time by 60 seconds per iteration.  For the first resend, aMessage.RetryCount is 0, so backOffMultiplier is set to 1 and waitTime is set to 30 seconds. For the second resend, aMessage.RetryCount is 1, so backOffMultiplier is set to 2 and waitTime is set to 60 seconds.  For the third resend, waitTime is set to 120 seconds, and so 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20</a:t>
            </a:fld>
            <a:endParaRPr lang="en-US" dirty="0"/>
          </a:p>
        </p:txBody>
      </p:sp>
    </p:spTree>
    <p:extLst>
      <p:ext uri="{BB962C8B-B14F-4D97-AF65-F5344CB8AC3E}">
        <p14:creationId xmlns:p14="http://schemas.microsoft.com/office/powerpoint/2010/main" val="5963544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ErrorCategory is a typelist that identifies the error reason for</a:t>
            </a:r>
            <a:r>
              <a:rPr lang="en-US" baseline="0" dirty="0" smtClean="0"/>
              <a:t> a</a:t>
            </a:r>
            <a:r>
              <a:rPr lang="en-US" dirty="0" smtClean="0"/>
              <a:t> message.</a:t>
            </a:r>
            <a:r>
              <a:rPr lang="en-US" baseline="0" dirty="0" smtClean="0"/>
              <a:t> </a:t>
            </a:r>
            <a:r>
              <a:rPr lang="en-US" dirty="0" smtClean="0"/>
              <a:t>In each base application, the type</a:t>
            </a:r>
            <a:r>
              <a:rPr lang="en-US" baseline="0" dirty="0" smtClean="0"/>
              <a:t>list is empty.  </a:t>
            </a:r>
          </a:p>
          <a:p>
            <a:r>
              <a:rPr lang="en-US" dirty="0" smtClean="0"/>
              <a:t>When a given message's retry max has been reached,</a:t>
            </a:r>
            <a:r>
              <a:rPr lang="en-US" baseline="0" dirty="0" smtClean="0"/>
              <a:t> r</a:t>
            </a:r>
            <a:r>
              <a:rPr lang="en-US" dirty="0" smtClean="0"/>
              <a:t>eport the error using</a:t>
            </a:r>
            <a:r>
              <a:rPr lang="en-US" baseline="0" dirty="0" smtClean="0"/>
              <a:t> </a:t>
            </a:r>
            <a:r>
              <a:rPr lang="en-US" baseline="0" dirty="0" err="1" smtClean="0"/>
              <a:t>m</a:t>
            </a:r>
            <a:r>
              <a:rPr lang="en-US" dirty="0" err="1" smtClean="0"/>
              <a:t>essage.reportError</a:t>
            </a:r>
            <a:r>
              <a:rPr lang="en-US" dirty="0" smtClean="0"/>
              <a:t>(</a:t>
            </a:r>
            <a:r>
              <a:rPr lang="en-US" dirty="0" err="1" smtClean="0"/>
              <a:t>errorCategory</a:t>
            </a:r>
            <a:r>
              <a:rPr lang="en-US" dirty="0" smtClean="0"/>
              <a:t>)</a:t>
            </a:r>
            <a:r>
              <a:rPr lang="en-US" baseline="0" dirty="0" smtClean="0"/>
              <a:t> and</a:t>
            </a:r>
            <a:r>
              <a:rPr lang="en-US" dirty="0" smtClean="0"/>
              <a:t> alert an administrator to the issue as</a:t>
            </a:r>
            <a:r>
              <a:rPr lang="en-US" baseline="0" dirty="0" smtClean="0"/>
              <a:t> it pertains to the message error.  </a:t>
            </a:r>
            <a:r>
              <a:rPr lang="en-US" dirty="0" smtClean="0"/>
              <a:t>Guidewire will no longer try to resend the message.  When you simply</a:t>
            </a:r>
            <a:r>
              <a:rPr lang="en-US" baseline="0" dirty="0" smtClean="0"/>
              <a:t> report the error, but no exception is thrown, Guidewire will not suspend the message destination. </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21</a:t>
            </a:fld>
            <a:endParaRPr lang="en-US" dirty="0"/>
          </a:p>
        </p:txBody>
      </p:sp>
    </p:spTree>
    <p:extLst>
      <p:ext uri="{BB962C8B-B14F-4D97-AF65-F5344CB8AC3E}">
        <p14:creationId xmlns:p14="http://schemas.microsoft.com/office/powerpoint/2010/main" val="1103514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slide example, the code references a function that you can find in </a:t>
            </a:r>
            <a:r>
              <a:rPr lang="en-US" dirty="0" smtClean="0"/>
              <a:t>the </a:t>
            </a:r>
            <a:r>
              <a:rPr lang="en-US" dirty="0" err="1" smtClean="0"/>
              <a:t>trainingapp.demo.messageack.MessageAckUtil</a:t>
            </a:r>
            <a:r>
              <a:rPr lang="en-US" dirty="0" smtClean="0"/>
              <a:t> class</a:t>
            </a:r>
            <a:r>
              <a:rPr lang="en-US" baseline="0" dirty="0" smtClean="0"/>
              <a:t> in TrainingApp.</a:t>
            </a:r>
          </a:p>
          <a:p>
            <a:endParaRPr lang="en-US" dirty="0" smtClean="0"/>
          </a:p>
          <a:p>
            <a:r>
              <a:rPr lang="en-US" dirty="0" smtClean="0"/>
              <a:t>A backoff multiplier is a value that is used to increase a retry interval arithmetically.  In the example above, the backoff multiplier simply increases the wait time by 60 seconds per iteration.  For the first resend, aMessage.RetryCount is 0, so backOffMultiplier is set to 1 and waitTime is set to 60 seconds. For the second resend, aMessage.RetryCount is 1, so backOffMultiplier is set to 2 and waitTime is set to 120 seconds.  For the third resend, waitTime is set to 180 seconds, and so 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22</a:t>
            </a:fld>
            <a:endParaRPr lang="en-US" dirty="0"/>
          </a:p>
        </p:txBody>
      </p:sp>
    </p:spTree>
    <p:extLst>
      <p:ext uri="{BB962C8B-B14F-4D97-AF65-F5344CB8AC3E}">
        <p14:creationId xmlns:p14="http://schemas.microsoft.com/office/powerpoint/2010/main" val="5963544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message could be retried automatically </a:t>
            </a:r>
            <a:r>
              <a:rPr lang="en-US" b="1" dirty="0" smtClean="0"/>
              <a:t>during the sending </a:t>
            </a:r>
            <a:r>
              <a:rPr lang="en-US" dirty="0" smtClean="0"/>
              <a:t>of the message.</a:t>
            </a:r>
            <a:r>
              <a:rPr lang="en-US" baseline="0" dirty="0" smtClean="0"/>
              <a:t> A</a:t>
            </a:r>
            <a:r>
              <a:rPr lang="en-US" dirty="0" smtClean="0"/>
              <a:t> message could be </a:t>
            </a:r>
            <a:r>
              <a:rPr lang="en-US" b="1" dirty="0" smtClean="0"/>
              <a:t>retried manually</a:t>
            </a:r>
            <a:r>
              <a:rPr lang="en-US" dirty="0" smtClean="0"/>
              <a:t>.  Both are discussed in detail in the Sending Messages lesson.</a:t>
            </a:r>
          </a:p>
          <a:p>
            <a:endParaRPr lang="en-US" dirty="0" smtClean="0"/>
          </a:p>
          <a:p>
            <a:r>
              <a:rPr lang="en-US" dirty="0" smtClean="0"/>
              <a:t>A message can be retried automatically </a:t>
            </a:r>
            <a:r>
              <a:rPr lang="en-US" b="1" dirty="0" smtClean="0"/>
              <a:t>after the sending </a:t>
            </a:r>
            <a:r>
              <a:rPr lang="en-US" dirty="0" smtClean="0"/>
              <a:t>of the message.</a:t>
            </a:r>
          </a:p>
          <a:p>
            <a:pPr marL="171450" indent="-171450">
              <a:buFont typeface="Arial" pitchFamily="34" charset="0"/>
              <a:buChar char="•"/>
            </a:pPr>
            <a:r>
              <a:rPr lang="en-US" dirty="0" smtClean="0"/>
              <a:t>Occurs when the external system reports a retryable error. </a:t>
            </a:r>
            <a:r>
              <a:rPr lang="en-US" baseline="0" dirty="0" smtClean="0"/>
              <a:t> For example, t</a:t>
            </a:r>
            <a:r>
              <a:rPr lang="en-US" dirty="0" smtClean="0"/>
              <a:t>he message was received but not successfully consumed. The error is expected to be temporary, such as unavailable</a:t>
            </a:r>
            <a:r>
              <a:rPr lang="en-US" baseline="0" dirty="0" smtClean="0"/>
              <a:t> </a:t>
            </a:r>
            <a:r>
              <a:rPr lang="en-US" dirty="0" smtClean="0"/>
              <a:t>network resource.</a:t>
            </a:r>
          </a:p>
          <a:p>
            <a:pPr marL="171450" indent="-171450">
              <a:buFont typeface="Arial" pitchFamily="34" charset="0"/>
              <a:buChar char="•"/>
            </a:pPr>
            <a:r>
              <a:rPr lang="en-US" dirty="0" smtClean="0"/>
              <a:t>The message should be retried automatically by the integration code. When the code reports a an error, it should specify a retry time.</a:t>
            </a:r>
          </a:p>
          <a:p>
            <a:pPr marL="171450" indent="-171450">
              <a:buFont typeface="Arial" pitchFamily="34" charset="0"/>
              <a:buChar char="•"/>
            </a:pPr>
            <a:r>
              <a:rPr lang="en-US" dirty="0" smtClean="0"/>
              <a:t>Even though it pertains to the same message event, the retry is a different message and the same SenderRefID should not be used. If the same SenderRefID is used, then the external system may consider the second attempt to be a duplicate message and disregard it.</a:t>
            </a:r>
          </a:p>
          <a:p>
            <a:pPr marL="171450" indent="-171450">
              <a:buFont typeface="Arial" pitchFamily="34" charset="0"/>
              <a:buChar char="•"/>
            </a:pPr>
            <a:r>
              <a:rPr lang="en-US" dirty="0" smtClean="0"/>
              <a:t>The maximum number of retries is specified by the integration code</a:t>
            </a:r>
            <a:r>
              <a:rPr lang="en-US" baseline="0" dirty="0" smtClean="0"/>
              <a:t> as defined by </a:t>
            </a:r>
            <a:r>
              <a:rPr lang="en-US" dirty="0" smtClean="0"/>
              <a:t>plugin parameter (for the transport or reply plugin) or a script parameter.</a:t>
            </a:r>
          </a:p>
          <a:p>
            <a:pPr marL="171450" indent="-171450">
              <a:buFont typeface="Arial" pitchFamily="34" charset="0"/>
              <a:buChar char="•"/>
            </a:pPr>
            <a:r>
              <a:rPr lang="en-US" dirty="0" smtClean="0"/>
              <a:t>If a given message exceeds the maximum number of retries, then the message should be reported with an appropriate error category, an administrator should be alerted somehow, and no further automatic attempts should be made.  Any other messages for the same destination</a:t>
            </a:r>
            <a:r>
              <a:rPr lang="en-US" baseline="0" dirty="0" smtClean="0"/>
              <a:t> should not be affected.</a:t>
            </a:r>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23</a:t>
            </a:fld>
            <a:endParaRPr lang="en-US" dirty="0"/>
          </a:p>
        </p:txBody>
      </p:sp>
    </p:spTree>
    <p:extLst>
      <p:ext uri="{BB962C8B-B14F-4D97-AF65-F5344CB8AC3E}">
        <p14:creationId xmlns:p14="http://schemas.microsoft.com/office/powerpoint/2010/main" val="2693543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slide example, the code references a function that you can find in </a:t>
            </a:r>
            <a:r>
              <a:rPr lang="en-US" dirty="0" smtClean="0"/>
              <a:t>the </a:t>
            </a:r>
            <a:r>
              <a:rPr lang="en-US" dirty="0" err="1" smtClean="0"/>
              <a:t>trainingapp.demo.messageack.MessageAckUtil</a:t>
            </a:r>
            <a:r>
              <a:rPr lang="en-US" dirty="0" smtClean="0"/>
              <a:t> class</a:t>
            </a:r>
            <a:r>
              <a:rPr lang="en-US" baseline="0" dirty="0" smtClean="0"/>
              <a:t> in TrainingApp.</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Duplicates can be reported only from MessageHistory instances.  When an external system reports a duplicate, the integration code should simply find the related entry in the MessageHistory table (based on the message identifier, such as the SenderRefID) and report the duplicate. The only effect this has is incrementing the MessageHistory entry's DuplicateCount integer. Guidewire does not treat a message with a non-zero duplicate count any differently than a message with a zero-duplicate count. However, the recommendation is to process duplicates reported by the external system so as to retain as much information as possible about what was sent from the external system.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24</a:t>
            </a:fld>
            <a:endParaRPr lang="en-US" dirty="0"/>
          </a:p>
        </p:txBody>
      </p:sp>
    </p:spTree>
    <p:extLst>
      <p:ext uri="{BB962C8B-B14F-4D97-AF65-F5344CB8AC3E}">
        <p14:creationId xmlns:p14="http://schemas.microsoft.com/office/powerpoint/2010/main" val="5963544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Periodically, the Message table should be checked for messages that have not received a reply within a timely fashion. This could be a Guidewire custom batch process or a database tool that monitors the Message table. Each message typically requires manual evaluation to determine the cause of the non-response and the appropriate steps to fix the situation.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25</a:t>
            </a:fld>
            <a:endParaRPr lang="en-US" dirty="0"/>
          </a:p>
        </p:txBody>
      </p:sp>
    </p:spTree>
    <p:extLst>
      <p:ext uri="{BB962C8B-B14F-4D97-AF65-F5344CB8AC3E}">
        <p14:creationId xmlns:p14="http://schemas.microsoft.com/office/powerpoint/2010/main" val="2976083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26</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Messages can be acknowledged in the send() method if successful delivery constitutes successful consumption, or if there is a return value from the external system that indicates success. For example, in a synchronous call, a certain return value could indicate acknowledgement.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27</a:t>
            </a:fld>
            <a:endParaRPr lang="en-US" dirty="0"/>
          </a:p>
        </p:txBody>
      </p:sp>
    </p:spTree>
    <p:extLst>
      <p:ext uri="{BB962C8B-B14F-4D97-AF65-F5344CB8AC3E}">
        <p14:creationId xmlns:p14="http://schemas.microsoft.com/office/powerpoint/2010/main" val="22111500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slide example, the code references a function that you can find in </a:t>
            </a:r>
            <a:r>
              <a:rPr lang="en-US" dirty="0" smtClean="0"/>
              <a:t>the </a:t>
            </a:r>
            <a:r>
              <a:rPr lang="en-US" dirty="0" err="1" smtClean="0"/>
              <a:t>BankAccountVerification</a:t>
            </a:r>
            <a:r>
              <a:rPr lang="en-US" baseline="0" dirty="0" err="1" smtClean="0"/>
              <a:t>Transport</a:t>
            </a:r>
            <a:r>
              <a:rPr lang="en-US" baseline="0" dirty="0" smtClean="0"/>
              <a:t> </a:t>
            </a:r>
            <a:r>
              <a:rPr lang="en-US" dirty="0" smtClean="0"/>
              <a:t>class</a:t>
            </a:r>
            <a:r>
              <a:rPr lang="en-US" baseline="0" dirty="0" smtClean="0"/>
              <a:t> in TrainingApp.</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When there</a:t>
            </a:r>
            <a:r>
              <a:rPr lang="en-US" baseline="0" dirty="0" smtClean="0"/>
              <a:t> is a </a:t>
            </a:r>
            <a:r>
              <a:rPr lang="en-US" dirty="0" smtClean="0"/>
              <a:t>bank account verification from an</a:t>
            </a:r>
            <a:r>
              <a:rPr lang="en-US" baseline="0" dirty="0" smtClean="0"/>
              <a:t> </a:t>
            </a:r>
            <a:r>
              <a:rPr lang="en-US" dirty="0" smtClean="0"/>
              <a:t>external</a:t>
            </a:r>
            <a:r>
              <a:rPr lang="en-US" baseline="0" dirty="0" smtClean="0"/>
              <a:t> system, </a:t>
            </a:r>
            <a:r>
              <a:rPr lang="en-US" dirty="0" smtClean="0"/>
              <a:t>then the message is acknowledged synchronously within the message transport plugin's send</a:t>
            </a:r>
            <a:r>
              <a:rPr lang="en-US" baseline="0" dirty="0" smtClean="0"/>
              <a:t> method.  If there no verification (null value), you would want to capture and throw an exception and then report the error</a:t>
            </a:r>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28</a:t>
            </a:fld>
            <a:endParaRPr lang="en-US" dirty="0"/>
          </a:p>
        </p:txBody>
      </p:sp>
    </p:spTree>
    <p:extLst>
      <p:ext uri="{BB962C8B-B14F-4D97-AF65-F5344CB8AC3E}">
        <p14:creationId xmlns:p14="http://schemas.microsoft.com/office/powerpoint/2010/main" val="16875005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29</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Messages can be acknowledged asynchronously through an API.  In this case, the ACK code is not executed from a plugin.  An external system can acknowledge a message using a remote call (either the </a:t>
            </a:r>
            <a:r>
              <a:rPr lang="en-US" dirty="0" err="1" smtClean="0"/>
              <a:t>MessageToolsAPI</a:t>
            </a:r>
            <a:r>
              <a:rPr lang="en-US" dirty="0" smtClean="0"/>
              <a:t> or a custom-built web service). If such a remote call is used, then the message reply is handled in code that is independent of the destination's plugins.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30</a:t>
            </a:fld>
            <a:endParaRPr lang="en-US" dirty="0"/>
          </a:p>
        </p:txBody>
      </p:sp>
    </p:spTree>
    <p:extLst>
      <p:ext uri="{BB962C8B-B14F-4D97-AF65-F5344CB8AC3E}">
        <p14:creationId xmlns:p14="http://schemas.microsoft.com/office/powerpoint/2010/main" val="22111500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base application API, MessageToolsAPI, that can also be used to acknowledge a given message. However, for a given message, the only thing you can do is acknowledge it. You cannot execute any associated data changes. Because custom web services provide the flexibility to execute any required logic, Guidewire recommends that acknowledgements should be received through a custom web service.</a:t>
            </a:r>
          </a:p>
          <a:p>
            <a:endParaRPr lang="en-US" dirty="0" smtClean="0"/>
          </a:p>
          <a:p>
            <a:r>
              <a:rPr lang="en-US" dirty="0" smtClean="0"/>
              <a:t>Publishing custom web services is covered in detail in the Publishing Guidewire Web Services lesson.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31</a:t>
            </a:fld>
            <a:endParaRPr lang="en-US" dirty="0"/>
          </a:p>
        </p:txBody>
      </p:sp>
    </p:spTree>
    <p:extLst>
      <p:ext uri="{BB962C8B-B14F-4D97-AF65-F5344CB8AC3E}">
        <p14:creationId xmlns:p14="http://schemas.microsoft.com/office/powerpoint/2010/main" val="39591066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32</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reply plugin is an optional plugin that initializes a listener queue and associates it with the destination. The reply plugin is implemented to receive replies as dictated by the external system, such as: a listener to a JMS message queue, a socket listener, or a </a:t>
            </a:r>
            <a:r>
              <a:rPr lang="en-US" dirty="0" err="1" smtClean="0"/>
              <a:t>RMI</a:t>
            </a:r>
            <a:r>
              <a:rPr lang="en-US" dirty="0" smtClean="0"/>
              <a:t> server.</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33</a:t>
            </a:fld>
            <a:endParaRPr lang="en-US" dirty="0"/>
          </a:p>
        </p:txBody>
      </p:sp>
    </p:spTree>
    <p:extLst>
      <p:ext uri="{BB962C8B-B14F-4D97-AF65-F5344CB8AC3E}">
        <p14:creationId xmlns:p14="http://schemas.microsoft.com/office/powerpoint/2010/main" val="22111500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initTools() is method specified in the reply plugin that is executed during server startup.  It provides resources that may be useful in processing replies. Like both the request and transport plugins, a reply plugin also includes the same set of lifecycle methods including</a:t>
            </a:r>
            <a:r>
              <a:rPr lang="en-US" baseline="0" dirty="0" smtClean="0"/>
              <a:t> </a:t>
            </a:r>
            <a:r>
              <a:rPr lang="en-US" dirty="0" smtClean="0"/>
              <a:t>resume(), shutdown(), and suspend().  Reply plugins also have a setDestinationID() method.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35</a:t>
            </a:fld>
            <a:endParaRPr lang="en-US" dirty="0"/>
          </a:p>
        </p:txBody>
      </p:sp>
    </p:spTree>
    <p:extLst>
      <p:ext uri="{BB962C8B-B14F-4D97-AF65-F5344CB8AC3E}">
        <p14:creationId xmlns:p14="http://schemas.microsoft.com/office/powerpoint/2010/main" val="10005968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36</a:t>
            </a:fld>
            <a:endParaRPr lang="en-US" dirty="0"/>
          </a:p>
        </p:txBody>
      </p:sp>
    </p:spTree>
    <p:extLst>
      <p:ext uri="{BB962C8B-B14F-4D97-AF65-F5344CB8AC3E}">
        <p14:creationId xmlns:p14="http://schemas.microsoft.com/office/powerpoint/2010/main" val="19463590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You must restart the server when you create or modify destinations, plugin registry elements, and/or reply plugins.</a:t>
            </a:r>
          </a:p>
          <a:p>
            <a:endParaRPr lang="en-US" dirty="0" smtClean="0"/>
          </a:p>
          <a:p>
            <a:r>
              <a:rPr lang="en-US" dirty="0" smtClean="0"/>
              <a:t>If you implement your message reply plugin in Java, then you will need to compile the Java class and recopy it into the Guidewire directory structure.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38</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27366402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39</a:t>
            </a:fld>
            <a:endParaRPr lang="en-US" dirty="0"/>
          </a:p>
        </p:txBody>
      </p:sp>
    </p:spTree>
    <p:extLst>
      <p:ext uri="{BB962C8B-B14F-4D97-AF65-F5344CB8AC3E}">
        <p14:creationId xmlns:p14="http://schemas.microsoft.com/office/powerpoint/2010/main" val="33016092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Event Messages screens group all unacknowledged messages by: </a:t>
            </a:r>
          </a:p>
          <a:p>
            <a:r>
              <a:rPr lang="en-US" dirty="0" smtClean="0"/>
              <a:t>Destination, then...</a:t>
            </a:r>
          </a:p>
          <a:p>
            <a:r>
              <a:rPr lang="en-US" dirty="0" smtClean="0"/>
              <a:t>Primary entity (safe-ordering, plus one set for all unordered), then...</a:t>
            </a:r>
          </a:p>
          <a:p>
            <a:r>
              <a:rPr lang="en-US" dirty="0" smtClean="0"/>
              <a:t>Status: failed, retryable error, in flight, and unsent </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40</a:t>
            </a:fld>
            <a:endParaRPr lang="en-US" dirty="0"/>
          </a:p>
        </p:txBody>
      </p:sp>
    </p:spTree>
    <p:extLst>
      <p:ext uri="{BB962C8B-B14F-4D97-AF65-F5344CB8AC3E}">
        <p14:creationId xmlns:p14="http://schemas.microsoft.com/office/powerpoint/2010/main" val="443287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expects that every sent message will immediately or eventually be followed by a response from the external system. </a:t>
            </a:r>
            <a:r>
              <a:rPr lang="en-US" baseline="0" dirty="0" smtClean="0"/>
              <a:t> </a:t>
            </a:r>
            <a:r>
              <a:rPr lang="en-US" dirty="0" smtClean="0"/>
              <a:t>An</a:t>
            </a:r>
            <a:r>
              <a:rPr lang="en-US" baseline="0" dirty="0" smtClean="0"/>
              <a:t> immediate response is a synchronous response. An eventual response is an asynchronous response. There, is of course, the possibility that the external system never replies with a response.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some cases, a response is simply a reply that is a positive acknowledgement. In other cases, a response includes both an acknowledgement and some type of data such as a report.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a:t>
            </a:r>
            <a:r>
              <a:rPr lang="en-US" dirty="0" smtClean="0"/>
              <a:t> acknowledgement </a:t>
            </a:r>
            <a:r>
              <a:rPr lang="en-US" baseline="0" dirty="0" smtClean="0"/>
              <a:t>comes in the form of a positive acknowledgement or negative acknowledgement. With regards to the messaging Guidewire API, integration code calls an acknowledgement or reports an error. Code</a:t>
            </a:r>
            <a:r>
              <a:rPr lang="en-US" dirty="0" smtClean="0"/>
              <a:t> that calls an </a:t>
            </a:r>
            <a:r>
              <a:rPr lang="en-US" baseline="0" dirty="0" smtClean="0"/>
              <a:t>acknowledgement is a positive acknowledgement. Code that invokes</a:t>
            </a:r>
            <a:r>
              <a:rPr lang="en-US" dirty="0" smtClean="0"/>
              <a:t> a</a:t>
            </a:r>
            <a:r>
              <a:rPr lang="en-US" baseline="0" dirty="0" smtClean="0"/>
              <a:t>n error is generally a negative acknowledgement.</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reply mechanism for the external system to make a response often depends if the response synchronous or asynchronous. For a synchronous response, often the message transport plugin is the reply mechanism. For asynchronous responses, often a Guidewire Application published web service or a message reply plugin is the reply mechanism.</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Event Messages, you can suspend, resume, and view messages for each destination</a:t>
            </a:r>
          </a:p>
          <a:p>
            <a:r>
              <a:rPr lang="en-US" dirty="0" smtClean="0"/>
              <a:t>When safe ordering applies to a destination, the screen separates messages into safe-ordered and non-safe ordered</a:t>
            </a:r>
          </a:p>
          <a:p>
            <a:r>
              <a:rPr lang="en-US" dirty="0" smtClean="0"/>
              <a:t>The following lists the primary safe ordering entity and resync event name for each application:</a:t>
            </a:r>
          </a:p>
          <a:p>
            <a:r>
              <a:rPr lang="en-US" dirty="0" smtClean="0"/>
              <a:t>ClaimCenter: Claim; ClaimResync</a:t>
            </a:r>
          </a:p>
          <a:p>
            <a:r>
              <a:rPr lang="en-US" dirty="0" smtClean="0"/>
              <a:t>PolicyCenter: Account; ResyncAccount</a:t>
            </a:r>
          </a:p>
          <a:p>
            <a:r>
              <a:rPr lang="en-US" dirty="0" smtClean="0"/>
              <a:t>ContactCenter: ABContact; ABContactResync</a:t>
            </a:r>
          </a:p>
          <a:p>
            <a:r>
              <a:rPr lang="en-US" dirty="0" smtClean="0"/>
              <a:t>BillingCenter does not use safe ordering.</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41</a:t>
            </a:fld>
            <a:endParaRPr lang="en-US" dirty="0"/>
          </a:p>
        </p:txBody>
      </p:sp>
    </p:spTree>
    <p:extLst>
      <p:ext uri="{BB962C8B-B14F-4D97-AF65-F5344CB8AC3E}">
        <p14:creationId xmlns:p14="http://schemas.microsoft.com/office/powerpoint/2010/main" val="11302552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message can be retried or skipped as needed.  You can also click the message's event name to view and manually edit the payload.  Using the Destination screen, you can initiate a resync, which:</a:t>
            </a:r>
          </a:p>
          <a:p>
            <a:pPr marL="171450" indent="-171450">
              <a:buFont typeface="Arial" pitchFamily="34" charset="0"/>
              <a:buChar char="•"/>
            </a:pPr>
            <a:r>
              <a:rPr lang="en-US" dirty="0" smtClean="0"/>
              <a:t>Skips ALL ordered messages (failed, retryable, in-flight, and unsent) on primary entity / destination pair</a:t>
            </a:r>
          </a:p>
          <a:p>
            <a:pPr marL="171450" indent="-171450">
              <a:buFont typeface="Arial" pitchFamily="34" charset="0"/>
              <a:buChar char="•"/>
            </a:pPr>
            <a:r>
              <a:rPr lang="en-US" dirty="0" smtClean="0"/>
              <a:t>Raises an entity resync event, which is handled by Event Fired rules. The rules typically send similar message(s) to bring the external system back in sync with the Guidewire application.</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42</a:t>
            </a:fld>
            <a:endParaRPr lang="en-US" dirty="0"/>
          </a:p>
        </p:txBody>
      </p:sp>
    </p:spTree>
    <p:extLst>
      <p:ext uri="{BB962C8B-B14F-4D97-AF65-F5344CB8AC3E}">
        <p14:creationId xmlns:p14="http://schemas.microsoft.com/office/powerpoint/2010/main" val="36586145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specified user must have SOAP administration permissions. The list below specifies parameters relevant to messaging administration. The API also has additional non-messaging capabilities. For further information on messaging_tools, refer to the System Administration Guide.</a:t>
            </a:r>
          </a:p>
          <a:p>
            <a:r>
              <a:rPr lang="en-US" b="1" dirty="0" smtClean="0"/>
              <a:t>Option</a:t>
            </a:r>
            <a:r>
              <a:rPr lang="en-US" dirty="0" smtClean="0"/>
              <a:t> 			</a:t>
            </a:r>
            <a:r>
              <a:rPr lang="en-US" b="1" dirty="0" smtClean="0"/>
              <a:t>Description</a:t>
            </a:r>
          </a:p>
          <a:p>
            <a:r>
              <a:rPr lang="en-US" dirty="0"/>
              <a:t>-user user		</a:t>
            </a:r>
            <a:r>
              <a:rPr lang="en-US" dirty="0" smtClean="0"/>
              <a:t>                     Specifies </a:t>
            </a:r>
            <a:r>
              <a:rPr lang="en-US" dirty="0"/>
              <a:t>the user to run the process.</a:t>
            </a:r>
          </a:p>
          <a:p>
            <a:r>
              <a:rPr lang="en-US" dirty="0" smtClean="0"/>
              <a:t>-password password		Specifies the administrative password.</a:t>
            </a:r>
          </a:p>
          <a:p>
            <a:r>
              <a:rPr lang="en-US" dirty="0" smtClean="0"/>
              <a:t>-server url			Specifies the host server url.</a:t>
            </a:r>
          </a:p>
          <a:p>
            <a:endParaRPr lang="en-US" dirty="0" smtClean="0"/>
          </a:p>
          <a:p>
            <a:r>
              <a:rPr lang="en-US" dirty="0"/>
              <a:t>-resume destinationID		Resumes the operation of the specified message </a:t>
            </a:r>
            <a:br>
              <a:rPr lang="en-US" dirty="0"/>
            </a:br>
            <a:r>
              <a:rPr lang="en-US" dirty="0" smtClean="0"/>
              <a:t>	</a:t>
            </a:r>
            <a:r>
              <a:rPr lang="en-US" dirty="0"/>
              <a:t>		destination.</a:t>
            </a:r>
          </a:p>
          <a:p>
            <a:r>
              <a:rPr lang="en-US" dirty="0"/>
              <a:t>-retry messageID		Attempts to resend a message that failed.</a:t>
            </a:r>
            <a:br>
              <a:rPr lang="en-US" dirty="0"/>
            </a:br>
            <a:r>
              <a:rPr lang="en-US" dirty="0"/>
              <a:t>			The message must be a candidate for retrying. </a:t>
            </a:r>
          </a:p>
          <a:p>
            <a:r>
              <a:rPr lang="en-US" dirty="0"/>
              <a:t>			A message is a candidate if the error at the</a:t>
            </a:r>
            <a:br>
              <a:rPr lang="en-US" dirty="0"/>
            </a:br>
            <a:r>
              <a:rPr lang="en-US" dirty="0"/>
              <a:t> 			destination system was </a:t>
            </a:r>
            <a:br>
              <a:rPr lang="en-US" dirty="0"/>
            </a:br>
            <a:r>
              <a:rPr lang="en-US" dirty="0"/>
              <a:t>			temporary and the message destination has no </a:t>
            </a:r>
            <a:br>
              <a:rPr lang="en-US" dirty="0"/>
            </a:br>
            <a:r>
              <a:rPr lang="en-US" dirty="0"/>
              <a:t>			automatic retry mechanism. </a:t>
            </a:r>
          </a:p>
          <a:p>
            <a:r>
              <a:rPr lang="en-US" dirty="0"/>
              <a:t>-retrydest destinationID		Retries all retryable messages for a message </a:t>
            </a:r>
            <a:br>
              <a:rPr lang="en-US" dirty="0"/>
            </a:br>
            <a:r>
              <a:rPr lang="en-US" dirty="0"/>
              <a:t>			destination.</a:t>
            </a:r>
          </a:p>
          <a:p>
            <a:endParaRPr lang="en-US" dirty="0"/>
          </a:p>
          <a:p>
            <a:endParaRPr lang="en-US" dirty="0" smtClean="0"/>
          </a:p>
          <a:p>
            <a:pPr algn="ctr"/>
            <a:r>
              <a:rPr lang="en-US" dirty="0" smtClean="0"/>
              <a:t>(continued...)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43</a:t>
            </a:fld>
            <a:endParaRPr lang="en-US" dirty="0"/>
          </a:p>
        </p:txBody>
      </p:sp>
    </p:spTree>
    <p:extLst>
      <p:ext uri="{BB962C8B-B14F-4D97-AF65-F5344CB8AC3E}">
        <p14:creationId xmlns:p14="http://schemas.microsoft.com/office/powerpoint/2010/main" val="35565999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a:t>
            </a:r>
            <a:r>
              <a:rPr lang="en-US" dirty="0"/>
              <a:t> 			</a:t>
            </a:r>
            <a:r>
              <a:rPr lang="en-US" b="1" dirty="0"/>
              <a:t>Description</a:t>
            </a:r>
          </a:p>
          <a:p>
            <a:r>
              <a:rPr lang="en-US" dirty="0" smtClean="0"/>
              <a:t>-</a:t>
            </a:r>
            <a:r>
              <a:rPr lang="en-US" dirty="0"/>
              <a:t>skip messageid		Skips a message with the specified ID. If you mark a </a:t>
            </a:r>
            <a:br>
              <a:rPr lang="en-US" dirty="0"/>
            </a:br>
            <a:r>
              <a:rPr lang="en-US" dirty="0"/>
              <a:t>			message as skipped, then Guidewire stops trying to </a:t>
            </a:r>
            <a:br>
              <a:rPr lang="en-US" dirty="0"/>
            </a:br>
            <a:r>
              <a:rPr lang="en-US" dirty="0"/>
              <a:t>			resend the message. After you skip a message, you </a:t>
            </a:r>
          </a:p>
          <a:p>
            <a:r>
              <a:rPr lang="en-US" dirty="0"/>
              <a:t>			can not retry it.</a:t>
            </a:r>
          </a:p>
          <a:p>
            <a:r>
              <a:rPr lang="en-US" dirty="0"/>
              <a:t>-statistics destinationID	</a:t>
            </a:r>
            <a:r>
              <a:rPr lang="en-US" dirty="0" smtClean="0"/>
              <a:t>	Prints </a:t>
            </a:r>
            <a:r>
              <a:rPr lang="en-US" dirty="0"/>
              <a:t>the statistics for the specified destination.</a:t>
            </a:r>
          </a:p>
          <a:p>
            <a:r>
              <a:rPr lang="en-US" dirty="0"/>
              <a:t>-suspend destinationID	</a:t>
            </a:r>
            <a:r>
              <a:rPr lang="en-US" dirty="0" smtClean="0"/>
              <a:t>	Suspends </a:t>
            </a:r>
            <a:r>
              <a:rPr lang="en-US" dirty="0"/>
              <a:t>a message destination. </a:t>
            </a:r>
            <a:endParaRPr lang="en-US" dirty="0" smtClean="0"/>
          </a:p>
          <a:p>
            <a:r>
              <a:rPr lang="en-US" dirty="0"/>
              <a:t>	</a:t>
            </a:r>
            <a:r>
              <a:rPr lang="en-US" dirty="0" smtClean="0"/>
              <a:t>		Use </a:t>
            </a:r>
            <a:r>
              <a:rPr lang="en-US" dirty="0"/>
              <a:t>this command if </a:t>
            </a:r>
            <a:r>
              <a:rPr lang="en-US" dirty="0" smtClean="0"/>
              <a:t>the </a:t>
            </a:r>
            <a:r>
              <a:rPr lang="en-US" dirty="0"/>
              <a:t>destination system is going </a:t>
            </a:r>
            <a:r>
              <a:rPr lang="en-US" dirty="0" smtClean="0"/>
              <a:t>			to </a:t>
            </a:r>
            <a:r>
              <a:rPr lang="en-US" dirty="0"/>
              <a:t>be shut down or </a:t>
            </a:r>
            <a:r>
              <a:rPr lang="en-US" dirty="0" smtClean="0"/>
              <a:t>to  </a:t>
            </a:r>
            <a:r>
              <a:rPr lang="en-US" dirty="0"/>
              <a:t>halt sending while Guidewire </a:t>
            </a:r>
            <a:endParaRPr lang="en-US" dirty="0" smtClean="0"/>
          </a:p>
          <a:p>
            <a:r>
              <a:rPr lang="en-US" dirty="0"/>
              <a:t>	</a:t>
            </a:r>
            <a:r>
              <a:rPr lang="en-US" dirty="0" smtClean="0"/>
              <a:t>		processes </a:t>
            </a:r>
            <a:r>
              <a:rPr lang="en-US" dirty="0"/>
              <a:t>a daily batch </a:t>
            </a:r>
            <a:r>
              <a:rPr lang="en-US" dirty="0" smtClean="0"/>
              <a:t>file</a:t>
            </a:r>
            <a:r>
              <a:rPr lang="en-US" dirty="0"/>
              <a:t>.</a:t>
            </a:r>
          </a:p>
          <a:p>
            <a:r>
              <a:rPr lang="en-US" dirty="0" smtClean="0"/>
              <a:t>-</a:t>
            </a:r>
            <a:r>
              <a:rPr lang="en-US" dirty="0"/>
              <a:t>purge date			Deletes completed messages that are older than a </a:t>
            </a:r>
            <a:br>
              <a:rPr lang="en-US" dirty="0"/>
            </a:br>
            <a:r>
              <a:rPr lang="en-US" dirty="0"/>
              <a:t>			specified date. (See "Purge Tool" below.)</a:t>
            </a:r>
          </a:p>
          <a:p>
            <a:endParaRPr lang="en-US" dirty="0"/>
          </a:p>
          <a:p>
            <a:r>
              <a:rPr lang="en-US" dirty="0"/>
              <a:t>Purge Tool</a:t>
            </a:r>
          </a:p>
          <a:p>
            <a:r>
              <a:rPr lang="en-US" dirty="0"/>
              <a:t>The purge tool deletes messages in Acked, ErrorCleared, Skipped or ErrorRetried state with send time before the specified date. If the purge tool succeeds in removing these messages without error, it reports </a:t>
            </a:r>
            <a:r>
              <a:rPr lang="en-US" dirty="0" smtClean="0"/>
              <a:t>“Message </a:t>
            </a:r>
            <a:r>
              <a:rPr lang="en-US" dirty="0"/>
              <a:t>table </a:t>
            </a:r>
            <a:r>
              <a:rPr lang="en-US" dirty="0" smtClean="0"/>
              <a:t>purged”. </a:t>
            </a:r>
            <a:r>
              <a:rPr lang="en-US" dirty="0"/>
              <a:t>Since the number and size of messages can be very large, periodically use this command to purge old messages to avoid the database from growing unnecessarily.</a:t>
            </a:r>
          </a:p>
          <a:p>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44</a:t>
            </a:fld>
            <a:endParaRPr lang="en-US" dirty="0"/>
          </a:p>
        </p:txBody>
      </p:sp>
    </p:spTree>
    <p:extLst>
      <p:ext uri="{BB962C8B-B14F-4D97-AF65-F5344CB8AC3E}">
        <p14:creationId xmlns:p14="http://schemas.microsoft.com/office/powerpoint/2010/main" val="20622100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45</a:t>
            </a:fld>
            <a:endParaRPr lang="en-US" dirty="0"/>
          </a:p>
        </p:txBody>
      </p:sp>
    </p:spTree>
    <p:extLst>
      <p:ext uri="{BB962C8B-B14F-4D97-AF65-F5344CB8AC3E}">
        <p14:creationId xmlns:p14="http://schemas.microsoft.com/office/powerpoint/2010/main" val="6375066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a:t>
            </a:r>
          </a:p>
          <a:p>
            <a:r>
              <a:rPr lang="en-US" dirty="0" smtClean="0"/>
              <a:t>1) </a:t>
            </a:r>
            <a:r>
              <a:rPr lang="en-US" sz="1200" kern="1200" dirty="0" smtClean="0">
                <a:solidFill>
                  <a:schemeClr val="tx1"/>
                </a:solidFill>
                <a:effectLst/>
                <a:latin typeface="Arial" pitchFamily="34" charset="0"/>
                <a:ea typeface="+mn-ea"/>
                <a:cs typeface="Arial" pitchFamily="34" charset="0"/>
              </a:rPr>
              <a:t>A messaging acknowledgement is Guidewire's  process for interpreting a messaging response from an external system.</a:t>
            </a:r>
            <a:endParaRPr lang="en-US" dirty="0" smtClean="0"/>
          </a:p>
          <a:p>
            <a:r>
              <a:rPr lang="en-US" dirty="0" smtClean="0"/>
              <a:t>2)</a:t>
            </a:r>
            <a:r>
              <a:rPr lang="en-US" baseline="0" dirty="0" smtClean="0"/>
              <a:t> Guidewire can interpret an external system's response, if one exists, as a p</a:t>
            </a:r>
            <a:r>
              <a:rPr lang="en-US" dirty="0" smtClean="0"/>
              <a:t>ositive acknowledgement, error, or duplicate.</a:t>
            </a:r>
          </a:p>
          <a:p>
            <a:r>
              <a:rPr lang="en-US" sz="1200" kern="1200" dirty="0" smtClean="0">
                <a:solidFill>
                  <a:schemeClr val="tx1"/>
                </a:solidFill>
                <a:effectLst/>
                <a:latin typeface="Arial" pitchFamily="34" charset="0"/>
                <a:ea typeface="+mn-ea"/>
                <a:cs typeface="Arial" pitchFamily="34" charset="0"/>
              </a:rPr>
              <a:t>3) A message is added to the message history table when a message is positively acknowledged, skipped, or retried.  For the first two, the message is removed entirely from the Message table. For the third, a copy of the original message remains in the Message table</a:t>
            </a:r>
          </a:p>
          <a:p>
            <a:r>
              <a:rPr lang="en-US" dirty="0" smtClean="0"/>
              <a:t>4a) When the reply is received synchronously.</a:t>
            </a:r>
          </a:p>
          <a:p>
            <a:r>
              <a:rPr lang="en-US" dirty="0" smtClean="0"/>
              <a:t>4b) When the reply is received asynchronously through a listener or polling mechanism.</a:t>
            </a:r>
          </a:p>
          <a:p>
            <a:r>
              <a:rPr lang="en-US" dirty="0" smtClean="0"/>
              <a:t>4c) When the reply is received asynchronously by an external system call to an API</a:t>
            </a:r>
          </a:p>
          <a:p>
            <a:endParaRPr lang="en-US" dirty="0"/>
          </a:p>
          <a:p>
            <a:endParaRPr lang="en-US" dirty="0" smtClean="0"/>
          </a:p>
          <a:p>
            <a:endParaRPr lang="en-US" dirty="0" smtClean="0"/>
          </a:p>
          <a:p>
            <a:pPr algn="ctr"/>
            <a:r>
              <a:rPr lang="en-US" dirty="0" smtClean="0"/>
              <a:t>(continued) </a:t>
            </a:r>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46</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Answers (continued) </a:t>
            </a:r>
          </a:p>
          <a:p>
            <a:r>
              <a:rPr lang="en-US" dirty="0" smtClean="0"/>
              <a:t>5a) When the message needs to be retried and the message has not reached its maximum number of retries.</a:t>
            </a:r>
          </a:p>
          <a:p>
            <a:r>
              <a:rPr lang="en-US" dirty="0" smtClean="0"/>
              <a:t>5b) When the message needs to be retried, but the message has reached its maximum number of retries.</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47</a:t>
            </a:fld>
            <a:endParaRPr lang="en-US" dirty="0"/>
          </a:p>
        </p:txBody>
      </p:sp>
    </p:spTree>
    <p:extLst>
      <p:ext uri="{BB962C8B-B14F-4D97-AF65-F5344CB8AC3E}">
        <p14:creationId xmlns:p14="http://schemas.microsoft.com/office/powerpoint/2010/main" val="26070319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48</a:t>
            </a:fld>
            <a:endParaRPr lang="en-US" dirty="0"/>
          </a:p>
        </p:txBody>
      </p:sp>
    </p:spTree>
    <p:extLst>
      <p:ext uri="{BB962C8B-B14F-4D97-AF65-F5344CB8AC3E}">
        <p14:creationId xmlns:p14="http://schemas.microsoft.com/office/powerpoint/2010/main" val="4136967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Guidewire can interpret a response to be one of three types:</a:t>
            </a:r>
            <a:r>
              <a:rPr lang="en-US" baseline="0" dirty="0" smtClean="0"/>
              <a:t> positive acknowledgement, error, and duplicate response. </a:t>
            </a:r>
            <a:r>
              <a:rPr lang="en-US" dirty="0" smtClean="0"/>
              <a:t>Guidewire applications must also decide how to react when the external system never sends a response to a message.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3447929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message can move from the message table to the message history table if the message is positively acknowledged or skipped.  The Message table contains messages that need further processing.</a:t>
            </a:r>
            <a:r>
              <a:rPr lang="en-US" baseline="0" dirty="0" smtClean="0"/>
              <a:t> The MessageHistory table contains messages that do not need further processing. </a:t>
            </a:r>
            <a:r>
              <a:rPr lang="en-US" dirty="0" smtClean="0"/>
              <a:t>A message can move from the message table to the message history table if the message is positively acknowledged or skipped. Otherwise, the message remains in the message table.</a:t>
            </a:r>
          </a:p>
          <a:p>
            <a:endParaRPr lang="en-US" dirty="0" smtClean="0"/>
          </a:p>
          <a:p>
            <a:r>
              <a:rPr lang="en-US" dirty="0" smtClean="0"/>
              <a:t>Over time, the message history table accumulates a large number of message histories and therefore needs to be pruned on a regular basis. The MessageToolsAPI has a purgeCompletedMessages() method that can be used to do this. For more information on pruning the MessageHistory table, refer to the System Administration Guide.</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4072570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977237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 external system reports a message was successfully received and processed, Guidewire interprets this as a positive acknowledgement,</a:t>
            </a:r>
            <a:r>
              <a:rPr lang="en-US" baseline="0" dirty="0" smtClean="0"/>
              <a:t> a</a:t>
            </a:r>
            <a:r>
              <a:rPr lang="en-US" dirty="0" smtClean="0"/>
              <a:t>lso known as an ACK.</a:t>
            </a:r>
            <a:r>
              <a:rPr lang="en-US" baseline="0" dirty="0" smtClean="0"/>
              <a:t>  </a:t>
            </a:r>
            <a:r>
              <a:rPr lang="en-US" dirty="0" smtClean="0"/>
              <a:t>When a message is positively acknowledged, Guidewire a) moves the message from Message to MessageHistory, and b) changes the status to reflect acknowledgement.</a:t>
            </a:r>
          </a:p>
          <a:p>
            <a:endParaRPr lang="en-US" dirty="0" smtClean="0"/>
          </a:p>
          <a:p>
            <a:r>
              <a:rPr lang="en-US" dirty="0" smtClean="0"/>
              <a:t>Status is an integer field on both Message and MessageHistory. In most cases, developers do not need to know what each integer represents. However, the statuses are defined in the Data Dictionary. The "Status" column in the TrainingApp Message Table and MessageHistory Table screens includes both the integer code and its meaning. (For example, a Status of "2" means "pending acknowledged".)</a:t>
            </a:r>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1011972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a:t>
            </a:r>
            <a:r>
              <a:rPr lang="en-US" baseline="0" dirty="0" smtClean="0"/>
              <a:t> exception is different than a reported error for a message. There are various types of exceptions such as a java.net.ConnectionException or gw.xml.ws.WsiAuthenticationException. </a:t>
            </a:r>
          </a:p>
          <a:p>
            <a:endParaRPr lang="en-US" baseline="0" dirty="0" smtClean="0"/>
          </a:p>
          <a:p>
            <a:r>
              <a:rPr lang="en-US" baseline="0" dirty="0" smtClean="0"/>
              <a:t>When there is an exception is thrown in a transport plugin class in a send method, the Guidewire application response is to retry sending the message until reaching the maximum number of retries.  The message's destination configuration defines </a:t>
            </a:r>
            <a:r>
              <a:rPr lang="en-US" dirty="0" smtClean="0"/>
              <a:t>the value for</a:t>
            </a:r>
            <a:r>
              <a:rPr lang="en-US" baseline="0" dirty="0" smtClean="0"/>
              <a:t> the maximum number of retries. </a:t>
            </a:r>
          </a:p>
          <a:p>
            <a:endParaRPr lang="en-US" dirty="0" smtClean="0"/>
          </a:p>
          <a:p>
            <a:r>
              <a:rPr lang="en-US" dirty="0" smtClean="0"/>
              <a:t>In order for an additional messages to be processed for the messaging destination, you need to skip</a:t>
            </a:r>
            <a:r>
              <a:rPr lang="en-US" baseline="0" dirty="0" smtClean="0"/>
              <a:t> any messages reporting an error and </a:t>
            </a:r>
            <a:r>
              <a:rPr lang="en-US" dirty="0" smtClean="0"/>
              <a:t>to resume the </a:t>
            </a:r>
            <a:r>
              <a:rPr lang="en-US" baseline="0" dirty="0" smtClean="0"/>
              <a:t>s</a:t>
            </a:r>
            <a:r>
              <a:rPr lang="en-US" dirty="0" smtClean="0"/>
              <a:t>uspended destination. An administrator can manually skip a message. It is also possible for custom code to</a:t>
            </a:r>
            <a:r>
              <a:rPr lang="en-US" baseline="0" dirty="0" smtClean="0"/>
              <a:t> skip messages, for </a:t>
            </a:r>
            <a:r>
              <a:rPr lang="en-US" dirty="0" smtClean="0"/>
              <a:t>example, from within a batch process.  If a message is safe ordered, the next message for the destination/entity pair will not be sent until the message is either resent and successfully acknowledged or skipped.</a:t>
            </a:r>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28730709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smtClean="0"/>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smtClean="0"/>
              <a:t>Click to edit Master title style</a:t>
            </a:r>
            <a:endParaRPr lang="en-US" altLang="en-US" dirty="0"/>
          </a:p>
        </p:txBody>
      </p:sp>
      <p:sp>
        <p:nvSpPr>
          <p:cNvPr id="14" name="rec Background Gradient"/>
          <p:cNvSpPr/>
          <p:nvPr userDrawn="1"/>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smtClean="0">
              <a:ln>
                <a:noFill/>
              </a:ln>
              <a:solidFill>
                <a:srgbClr val="333333"/>
              </a:solidFill>
              <a:effectLst/>
              <a:latin typeface="+mj-lt"/>
            </a:endParaRPr>
          </a:p>
        </p:txBody>
      </p:sp>
      <p:grpSp>
        <p:nvGrpSpPr>
          <p:cNvPr id="15" name="rec GW Sidebar"/>
          <p:cNvGrpSpPr/>
          <p:nvPr userDrawn="1"/>
        </p:nvGrpSpPr>
        <p:grpSpPr>
          <a:xfrm>
            <a:off x="0" y="0"/>
            <a:ext cx="109538" cy="68580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sp>
        <p:nvSpPr>
          <p:cNvPr id="30" name="txt Copyright 2001-2013"/>
          <p:cNvSpPr txBox="1"/>
          <p:nvPr userDrawn="1"/>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a:t>
            </a:r>
            <a:r>
              <a:rPr lang="en-US" sz="600" dirty="0" smtClean="0">
                <a:solidFill>
                  <a:schemeClr val="tx1"/>
                </a:solidFill>
                <a:latin typeface="+mn-lt"/>
                <a:cs typeface="Arial" pitchFamily="34" charset="0"/>
              </a:rPr>
              <a:t>2001-2014. All </a:t>
            </a:r>
            <a:r>
              <a:rPr lang="en-US" sz="600" dirty="0">
                <a:solidFill>
                  <a:schemeClr val="tx1"/>
                </a:solidFill>
                <a:latin typeface="+mn-lt"/>
                <a:cs typeface="Arial" pitchFamily="34" charset="0"/>
              </a:rPr>
              <a:t>rights reserved</a:t>
            </a:r>
            <a:r>
              <a:rPr lang="en-US" sz="600" dirty="0" smtClean="0">
                <a:solidFill>
                  <a:schemeClr val="tx1"/>
                </a:solidFill>
                <a:latin typeface="+mn-lt"/>
                <a:cs typeface="Arial" pitchFamily="34" charset="0"/>
              </a:rPr>
              <a:t>.</a:t>
            </a:r>
            <a:br>
              <a:rPr lang="en-US" sz="600" dirty="0" smtClean="0">
                <a:solidFill>
                  <a:schemeClr val="tx1"/>
                </a:solidFill>
                <a:latin typeface="+mn-lt"/>
                <a:cs typeface="Arial" pitchFamily="34" charset="0"/>
              </a:rPr>
            </a:br>
            <a:r>
              <a:rPr lang="en-US" sz="600" dirty="0" smtClean="0">
                <a:solidFill>
                  <a:schemeClr val="tx1"/>
                </a:solidFill>
                <a:latin typeface="+mn-lt"/>
                <a:cs typeface="Arial" pitchFamily="34" charset="0"/>
              </a:rPr>
              <a:t>Do </a:t>
            </a:r>
            <a:r>
              <a:rPr lang="en-US" sz="600" dirty="0">
                <a:solidFill>
                  <a:schemeClr val="tx1"/>
                </a:solidFill>
                <a:latin typeface="+mn-lt"/>
                <a:cs typeface="Arial" pitchFamily="34" charset="0"/>
              </a:rPr>
              <a:t>not distribute without </a:t>
            </a:r>
            <a:r>
              <a:rPr lang="en-US" sz="600" dirty="0" smtClean="0">
                <a:solidFill>
                  <a:schemeClr val="tx1"/>
                </a:solidFill>
                <a:latin typeface="+mn-lt"/>
                <a:cs typeface="Arial" pitchFamily="34" charset="0"/>
              </a:rPr>
              <a:t>permission.</a:t>
            </a:r>
            <a:endParaRPr lang="en-US" sz="600" dirty="0">
              <a:solidFill>
                <a:schemeClr val="tx1"/>
              </a:solidFill>
              <a:latin typeface="+mn-lt"/>
              <a:cs typeface="Arial" pitchFamily="34" charset="0"/>
            </a:endParaRP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Tree>
    <p:extLst>
      <p:ext uri="{BB962C8B-B14F-4D97-AF65-F5344CB8AC3E}">
        <p14:creationId xmlns:p14="http://schemas.microsoft.com/office/powerpoint/2010/main" val="2625288171"/>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6176163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04636995"/>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683751491"/>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165869696"/>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353529206"/>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Tree>
    <p:extLst>
      <p:ext uri="{BB962C8B-B14F-4D97-AF65-F5344CB8AC3E}">
        <p14:creationId xmlns:p14="http://schemas.microsoft.com/office/powerpoint/2010/main" val="1366646524"/>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32715863"/>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487866613"/>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59706133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smtClean="0"/>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48485534"/>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13684978"/>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4276675117"/>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37283543"/>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6760907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272425577"/>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solidFill>
                  <a:srgbClr val="CC0099"/>
                </a:solidFill>
                <a:latin typeface="+mj-lt"/>
                <a:cs typeface="Arial" pitchFamily="34" charset="0"/>
              </a:rPr>
              <a:t>(Notes only slide)</a:t>
            </a:r>
            <a:endParaRPr lang="en-US" sz="3200" dirty="0" smtClean="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503653025"/>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97130001"/>
      </p:ext>
    </p:extLst>
  </p:cSld>
  <p:clrMapOvr>
    <a:masterClrMapping/>
  </p:clrMapOv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2059471830"/>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2836984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smtClean="0"/>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718696925"/>
      </p:ext>
    </p:extLst>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smtClean="0"/>
              <a:t>Topic 01 (Current topic = black font color)</a:t>
            </a:r>
          </a:p>
          <a:p>
            <a:pPr lvl="0"/>
            <a:r>
              <a:rPr lang="en-US" dirty="0" smtClean="0"/>
              <a:t>Topic 02</a:t>
            </a:r>
          </a:p>
          <a:p>
            <a:pPr lvl="0"/>
            <a:r>
              <a:rPr lang="en-US" dirty="0" smtClean="0"/>
              <a:t>Topic 03</a:t>
            </a:r>
          </a:p>
          <a:p>
            <a:pPr lvl="0"/>
            <a:r>
              <a:rPr lang="en-US" dirty="0" smtClean="0"/>
              <a:t>Topic 04</a:t>
            </a:r>
          </a:p>
          <a:p>
            <a:pPr lvl="0"/>
            <a:endParaRPr lang="en-US" dirty="0" smtClean="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409623783"/>
      </p:ext>
    </p:extLst>
  </p:cSld>
  <p:clrMapOvr>
    <a:masterClrMapping/>
  </p:clrMapOv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97995710"/>
      </p:ext>
    </p:extLst>
  </p:cSld>
  <p:clrMapOvr>
    <a:masterClrMapping/>
  </p:clrMapOv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40261398"/>
      </p:ext>
    </p:extLst>
  </p:cSld>
  <p:clrMapOvr>
    <a:masterClrMapping/>
  </p:clrMapOv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smtClean="0"/>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13376759"/>
      </p:ext>
    </p:extLst>
  </p:cSld>
  <p:clrMapOvr>
    <a:masterClrMapping/>
  </p:clrMapOv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smtClean="0">
                <a:solidFill>
                  <a:schemeClr val="accent1"/>
                </a:solidFill>
              </a:rPr>
              <a:t>This lesson uses the notes section for </a:t>
            </a:r>
            <a:r>
              <a:rPr lang="en-US" sz="1600" b="0" dirty="0">
                <a:solidFill>
                  <a:schemeClr val="accent1"/>
                </a:solidFill>
              </a:rPr>
              <a:t>additional explanation and </a:t>
            </a:r>
            <a:r>
              <a:rPr lang="en-US" sz="1600" b="0" dirty="0" smtClean="0">
                <a:solidFill>
                  <a:schemeClr val="accent1"/>
                </a:solidFill>
              </a:rPr>
              <a:t>information.</a:t>
            </a:r>
            <a:r>
              <a:rPr lang="en-US" sz="1600" dirty="0" smtClean="0">
                <a:solidFill>
                  <a:schemeClr val="accent1"/>
                </a:solidFill>
              </a:rPr>
              <a:t> </a:t>
            </a:r>
            <a:br>
              <a:rPr lang="en-US" sz="1600" dirty="0" smtClean="0">
                <a:solidFill>
                  <a:schemeClr val="accent1"/>
                </a:solidFill>
              </a:rPr>
            </a:br>
            <a:r>
              <a:rPr lang="en-US" sz="1600" b="0" dirty="0" smtClean="0">
                <a:solidFill>
                  <a:schemeClr val="accent1"/>
                </a:solidFill>
              </a:rPr>
              <a:t>To </a:t>
            </a:r>
            <a:r>
              <a:rPr lang="en-US" sz="1600" b="0" dirty="0">
                <a:solidFill>
                  <a:schemeClr val="accent1"/>
                </a:solidFill>
              </a:rPr>
              <a:t>view the notes in PowerPoint, </a:t>
            </a:r>
            <a:r>
              <a:rPr lang="en-US" sz="1600" b="0" dirty="0" smtClean="0">
                <a:solidFill>
                  <a:schemeClr val="accent1"/>
                </a:solidFill>
              </a:rPr>
              <a:t>select View </a:t>
            </a:r>
            <a:r>
              <a:rPr lang="en-US" sz="1600" b="0" dirty="0" smtClean="0">
                <a:solidFill>
                  <a:schemeClr val="accent1"/>
                </a:solidFill>
                <a:sym typeface="Wingdings" pitchFamily="2" charset="2"/>
              </a:rPr>
              <a:t> Normal </a:t>
            </a:r>
            <a:r>
              <a:rPr lang="en-US" sz="1600" b="0" dirty="0">
                <a:solidFill>
                  <a:schemeClr val="accent1"/>
                </a:solidFill>
                <a:sym typeface="Wingdings" pitchFamily="2" charset="2"/>
              </a:rPr>
              <a:t>or </a:t>
            </a:r>
            <a:r>
              <a:rPr lang="en-US" sz="1600" b="0" dirty="0" smtClean="0">
                <a:solidFill>
                  <a:schemeClr val="accent1"/>
                </a:solidFill>
              </a:rPr>
              <a:t>View </a:t>
            </a:r>
            <a:r>
              <a:rPr lang="en-US" sz="1600" b="0" dirty="0" smtClean="0">
                <a:solidFill>
                  <a:schemeClr val="accent1"/>
                </a:solidFill>
                <a:sym typeface="Wingdings" pitchFamily="2" charset="2"/>
              </a:rPr>
              <a:t> </a:t>
            </a:r>
            <a:r>
              <a:rPr lang="en-US" sz="1600" b="0" dirty="0" smtClean="0">
                <a:solidFill>
                  <a:schemeClr val="accent1"/>
                </a:solidFill>
              </a:rPr>
              <a:t>Notes </a:t>
            </a:r>
            <a:r>
              <a:rPr lang="en-US" sz="1600" b="0" dirty="0">
                <a:solidFill>
                  <a:schemeClr val="accent1"/>
                </a:solidFill>
              </a:rPr>
              <a:t>Page</a:t>
            </a:r>
            <a:r>
              <a:rPr lang="en-US" sz="1600" b="0" dirty="0" smtClean="0">
                <a:solidFill>
                  <a:schemeClr val="accent1"/>
                </a:solidFill>
              </a:rPr>
              <a:t>. </a:t>
            </a:r>
            <a:br>
              <a:rPr lang="en-US" sz="1600" b="0" dirty="0" smtClean="0">
                <a:solidFill>
                  <a:schemeClr val="accent1"/>
                </a:solidFill>
              </a:rPr>
            </a:br>
            <a:r>
              <a:rPr lang="en-US" sz="1600" b="0" dirty="0" smtClean="0">
                <a:solidFill>
                  <a:schemeClr val="accent1"/>
                </a:solidFill>
              </a:rPr>
              <a:t>When printing </a:t>
            </a:r>
            <a:r>
              <a:rPr lang="en-US" sz="1600" dirty="0" smtClean="0">
                <a:solidFill>
                  <a:schemeClr val="accent1"/>
                </a:solidFill>
              </a:rPr>
              <a:t>notes, select Note Pages and</a:t>
            </a:r>
            <a:r>
              <a:rPr lang="en-US" sz="1600" baseline="0" dirty="0" smtClean="0">
                <a:solidFill>
                  <a:schemeClr val="accent1"/>
                </a:solidFill>
              </a:rPr>
              <a:t> </a:t>
            </a:r>
            <a:r>
              <a:rPr lang="en-US" sz="1600" b="0" dirty="0" smtClean="0">
                <a:solidFill>
                  <a:schemeClr val="accent1"/>
                </a:solidFill>
              </a:rPr>
              <a:t>Print </a:t>
            </a:r>
            <a:r>
              <a:rPr lang="en-US" sz="1600" b="0" dirty="0">
                <a:solidFill>
                  <a:schemeClr val="accent1"/>
                </a:solidFill>
              </a:rPr>
              <a:t>hidden slides</a:t>
            </a:r>
            <a:r>
              <a:rPr lang="en-US" sz="1600" b="0" dirty="0" smtClean="0">
                <a:solidFill>
                  <a:schemeClr val="accent1"/>
                </a:solidFill>
              </a:rPr>
              <a:t>.</a:t>
            </a:r>
            <a:endParaRPr lang="en-US" sz="1600" b="0" dirty="0">
              <a:solidFill>
                <a:schemeClr val="accent1"/>
              </a:solidFill>
            </a:endParaRP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795622096"/>
      </p:ext>
    </p:extLst>
  </p:cSld>
  <p:clrMapOvr>
    <a:masterClrMapping/>
  </p:clrMapOv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Lesson</a:t>
            </a:r>
            <a:r>
              <a:rPr lang="en-US" sz="3200" dirty="0" smtClean="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smtClean="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smtClean="0"/>
              <a:t>Identify…</a:t>
            </a:r>
          </a:p>
        </p:txBody>
      </p:sp>
    </p:spTree>
    <p:extLst>
      <p:ext uri="{BB962C8B-B14F-4D97-AF65-F5344CB8AC3E}">
        <p14:creationId xmlns:p14="http://schemas.microsoft.com/office/powerpoint/2010/main" val="1377342622"/>
      </p:ext>
    </p:extLst>
  </p:cSld>
  <p:clrMapOvr>
    <a:masterClrMapping/>
  </p:clrMapOv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Question…?</a:t>
            </a:r>
          </a:p>
          <a:p>
            <a:pPr lvl="0"/>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smtClean="0"/>
              <a:t>Question…?</a:t>
            </a:r>
          </a:p>
          <a:p>
            <a:pPr lvl="0"/>
            <a:endParaRPr lang="en-US" dirty="0" smtClean="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Review</a:t>
            </a:r>
            <a:r>
              <a:rPr lang="en-US" sz="3200" dirty="0" smtClean="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smtClean="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smtClean="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Statement.</a:t>
            </a:r>
          </a:p>
          <a:p>
            <a:pPr lvl="0"/>
            <a:r>
              <a:rPr lang="en-US" dirty="0" smtClean="0"/>
              <a:t>Statement.</a:t>
            </a:r>
          </a:p>
          <a:p>
            <a:pPr lvl="0"/>
            <a:r>
              <a:rPr lang="en-US" dirty="0" smtClean="0"/>
              <a:t>Statement.</a:t>
            </a:r>
          </a:p>
          <a:p>
            <a:pPr lvl="0"/>
            <a:r>
              <a:rPr lang="en-US" dirty="0" smtClean="0"/>
              <a:t>Statement.</a:t>
            </a:r>
          </a:p>
        </p:txBody>
      </p:sp>
    </p:spTree>
    <p:extLst>
      <p:ext uri="{BB962C8B-B14F-4D97-AF65-F5344CB8AC3E}">
        <p14:creationId xmlns:p14="http://schemas.microsoft.com/office/powerpoint/2010/main" val="2696677930"/>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470386826"/>
      </p:ext>
    </p:extLst>
  </p:cSld>
  <p:clrMapOvr>
    <a:masterClrMapping/>
  </p:clrMapOv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smtClean="0">
                <a:latin typeface="+mj-lt"/>
                <a:cs typeface="Arial" pitchFamily="34" charset="0"/>
              </a:rPr>
              <a:t>Notices</a:t>
            </a:r>
            <a:endParaRPr lang="en-US" sz="3200" dirty="0" smtClean="0">
              <a:latin typeface="+mj-lt"/>
            </a:endParaRPr>
          </a:p>
        </p:txBody>
      </p:sp>
      <p:sp>
        <p:nvSpPr>
          <p:cNvPr id="4"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smtClean="0">
                <a:solidFill>
                  <a:schemeClr val="bg1"/>
                </a:solidFill>
              </a:rPr>
              <a:t>Copyright © 2001-2014 Guidewire Software, Inc. All rights reserved.</a:t>
            </a:r>
            <a:br>
              <a:rPr lang="en-US" sz="1600" b="1" dirty="0" smtClean="0">
                <a:solidFill>
                  <a:schemeClr val="bg1"/>
                </a:solidFill>
              </a:rPr>
            </a:br>
            <a:endParaRPr lang="en-US" sz="1600" b="1" dirty="0" smtClean="0">
              <a:solidFill>
                <a:schemeClr val="bg1"/>
              </a:solidFill>
            </a:endParaRPr>
          </a:p>
          <a:p>
            <a:pPr marL="0" indent="0">
              <a:buFont typeface="Wingdings 3" pitchFamily="18" charset="2"/>
              <a:buNone/>
            </a:pPr>
            <a:r>
              <a:rPr lang="en-US" sz="1400" b="0" dirty="0" smtClean="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All other trademarks are the property of their respective owners.</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600" b="1" dirty="0" smtClean="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smtClean="0">
              <a:solidFill>
                <a:schemeClr val="bg1"/>
              </a:solidFill>
            </a:endParaRPr>
          </a:p>
          <a:p>
            <a:pPr marL="0" indent="0">
              <a:buFont typeface="Wingdings 3" pitchFamily="18" charset="2"/>
              <a:buNone/>
            </a:pPr>
            <a:r>
              <a:rPr lang="en-US" sz="1400" b="0" dirty="0" smtClean="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smtClean="0">
                <a:solidFill>
                  <a:schemeClr val="bg1"/>
                </a:solidFill>
              </a:rPr>
            </a:br>
            <a:endParaRPr lang="en-US" sz="1400" b="0" dirty="0" smtClean="0">
              <a:solidFill>
                <a:schemeClr val="bg1"/>
              </a:solidFill>
            </a:endParaRPr>
          </a:p>
          <a:p>
            <a:pPr marL="0" indent="0">
              <a:buFont typeface="Wingdings 3" pitchFamily="18" charset="2"/>
              <a:buNone/>
            </a:pPr>
            <a:r>
              <a:rPr lang="en-US" sz="1400" b="0" dirty="0" smtClean="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smtClean="0"/>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smtClean="0"/>
              <a:t>Click to edit Left Column Subtitle</a:t>
            </a:r>
            <a:endParaRPr lang="en-US" altLang="en-US" dirty="0"/>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smtClean="0"/>
              <a:t>Click to edit Right Column Subtitle</a:t>
            </a:r>
            <a:endParaRPr lang="en-US" altLang="en-US" dirty="0"/>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448066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smtClean="0"/>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330886176"/>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smtClean="0"/>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smtClean="0"/>
              <a:t>Click to edit Left Column Subtitle</a:t>
            </a:r>
            <a:endParaRPr lang="en-US" altLang="en-US" dirty="0"/>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Center Column Subtitle</a:t>
            </a:r>
            <a:endParaRPr lang="en-US" altLang="en-US" dirty="0"/>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smtClean="0"/>
              <a:t>Click to edit Right Column Subtitle</a:t>
            </a:r>
            <a:endParaRPr lang="en-US" altLang="en-US" dirty="0"/>
          </a:p>
        </p:txBody>
      </p:sp>
    </p:spTree>
    <p:extLst>
      <p:ext uri="{BB962C8B-B14F-4D97-AF65-F5344CB8AC3E}">
        <p14:creationId xmlns:p14="http://schemas.microsoft.com/office/powerpoint/2010/main" val="358119338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55473354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smtClean="0"/>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8248584"/>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a:t>
            </a:r>
            <a:r>
              <a:rPr lang="en-US" sz="600" dirty="0" smtClean="0">
                <a:solidFill>
                  <a:srgbClr val="B2B2B2"/>
                </a:solidFill>
                <a:latin typeface="+mn-lt"/>
              </a:rPr>
              <a:t> 2001-2014. All </a:t>
            </a:r>
            <a:r>
              <a:rPr lang="en-US" sz="600" dirty="0">
                <a:solidFill>
                  <a:srgbClr val="B2B2B2"/>
                </a:solidFill>
                <a:latin typeface="+mn-lt"/>
              </a:rPr>
              <a:t>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dirty="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US" altLang="en-US" dirty="0" smtClean="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smtClean="0"/>
              <a:t>Click to edit Master text styles </a:t>
            </a:r>
          </a:p>
          <a:p>
            <a:pPr lvl="1"/>
            <a:r>
              <a:rPr lang="en-US" altLang="en-US" dirty="0" smtClean="0"/>
              <a:t>Second level</a:t>
            </a:r>
          </a:p>
          <a:p>
            <a:pPr lvl="2"/>
            <a:r>
              <a:rPr lang="en-US" altLang="en-US" dirty="0" smtClean="0"/>
              <a:t>Third level</a:t>
            </a:r>
          </a:p>
          <a:p>
            <a:pPr lvl="3"/>
            <a:r>
              <a:rPr lang="en-US" altLang="en-US" dirty="0" smtClean="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iming>
    <p:tnLst>
      <p:par>
        <p:cTn id="1" dur="indefinite" restart="never" nodeType="tmRoot"/>
      </p:par>
    </p:tnLst>
  </p:timing>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18.emf"/><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20.emf"/></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22.emf"/></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20.xml"/><Relationship Id="rId6" Type="http://schemas.openxmlformats.org/officeDocument/2006/relationships/image" Target="../media/image5.emf"/><Relationship Id="rId5" Type="http://schemas.openxmlformats.org/officeDocument/2006/relationships/image" Target="../media/image24.emf"/><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3.emf"/><Relationship Id="rId7" Type="http://schemas.openxmlformats.org/officeDocument/2006/relationships/image" Target="../media/image28.emf"/><Relationship Id="rId2" Type="http://schemas.openxmlformats.org/officeDocument/2006/relationships/notesSlide" Target="../notesSlides/notesSlide15.xml"/><Relationship Id="rId1" Type="http://schemas.openxmlformats.org/officeDocument/2006/relationships/slideLayout" Target="../slideLayouts/slideLayout30.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 Id="rId9" Type="http://schemas.openxmlformats.org/officeDocument/2006/relationships/image" Target="../media/image6.emf"/></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30.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31.emf"/></Relationships>
</file>

<file path=ppt/slides/_rels/slide2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2.xml"/><Relationship Id="rId5" Type="http://schemas.openxmlformats.org/officeDocument/2006/relationships/image" Target="../media/image34.png"/><Relationship Id="rId4" Type="http://schemas.openxmlformats.org/officeDocument/2006/relationships/image" Target="../media/image7.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6.emf"/><Relationship Id="rId2" Type="http://schemas.openxmlformats.org/officeDocument/2006/relationships/notesSlide" Target="../notesSlides/notesSlide27.xml"/><Relationship Id="rId1" Type="http://schemas.openxmlformats.org/officeDocument/2006/relationships/slideLayout" Target="../slideLayouts/slideLayout11.xml"/><Relationship Id="rId6" Type="http://schemas.openxmlformats.org/officeDocument/2006/relationships/image" Target="../media/image28.emf"/><Relationship Id="rId5" Type="http://schemas.openxmlformats.org/officeDocument/2006/relationships/image" Target="../media/image26.emf"/><Relationship Id="rId4" Type="http://schemas.openxmlformats.org/officeDocument/2006/relationships/image" Target="../media/image25.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3.emf"/><Relationship Id="rId7" Type="http://schemas.openxmlformats.org/officeDocument/2006/relationships/image" Target="../media/image29.emf"/><Relationship Id="rId2" Type="http://schemas.openxmlformats.org/officeDocument/2006/relationships/notesSlide" Target="../notesSlides/notesSlide30.xml"/><Relationship Id="rId1" Type="http://schemas.openxmlformats.org/officeDocument/2006/relationships/slideLayout" Target="../slideLayouts/slideLayout11.xml"/><Relationship Id="rId6" Type="http://schemas.openxmlformats.org/officeDocument/2006/relationships/image" Target="../media/image28.emf"/><Relationship Id="rId5" Type="http://schemas.openxmlformats.org/officeDocument/2006/relationships/image" Target="../media/image26.emf"/><Relationship Id="rId4" Type="http://schemas.openxmlformats.org/officeDocument/2006/relationships/image" Target="../media/image25.emf"/></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0.xml"/><Relationship Id="rId4" Type="http://schemas.openxmlformats.org/officeDocument/2006/relationships/image" Target="../media/image29.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3.emf"/><Relationship Id="rId7" Type="http://schemas.openxmlformats.org/officeDocument/2006/relationships/image" Target="../media/image28.emf"/><Relationship Id="rId2" Type="http://schemas.openxmlformats.org/officeDocument/2006/relationships/notesSlide" Target="../notesSlides/notesSlide33.xml"/><Relationship Id="rId1" Type="http://schemas.openxmlformats.org/officeDocument/2006/relationships/slideLayout" Target="../slideLayouts/slideLayout11.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7.xml"/><Relationship Id="rId1" Type="http://schemas.openxmlformats.org/officeDocument/2006/relationships/slideLayout" Target="../slideLayouts/slideLayout5.xml"/><Relationship Id="rId5" Type="http://schemas.openxmlformats.org/officeDocument/2006/relationships/image" Target="../media/image37.emf"/><Relationship Id="rId4" Type="http://schemas.openxmlformats.org/officeDocument/2006/relationships/image" Target="../media/image24.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38.png"/><Relationship Id="rId7" Type="http://schemas.openxmlformats.org/officeDocument/2006/relationships/image" Target="../media/image24.emf"/><Relationship Id="rId2" Type="http://schemas.openxmlformats.org/officeDocument/2006/relationships/notesSlide" Target="../notesSlides/notesSlide39.xml"/><Relationship Id="rId1" Type="http://schemas.openxmlformats.org/officeDocument/2006/relationships/slideLayout" Target="../slideLayouts/slideLayout14.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42.emf"/><Relationship Id="rId4" Type="http://schemas.openxmlformats.org/officeDocument/2006/relationships/image" Target="../media/image39.png"/><Relationship Id="rId9" Type="http://schemas.openxmlformats.org/officeDocument/2006/relationships/image" Target="../media/image8.emf"/></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0.xml"/><Relationship Id="rId1" Type="http://schemas.openxmlformats.org/officeDocument/2006/relationships/slideLayout" Target="../slideLayouts/slideLayout8.xml"/><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1.xml"/><Relationship Id="rId1" Type="http://schemas.openxmlformats.org/officeDocument/2006/relationships/slideLayout" Target="../slideLayouts/slideLayout11.xml"/><Relationship Id="rId4" Type="http://schemas.openxmlformats.org/officeDocument/2006/relationships/image" Target="../media/image45.png"/></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2.xml"/><Relationship Id="rId1" Type="http://schemas.openxmlformats.org/officeDocument/2006/relationships/slideLayout" Target="../slideLayouts/slideLayout8.xml"/><Relationship Id="rId5" Type="http://schemas.openxmlformats.org/officeDocument/2006/relationships/image" Target="../media/image48.png"/><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png"/><Relationship Id="rId7"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6.emf"/><Relationship Id="rId5" Type="http://schemas.openxmlformats.org/officeDocument/2006/relationships/image" Target="../media/image3.emf"/><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3.emf"/><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May 1, </a:t>
            </a:r>
            <a:r>
              <a:rPr lang="en-US" dirty="0" smtClean="0"/>
              <a:t>2014</a:t>
            </a:r>
            <a:endParaRPr lang="en-US" dirty="0"/>
          </a:p>
        </p:txBody>
      </p:sp>
      <p:sp>
        <p:nvSpPr>
          <p:cNvPr id="3" name="Title 2"/>
          <p:cNvSpPr>
            <a:spLocks noGrp="1"/>
          </p:cNvSpPr>
          <p:nvPr>
            <p:ph type="ctrTitle"/>
          </p:nvPr>
        </p:nvSpPr>
        <p:spPr/>
        <p:txBody>
          <a:bodyPr/>
          <a:lstStyle/>
          <a:p>
            <a:r>
              <a:rPr lang="en-US" dirty="0"/>
              <a:t>Acknowledging Messages</a:t>
            </a:r>
            <a:br>
              <a:rPr lang="en-US" dirty="0"/>
            </a:br>
            <a:endParaRPr lang="en-US" dirty="0"/>
          </a:p>
        </p:txBody>
      </p:sp>
    </p:spTree>
    <p:extLst>
      <p:ext uri="{BB962C8B-B14F-4D97-AF65-F5344CB8AC3E}">
        <p14:creationId xmlns:p14="http://schemas.microsoft.com/office/powerpoint/2010/main" val="25515119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Messaging errors</a:t>
            </a:r>
            <a:endParaRPr lang="en-US" dirty="0"/>
          </a:p>
        </p:txBody>
      </p:sp>
      <p:sp>
        <p:nvSpPr>
          <p:cNvPr id="3" name="Content Placeholder 2"/>
          <p:cNvSpPr>
            <a:spLocks noGrp="1"/>
          </p:cNvSpPr>
          <p:nvPr>
            <p:ph idx="1"/>
          </p:nvPr>
        </p:nvSpPr>
        <p:spPr>
          <a:xfrm>
            <a:off x="519112" y="2895600"/>
            <a:ext cx="8548687" cy="3657600"/>
          </a:xfrm>
        </p:spPr>
        <p:txBody>
          <a:bodyPr/>
          <a:lstStyle/>
          <a:p>
            <a:r>
              <a:rPr lang="en-US" dirty="0" smtClean="0"/>
              <a:t>Error from external system is a NACK</a:t>
            </a:r>
          </a:p>
          <a:p>
            <a:pPr lvl="1"/>
            <a:r>
              <a:rPr lang="en-US" dirty="0" smtClean="0"/>
              <a:t>Temporarily cannot process </a:t>
            </a:r>
            <a:r>
              <a:rPr lang="en-US" dirty="0"/>
              <a:t>the </a:t>
            </a:r>
            <a:r>
              <a:rPr lang="en-US" dirty="0" smtClean="0"/>
              <a:t>successfully received message</a:t>
            </a:r>
          </a:p>
          <a:p>
            <a:pPr lvl="1"/>
            <a:r>
              <a:rPr lang="en-US" dirty="0" smtClean="0"/>
              <a:t>Reports error, a negative acknowledgement (NACK</a:t>
            </a:r>
            <a:r>
              <a:rPr lang="en-US" dirty="0"/>
              <a:t>)</a:t>
            </a:r>
          </a:p>
          <a:p>
            <a:pPr>
              <a:defRPr/>
            </a:pPr>
            <a:r>
              <a:rPr lang="en-US" dirty="0"/>
              <a:t>Guidewire </a:t>
            </a:r>
            <a:r>
              <a:rPr lang="en-US" dirty="0" smtClean="0"/>
              <a:t>application response</a:t>
            </a:r>
            <a:endParaRPr lang="en-US" dirty="0"/>
          </a:p>
          <a:p>
            <a:pPr lvl="1">
              <a:defRPr/>
            </a:pPr>
            <a:r>
              <a:rPr lang="en-US" dirty="0" smtClean="0"/>
              <a:t>Message stays in Message table </a:t>
            </a:r>
          </a:p>
          <a:p>
            <a:pPr lvl="1">
              <a:defRPr/>
            </a:pPr>
            <a:r>
              <a:rPr lang="en-US" dirty="0" smtClean="0"/>
              <a:t>Guidewire assigns message status of retryable error </a:t>
            </a:r>
            <a:endParaRPr lang="en-US" dirty="0"/>
          </a:p>
          <a:p>
            <a:pPr>
              <a:defRPr/>
            </a:pPr>
            <a:r>
              <a:rPr lang="en-US" dirty="0" smtClean="0"/>
              <a:t>Retry scenario</a:t>
            </a:r>
          </a:p>
          <a:p>
            <a:pPr lvl="1">
              <a:defRPr/>
            </a:pPr>
            <a:r>
              <a:rPr lang="en-US" dirty="0" smtClean="0"/>
              <a:t>Manual retry from administrator or integration code to resend message</a:t>
            </a:r>
            <a:endParaRPr lang="en-US" dirty="0"/>
          </a:p>
          <a:p>
            <a:pPr lvl="1"/>
            <a:endParaRPr lang="en-US"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8" y="914400"/>
            <a:ext cx="7551737" cy="180022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3" name="Rounded Rectangle 12"/>
          <p:cNvSpPr/>
          <p:nvPr/>
        </p:nvSpPr>
        <p:spPr bwMode="auto">
          <a:xfrm>
            <a:off x="5915025" y="1882114"/>
            <a:ext cx="1931985" cy="2429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4" name="Rounded Rectangle 13"/>
          <p:cNvSpPr/>
          <p:nvPr/>
        </p:nvSpPr>
        <p:spPr bwMode="auto">
          <a:xfrm>
            <a:off x="5915025" y="2443057"/>
            <a:ext cx="1931985" cy="2429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0" name="Down Arrow 9"/>
          <p:cNvSpPr/>
          <p:nvPr/>
        </p:nvSpPr>
        <p:spPr bwMode="auto">
          <a:xfrm>
            <a:off x="7458662" y="2159846"/>
            <a:ext cx="333962" cy="383329"/>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4212" y="914400"/>
            <a:ext cx="1081188" cy="70810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839154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8" name="pci Msg" descr="C:\Users\sluersen\AppData\Local\Temp\SNAGHTML606f5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7620000" cy="2162176"/>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9" name="pic Msg Hi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263" y="3048000"/>
            <a:ext cx="6942137" cy="125730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Retrying </a:t>
            </a:r>
            <a:r>
              <a:rPr lang="en-US" dirty="0" smtClean="0"/>
              <a:t>an error</a:t>
            </a:r>
            <a:endParaRPr lang="en-US" dirty="0"/>
          </a:p>
        </p:txBody>
      </p:sp>
      <p:sp>
        <p:nvSpPr>
          <p:cNvPr id="3" name="Content Placeholder 2"/>
          <p:cNvSpPr>
            <a:spLocks noGrp="1"/>
          </p:cNvSpPr>
          <p:nvPr>
            <p:ph idx="1"/>
          </p:nvPr>
        </p:nvSpPr>
        <p:spPr>
          <a:xfrm>
            <a:off x="519113" y="4419601"/>
            <a:ext cx="8318500" cy="1981200"/>
          </a:xfrm>
        </p:spPr>
        <p:txBody>
          <a:bodyPr/>
          <a:lstStyle/>
          <a:p>
            <a:r>
              <a:rPr lang="en-US" dirty="0"/>
              <a:t>M</a:t>
            </a:r>
            <a:r>
              <a:rPr lang="en-US" dirty="0" smtClean="0"/>
              <a:t>essage </a:t>
            </a:r>
            <a:r>
              <a:rPr lang="en-US" dirty="0"/>
              <a:t>is moved to MessageHistory</a:t>
            </a:r>
          </a:p>
          <a:p>
            <a:r>
              <a:rPr lang="en-US" dirty="0"/>
              <a:t>A copy of the message is </a:t>
            </a:r>
            <a:r>
              <a:rPr lang="en-US" dirty="0" smtClean="0"/>
              <a:t>created and sent</a:t>
            </a:r>
            <a:endParaRPr lang="en-US" dirty="0"/>
          </a:p>
          <a:p>
            <a:pPr lvl="1"/>
            <a:r>
              <a:rPr lang="en-US" dirty="0" smtClean="0"/>
              <a:t>References </a:t>
            </a:r>
            <a:r>
              <a:rPr lang="en-US" dirty="0"/>
              <a:t>the same event and triggering </a:t>
            </a:r>
            <a:r>
              <a:rPr lang="en-US" dirty="0" smtClean="0"/>
              <a:t>entity</a:t>
            </a:r>
          </a:p>
          <a:p>
            <a:pPr lvl="1"/>
            <a:r>
              <a:rPr lang="en-US" dirty="0" smtClean="0"/>
              <a:t>Uses </a:t>
            </a:r>
            <a:r>
              <a:rPr lang="en-US" dirty="0"/>
              <a:t>a different SenderRefID</a:t>
            </a:r>
          </a:p>
          <a:p>
            <a:pPr lvl="1"/>
            <a:r>
              <a:rPr lang="en-US" dirty="0" smtClean="0"/>
              <a:t>Incremented retry field by 1</a:t>
            </a:r>
            <a:endParaRPr lang="en-US" dirty="0"/>
          </a:p>
          <a:p>
            <a:endParaRPr lang="en-US" dirty="0"/>
          </a:p>
        </p:txBody>
      </p:sp>
      <p:grpSp>
        <p:nvGrpSpPr>
          <p:cNvPr id="4" name="icn NACK rety" hidden="1"/>
          <p:cNvGrpSpPr/>
          <p:nvPr/>
        </p:nvGrpSpPr>
        <p:grpSpPr>
          <a:xfrm>
            <a:off x="8077200" y="3352800"/>
            <a:ext cx="645747" cy="487102"/>
            <a:chOff x="6513347" y="4091940"/>
            <a:chExt cx="645747" cy="487102"/>
          </a:xfrm>
        </p:grpSpPr>
        <p:grpSp>
          <p:nvGrpSpPr>
            <p:cNvPr id="5" name="pic Msg 2"/>
            <p:cNvGrpSpPr>
              <a:grpSpLocks/>
            </p:cNvGrpSpPr>
            <p:nvPr/>
          </p:nvGrpSpPr>
          <p:grpSpPr bwMode="auto">
            <a:xfrm>
              <a:off x="6513347" y="4269480"/>
              <a:ext cx="498475" cy="309562"/>
              <a:chOff x="2097" y="1494"/>
              <a:chExt cx="229" cy="142"/>
            </a:xfrm>
            <a:effectLst>
              <a:outerShdw blurRad="50800" dist="38100" dir="2700000" algn="tl" rotWithShape="0">
                <a:prstClr val="black">
                  <a:alpha val="40000"/>
                </a:prstClr>
              </a:outerShdw>
            </a:effectLst>
          </p:grpSpPr>
          <p:sp>
            <p:nvSpPr>
              <p:cNvPr id="7" name="Rectangle 31"/>
              <p:cNvSpPr>
                <a:spLocks noChangeArrowheads="1"/>
              </p:cNvSpPr>
              <p:nvPr/>
            </p:nvSpPr>
            <p:spPr bwMode="auto">
              <a:xfrm>
                <a:off x="2097" y="1496"/>
                <a:ext cx="227" cy="140"/>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dirty="0"/>
              </a:p>
            </p:txBody>
          </p:sp>
          <p:sp>
            <p:nvSpPr>
              <p:cNvPr id="8" name="Line 32"/>
              <p:cNvSpPr>
                <a:spLocks noChangeShapeType="1"/>
              </p:cNvSpPr>
              <p:nvPr/>
            </p:nvSpPr>
            <p:spPr bwMode="auto">
              <a:xfrm flipH="1" flipV="1">
                <a:off x="2097" y="1498"/>
                <a:ext cx="118" cy="64"/>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9" name="Line 33"/>
              <p:cNvSpPr>
                <a:spLocks noChangeShapeType="1"/>
              </p:cNvSpPr>
              <p:nvPr/>
            </p:nvSpPr>
            <p:spPr bwMode="auto">
              <a:xfrm flipV="1">
                <a:off x="2212" y="1494"/>
                <a:ext cx="114" cy="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grpSp>
        <p:sp>
          <p:nvSpPr>
            <p:cNvPr id="6" name="AutoShape 8"/>
            <p:cNvSpPr>
              <a:spLocks noChangeArrowheads="1"/>
            </p:cNvSpPr>
            <p:nvPr/>
          </p:nvSpPr>
          <p:spPr bwMode="auto">
            <a:xfrm>
              <a:off x="6792381" y="4091940"/>
              <a:ext cx="366713" cy="366713"/>
            </a:xfrm>
            <a:custGeom>
              <a:avLst/>
              <a:gdLst>
                <a:gd name="T0" fmla="*/ 2 w 21600"/>
                <a:gd name="T1" fmla="*/ 0 h 21600"/>
                <a:gd name="T2" fmla="*/ 0 w 21600"/>
                <a:gd name="T3" fmla="*/ 1 h 21600"/>
                <a:gd name="T4" fmla="*/ 2 w 21600"/>
                <a:gd name="T5" fmla="*/ 1 h 21600"/>
                <a:gd name="T6" fmla="*/ 1 w 21600"/>
                <a:gd name="T7" fmla="*/ 3 h 21600"/>
                <a:gd name="T8" fmla="*/ 1 w 21600"/>
                <a:gd name="T9" fmla="*/ 2 h 21600"/>
                <a:gd name="T10" fmla="*/ 1 w 21600"/>
                <a:gd name="T11" fmla="*/ 1 h 21600"/>
                <a:gd name="T12" fmla="*/ 0 60000 65536"/>
                <a:gd name="T13" fmla="*/ 0 60000 65536"/>
                <a:gd name="T14" fmla="*/ 0 60000 65536"/>
                <a:gd name="T15" fmla="*/ 0 60000 65536"/>
                <a:gd name="T16" fmla="*/ 0 60000 65536"/>
                <a:gd name="T17" fmla="*/ 0 60000 65536"/>
                <a:gd name="T18" fmla="*/ 3179 w 21600"/>
                <a:gd name="T19" fmla="*/ 3179 h 21600"/>
                <a:gd name="T20" fmla="*/ 18421 w 21600"/>
                <a:gd name="T21" fmla="*/ 18421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0745" y="14543"/>
                  </a:moveTo>
                  <a:cubicBezTo>
                    <a:pt x="10763" y="14543"/>
                    <a:pt x="10781" y="14544"/>
                    <a:pt x="10800" y="14544"/>
                  </a:cubicBezTo>
                  <a:cubicBezTo>
                    <a:pt x="12867" y="14544"/>
                    <a:pt x="14544" y="12867"/>
                    <a:pt x="14544" y="10800"/>
                  </a:cubicBezTo>
                  <a:cubicBezTo>
                    <a:pt x="14544" y="8732"/>
                    <a:pt x="12867" y="7056"/>
                    <a:pt x="10800" y="7056"/>
                  </a:cubicBezTo>
                  <a:cubicBezTo>
                    <a:pt x="8732" y="7056"/>
                    <a:pt x="7056" y="8732"/>
                    <a:pt x="7056" y="10800"/>
                  </a:cubicBezTo>
                  <a:lnTo>
                    <a:pt x="0" y="10800"/>
                  </a:lnTo>
                  <a:cubicBezTo>
                    <a:pt x="0" y="4835"/>
                    <a:pt x="4835" y="0"/>
                    <a:pt x="10800" y="0"/>
                  </a:cubicBezTo>
                  <a:cubicBezTo>
                    <a:pt x="16764" y="0"/>
                    <a:pt x="21600" y="4835"/>
                    <a:pt x="21600" y="10800"/>
                  </a:cubicBezTo>
                  <a:cubicBezTo>
                    <a:pt x="21600" y="16764"/>
                    <a:pt x="16764" y="21600"/>
                    <a:pt x="10800" y="21600"/>
                  </a:cubicBezTo>
                  <a:cubicBezTo>
                    <a:pt x="10747" y="21600"/>
                    <a:pt x="10694" y="21599"/>
                    <a:pt x="10641" y="21598"/>
                  </a:cubicBezTo>
                  <a:lnTo>
                    <a:pt x="10601" y="24298"/>
                  </a:lnTo>
                  <a:lnTo>
                    <a:pt x="4465" y="17980"/>
                  </a:lnTo>
                  <a:lnTo>
                    <a:pt x="10784" y="11843"/>
                  </a:lnTo>
                  <a:lnTo>
                    <a:pt x="10745" y="14543"/>
                  </a:lnTo>
                  <a:close/>
                </a:path>
              </a:pathLst>
            </a:custGeom>
            <a:solidFill>
              <a:schemeClr val="accent2"/>
            </a:solidFill>
            <a:ln w="12700" algn="ctr">
              <a:solidFill>
                <a:schemeClr val="bg1"/>
              </a:solidFill>
              <a:miter lim="800000"/>
              <a:headEnd/>
              <a:tailEnd/>
            </a:ln>
            <a:effectLst>
              <a:outerShdw blurRad="50800" dist="38100" dir="2700000" algn="tl" rotWithShape="0">
                <a:prstClr val="black">
                  <a:alpha val="40000"/>
                </a:prstClr>
              </a:outerShdw>
            </a:effectLst>
          </p:spPr>
          <p:txBody>
            <a:bodyPr lIns="0" tIns="0" rIns="0" bIns="0" anchor="ctr">
              <a:spAutoFit/>
            </a:bodyPr>
            <a:lstStyle/>
            <a:p>
              <a:endParaRPr lang="en-US" dirty="0"/>
            </a:p>
          </p:txBody>
        </p:sp>
      </p:grpSp>
      <p:sp>
        <p:nvSpPr>
          <p:cNvPr id="18" name="Rounded Rectangle 17"/>
          <p:cNvSpPr/>
          <p:nvPr/>
        </p:nvSpPr>
        <p:spPr bwMode="auto">
          <a:xfrm>
            <a:off x="990600" y="2288275"/>
            <a:ext cx="7086600" cy="2429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43" name="Arc 42"/>
          <p:cNvSpPr/>
          <p:nvPr/>
        </p:nvSpPr>
        <p:spPr bwMode="auto">
          <a:xfrm rot="16200000" flipH="1">
            <a:off x="729801" y="1918148"/>
            <a:ext cx="2045599" cy="2590801"/>
          </a:xfrm>
          <a:prstGeom prst="arc">
            <a:avLst>
              <a:gd name="adj1" fmla="val 13979185"/>
              <a:gd name="adj2" fmla="val 192802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sp>
        <p:nvSpPr>
          <p:cNvPr id="22" name="Arc 21"/>
          <p:cNvSpPr/>
          <p:nvPr/>
        </p:nvSpPr>
        <p:spPr bwMode="auto">
          <a:xfrm rot="16200000" flipH="1">
            <a:off x="775469" y="2396305"/>
            <a:ext cx="485829" cy="512765"/>
          </a:xfrm>
          <a:prstGeom prst="arc">
            <a:avLst>
              <a:gd name="adj1" fmla="val 11760598"/>
              <a:gd name="adj2" fmla="val 535855"/>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sp>
        <p:nvSpPr>
          <p:cNvPr id="44" name="Rounded Rectangle 43"/>
          <p:cNvSpPr/>
          <p:nvPr/>
        </p:nvSpPr>
        <p:spPr bwMode="auto">
          <a:xfrm>
            <a:off x="2411500" y="4022691"/>
            <a:ext cx="6397451" cy="26052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71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9440" y="914400"/>
            <a:ext cx="1065960" cy="71571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337454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 MsgHist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7923213" cy="18478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a:t>Duplicate messages</a:t>
            </a:r>
          </a:p>
        </p:txBody>
      </p:sp>
      <p:sp>
        <p:nvSpPr>
          <p:cNvPr id="3" name="Content Placeholder 2"/>
          <p:cNvSpPr>
            <a:spLocks noGrp="1"/>
          </p:cNvSpPr>
          <p:nvPr>
            <p:ph idx="1"/>
          </p:nvPr>
        </p:nvSpPr>
        <p:spPr>
          <a:xfrm>
            <a:off x="519112" y="3124200"/>
            <a:ext cx="8396287" cy="3276600"/>
          </a:xfrm>
        </p:spPr>
        <p:txBody>
          <a:bodyPr/>
          <a:lstStyle/>
          <a:p>
            <a:r>
              <a:rPr lang="en-US" dirty="0" smtClean="0"/>
              <a:t>Duplicate messages </a:t>
            </a:r>
            <a:endParaRPr lang="en-US" dirty="0"/>
          </a:p>
          <a:p>
            <a:pPr lvl="1"/>
            <a:r>
              <a:rPr lang="en-US" dirty="0" smtClean="0"/>
              <a:t>One message sent successfully</a:t>
            </a:r>
          </a:p>
          <a:p>
            <a:pPr lvl="1"/>
            <a:r>
              <a:rPr lang="en-US" dirty="0" smtClean="0"/>
              <a:t>Received </a:t>
            </a:r>
            <a:r>
              <a:rPr lang="en-US" dirty="0"/>
              <a:t>by the external system</a:t>
            </a:r>
          </a:p>
          <a:p>
            <a:pPr lvl="1"/>
            <a:r>
              <a:rPr lang="en-US" dirty="0"/>
              <a:t>External system </a:t>
            </a:r>
            <a:r>
              <a:rPr lang="en-US" dirty="0" smtClean="0"/>
              <a:t>processes </a:t>
            </a:r>
            <a:r>
              <a:rPr lang="en-US" dirty="0"/>
              <a:t>the </a:t>
            </a:r>
            <a:r>
              <a:rPr lang="en-US" dirty="0" smtClean="0"/>
              <a:t>same message more than once</a:t>
            </a:r>
            <a:endParaRPr lang="en-US" dirty="0"/>
          </a:p>
          <a:p>
            <a:pPr lvl="1"/>
            <a:r>
              <a:rPr lang="en-US" dirty="0" smtClean="0"/>
              <a:t>External </a:t>
            </a:r>
            <a:r>
              <a:rPr lang="en-US" dirty="0"/>
              <a:t>systems </a:t>
            </a:r>
            <a:r>
              <a:rPr lang="en-US" dirty="0" smtClean="0"/>
              <a:t>responds with a positive acknowledgement (ACK) per </a:t>
            </a:r>
            <a:r>
              <a:rPr lang="en-US" dirty="0"/>
              <a:t>each </a:t>
            </a:r>
            <a:r>
              <a:rPr lang="en-US" dirty="0" smtClean="0"/>
              <a:t>processed </a:t>
            </a:r>
            <a:r>
              <a:rPr lang="en-US" dirty="0"/>
              <a:t>duplicate </a:t>
            </a:r>
          </a:p>
          <a:p>
            <a:pPr>
              <a:defRPr/>
            </a:pPr>
            <a:r>
              <a:rPr lang="en-US" dirty="0"/>
              <a:t>Guidewire application response</a:t>
            </a:r>
          </a:p>
          <a:p>
            <a:pPr lvl="1">
              <a:defRPr/>
            </a:pPr>
            <a:r>
              <a:rPr lang="en-US" dirty="0" smtClean="0"/>
              <a:t>Increments </a:t>
            </a:r>
            <a:r>
              <a:rPr lang="en-US" dirty="0"/>
              <a:t>the </a:t>
            </a:r>
            <a:r>
              <a:rPr lang="en-US" dirty="0" smtClean="0"/>
              <a:t>Duplicate Count  (Dup. Count) in </a:t>
            </a:r>
            <a:r>
              <a:rPr lang="en-US" dirty="0"/>
              <a:t>the Message History table</a:t>
            </a:r>
          </a:p>
        </p:txBody>
      </p:sp>
      <p:sp>
        <p:nvSpPr>
          <p:cNvPr id="28" name="Rounded Rectangle 27"/>
          <p:cNvSpPr/>
          <p:nvPr/>
        </p:nvSpPr>
        <p:spPr bwMode="auto">
          <a:xfrm>
            <a:off x="7552531" y="2492844"/>
            <a:ext cx="912813" cy="250356"/>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7" name="Down Arrow 26"/>
          <p:cNvSpPr/>
          <p:nvPr/>
        </p:nvSpPr>
        <p:spPr bwMode="auto">
          <a:xfrm>
            <a:off x="7833225" y="2159658"/>
            <a:ext cx="333962" cy="333186"/>
          </a:xfrm>
          <a:prstGeom prst="downArrow">
            <a:avLst/>
          </a:prstGeom>
          <a:ln>
            <a:headEnd/>
            <a:tailEnd/>
          </a:ln>
        </p:spPr>
        <p:style>
          <a:lnRef idx="3">
            <a:schemeClr val="lt1"/>
          </a:lnRef>
          <a:fillRef idx="1">
            <a:schemeClr val="accent1"/>
          </a:fillRef>
          <a:effectRef idx="1">
            <a:schemeClr val="accent1"/>
          </a:effectRef>
          <a:fontRef idx="minor">
            <a:schemeClr val="lt1"/>
          </a:fontRef>
        </p:style>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4205" y="914400"/>
            <a:ext cx="831195" cy="7487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95986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response</a:t>
            </a:r>
          </a:p>
        </p:txBody>
      </p:sp>
      <p:sp>
        <p:nvSpPr>
          <p:cNvPr id="3" name="Content Placeholder 2"/>
          <p:cNvSpPr>
            <a:spLocks noGrp="1"/>
          </p:cNvSpPr>
          <p:nvPr>
            <p:ph idx="1"/>
          </p:nvPr>
        </p:nvSpPr>
        <p:spPr>
          <a:xfrm>
            <a:off x="519113" y="2667000"/>
            <a:ext cx="8318500" cy="3733800"/>
          </a:xfrm>
        </p:spPr>
        <p:txBody>
          <a:bodyPr/>
          <a:lstStyle/>
          <a:p>
            <a:r>
              <a:rPr lang="en-US" dirty="0" smtClean="0"/>
              <a:t>Guidewire application sends </a:t>
            </a:r>
            <a:r>
              <a:rPr lang="en-US" dirty="0"/>
              <a:t>message </a:t>
            </a:r>
            <a:r>
              <a:rPr lang="en-US" dirty="0" smtClean="0"/>
              <a:t>to external </a:t>
            </a:r>
            <a:r>
              <a:rPr lang="en-US" dirty="0"/>
              <a:t>system </a:t>
            </a:r>
            <a:endParaRPr lang="en-US" dirty="0" smtClean="0"/>
          </a:p>
          <a:p>
            <a:pPr lvl="1"/>
            <a:r>
              <a:rPr lang="en-US" dirty="0" smtClean="0"/>
              <a:t>No ACK or NACK from external system</a:t>
            </a:r>
          </a:p>
          <a:p>
            <a:r>
              <a:rPr lang="en-US" dirty="0" smtClean="0"/>
              <a:t>Guidewire </a:t>
            </a:r>
            <a:r>
              <a:rPr lang="en-US" dirty="0"/>
              <a:t>application response</a:t>
            </a:r>
          </a:p>
          <a:p>
            <a:pPr lvl="1"/>
            <a:r>
              <a:rPr lang="en-US" dirty="0" smtClean="0"/>
              <a:t>Keeps the </a:t>
            </a:r>
            <a:r>
              <a:rPr lang="en-US" dirty="0"/>
              <a:t>message </a:t>
            </a:r>
            <a:r>
              <a:rPr lang="en-US" dirty="0" smtClean="0"/>
              <a:t>in the Message table</a:t>
            </a:r>
            <a:endParaRPr lang="en-US" dirty="0"/>
          </a:p>
          <a:p>
            <a:r>
              <a:rPr lang="en-US" dirty="0" smtClean="0"/>
              <a:t>Consider batch process to purge message </a:t>
            </a:r>
            <a:r>
              <a:rPr lang="en-US" dirty="0" smtClean="0"/>
              <a:t>table and avoid manual intervention</a:t>
            </a:r>
            <a:endParaRPr lang="en-US" dirty="0" smtClean="0"/>
          </a:p>
          <a:p>
            <a:pPr lvl="1"/>
            <a:r>
              <a:rPr lang="en-US" dirty="0" smtClean="0"/>
              <a:t>Apply logic for overdue messages</a:t>
            </a:r>
          </a:p>
          <a:p>
            <a:pPr lvl="1"/>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8056563" cy="126682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9440" y="914400"/>
            <a:ext cx="1065960" cy="70048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84056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Line 75"/>
          <p:cNvSpPr>
            <a:spLocks noChangeShapeType="1"/>
          </p:cNvSpPr>
          <p:nvPr/>
        </p:nvSpPr>
        <p:spPr bwMode="auto">
          <a:xfrm flipH="1">
            <a:off x="1517896" y="5518205"/>
            <a:ext cx="3297223" cy="0"/>
          </a:xfrm>
          <a:prstGeom prst="line">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0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196" y="4648200"/>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6" name="Line 77"/>
          <p:cNvSpPr>
            <a:spLocks noChangeShapeType="1"/>
          </p:cNvSpPr>
          <p:nvPr/>
        </p:nvSpPr>
        <p:spPr bwMode="auto">
          <a:xfrm flipH="1">
            <a:off x="1502216" y="3530023"/>
            <a:ext cx="3312903" cy="0"/>
          </a:xfrm>
          <a:prstGeom prst="line">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0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196" y="2667000"/>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196" y="936154"/>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a:t>Acknowledgement </a:t>
            </a:r>
            <a:r>
              <a:rPr lang="en-US" dirty="0" smtClean="0"/>
              <a:t>mechanisms</a:t>
            </a:r>
            <a:endParaRPr lang="en-US" dirty="0"/>
          </a:p>
        </p:txBody>
      </p:sp>
      <p:sp>
        <p:nvSpPr>
          <p:cNvPr id="2" name="Content Placeholder 1"/>
          <p:cNvSpPr>
            <a:spLocks noGrp="1"/>
          </p:cNvSpPr>
          <p:nvPr>
            <p:ph sz="half" idx="2"/>
          </p:nvPr>
        </p:nvSpPr>
        <p:spPr>
          <a:xfrm>
            <a:off x="5867400" y="914401"/>
            <a:ext cx="2956560" cy="5475289"/>
          </a:xfrm>
        </p:spPr>
        <p:txBody>
          <a:bodyPr/>
          <a:lstStyle/>
          <a:p>
            <a:r>
              <a:rPr lang="en-US" dirty="0" smtClean="0"/>
              <a:t>Messaging destinations require acknowledgement mechanisms</a:t>
            </a:r>
          </a:p>
          <a:p>
            <a:r>
              <a:rPr lang="en-US" dirty="0" smtClean="0"/>
              <a:t>Synchronous </a:t>
            </a:r>
            <a:r>
              <a:rPr lang="en-US" dirty="0"/>
              <a:t>with the sending of </a:t>
            </a:r>
            <a:r>
              <a:rPr lang="en-US" dirty="0" smtClean="0"/>
              <a:t>message</a:t>
            </a:r>
          </a:p>
          <a:p>
            <a:r>
              <a:rPr lang="en-US" dirty="0" smtClean="0"/>
              <a:t>Asynchronous via an API</a:t>
            </a:r>
          </a:p>
          <a:p>
            <a:r>
              <a:rPr lang="en-US" dirty="0" smtClean="0"/>
              <a:t>Asynchronous via a listener or polling mechanism</a:t>
            </a:r>
            <a:endParaRPr lang="en-US" dirty="0"/>
          </a:p>
        </p:txBody>
      </p:sp>
      <p:sp>
        <p:nvSpPr>
          <p:cNvPr id="118" name="Text Box 28"/>
          <p:cNvSpPr txBox="1">
            <a:spLocks noChangeArrowheads="1"/>
          </p:cNvSpPr>
          <p:nvPr/>
        </p:nvSpPr>
        <p:spPr bwMode="auto">
          <a:xfrm>
            <a:off x="2633663" y="5679757"/>
            <a:ext cx="209073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a:solidFill>
                  <a:schemeClr val="bg1"/>
                </a:solidFill>
              </a:rPr>
              <a:t>Asynchronous</a:t>
            </a:r>
            <a:br>
              <a:rPr lang="en-US" sz="1600" dirty="0">
                <a:solidFill>
                  <a:schemeClr val="bg1"/>
                </a:solidFill>
              </a:rPr>
            </a:br>
            <a:r>
              <a:rPr lang="en-US" sz="1600" dirty="0">
                <a:solidFill>
                  <a:schemeClr val="bg1"/>
                </a:solidFill>
              </a:rPr>
              <a:t>listener / polling</a:t>
            </a:r>
          </a:p>
        </p:txBody>
      </p:sp>
      <p:sp>
        <p:nvSpPr>
          <p:cNvPr id="146" name="Line 57"/>
          <p:cNvSpPr>
            <a:spLocks noChangeShapeType="1"/>
          </p:cNvSpPr>
          <p:nvPr/>
        </p:nvSpPr>
        <p:spPr bwMode="auto">
          <a:xfrm>
            <a:off x="1517897" y="1521091"/>
            <a:ext cx="1639874" cy="0"/>
          </a:xfrm>
          <a:prstGeom prst="line">
            <a:avLst/>
          </a:prstGeom>
          <a:noFill/>
          <a:ln w="28575">
            <a:solidFill>
              <a:schemeClr val="accent6"/>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63" name="Line 74"/>
          <p:cNvSpPr>
            <a:spLocks noChangeShapeType="1"/>
          </p:cNvSpPr>
          <p:nvPr/>
        </p:nvSpPr>
        <p:spPr bwMode="auto">
          <a:xfrm>
            <a:off x="1533577" y="5250640"/>
            <a:ext cx="3281544"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65" name="Line 76"/>
          <p:cNvSpPr>
            <a:spLocks noChangeShapeType="1"/>
          </p:cNvSpPr>
          <p:nvPr/>
        </p:nvSpPr>
        <p:spPr bwMode="auto">
          <a:xfrm>
            <a:off x="1533576" y="3269673"/>
            <a:ext cx="3281545"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177" name="Text Box 88"/>
          <p:cNvSpPr txBox="1">
            <a:spLocks noChangeArrowheads="1"/>
          </p:cNvSpPr>
          <p:nvPr/>
        </p:nvSpPr>
        <p:spPr bwMode="auto">
          <a:xfrm>
            <a:off x="2633662" y="3694749"/>
            <a:ext cx="209073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bg1"/>
                </a:solidFill>
              </a:rPr>
              <a:t>Asynchronous </a:t>
            </a:r>
            <a:br>
              <a:rPr lang="en-US" sz="1600" dirty="0" smtClean="0">
                <a:solidFill>
                  <a:schemeClr val="bg1"/>
                </a:solidFill>
              </a:rPr>
            </a:br>
            <a:r>
              <a:rPr lang="en-US" sz="1600" dirty="0" smtClean="0">
                <a:solidFill>
                  <a:schemeClr val="bg1"/>
                </a:solidFill>
              </a:rPr>
              <a:t>API</a:t>
            </a:r>
            <a:endParaRPr lang="en-US" sz="1600" dirty="0">
              <a:solidFill>
                <a:schemeClr val="bg1"/>
              </a:solidFill>
            </a:endParaRPr>
          </a:p>
        </p:txBody>
      </p:sp>
      <p:sp>
        <p:nvSpPr>
          <p:cNvPr id="178" name="Text Box 89"/>
          <p:cNvSpPr txBox="1">
            <a:spLocks noChangeArrowheads="1"/>
          </p:cNvSpPr>
          <p:nvPr/>
        </p:nvSpPr>
        <p:spPr bwMode="auto">
          <a:xfrm>
            <a:off x="2633663" y="1717357"/>
            <a:ext cx="181451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bg1"/>
                </a:solidFill>
              </a:rPr>
              <a:t>Synchronous</a:t>
            </a:r>
            <a:endParaRPr lang="en-US" sz="1600" dirty="0">
              <a:solidFill>
                <a:schemeClr val="bg1"/>
              </a:solidFill>
            </a:endParaRPr>
          </a:p>
        </p:txBody>
      </p:sp>
      <p:sp>
        <p:nvSpPr>
          <p:cNvPr id="248" name="Line 57"/>
          <p:cNvSpPr>
            <a:spLocks noChangeShapeType="1"/>
          </p:cNvSpPr>
          <p:nvPr/>
        </p:nvSpPr>
        <p:spPr bwMode="auto">
          <a:xfrm>
            <a:off x="3157771" y="1521229"/>
            <a:ext cx="1657350"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119" name="Picture 30" descr="icon_TrainingAp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1161" y="1488373"/>
            <a:ext cx="461596" cy="4609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 name="icn Msg Destin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914400"/>
            <a:ext cx="750999" cy="9300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5" name="Picture 30" descr="icon_TrainingAp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0004" y="3469573"/>
            <a:ext cx="461596" cy="4609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icn Msg Destin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243" y="2895600"/>
            <a:ext cx="750999" cy="9300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7" name="Picture 30" descr="icon_TrainingAp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1161" y="5450773"/>
            <a:ext cx="461596" cy="460949"/>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icn Msg Destin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4876800"/>
            <a:ext cx="750999" cy="93004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inc Msg Send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1231162"/>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4" name="inc Msg Send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2962008"/>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6" name="inc Msg Send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4943208"/>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inc Msg Reply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3443226"/>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5410200"/>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9" name="inc Msg Reply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1417704"/>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17978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Plugins that acknowledge messages</a:t>
            </a:r>
            <a:endParaRPr lang="en-US" dirty="0"/>
          </a:p>
        </p:txBody>
      </p:sp>
      <p:cxnSp>
        <p:nvCxnSpPr>
          <p:cNvPr id="205" name="Elbow Connector 204"/>
          <p:cNvCxnSpPr/>
          <p:nvPr/>
        </p:nvCxnSpPr>
        <p:spPr bwMode="auto">
          <a:xfrm rot="5400000">
            <a:off x="6438055" y="3680295"/>
            <a:ext cx="2135290" cy="1905000"/>
          </a:xfrm>
          <a:prstGeom prst="bentConnector3">
            <a:avLst>
              <a:gd name="adj1" fmla="val 99960"/>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06" name="Elbow Connector 205"/>
          <p:cNvCxnSpPr/>
          <p:nvPr/>
        </p:nvCxnSpPr>
        <p:spPr bwMode="auto">
          <a:xfrm rot="10800000" flipV="1">
            <a:off x="6553202" y="3565150"/>
            <a:ext cx="1447799" cy="1006849"/>
          </a:xfrm>
          <a:prstGeom prst="bentConnector3">
            <a:avLst>
              <a:gd name="adj1" fmla="val 658"/>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07" name="Line 57"/>
          <p:cNvSpPr>
            <a:spLocks noChangeShapeType="1"/>
          </p:cNvSpPr>
          <p:nvPr/>
        </p:nvSpPr>
        <p:spPr bwMode="auto">
          <a:xfrm>
            <a:off x="6636770" y="3403830"/>
            <a:ext cx="1113957" cy="0"/>
          </a:xfrm>
          <a:prstGeom prst="line">
            <a:avLst/>
          </a:prstGeom>
          <a:noFill/>
          <a:ln w="28575">
            <a:solidFill>
              <a:schemeClr val="accent6"/>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114" name="elb 2"/>
          <p:cNvCxnSpPr/>
          <p:nvPr/>
        </p:nvCxnSpPr>
        <p:spPr bwMode="auto">
          <a:xfrm rot="16200000" flipH="1">
            <a:off x="4014860" y="1452823"/>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8" name="tx ext sys"/>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169" name="txt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170" name="ln Sending"/>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171" name="Elbow Connector 170"/>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93" name="Text Box 52"/>
          <p:cNvSpPr txBox="1">
            <a:spLocks noChangeArrowheads="1"/>
          </p:cNvSpPr>
          <p:nvPr/>
        </p:nvSpPr>
        <p:spPr bwMode="auto">
          <a:xfrm>
            <a:off x="2657475" y="564610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smtClean="0">
                <a:solidFill>
                  <a:schemeClr val="bg1"/>
                </a:solidFill>
              </a:rPr>
              <a:t>Reply</a:t>
            </a:r>
            <a:r>
              <a:rPr lang="en-US" sz="1600" dirty="0">
                <a:solidFill>
                  <a:schemeClr val="bg1"/>
                </a:solidFill>
              </a:rPr>
              <a:t/>
            </a:r>
            <a:br>
              <a:rPr lang="en-US" sz="1600" dirty="0">
                <a:solidFill>
                  <a:schemeClr val="bg1"/>
                </a:solidFill>
              </a:rPr>
            </a:br>
            <a:r>
              <a:rPr lang="en-US" sz="1600" dirty="0">
                <a:solidFill>
                  <a:schemeClr val="bg1"/>
                </a:solidFill>
              </a:rPr>
              <a:t>Plugin</a:t>
            </a:r>
          </a:p>
        </p:txBody>
      </p:sp>
      <p:pic>
        <p:nvPicPr>
          <p:cNvPr id="195" name="inc Msg Se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8" name="txt Plg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pic>
        <p:nvPicPr>
          <p:cNvPr id="199" name="icn Plg Request"/>
          <p:cNvPicPr>
            <a:picLocks noChangeAspect="1" noChangeArrowheads="1"/>
          </p:cNvPicPr>
          <p:nvPr/>
        </p:nvPicPr>
        <p:blipFill>
          <a:blip r:embed="rId5">
            <a:lum contrast="-40000"/>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1" name="icn Plg Repl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2946" y="52651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2"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Transport</a:t>
            </a:r>
            <a:br>
              <a:rPr lang="en-US" sz="1600" dirty="0">
                <a:solidFill>
                  <a:schemeClr val="bg1"/>
                </a:solidFill>
              </a:rPr>
            </a:br>
            <a:r>
              <a:rPr lang="en-US" sz="1600" dirty="0">
                <a:solidFill>
                  <a:schemeClr val="bg1"/>
                </a:solidFill>
              </a:rPr>
              <a:t>Plugin</a:t>
            </a:r>
          </a:p>
        </p:txBody>
      </p:sp>
      <p:pic>
        <p:nvPicPr>
          <p:cNvPr id="203" name="inc Plg Transpo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04" name="tbl XX_Msg"/>
          <p:cNvGraphicFramePr>
            <a:graphicFrameLocks noGrp="1"/>
          </p:cNvGraphicFramePr>
          <p:nvPr>
            <p:extLst>
              <p:ext uri="{D42A27DB-BD31-4B8C-83A1-F6EECF244321}">
                <p14:modId xmlns:p14="http://schemas.microsoft.com/office/powerpoint/2010/main" val="2176817709"/>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bl>
          </a:graphicData>
        </a:graphic>
      </p:graphicFrame>
      <p:sp>
        <p:nvSpPr>
          <p:cNvPr id="210" name="txt synch reply"/>
          <p:cNvSpPr txBox="1">
            <a:spLocks noChangeArrowheads="1"/>
          </p:cNvSpPr>
          <p:nvPr/>
        </p:nvSpPr>
        <p:spPr bwMode="auto">
          <a:xfrm>
            <a:off x="5105400" y="3154624"/>
            <a:ext cx="23685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smtClean="0">
                <a:solidFill>
                  <a:srgbClr val="009900"/>
                </a:solidFill>
              </a:rPr>
              <a:t>synchronous </a:t>
            </a:r>
            <a:br>
              <a:rPr lang="en-US" sz="1600" dirty="0" smtClean="0">
                <a:solidFill>
                  <a:srgbClr val="009900"/>
                </a:solidFill>
              </a:rPr>
            </a:br>
            <a:r>
              <a:rPr lang="en-US" sz="1600" dirty="0" smtClean="0">
                <a:solidFill>
                  <a:srgbClr val="009900"/>
                </a:solidFill>
              </a:rPr>
              <a:t>reply</a:t>
            </a:r>
            <a:endParaRPr lang="en-US" sz="1600" dirty="0">
              <a:solidFill>
                <a:srgbClr val="009900"/>
              </a:solidFill>
            </a:endParaRPr>
          </a:p>
        </p:txBody>
      </p:sp>
      <p:sp>
        <p:nvSpPr>
          <p:cNvPr id="211" name="txt asynch reply plgn"/>
          <p:cNvSpPr txBox="1">
            <a:spLocks noChangeArrowheads="1"/>
          </p:cNvSpPr>
          <p:nvPr/>
        </p:nvSpPr>
        <p:spPr bwMode="auto">
          <a:xfrm>
            <a:off x="5105400" y="5339715"/>
            <a:ext cx="2459037"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rgbClr val="009900"/>
                </a:solidFill>
              </a:rPr>
              <a:t>asynchronous</a:t>
            </a:r>
            <a:br>
              <a:rPr lang="en-US" sz="1600" dirty="0">
                <a:solidFill>
                  <a:srgbClr val="009900"/>
                </a:solidFill>
              </a:rPr>
            </a:br>
            <a:r>
              <a:rPr lang="en-US" sz="1600" dirty="0">
                <a:solidFill>
                  <a:srgbClr val="009900"/>
                </a:solidFill>
              </a:rPr>
              <a:t>reply </a:t>
            </a:r>
            <a:r>
              <a:rPr lang="en-US" sz="1600" dirty="0" smtClean="0">
                <a:solidFill>
                  <a:srgbClr val="009900"/>
                </a:solidFill>
              </a:rPr>
              <a:t>via </a:t>
            </a:r>
            <a:br>
              <a:rPr lang="en-US" sz="1600" dirty="0" smtClean="0">
                <a:solidFill>
                  <a:srgbClr val="009900"/>
                </a:solidFill>
              </a:rPr>
            </a:br>
            <a:r>
              <a:rPr lang="en-US" sz="1600" dirty="0" smtClean="0">
                <a:solidFill>
                  <a:srgbClr val="009900"/>
                </a:solidFill>
              </a:rPr>
              <a:t>listener </a:t>
            </a:r>
            <a:br>
              <a:rPr lang="en-US" sz="1600" dirty="0" smtClean="0">
                <a:solidFill>
                  <a:srgbClr val="009900"/>
                </a:solidFill>
              </a:rPr>
            </a:br>
            <a:r>
              <a:rPr lang="en-US" sz="1600" dirty="0" smtClean="0">
                <a:solidFill>
                  <a:srgbClr val="009900"/>
                </a:solidFill>
              </a:rPr>
              <a:t>or </a:t>
            </a:r>
            <a:r>
              <a:rPr lang="en-US" sz="1600" dirty="0">
                <a:solidFill>
                  <a:srgbClr val="009900"/>
                </a:solidFill>
              </a:rPr>
              <a:t>polling</a:t>
            </a:r>
          </a:p>
        </p:txBody>
      </p:sp>
      <p:sp>
        <p:nvSpPr>
          <p:cNvPr id="212" name="txt asynch reply API"/>
          <p:cNvSpPr txBox="1">
            <a:spLocks noChangeArrowheads="1"/>
          </p:cNvSpPr>
          <p:nvPr/>
        </p:nvSpPr>
        <p:spPr bwMode="auto">
          <a:xfrm>
            <a:off x="5105400" y="4214336"/>
            <a:ext cx="155733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rgbClr val="009900"/>
                </a:solidFill>
              </a:rPr>
              <a:t>asynchronous</a:t>
            </a:r>
            <a:br>
              <a:rPr lang="en-US" sz="1600" dirty="0">
                <a:solidFill>
                  <a:srgbClr val="009900"/>
                </a:solidFill>
              </a:rPr>
            </a:br>
            <a:r>
              <a:rPr lang="en-US" sz="1600" dirty="0">
                <a:solidFill>
                  <a:srgbClr val="009900"/>
                </a:solidFill>
              </a:rPr>
              <a:t>reply </a:t>
            </a:r>
            <a:r>
              <a:rPr lang="en-US" sz="1600" dirty="0" smtClean="0">
                <a:solidFill>
                  <a:srgbClr val="009900"/>
                </a:solidFill>
              </a:rPr>
              <a:t>via </a:t>
            </a:r>
            <a:br>
              <a:rPr lang="en-US" sz="1600" dirty="0" smtClean="0">
                <a:solidFill>
                  <a:srgbClr val="009900"/>
                </a:solidFill>
              </a:rPr>
            </a:br>
            <a:r>
              <a:rPr lang="en-US" sz="1600" dirty="0" smtClean="0">
                <a:solidFill>
                  <a:srgbClr val="009900"/>
                </a:solidFill>
              </a:rPr>
              <a:t>API</a:t>
            </a:r>
            <a:endParaRPr lang="en-US" sz="1600" dirty="0">
              <a:solidFill>
                <a:srgbClr val="009900"/>
              </a:solidFill>
            </a:endParaRPr>
          </a:p>
        </p:txBody>
      </p:sp>
      <p:pic>
        <p:nvPicPr>
          <p:cNvPr id="213" name="icn AOU"/>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45077" y="4005326"/>
            <a:ext cx="1012961" cy="10820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4" name="Text Box 52"/>
          <p:cNvSpPr txBox="1">
            <a:spLocks noChangeArrowheads="1"/>
          </p:cNvSpPr>
          <p:nvPr/>
        </p:nvSpPr>
        <p:spPr bwMode="auto">
          <a:xfrm>
            <a:off x="2659380" y="4343400"/>
            <a:ext cx="128746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smtClean="0">
                <a:solidFill>
                  <a:schemeClr val="bg1"/>
                </a:solidFill>
              </a:rPr>
              <a:t>Web service</a:t>
            </a:r>
            <a:br>
              <a:rPr lang="en-US" sz="1600" dirty="0" smtClean="0">
                <a:solidFill>
                  <a:schemeClr val="bg1"/>
                </a:solidFill>
              </a:rPr>
            </a:br>
            <a:r>
              <a:rPr lang="en-US" sz="1600" dirty="0" smtClean="0">
                <a:solidFill>
                  <a:schemeClr val="bg1"/>
                </a:solidFill>
              </a:rPr>
              <a:t>or socket</a:t>
            </a:r>
            <a:endParaRPr lang="en-US" sz="1600" dirty="0">
              <a:solidFill>
                <a:schemeClr val="bg1"/>
              </a:solidFill>
            </a:endParaRPr>
          </a:p>
        </p:txBody>
      </p:sp>
      <p:pic>
        <p:nvPicPr>
          <p:cNvPr id="216" name="inc Msg Reply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21464" y="4419600"/>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9"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21464" y="5562600"/>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0" name="inc Msg Reply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21464" y="3261792"/>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66269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acknowledgement transactions</a:t>
            </a:r>
          </a:p>
        </p:txBody>
      </p:sp>
      <p:sp>
        <p:nvSpPr>
          <p:cNvPr id="4" name="Content Placeholder 3"/>
          <p:cNvSpPr>
            <a:spLocks noGrp="1"/>
          </p:cNvSpPr>
          <p:nvPr>
            <p:ph idx="1"/>
          </p:nvPr>
        </p:nvSpPr>
        <p:spPr>
          <a:xfrm>
            <a:off x="519113" y="4038600"/>
            <a:ext cx="8318500" cy="2362200"/>
          </a:xfrm>
        </p:spPr>
        <p:txBody>
          <a:bodyPr/>
          <a:lstStyle/>
          <a:p>
            <a:r>
              <a:rPr lang="en-US" dirty="0" smtClean="0"/>
              <a:t>Synchronously </a:t>
            </a:r>
            <a:r>
              <a:rPr lang="en-US" dirty="0"/>
              <a:t>acknowledged </a:t>
            </a:r>
            <a:r>
              <a:rPr lang="en-US" dirty="0" smtClean="0"/>
              <a:t>message</a:t>
            </a:r>
            <a:endParaRPr lang="en-US" dirty="0"/>
          </a:p>
          <a:p>
            <a:pPr lvl="1"/>
            <a:r>
              <a:rPr lang="en-US" dirty="0" smtClean="0"/>
              <a:t>Acknowledgement processed </a:t>
            </a:r>
            <a:r>
              <a:rPr lang="en-US" dirty="0"/>
              <a:t>in the </a:t>
            </a:r>
            <a:r>
              <a:rPr lang="en-US" dirty="0" smtClean="0"/>
              <a:t>sending transaction, trans 3</a:t>
            </a:r>
          </a:p>
          <a:p>
            <a:pPr lvl="1"/>
            <a:r>
              <a:rPr lang="en-US" dirty="0" smtClean="0"/>
              <a:t>Messaging transport plugin acknowledges</a:t>
            </a:r>
            <a:endParaRPr lang="en-US" dirty="0"/>
          </a:p>
          <a:p>
            <a:r>
              <a:rPr lang="en-US" dirty="0" smtClean="0"/>
              <a:t>Asynchronously </a:t>
            </a:r>
            <a:r>
              <a:rPr lang="en-US" dirty="0"/>
              <a:t>acknowledged message:</a:t>
            </a:r>
          </a:p>
          <a:p>
            <a:pPr lvl="1"/>
            <a:r>
              <a:rPr lang="en-US" dirty="0" smtClean="0"/>
              <a:t>Acknowledgement </a:t>
            </a:r>
            <a:r>
              <a:rPr lang="en-US" dirty="0"/>
              <a:t>processed in </a:t>
            </a:r>
            <a:r>
              <a:rPr lang="en-US" dirty="0" smtClean="0"/>
              <a:t>separate transaction, trans 4</a:t>
            </a:r>
          </a:p>
          <a:p>
            <a:pPr lvl="1"/>
            <a:r>
              <a:rPr lang="en-US" dirty="0" smtClean="0"/>
              <a:t>Remote call API or Messaging reply plugin acknowledges</a:t>
            </a:r>
            <a:endParaRPr lang="en-US" dirty="0"/>
          </a:p>
        </p:txBody>
      </p:sp>
      <p:sp>
        <p:nvSpPr>
          <p:cNvPr id="41" name="Line 34"/>
          <p:cNvSpPr>
            <a:spLocks noChangeShapeType="1"/>
          </p:cNvSpPr>
          <p:nvPr/>
        </p:nvSpPr>
        <p:spPr bwMode="auto">
          <a:xfrm>
            <a:off x="4414838" y="857250"/>
            <a:ext cx="0" cy="3014663"/>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dirty="0"/>
          </a:p>
        </p:txBody>
      </p:sp>
      <p:sp>
        <p:nvSpPr>
          <p:cNvPr id="75" name="AutoShape 36"/>
          <p:cNvSpPr>
            <a:spLocks noChangeArrowheads="1"/>
          </p:cNvSpPr>
          <p:nvPr/>
        </p:nvSpPr>
        <p:spPr bwMode="auto">
          <a:xfrm>
            <a:off x="5394325" y="960438"/>
            <a:ext cx="2433638" cy="619125"/>
          </a:xfrm>
          <a:prstGeom prst="cube">
            <a:avLst>
              <a:gd name="adj" fmla="val 17394"/>
            </a:avLst>
          </a:prstGeom>
          <a:solidFill>
            <a:schemeClr val="tx1">
              <a:lumMod val="95000"/>
            </a:schemeClr>
          </a:solidFill>
          <a:ln w="19050">
            <a:solidFill>
              <a:schemeClr val="bg1"/>
            </a:solidFill>
            <a:miter lim="800000"/>
            <a:headEnd/>
            <a:tailEnd/>
          </a:ln>
        </p:spPr>
        <p:txBody>
          <a:bodyPr lIns="0" tIns="0" rIns="0" bIns="0" anchor="ctr">
            <a:spAutoFit/>
          </a:bodyPr>
          <a:lstStyle/>
          <a:p>
            <a:endParaRPr lang="en-US" dirty="0"/>
          </a:p>
        </p:txBody>
      </p:sp>
      <p:sp>
        <p:nvSpPr>
          <p:cNvPr id="76" name="AutoShape 37"/>
          <p:cNvSpPr>
            <a:spLocks noChangeArrowheads="1"/>
          </p:cNvSpPr>
          <p:nvPr/>
        </p:nvSpPr>
        <p:spPr bwMode="auto">
          <a:xfrm>
            <a:off x="1336557" y="960438"/>
            <a:ext cx="2930643" cy="619125"/>
          </a:xfrm>
          <a:prstGeom prst="cube">
            <a:avLst>
              <a:gd name="adj" fmla="val 17394"/>
            </a:avLst>
          </a:prstGeom>
          <a:solidFill>
            <a:schemeClr val="tx1">
              <a:lumMod val="95000"/>
            </a:schemeClr>
          </a:solidFill>
          <a:ln w="19050">
            <a:solidFill>
              <a:schemeClr val="bg1"/>
            </a:solidFill>
            <a:miter lim="800000"/>
            <a:headEnd/>
            <a:tailEnd/>
          </a:ln>
        </p:spPr>
        <p:txBody>
          <a:bodyPr wrap="square" lIns="0" tIns="0" rIns="0" bIns="0" anchor="ctr">
            <a:spAutoFit/>
          </a:bodyPr>
          <a:lstStyle/>
          <a:p>
            <a:endParaRPr lang="en-US" dirty="0"/>
          </a:p>
        </p:txBody>
      </p:sp>
      <p:sp>
        <p:nvSpPr>
          <p:cNvPr id="77" name="Text Box 38"/>
          <p:cNvSpPr txBox="1">
            <a:spLocks noChangeArrowheads="1"/>
          </p:cNvSpPr>
          <p:nvPr/>
        </p:nvSpPr>
        <p:spPr bwMode="auto">
          <a:xfrm>
            <a:off x="1595071" y="1176338"/>
            <a:ext cx="24355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smtClean="0">
                <a:solidFill>
                  <a:srgbClr val="009900"/>
                </a:solidFill>
              </a:rPr>
              <a:t>Application server(s</a:t>
            </a:r>
            <a:r>
              <a:rPr lang="en-US" dirty="0">
                <a:solidFill>
                  <a:srgbClr val="009900"/>
                </a:solidFill>
              </a:rPr>
              <a:t>)</a:t>
            </a:r>
          </a:p>
        </p:txBody>
      </p:sp>
      <p:sp>
        <p:nvSpPr>
          <p:cNvPr id="78" name="Text Box 39"/>
          <p:cNvSpPr txBox="1">
            <a:spLocks noChangeArrowheads="1"/>
          </p:cNvSpPr>
          <p:nvPr/>
        </p:nvSpPr>
        <p:spPr bwMode="auto">
          <a:xfrm>
            <a:off x="5432425" y="1176338"/>
            <a:ext cx="23701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rgbClr val="009900"/>
                </a:solidFill>
              </a:rPr>
              <a:t>Batch </a:t>
            </a:r>
            <a:r>
              <a:rPr lang="en-US" dirty="0">
                <a:solidFill>
                  <a:srgbClr val="009900"/>
                </a:solidFill>
              </a:rPr>
              <a:t>server</a:t>
            </a:r>
          </a:p>
        </p:txBody>
      </p:sp>
      <p:sp>
        <p:nvSpPr>
          <p:cNvPr id="79" name="Freeform 28"/>
          <p:cNvSpPr>
            <a:spLocks/>
          </p:cNvSpPr>
          <p:nvPr/>
        </p:nvSpPr>
        <p:spPr bwMode="auto">
          <a:xfrm>
            <a:off x="5243513" y="2869019"/>
            <a:ext cx="2584450" cy="353000"/>
          </a:xfrm>
          <a:custGeom>
            <a:avLst/>
            <a:gdLst>
              <a:gd name="T0" fmla="*/ 2147483647 w 1611"/>
              <a:gd name="T1" fmla="*/ 2147483647 h 261"/>
              <a:gd name="T2" fmla="*/ 2147483647 w 1611"/>
              <a:gd name="T3" fmla="*/ 2147483647 h 261"/>
              <a:gd name="T4" fmla="*/ 2147483647 w 1611"/>
              <a:gd name="T5" fmla="*/ 0 h 261"/>
              <a:gd name="T6" fmla="*/ 0 w 1611"/>
              <a:gd name="T7" fmla="*/ 0 h 261"/>
              <a:gd name="T8" fmla="*/ 0 60000 65536"/>
              <a:gd name="T9" fmla="*/ 0 60000 65536"/>
              <a:gd name="T10" fmla="*/ 0 60000 65536"/>
              <a:gd name="T11" fmla="*/ 0 60000 65536"/>
              <a:gd name="T12" fmla="*/ 0 w 1611"/>
              <a:gd name="T13" fmla="*/ 0 h 261"/>
              <a:gd name="T14" fmla="*/ 1611 w 1611"/>
              <a:gd name="T15" fmla="*/ 261 h 261"/>
            </a:gdLst>
            <a:ahLst/>
            <a:cxnLst>
              <a:cxn ang="T8">
                <a:pos x="T0" y="T1"/>
              </a:cxn>
              <a:cxn ang="T9">
                <a:pos x="T2" y="T3"/>
              </a:cxn>
              <a:cxn ang="T10">
                <a:pos x="T4" y="T5"/>
              </a:cxn>
              <a:cxn ang="T11">
                <a:pos x="T6" y="T7"/>
              </a:cxn>
            </a:cxnLst>
            <a:rect l="T12" t="T13" r="T14" b="T15"/>
            <a:pathLst>
              <a:path w="1611" h="261">
                <a:moveTo>
                  <a:pt x="1611" y="261"/>
                </a:moveTo>
                <a:lnTo>
                  <a:pt x="144" y="261"/>
                </a:lnTo>
                <a:lnTo>
                  <a:pt x="144" y="0"/>
                </a:lnTo>
                <a:lnTo>
                  <a:pt x="0" y="0"/>
                </a:lnTo>
              </a:path>
            </a:pathLst>
          </a:cu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pic>
        <p:nvPicPr>
          <p:cNvPr id="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1238" y="2376487"/>
            <a:ext cx="1554125" cy="10302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 name="Line 23"/>
          <p:cNvSpPr>
            <a:spLocks noChangeShapeType="1"/>
          </p:cNvSpPr>
          <p:nvPr/>
        </p:nvSpPr>
        <p:spPr bwMode="auto">
          <a:xfrm>
            <a:off x="1700213" y="2743200"/>
            <a:ext cx="1914525"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82" name="Line 24"/>
          <p:cNvSpPr>
            <a:spLocks noChangeShapeType="1"/>
          </p:cNvSpPr>
          <p:nvPr/>
        </p:nvSpPr>
        <p:spPr bwMode="auto">
          <a:xfrm>
            <a:off x="5243513" y="2714625"/>
            <a:ext cx="2557462"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none" lIns="0" tIns="0" rIns="0" bIns="0" anchor="ctr">
            <a:spAutoFit/>
          </a:bodyPr>
          <a:lstStyle/>
          <a:p>
            <a:endParaRPr lang="en-US" dirty="0"/>
          </a:p>
        </p:txBody>
      </p:sp>
      <p:sp>
        <p:nvSpPr>
          <p:cNvPr id="83" name="Text Box 25"/>
          <p:cNvSpPr txBox="1">
            <a:spLocks noChangeArrowheads="1"/>
          </p:cNvSpPr>
          <p:nvPr/>
        </p:nvSpPr>
        <p:spPr bwMode="auto">
          <a:xfrm>
            <a:off x="1231900" y="1957387"/>
            <a:ext cx="23669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triggering and</a:t>
            </a:r>
            <a:br>
              <a:rPr lang="en-US" dirty="0">
                <a:solidFill>
                  <a:schemeClr val="accent1"/>
                </a:solidFill>
              </a:rPr>
            </a:br>
            <a:r>
              <a:rPr lang="en-US" dirty="0">
                <a:solidFill>
                  <a:schemeClr val="accent1"/>
                </a:solidFill>
              </a:rPr>
              <a:t>payload generation</a:t>
            </a:r>
          </a:p>
        </p:txBody>
      </p:sp>
      <p:sp>
        <p:nvSpPr>
          <p:cNvPr id="84" name="Text Box 26"/>
          <p:cNvSpPr txBox="1">
            <a:spLocks noChangeArrowheads="1"/>
          </p:cNvSpPr>
          <p:nvPr/>
        </p:nvSpPr>
        <p:spPr bwMode="auto">
          <a:xfrm>
            <a:off x="6494327" y="2010201"/>
            <a:ext cx="11715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sending to external system</a:t>
            </a:r>
          </a:p>
        </p:txBody>
      </p:sp>
      <p:sp>
        <p:nvSpPr>
          <p:cNvPr id="85" name="Text Box 27"/>
          <p:cNvSpPr txBox="1">
            <a:spLocks noChangeArrowheads="1"/>
          </p:cNvSpPr>
          <p:nvPr/>
        </p:nvSpPr>
        <p:spPr bwMode="auto">
          <a:xfrm>
            <a:off x="5511800" y="3324225"/>
            <a:ext cx="19843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accent1"/>
                </a:solidFill>
              </a:rPr>
              <a:t>processing</a:t>
            </a:r>
            <a:br>
              <a:rPr lang="en-US" dirty="0">
                <a:solidFill>
                  <a:schemeClr val="accent1"/>
                </a:solidFill>
              </a:rPr>
            </a:br>
            <a:r>
              <a:rPr lang="en-US" dirty="0">
                <a:solidFill>
                  <a:schemeClr val="accent1"/>
                </a:solidFill>
              </a:rPr>
              <a:t>acknowledgement</a:t>
            </a:r>
          </a:p>
        </p:txBody>
      </p:sp>
      <p:sp>
        <p:nvSpPr>
          <p:cNvPr id="86" name="Rectangle 29"/>
          <p:cNvSpPr>
            <a:spLocks noChangeArrowheads="1"/>
          </p:cNvSpPr>
          <p:nvPr/>
        </p:nvSpPr>
        <p:spPr bwMode="auto">
          <a:xfrm>
            <a:off x="1943100" y="2657475"/>
            <a:ext cx="1443038" cy="171450"/>
          </a:xfrm>
          <a:prstGeom prst="rect">
            <a:avLst/>
          </a:prstGeom>
          <a:solidFill>
            <a:schemeClr val="accent1"/>
          </a:solidFill>
          <a:ln w="19050" algn="ctr">
            <a:solidFill>
              <a:schemeClr val="bg1"/>
            </a:solidFill>
            <a:miter lim="800000"/>
            <a:headEnd/>
            <a:tailEnd/>
          </a:ln>
        </p:spPr>
        <p:txBody>
          <a:bodyPr wrap="none" lIns="0" tIns="0" rIns="0" bIns="0" anchor="ctr">
            <a:spAutoFit/>
          </a:bodyPr>
          <a:lstStyle/>
          <a:p>
            <a:endParaRPr lang="en-US" dirty="0"/>
          </a:p>
        </p:txBody>
      </p:sp>
      <p:sp>
        <p:nvSpPr>
          <p:cNvPr id="87" name="Rectangle 30"/>
          <p:cNvSpPr>
            <a:spLocks noChangeArrowheads="1"/>
          </p:cNvSpPr>
          <p:nvPr/>
        </p:nvSpPr>
        <p:spPr bwMode="auto">
          <a:xfrm>
            <a:off x="6324600" y="2638425"/>
            <a:ext cx="1005840" cy="171450"/>
          </a:xfrm>
          <a:prstGeom prst="rect">
            <a:avLst/>
          </a:prstGeom>
          <a:solidFill>
            <a:schemeClr val="accent1"/>
          </a:solidFill>
          <a:ln w="19050" algn="ctr">
            <a:solidFill>
              <a:schemeClr val="bg1"/>
            </a:solidFill>
            <a:miter lim="800000"/>
            <a:headEnd/>
            <a:tailEnd/>
          </a:ln>
        </p:spPr>
        <p:txBody>
          <a:bodyPr lIns="0" tIns="0" rIns="0" bIns="0" anchor="ctr">
            <a:spAutoFit/>
          </a:bodyPr>
          <a:lstStyle/>
          <a:p>
            <a:endParaRPr lang="en-US" dirty="0"/>
          </a:p>
        </p:txBody>
      </p:sp>
      <p:sp>
        <p:nvSpPr>
          <p:cNvPr id="88" name="Rectangle 32"/>
          <p:cNvSpPr>
            <a:spLocks noChangeArrowheads="1"/>
          </p:cNvSpPr>
          <p:nvPr/>
        </p:nvSpPr>
        <p:spPr bwMode="auto">
          <a:xfrm>
            <a:off x="5562600" y="2638425"/>
            <a:ext cx="671513"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89" name="Rectangle 33"/>
          <p:cNvSpPr>
            <a:spLocks noChangeArrowheads="1"/>
          </p:cNvSpPr>
          <p:nvPr/>
        </p:nvSpPr>
        <p:spPr bwMode="auto">
          <a:xfrm>
            <a:off x="5553075" y="3124200"/>
            <a:ext cx="1737360" cy="171450"/>
          </a:xfrm>
          <a:prstGeom prst="rect">
            <a:avLst/>
          </a:prstGeom>
          <a:solidFill>
            <a:srgbClr val="0066CC"/>
          </a:solidFill>
          <a:ln w="19050" algn="ctr">
            <a:solidFill>
              <a:schemeClr val="bg1"/>
            </a:solidFill>
            <a:prstDash val="sysDot"/>
            <a:miter lim="800000"/>
            <a:headEnd/>
            <a:tailEnd/>
          </a:ln>
        </p:spPr>
        <p:txBody>
          <a:bodyPr lIns="0" tIns="0" rIns="0" bIns="0" anchor="ctr">
            <a:spAutoFit/>
          </a:bodyPr>
          <a:lstStyle/>
          <a:p>
            <a:endParaRPr lang="en-US" dirty="0"/>
          </a:p>
        </p:txBody>
      </p:sp>
      <p:sp>
        <p:nvSpPr>
          <p:cNvPr id="90" name="Text Box 39"/>
          <p:cNvSpPr txBox="1">
            <a:spLocks noChangeArrowheads="1"/>
          </p:cNvSpPr>
          <p:nvPr/>
        </p:nvSpPr>
        <p:spPr bwMode="auto">
          <a:xfrm>
            <a:off x="2341563" y="26352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1</a:t>
            </a:r>
          </a:p>
        </p:txBody>
      </p:sp>
      <p:sp>
        <p:nvSpPr>
          <p:cNvPr id="91" name="Text Box 42"/>
          <p:cNvSpPr txBox="1">
            <a:spLocks noChangeArrowheads="1"/>
          </p:cNvSpPr>
          <p:nvPr/>
        </p:nvSpPr>
        <p:spPr bwMode="auto">
          <a:xfrm>
            <a:off x="6704013" y="26098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3</a:t>
            </a:r>
          </a:p>
        </p:txBody>
      </p:sp>
      <p:sp>
        <p:nvSpPr>
          <p:cNvPr id="92" name="Text Box 44"/>
          <p:cNvSpPr txBox="1">
            <a:spLocks noChangeArrowheads="1"/>
          </p:cNvSpPr>
          <p:nvPr/>
        </p:nvSpPr>
        <p:spPr bwMode="auto">
          <a:xfrm>
            <a:off x="6216650" y="3095625"/>
            <a:ext cx="60483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4</a:t>
            </a:r>
          </a:p>
        </p:txBody>
      </p:sp>
      <p:sp>
        <p:nvSpPr>
          <p:cNvPr id="93" name="Text Box 45"/>
          <p:cNvSpPr txBox="1">
            <a:spLocks noChangeArrowheads="1"/>
          </p:cNvSpPr>
          <p:nvPr/>
        </p:nvSpPr>
        <p:spPr bwMode="auto">
          <a:xfrm>
            <a:off x="5586413" y="2609850"/>
            <a:ext cx="6048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400" dirty="0">
                <a:solidFill>
                  <a:schemeClr val="tx1"/>
                </a:solidFill>
              </a:rPr>
              <a:t>tran 2</a:t>
            </a:r>
          </a:p>
        </p:txBody>
      </p:sp>
      <p:sp>
        <p:nvSpPr>
          <p:cNvPr id="94" name="Text Box 35"/>
          <p:cNvSpPr txBox="1">
            <a:spLocks noChangeArrowheads="1"/>
          </p:cNvSpPr>
          <p:nvPr/>
        </p:nvSpPr>
        <p:spPr bwMode="auto">
          <a:xfrm>
            <a:off x="5550898" y="2313786"/>
            <a:ext cx="8112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sz="1600" dirty="0" smtClean="0">
                <a:solidFill>
                  <a:schemeClr val="accent1"/>
                </a:solidFill>
              </a:rPr>
              <a:t>payload</a:t>
            </a:r>
            <a:endParaRPr lang="en-US" sz="1600" dirty="0">
              <a:solidFill>
                <a:schemeClr val="accent1"/>
              </a:solidFill>
            </a:endParaRPr>
          </a:p>
        </p:txBody>
      </p:sp>
      <p:sp>
        <p:nvSpPr>
          <p:cNvPr id="95" name="Text Box 18"/>
          <p:cNvSpPr txBox="1">
            <a:spLocks noChangeArrowheads="1"/>
          </p:cNvSpPr>
          <p:nvPr/>
        </p:nvSpPr>
        <p:spPr bwMode="auto">
          <a:xfrm>
            <a:off x="7696200" y="333055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r>
              <a:rPr lang="en-US" dirty="0">
                <a:solidFill>
                  <a:schemeClr val="bg1"/>
                </a:solidFill>
              </a:rPr>
              <a:t>external</a:t>
            </a:r>
            <a:br>
              <a:rPr lang="en-US" dirty="0">
                <a:solidFill>
                  <a:schemeClr val="bg1"/>
                </a:solidFill>
              </a:rPr>
            </a:br>
            <a:r>
              <a:rPr lang="en-US" dirty="0">
                <a:solidFill>
                  <a:schemeClr val="bg1"/>
                </a:solidFill>
              </a:rPr>
              <a:t>system</a:t>
            </a:r>
          </a:p>
        </p:txBody>
      </p:sp>
      <p:grpSp>
        <p:nvGrpSpPr>
          <p:cNvPr id="96" name="Group 95"/>
          <p:cNvGrpSpPr/>
          <p:nvPr/>
        </p:nvGrpSpPr>
        <p:grpSpPr>
          <a:xfrm>
            <a:off x="602328" y="2488919"/>
            <a:ext cx="991127" cy="1161320"/>
            <a:chOff x="2448995" y="2044222"/>
            <a:chExt cx="1532365" cy="1795498"/>
          </a:xfrm>
        </p:grpSpPr>
        <p:pic>
          <p:nvPicPr>
            <p:cNvPr id="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995" y="2044222"/>
              <a:ext cx="1532365" cy="17954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8" name="Group 97"/>
            <p:cNvGrpSpPr/>
            <p:nvPr/>
          </p:nvGrpSpPr>
          <p:grpSpPr>
            <a:xfrm>
              <a:off x="3298002" y="2109793"/>
              <a:ext cx="569146" cy="552157"/>
              <a:chOff x="8351520" y="2281418"/>
              <a:chExt cx="1021080" cy="990600"/>
            </a:xfrm>
          </p:grpSpPr>
          <p:sp>
            <p:nvSpPr>
              <p:cNvPr id="99" name="Arc 98"/>
              <p:cNvSpPr/>
              <p:nvPr/>
            </p:nvSpPr>
            <p:spPr bwMode="auto">
              <a:xfrm>
                <a:off x="8351520" y="2357618"/>
                <a:ext cx="838201" cy="8382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sp>
            <p:nvSpPr>
              <p:cNvPr id="100" name="Arc 99"/>
              <p:cNvSpPr/>
              <p:nvPr/>
            </p:nvSpPr>
            <p:spPr bwMode="auto">
              <a:xfrm>
                <a:off x="8382000" y="2281418"/>
                <a:ext cx="990600" cy="990600"/>
              </a:xfrm>
              <a:prstGeom prst="arc">
                <a:avLst>
                  <a:gd name="adj1" fmla="val 17911168"/>
                  <a:gd name="adj2" fmla="val 3597263"/>
                </a:avLst>
              </a:prstGeom>
              <a:noFill/>
              <a:ln w="28575" cap="rnd" cmpd="sng" algn="ctr">
                <a:solidFill>
                  <a:schemeClr val="tx2">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30000"/>
                  </a:spcAft>
                  <a:buClr>
                    <a:schemeClr val="tx1"/>
                  </a:buClr>
                  <a:buSzTx/>
                  <a:buFontTx/>
                  <a:buNone/>
                  <a:tabLst/>
                </a:pPr>
                <a:endParaRPr kumimoji="0" lang="en-US" sz="2000" b="1" i="0" u="none" strike="noStrike" cap="none" normalizeH="0" baseline="0" dirty="0" smtClean="0">
                  <a:ln>
                    <a:noFill/>
                  </a:ln>
                  <a:solidFill>
                    <a:srgbClr val="FF0000"/>
                  </a:solidFill>
                  <a:effectLst/>
                  <a:latin typeface="Arial" charset="0"/>
                </a:endParaRPr>
              </a:p>
            </p:txBody>
          </p:sp>
        </p:grpSp>
      </p:grpSp>
      <p:graphicFrame>
        <p:nvGraphicFramePr>
          <p:cNvPr id="101" name="tbl XX_Msg"/>
          <p:cNvGraphicFramePr>
            <a:graphicFrameLocks noGrp="1"/>
          </p:cNvGraphicFramePr>
          <p:nvPr>
            <p:extLst>
              <p:ext uri="{D42A27DB-BD31-4B8C-83A1-F6EECF244321}">
                <p14:modId xmlns:p14="http://schemas.microsoft.com/office/powerpoint/2010/main" val="2458032212"/>
              </p:ext>
            </p:extLst>
          </p:nvPr>
        </p:nvGraphicFramePr>
        <p:xfrm>
          <a:off x="36576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bl>
          </a:graphicData>
        </a:graphic>
      </p:graphicFrame>
    </p:spTree>
    <p:extLst>
      <p:ext uri="{BB962C8B-B14F-4D97-AF65-F5344CB8AC3E}">
        <p14:creationId xmlns:p14="http://schemas.microsoft.com/office/powerpoint/2010/main" val="126186856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message acknowledgements</a:t>
            </a:r>
          </a:p>
          <a:p>
            <a:r>
              <a:rPr lang="en-US" dirty="0">
                <a:solidFill>
                  <a:schemeClr val="bg1"/>
                </a:solidFill>
              </a:rPr>
              <a:t>Working with </a:t>
            </a:r>
            <a:r>
              <a:rPr lang="en-US" dirty="0" smtClean="0">
                <a:solidFill>
                  <a:schemeClr val="bg1"/>
                </a:solidFill>
              </a:rPr>
              <a:t>messaging acknowledgements</a:t>
            </a:r>
            <a:endParaRPr lang="en-US" dirty="0">
              <a:solidFill>
                <a:schemeClr val="bg1"/>
              </a:solidFill>
            </a:endParaRPr>
          </a:p>
          <a:p>
            <a:r>
              <a:rPr lang="en-US" dirty="0"/>
              <a:t>Synchronous acknowledgement</a:t>
            </a:r>
          </a:p>
          <a:p>
            <a:r>
              <a:rPr lang="en-US" dirty="0"/>
              <a:t>Asynchronous remote call acknowledgement</a:t>
            </a:r>
          </a:p>
          <a:p>
            <a:r>
              <a:rPr lang="en-US" dirty="0"/>
              <a:t>Reply plugin acknowledgement</a:t>
            </a:r>
          </a:p>
          <a:p>
            <a:r>
              <a:rPr lang="en-US" dirty="0"/>
              <a:t>Message administration</a:t>
            </a:r>
          </a:p>
          <a:p>
            <a:endParaRPr lang="en-US" dirty="0"/>
          </a:p>
        </p:txBody>
      </p:sp>
    </p:spTree>
    <p:extLst>
      <p:ext uri="{BB962C8B-B14F-4D97-AF65-F5344CB8AC3E}">
        <p14:creationId xmlns:p14="http://schemas.microsoft.com/office/powerpoint/2010/main" val="174553213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533400" y="914400"/>
            <a:ext cx="457200" cy="20574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3" name="Title 2"/>
          <p:cNvSpPr>
            <a:spLocks noGrp="1"/>
          </p:cNvSpPr>
          <p:nvPr>
            <p:ph type="title"/>
          </p:nvPr>
        </p:nvSpPr>
        <p:spPr/>
        <p:txBody>
          <a:bodyPr/>
          <a:lstStyle/>
          <a:p>
            <a:r>
              <a:rPr lang="en-US" dirty="0" smtClean="0"/>
              <a:t>Reporting </a:t>
            </a:r>
            <a:r>
              <a:rPr lang="en-US" dirty="0"/>
              <a:t>positive acknowledgement</a:t>
            </a:r>
          </a:p>
        </p:txBody>
      </p:sp>
      <p:sp>
        <p:nvSpPr>
          <p:cNvPr id="2" name="Content Placeholder 1"/>
          <p:cNvSpPr>
            <a:spLocks noGrp="1"/>
          </p:cNvSpPr>
          <p:nvPr>
            <p:ph idx="1"/>
          </p:nvPr>
        </p:nvSpPr>
        <p:spPr/>
        <p:txBody>
          <a:bodyPr/>
          <a:lstStyle/>
          <a:p>
            <a:r>
              <a:rPr lang="en-US" b="1" dirty="0" smtClean="0">
                <a:latin typeface="Courier New" pitchFamily="49" charset="0"/>
                <a:cs typeface="Courier New" pitchFamily="49" charset="0"/>
              </a:rPr>
              <a:t>message.reportAck</a:t>
            </a:r>
            <a:r>
              <a:rPr lang="en-US" b="1" dirty="0">
                <a:latin typeface="Courier New" pitchFamily="49" charset="0"/>
                <a:cs typeface="Courier New" pitchFamily="49" charset="0"/>
              </a:rPr>
              <a:t>()</a:t>
            </a:r>
          </a:p>
          <a:p>
            <a:r>
              <a:rPr lang="en-US" dirty="0" smtClean="0"/>
              <a:t>Include processes that respond to the acknowledgement:</a:t>
            </a:r>
            <a:endParaRPr lang="en-US" dirty="0"/>
          </a:p>
          <a:p>
            <a:pPr lvl="1"/>
            <a:r>
              <a:rPr lang="en-US" dirty="0"/>
              <a:t>Changing a verified status to true</a:t>
            </a:r>
          </a:p>
          <a:p>
            <a:pPr lvl="1"/>
            <a:r>
              <a:rPr lang="en-US" dirty="0"/>
              <a:t>Recording an acknowledgement code</a:t>
            </a:r>
          </a:p>
          <a:p>
            <a:pPr lvl="1"/>
            <a:r>
              <a:rPr lang="en-US" dirty="0"/>
              <a:t>Saving a received report to the </a:t>
            </a:r>
            <a:r>
              <a:rPr lang="en-US" dirty="0" smtClean="0"/>
              <a:t>database</a:t>
            </a:r>
          </a:p>
          <a:p>
            <a:endParaRPr lang="en-US" dirty="0"/>
          </a:p>
        </p:txBody>
      </p:sp>
      <p:sp>
        <p:nvSpPr>
          <p:cNvPr id="10" name="Rectangle 1"/>
          <p:cNvSpPr>
            <a:spLocks noChangeArrowheads="1"/>
          </p:cNvSpPr>
          <p:nvPr/>
        </p:nvSpPr>
        <p:spPr bwMode="auto">
          <a:xfrm>
            <a:off x="502920" y="909697"/>
            <a:ext cx="8436067" cy="2062103"/>
          </a:xfrm>
          <a:prstGeom prst="rect">
            <a:avLst/>
          </a:prstGeom>
          <a:noFill/>
          <a:ln>
            <a:noFill/>
          </a:ln>
          <a:effectLst/>
        </p:spPr>
        <p:txBody>
          <a:bodyPr vert="horz" wrap="none" lIns="91440" tIns="45720" rIns="91440" bIns="45720" numCol="1" anchor="t" anchorCtr="0" compatLnSpc="1">
            <a:prstTxWarp prst="textNoShape">
              <a:avLst/>
            </a:prstTxWarp>
            <a:noAutofit/>
          </a:bodyPr>
          <a:lstStyle/>
          <a:p>
            <a:pPr lvl="0" fontAlgn="base">
              <a:spcBef>
                <a:spcPct val="0"/>
              </a:spcBef>
              <a:spcAft>
                <a:spcPct val="0"/>
              </a:spcAf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70</a:t>
            </a:r>
            <a:r>
              <a:rPr kumimoji="0" lang="en-US" sz="1600" b="1" i="0" u="none" strike="noStrike" cap="none" normalizeH="0" baseline="0" dirty="0" smtClean="0">
                <a:ln>
                  <a:noFill/>
                </a:ln>
                <a:solidFill>
                  <a:srgbClr val="800000"/>
                </a:solidFill>
                <a:effectLst/>
                <a:latin typeface="Courier New" pitchFamily="49" charset="0"/>
                <a:cs typeface="Courier New" pitchFamily="49" charset="0"/>
              </a:rPr>
              <a:t>  </a:t>
            </a:r>
            <a:r>
              <a:rPr kumimoji="0" lang="en-US" sz="1600" b="1" i="1" u="none" strike="noStrike" cap="none" normalizeH="0" baseline="0" dirty="0" smtClean="0">
                <a:ln>
                  <a:noFill/>
                </a:ln>
                <a:solidFill>
                  <a:srgbClr val="969696"/>
                </a:solidFill>
                <a:effectLst/>
                <a:latin typeface="Courier New" pitchFamily="49" charset="0"/>
                <a:cs typeface="Courier New" pitchFamily="49" charset="0"/>
              </a:rPr>
              <a:t>// message was successfully processed </a:t>
            </a:r>
            <a:br>
              <a:rPr kumimoji="0" lang="en-US" sz="1600" b="1" i="1" u="none" strike="noStrike" cap="none" normalizeH="0" baseline="0" dirty="0" smtClean="0">
                <a:ln>
                  <a:noFill/>
                </a:ln>
                <a:solidFill>
                  <a:srgbClr val="969696"/>
                </a:solidFill>
                <a:effectLst/>
                <a:latin typeface="Courier New" pitchFamily="49" charset="0"/>
                <a:cs typeface="Courier New" pitchFamily="49" charset="0"/>
              </a:rPr>
            </a:b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71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aMessage.reportAck()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72  </a:t>
            </a:r>
            <a:r>
              <a:rPr kumimoji="0" lang="en-US" sz="1600" b="1" i="1" u="none" strike="noStrike" cap="none" normalizeH="0" baseline="0" dirty="0" smtClean="0">
                <a:ln>
                  <a:noFill/>
                </a:ln>
                <a:solidFill>
                  <a:srgbClr val="969696"/>
                </a:solidFill>
                <a:effectLst/>
                <a:latin typeface="Courier New" pitchFamily="49" charset="0"/>
                <a:cs typeface="Courier New" pitchFamily="49" charset="0"/>
              </a:rPr>
              <a:t>// make additional changes to triggering entity </a:t>
            </a:r>
            <a:br>
              <a:rPr kumimoji="0" lang="en-US" sz="1600" b="1" i="1" u="none" strike="noStrike" cap="none" normalizeH="0" baseline="0" dirty="0" smtClean="0">
                <a:ln>
                  <a:noFill/>
                </a:ln>
                <a:solidFill>
                  <a:srgbClr val="969696"/>
                </a:solidFill>
                <a:effectLst/>
                <a:latin typeface="Courier New" pitchFamily="49" charset="0"/>
                <a:cs typeface="Courier New" pitchFamily="49" charset="0"/>
              </a:rPr>
            </a:b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73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var</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relatedContact = aMessage.MessageRoot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as</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ABContact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…75</a:t>
            </a:r>
            <a:r>
              <a:rPr lang="en-US" sz="1600" b="1" dirty="0" smtClean="0">
                <a:solidFill>
                  <a:srgbClr val="000000"/>
                </a:solidFill>
                <a:latin typeface="Courier New"/>
                <a:ea typeface="Times New Roman"/>
                <a:cs typeface="Times New Roman"/>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relatedContact.LegalCaseReportStatus = </a:t>
            </a:r>
          </a:p>
          <a:p>
            <a:pPr lvl="0" fontAlgn="base">
              <a:spcBef>
                <a:spcPct val="0"/>
              </a:spcBef>
              <a:spcAft>
                <a:spcPct val="0"/>
              </a:spcAft>
            </a:pPr>
            <a:r>
              <a:rPr lang="en-US" sz="1600" b="1" dirty="0">
                <a:solidFill>
                  <a:srgbClr val="000000"/>
                </a:solidFill>
                <a:latin typeface="Courier New"/>
                <a:ea typeface="Times New Roman"/>
                <a:cs typeface="Times New Roman"/>
              </a:rPr>
              <a:t> </a:t>
            </a:r>
            <a:r>
              <a:rPr lang="en-US" sz="1600" b="1" dirty="0" smtClean="0">
                <a:solidFill>
                  <a:srgbClr val="000000"/>
                </a:solidFill>
                <a:latin typeface="Courier New"/>
                <a:ea typeface="Times New Roman"/>
                <a:cs typeface="Times New Roman"/>
              </a:rPr>
              <a:t> </a:t>
            </a:r>
            <a:r>
              <a:rPr lang="en-US" sz="1600" b="1" dirty="0" smtClean="0">
                <a:solidFill>
                  <a:srgbClr val="000000"/>
                </a:solidFill>
                <a:latin typeface="Courier New" pitchFamily="49" charset="0"/>
                <a:cs typeface="Courier New" pitchFamily="49" charset="0"/>
              </a:rPr>
              <a:t>       LegalCaseReportStatus.TC_REQUESTED_RECEIVED</a:t>
            </a:r>
            <a:r>
              <a:rPr lang="en-US" sz="1600" b="1" dirty="0">
                <a:solidFill>
                  <a:srgbClr val="000000"/>
                </a:solidFill>
                <a:latin typeface="Courier New" pitchFamily="49" charset="0"/>
                <a:cs typeface="Courier New" pitchFamily="49" charset="0"/>
              </a:rPr>
              <a:t/>
            </a:r>
            <a:br>
              <a:rPr lang="en-US" sz="1600" b="1" dirty="0">
                <a:solidFill>
                  <a:srgbClr val="000000"/>
                </a:solidFill>
                <a:latin typeface="Courier New" pitchFamily="49" charset="0"/>
                <a:cs typeface="Courier New" pitchFamily="49" charset="0"/>
              </a:rPr>
            </a:br>
            <a:r>
              <a:rPr lang="en-US" sz="1600" b="1" dirty="0" smtClean="0">
                <a:solidFill>
                  <a:srgbClr val="000000"/>
                </a:solidFill>
                <a:latin typeface="Courier New" pitchFamily="49" charset="0"/>
                <a:cs typeface="Courier New" pitchFamily="49" charset="0"/>
              </a:rPr>
              <a:t> 76</a:t>
            </a:r>
            <a:r>
              <a:rPr lang="en-US" sz="1600" b="1" dirty="0" smtClean="0">
                <a:solidFill>
                  <a:srgbClr val="000000"/>
                </a:solidFill>
                <a:latin typeface="Courier New"/>
                <a:ea typeface="Times New Roman"/>
                <a:cs typeface="Times New Roman"/>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relatedContact.LastLegalCaseReportDate =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DateUtil.currentDate()</a:t>
            </a:r>
            <a:r>
              <a:rPr kumimoji="0" lang="en-US" sz="1600" b="1" i="0" u="none" strike="noStrike" cap="none" normalizeH="0" baseline="0" dirty="0" smtClean="0">
                <a:ln>
                  <a:noFill/>
                </a:ln>
                <a:solidFill>
                  <a:schemeClr val="tx1"/>
                </a:solidFill>
                <a:effectLst/>
                <a:latin typeface="Arial" pitchFamily="34" charset="0"/>
                <a:cs typeface="Arial" pitchFamily="34" charset="0"/>
              </a:rPr>
              <a:t>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84" y="609600"/>
            <a:ext cx="715716" cy="4872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arw Code Line"/>
          <p:cNvCxnSpPr/>
          <p:nvPr/>
        </p:nvCxnSpPr>
        <p:spPr bwMode="auto">
          <a:xfrm>
            <a:off x="457200" y="1295400"/>
            <a:ext cx="20955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82085656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Reporting errors (below max)</a:t>
            </a:r>
            <a:endParaRPr lang="en-US" dirty="0"/>
          </a:p>
        </p:txBody>
      </p:sp>
      <p:sp>
        <p:nvSpPr>
          <p:cNvPr id="3" name="Content Placeholder 2"/>
          <p:cNvSpPr>
            <a:spLocks noGrp="1"/>
          </p:cNvSpPr>
          <p:nvPr>
            <p:ph idx="1"/>
          </p:nvPr>
        </p:nvSpPr>
        <p:spPr/>
        <p:txBody>
          <a:bodyPr/>
          <a:lstStyle/>
          <a:p>
            <a:r>
              <a:rPr lang="en-US" dirty="0" smtClean="0"/>
              <a:t>Message destination should define retry behavior</a:t>
            </a:r>
          </a:p>
          <a:p>
            <a:pPr lvl="1"/>
            <a:r>
              <a:rPr lang="en-US" dirty="0" smtClean="0"/>
              <a:t>Max retries after initial send</a:t>
            </a:r>
          </a:p>
          <a:p>
            <a:pPr lvl="1"/>
            <a:r>
              <a:rPr lang="en-US" dirty="0" smtClean="0"/>
              <a:t>Initial retry interval</a:t>
            </a:r>
          </a:p>
          <a:p>
            <a:pPr lvl="1"/>
            <a:r>
              <a:rPr lang="en-US" dirty="0" smtClean="0"/>
              <a:t>Retry backoff multiplier</a:t>
            </a:r>
          </a:p>
          <a:p>
            <a:r>
              <a:rPr lang="en-US" dirty="0" smtClean="0"/>
              <a:t>Define parameters for maximum retries</a:t>
            </a:r>
          </a:p>
          <a:p>
            <a:pPr lvl="1"/>
            <a:r>
              <a:rPr lang="en-US" dirty="0" smtClean="0"/>
              <a:t>Plugin </a:t>
            </a:r>
            <a:r>
              <a:rPr lang="en-US" dirty="0"/>
              <a:t>parameter (for reply code in transport/reply plugin)</a:t>
            </a:r>
          </a:p>
          <a:p>
            <a:pPr lvl="1"/>
            <a:r>
              <a:rPr lang="en-US" dirty="0"/>
              <a:t>Script parameter (for reply code in web services)</a:t>
            </a:r>
          </a:p>
          <a:p>
            <a:r>
              <a:rPr lang="en-US" b="1" dirty="0" smtClean="0">
                <a:latin typeface="Courier New" pitchFamily="49" charset="0"/>
                <a:cs typeface="Courier New" pitchFamily="49" charset="0"/>
              </a:rPr>
              <a:t>message.reportError(retryTime)</a:t>
            </a:r>
            <a:endParaRPr lang="en-US" b="1" dirty="0">
              <a:latin typeface="Courier New" pitchFamily="49" charset="0"/>
              <a:cs typeface="Courier New" pitchFamily="49" charset="0"/>
            </a:endParaRPr>
          </a:p>
          <a:p>
            <a:pPr lvl="1"/>
            <a:r>
              <a:rPr lang="en-US" dirty="0"/>
              <a:t>Call before the max retries has reached</a:t>
            </a:r>
            <a:endParaRPr lang="en-US" b="1" dirty="0">
              <a:latin typeface="Courier New" pitchFamily="49" charset="0"/>
              <a:cs typeface="Courier New" pitchFamily="49" charset="0"/>
            </a:endParaRPr>
          </a:p>
          <a:p>
            <a:pPr lvl="1"/>
            <a:r>
              <a:rPr lang="en-US" dirty="0" smtClean="0"/>
              <a:t>Guidewire send again at the retry time</a:t>
            </a:r>
          </a:p>
          <a:p>
            <a:pPr lvl="1"/>
            <a:r>
              <a:rPr lang="en-US" dirty="0" smtClean="0"/>
              <a:t>Use a new SenderRefID</a:t>
            </a:r>
          </a:p>
          <a:p>
            <a:pPr lvl="1"/>
            <a:r>
              <a:rPr lang="en-US" dirty="0" smtClean="0"/>
              <a:t>Increase the resend time per each resend</a:t>
            </a:r>
            <a:endParaRPr lang="en-US" dirty="0"/>
          </a:p>
          <a:p>
            <a:pPr lvl="1"/>
            <a:endParaRPr lang="en-US" dirty="0"/>
          </a:p>
        </p:txBody>
      </p:sp>
    </p:spTree>
    <p:extLst>
      <p:ext uri="{BB962C8B-B14F-4D97-AF65-F5344CB8AC3E}">
        <p14:creationId xmlns:p14="http://schemas.microsoft.com/office/powerpoint/2010/main" val="343718253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lvl="1"/>
            <a:r>
              <a:rPr lang="en-US" dirty="0"/>
              <a:t>Describe </a:t>
            </a:r>
            <a:r>
              <a:rPr lang="en-US" dirty="0" smtClean="0"/>
              <a:t>messaging acknowledgement</a:t>
            </a:r>
            <a:endParaRPr lang="en-US" dirty="0"/>
          </a:p>
          <a:p>
            <a:pPr lvl="1"/>
            <a:r>
              <a:rPr lang="en-US" dirty="0" smtClean="0"/>
              <a:t>Identify </a:t>
            </a:r>
            <a:r>
              <a:rPr lang="en-US" dirty="0"/>
              <a:t>various messaging acknowledgement </a:t>
            </a:r>
            <a:r>
              <a:rPr lang="en-US" dirty="0" smtClean="0"/>
              <a:t>mechanisms</a:t>
            </a:r>
          </a:p>
          <a:p>
            <a:pPr lvl="1"/>
            <a:r>
              <a:rPr lang="en-US" dirty="0"/>
              <a:t>Characterize the difference between an exception in sending a message and a messaging error </a:t>
            </a:r>
          </a:p>
          <a:p>
            <a:pPr lvl="1"/>
            <a:r>
              <a:rPr lang="en-US" dirty="0" smtClean="0"/>
              <a:t>Use </a:t>
            </a:r>
            <a:r>
              <a:rPr lang="en-US" dirty="0"/>
              <a:t>the administration screens to view a message's status and manipulate it manually as needed</a:t>
            </a:r>
          </a:p>
          <a:p>
            <a:endParaRPr lang="en-US" dirty="0"/>
          </a:p>
        </p:txBody>
      </p:sp>
    </p:spTree>
    <p:extLst>
      <p:ext uri="{BB962C8B-B14F-4D97-AF65-F5344CB8AC3E}">
        <p14:creationId xmlns:p14="http://schemas.microsoft.com/office/powerpoint/2010/main" val="42823057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Retry time example</a:t>
            </a:r>
            <a:endParaRPr lang="en-US" dirty="0"/>
          </a:p>
        </p:txBody>
      </p:sp>
      <p:sp>
        <p:nvSpPr>
          <p:cNvPr id="3" name="Content Placeholder 2"/>
          <p:cNvSpPr>
            <a:spLocks noGrp="1"/>
          </p:cNvSpPr>
          <p:nvPr>
            <p:ph idx="1"/>
          </p:nvPr>
        </p:nvSpPr>
        <p:spPr>
          <a:xfrm>
            <a:off x="519113" y="4114800"/>
            <a:ext cx="8318500" cy="2286000"/>
          </a:xfrm>
        </p:spPr>
        <p:txBody>
          <a:bodyPr/>
          <a:lstStyle/>
          <a:p>
            <a:r>
              <a:rPr lang="en-US" b="1" dirty="0" smtClean="0">
                <a:latin typeface="Courier New" pitchFamily="49" charset="0"/>
                <a:cs typeface="Courier New" pitchFamily="49" charset="0"/>
              </a:rPr>
              <a:t>message.reportError(retryTime)</a:t>
            </a:r>
            <a:r>
              <a:rPr lang="en-US" dirty="0" smtClean="0"/>
              <a:t> </a:t>
            </a:r>
          </a:p>
          <a:p>
            <a:pPr lvl="1"/>
            <a:r>
              <a:rPr lang="en-US" b="1" dirty="0" smtClean="0">
                <a:latin typeface="Courier New" pitchFamily="49" charset="0"/>
                <a:cs typeface="Courier New" pitchFamily="49" charset="0"/>
              </a:rPr>
              <a:t>RetryCount</a:t>
            </a:r>
            <a:r>
              <a:rPr lang="en-US" dirty="0" smtClean="0"/>
              <a:t> </a:t>
            </a:r>
            <a:r>
              <a:rPr lang="en-US" dirty="0"/>
              <a:t>property </a:t>
            </a:r>
            <a:r>
              <a:rPr lang="en-US" dirty="0" smtClean="0"/>
              <a:t>starts </a:t>
            </a:r>
            <a:r>
              <a:rPr lang="en-US" dirty="0"/>
              <a:t>at 0 </a:t>
            </a:r>
            <a:r>
              <a:rPr lang="en-US" dirty="0" smtClean="0"/>
              <a:t>and increments with resend</a:t>
            </a:r>
            <a:endParaRPr lang="en-US" dirty="0"/>
          </a:p>
          <a:p>
            <a:endParaRPr lang="en-US" dirty="0"/>
          </a:p>
        </p:txBody>
      </p:sp>
      <p:sp>
        <p:nvSpPr>
          <p:cNvPr id="12" name="rec Grey"/>
          <p:cNvSpPr/>
          <p:nvPr/>
        </p:nvSpPr>
        <p:spPr bwMode="auto">
          <a:xfrm>
            <a:off x="533400" y="914400"/>
            <a:ext cx="457200" cy="30480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4974" y="609600"/>
            <a:ext cx="710640" cy="4771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1"/>
          <p:cNvSpPr>
            <a:spLocks noChangeArrowheads="1"/>
          </p:cNvSpPr>
          <p:nvPr/>
        </p:nvSpPr>
        <p:spPr bwMode="auto">
          <a:xfrm>
            <a:off x="502920" y="915412"/>
            <a:ext cx="8610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24</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static function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reportExternalSystemError(aMessage: Message,</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errorCategory: ErrorCategory): String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26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(aMessage.RetryCount &lt;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maxRetriesForRetryableMessage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27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backOffMultiplier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aMessage.RetryCount +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1</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28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waitTime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backOffMultiplier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t>30 </a:t>
            </a:r>
            <a:br>
              <a:rPr kumimoji="0" lang="en-US" sz="1600" b="1" i="0" u="none" strike="noStrike" cap="none" normalizeH="0" baseline="0" dirty="0" smtClean="0" bmk="">
                <a:ln>
                  <a:noFill/>
                </a:ln>
                <a:solidFill>
                  <a:srgbClr val="0000FF"/>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29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 wait time in seconds</a:t>
            </a:r>
            <a:b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30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retryTime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DateUtil.addSeconds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(DateUtil.currentDate()</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waitTime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31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 report the message error with retryTime</a:t>
            </a:r>
            <a:b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32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aMessage.reportError(retryTime)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lang="en-US" sz="1600" b="1" dirty="0" smtClean="0" bmk="">
                <a:solidFill>
                  <a:srgbClr val="000000"/>
                </a:solidFill>
                <a:latin typeface="Courier New" pitchFamily="49" charset="0"/>
                <a:cs typeface="Courier New" pitchFamily="49" charset="0"/>
              </a:rPr>
              <a:t>…39  </a:t>
            </a:r>
            <a:r>
              <a:rPr lang="en-US" sz="1600" b="1" dirty="0" smtClean="0">
                <a:solidFill>
                  <a:srgbClr val="000000"/>
                </a:solidFill>
                <a:latin typeface="Courier New" pitchFamily="49" charset="0"/>
                <a:cs typeface="Courier New" pitchFamily="49" charset="0"/>
              </a:rPr>
              <a:t>}</a:t>
            </a:r>
            <a:r>
              <a:rPr lang="en-US"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…41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cxnSp>
        <p:nvCxnSpPr>
          <p:cNvPr id="7" name="arw Code Line"/>
          <p:cNvCxnSpPr/>
          <p:nvPr/>
        </p:nvCxnSpPr>
        <p:spPr bwMode="auto">
          <a:xfrm>
            <a:off x="457200" y="3276600"/>
            <a:ext cx="20955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68782735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a:t>
            </a:r>
            <a:r>
              <a:rPr lang="en-US" dirty="0" smtClean="0"/>
              <a:t>errors (at max </a:t>
            </a:r>
            <a:r>
              <a:rPr lang="en-US" dirty="0"/>
              <a:t>retries)</a:t>
            </a:r>
          </a:p>
        </p:txBody>
      </p:sp>
      <p:sp>
        <p:nvSpPr>
          <p:cNvPr id="3" name="Content Placeholder 2"/>
          <p:cNvSpPr>
            <a:spLocks noGrp="1"/>
          </p:cNvSpPr>
          <p:nvPr>
            <p:ph idx="1"/>
          </p:nvPr>
        </p:nvSpPr>
        <p:spPr/>
        <p:txBody>
          <a:bodyPr/>
          <a:lstStyle/>
          <a:p>
            <a:r>
              <a:rPr lang="en-US" dirty="0" smtClean="0"/>
              <a:t>Define typekeys in ErrorCategory typelist extension</a:t>
            </a:r>
          </a:p>
          <a:p>
            <a:pPr lvl="1"/>
            <a:r>
              <a:rPr lang="en-US" dirty="0" smtClean="0"/>
              <a:t>…\config\extensions\typelist\ErrorCategory.ttx</a:t>
            </a:r>
          </a:p>
          <a:p>
            <a:r>
              <a:rPr lang="en-US" b="1" dirty="0">
                <a:latin typeface="Courier New" pitchFamily="49" charset="0"/>
                <a:cs typeface="Courier New" pitchFamily="49" charset="0"/>
              </a:rPr>
              <a:t>message.reportError(errorCategory)</a:t>
            </a:r>
          </a:p>
          <a:p>
            <a:pPr lvl="1"/>
            <a:r>
              <a:rPr lang="en-US" dirty="0" smtClean="0"/>
              <a:t>Call when retry max has been reached</a:t>
            </a:r>
          </a:p>
          <a:p>
            <a:pPr lvl="1"/>
            <a:r>
              <a:rPr lang="en-US" dirty="0" smtClean="0"/>
              <a:t>Specify the error category</a:t>
            </a:r>
          </a:p>
          <a:p>
            <a:pPr lvl="1"/>
            <a:r>
              <a:rPr lang="en-US" dirty="0"/>
              <a:t>Alert an administrator to the message error</a:t>
            </a:r>
          </a:p>
          <a:p>
            <a:pPr lvl="1"/>
            <a:r>
              <a:rPr lang="en-US" dirty="0" smtClean="0"/>
              <a:t>Guidewire </a:t>
            </a:r>
            <a:r>
              <a:rPr lang="en-US" dirty="0"/>
              <a:t>no longer tries to resend the </a:t>
            </a:r>
            <a:r>
              <a:rPr lang="en-US" dirty="0" smtClean="0"/>
              <a:t>message</a:t>
            </a:r>
          </a:p>
        </p:txBody>
      </p:sp>
      <p:pic>
        <p:nvPicPr>
          <p:cNvPr id="7173" name="Picture 5" descr="C:\Users\sluersen\AppData\Local\Temp\SNAGHTMLda356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05929"/>
            <a:ext cx="7671429" cy="222857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4974" y="609600"/>
            <a:ext cx="710640" cy="4771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891987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errors (at max retries) example</a:t>
            </a:r>
          </a:p>
        </p:txBody>
      </p:sp>
      <p:sp>
        <p:nvSpPr>
          <p:cNvPr id="3" name="Content Placeholder 2"/>
          <p:cNvSpPr>
            <a:spLocks noGrp="1"/>
          </p:cNvSpPr>
          <p:nvPr>
            <p:ph idx="1"/>
          </p:nvPr>
        </p:nvSpPr>
        <p:spPr>
          <a:xfrm>
            <a:off x="519113" y="3886200"/>
            <a:ext cx="8318500" cy="2514600"/>
          </a:xfrm>
        </p:spPr>
        <p:txBody>
          <a:bodyPr/>
          <a:lstStyle/>
          <a:p>
            <a:r>
              <a:rPr lang="en-US" b="1" dirty="0" err="1">
                <a:latin typeface="Courier New" pitchFamily="49" charset="0"/>
                <a:cs typeface="Courier New" pitchFamily="49" charset="0"/>
              </a:rPr>
              <a:t>message.reportError</a:t>
            </a:r>
            <a:r>
              <a:rPr lang="en-US" b="1" dirty="0">
                <a:latin typeface="Courier New" pitchFamily="49" charset="0"/>
                <a:cs typeface="Courier New" pitchFamily="49" charset="0"/>
              </a:rPr>
              <a:t>(</a:t>
            </a:r>
            <a:r>
              <a:rPr lang="en-US" b="1" dirty="0" err="1">
                <a:latin typeface="Courier New" pitchFamily="49" charset="0"/>
                <a:cs typeface="Courier New" pitchFamily="49" charset="0"/>
              </a:rPr>
              <a:t>errorCategory</a:t>
            </a:r>
            <a:r>
              <a:rPr lang="en-US" b="1" dirty="0">
                <a:latin typeface="Courier New" pitchFamily="49" charset="0"/>
                <a:cs typeface="Courier New" pitchFamily="49" charset="0"/>
              </a:rPr>
              <a:t>)</a:t>
            </a:r>
          </a:p>
          <a:p>
            <a:pPr lvl="1"/>
            <a:r>
              <a:rPr lang="en-US" dirty="0"/>
              <a:t>Call before the max retries has reached</a:t>
            </a:r>
            <a:endParaRPr lang="en-US" b="1" dirty="0">
              <a:latin typeface="Courier New" pitchFamily="49" charset="0"/>
              <a:cs typeface="Courier New" pitchFamily="49" charset="0"/>
            </a:endParaRPr>
          </a:p>
          <a:p>
            <a:r>
              <a:rPr lang="en-US" dirty="0" smtClean="0"/>
              <a:t>An administrator alert usually </a:t>
            </a:r>
            <a:r>
              <a:rPr lang="en-US" dirty="0"/>
              <a:t>takes the form of:</a:t>
            </a:r>
          </a:p>
          <a:p>
            <a:pPr lvl="1"/>
            <a:r>
              <a:rPr lang="en-US" dirty="0"/>
              <a:t>An email sent to the administrator, </a:t>
            </a:r>
            <a:endParaRPr lang="en-US" dirty="0" smtClean="0"/>
          </a:p>
          <a:p>
            <a:pPr lvl="1"/>
            <a:r>
              <a:rPr lang="en-US" dirty="0" smtClean="0"/>
              <a:t>An </a:t>
            </a:r>
            <a:r>
              <a:rPr lang="en-US" dirty="0"/>
              <a:t>activity assigned to the administrator</a:t>
            </a:r>
          </a:p>
        </p:txBody>
      </p:sp>
      <p:sp>
        <p:nvSpPr>
          <p:cNvPr id="12" name="rec Grey"/>
          <p:cNvSpPr/>
          <p:nvPr/>
        </p:nvSpPr>
        <p:spPr bwMode="auto">
          <a:xfrm>
            <a:off x="533400" y="914400"/>
            <a:ext cx="457200" cy="2554545"/>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4974" y="609600"/>
            <a:ext cx="710640" cy="4771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1"/>
          <p:cNvSpPr>
            <a:spLocks noChangeArrowheads="1"/>
          </p:cNvSpPr>
          <p:nvPr/>
        </p:nvSpPr>
        <p:spPr bwMode="auto">
          <a:xfrm>
            <a:off x="502920" y="914400"/>
            <a:ext cx="86106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24</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static function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reportExternalSystemError(aMessage: Message,</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errorCategory: ErrorCategory): String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26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(aMessage.RetryCount &lt;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maxRetriesForRetryableMessage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34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else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 max is reached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36   </a:t>
            </a:r>
            <a:r>
              <a:rPr kumimoji="0" lang="en-US" sz="1600" b="1" i="1" u="none" strike="noStrike" cap="none" normalizeH="0" baseline="0" dirty="0" smtClean="0" bmk="">
                <a:ln>
                  <a:noFill/>
                </a:ln>
                <a:solidFill>
                  <a:srgbClr val="808080"/>
                </a:solidFill>
                <a:effectLst/>
                <a:latin typeface="Courier New" pitchFamily="49" charset="0"/>
                <a:cs typeface="Courier New" pitchFamily="49" charset="0"/>
              </a:rPr>
              <a:t>// R</a:t>
            </a:r>
            <a:r>
              <a:rPr kumimoji="0" lang="en-US" sz="1600" b="1" i="1" u="none" strike="noStrike" cap="none" normalizeH="0" dirty="0" smtClean="0" bmk="">
                <a:ln>
                  <a:noFill/>
                </a:ln>
                <a:solidFill>
                  <a:srgbClr val="808080"/>
                </a:solidFill>
                <a:effectLst/>
                <a:latin typeface="Courier New" pitchFamily="49" charset="0"/>
                <a:cs typeface="Courier New" pitchFamily="49" charset="0"/>
              </a:rPr>
              <a:t>eport the error category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37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aMessage.reportError(errorCategory)</a:t>
            </a:r>
          </a:p>
          <a:p>
            <a:pPr lvl="0" fontAlgn="base">
              <a:spcBef>
                <a:spcPct val="0"/>
              </a:spcBef>
              <a:spcAft>
                <a:spcPct val="0"/>
              </a:spcAf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38   </a:t>
            </a:r>
            <a:r>
              <a:rPr lang="en-US" sz="1600" b="1" i="1" dirty="0" smtClean="0" bmk="">
                <a:solidFill>
                  <a:srgbClr val="808080"/>
                </a:solidFill>
                <a:latin typeface="Courier New" pitchFamily="49" charset="0"/>
                <a:cs typeface="Courier New" pitchFamily="49" charset="0"/>
              </a:rPr>
              <a:t>// Alert the administrator</a:t>
            </a:r>
            <a:endParaRPr kumimoji="0" lang="en-US" sz="1600" b="1" i="0" u="none" strike="noStrike" cap="none" normalizeH="0" baseline="0" dirty="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39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alertAdminAboutMessageError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aMessage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40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41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cxnSp>
        <p:nvCxnSpPr>
          <p:cNvPr id="7" name="arw Code Line"/>
          <p:cNvCxnSpPr/>
          <p:nvPr/>
        </p:nvCxnSpPr>
        <p:spPr bwMode="auto">
          <a:xfrm>
            <a:off x="457200" y="2286000"/>
            <a:ext cx="20955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cxnSp>
        <p:nvCxnSpPr>
          <p:cNvPr id="8" name="arw Code Line"/>
          <p:cNvCxnSpPr/>
          <p:nvPr/>
        </p:nvCxnSpPr>
        <p:spPr bwMode="auto">
          <a:xfrm>
            <a:off x="457200" y="2819400"/>
            <a:ext cx="20955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322051977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Contrasting retry scenarios</a:t>
            </a:r>
          </a:p>
        </p:txBody>
      </p:sp>
      <p:graphicFrame>
        <p:nvGraphicFramePr>
          <p:cNvPr id="5" name="tbl Icon"/>
          <p:cNvGraphicFramePr>
            <a:graphicFrameLocks noGrp="1"/>
          </p:cNvGraphicFramePr>
          <p:nvPr>
            <p:extLst>
              <p:ext uri="{D42A27DB-BD31-4B8C-83A1-F6EECF244321}">
                <p14:modId xmlns:p14="http://schemas.microsoft.com/office/powerpoint/2010/main" val="833574646"/>
              </p:ext>
            </p:extLst>
          </p:nvPr>
        </p:nvGraphicFramePr>
        <p:xfrm>
          <a:off x="533400" y="847376"/>
          <a:ext cx="8305799" cy="5340999"/>
        </p:xfrm>
        <a:graphic>
          <a:graphicData uri="http://schemas.openxmlformats.org/drawingml/2006/table">
            <a:tbl>
              <a:tblPr firstRow="1" firstCol="1" bandRow="1">
                <a:effectLst/>
              </a:tblPr>
              <a:tblGrid>
                <a:gridCol w="2209800"/>
                <a:gridCol w="1905000"/>
                <a:gridCol w="2286000"/>
                <a:gridCol w="1904999"/>
              </a:tblGrid>
              <a:tr h="696398">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pPr>
                      <a:endParaRPr kumimoji="0" lang="en-US" sz="1600" b="1" u="none" strike="noStrike" kern="1200" cap="none" normalizeH="0" baseline="0" dirty="0" smtClean="0">
                        <a:ln>
                          <a:noFill/>
                        </a:ln>
                        <a:solidFill>
                          <a:schemeClr val="lt1"/>
                        </a:solidFill>
                        <a:effectLst/>
                        <a:latin typeface="+mn-lt"/>
                        <a:ea typeface="+mn-ea"/>
                        <a:cs typeface="Arial" pitchFamily="34" charset="0"/>
                      </a:endParaRPr>
                    </a:p>
                  </a:txBody>
                  <a:tcPr marL="0" marR="0" marT="0" marB="0" horzOverflow="overflow">
                    <a:lnL w="12700" cmpd="sng">
                      <a:solidFill>
                        <a:sysClr val="window" lastClr="FFFFFF"/>
                      </a:solidFill>
                    </a:lnL>
                    <a:lnR w="12700" cap="flat" cmpd="sng" algn="ctr">
                      <a:solidFill>
                        <a:schemeClr val="tx1"/>
                      </a:solidFill>
                      <a:prstDash val="solid"/>
                      <a:round/>
                      <a:headEnd type="none" w="med" len="med"/>
                      <a:tailEnd type="none" w="med" len="med"/>
                    </a:lnR>
                    <a:lnT w="12700" cmpd="sng">
                      <a:solidFill>
                        <a:sysClr val="window" lastClr="FFFFFF"/>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u="none" strike="noStrike" kern="1200" cap="none" normalizeH="0" baseline="0" dirty="0" smtClean="0">
                          <a:ln>
                            <a:noFill/>
                          </a:ln>
                          <a:effectLst/>
                        </a:rPr>
                        <a:t>Initial send error</a:t>
                      </a:r>
                      <a:br>
                        <a:rPr kumimoji="0" lang="en-US" sz="1600" u="none" strike="noStrike" kern="1200" cap="none" normalizeH="0" baseline="0" dirty="0" smtClean="0">
                          <a:ln>
                            <a:noFill/>
                          </a:ln>
                          <a:effectLst/>
                        </a:rPr>
                      </a:br>
                      <a:r>
                        <a:rPr kumimoji="0" lang="en-US" sz="1600" u="none" strike="noStrike" kern="1200" cap="none" normalizeH="0" baseline="0" dirty="0" smtClean="0">
                          <a:ln>
                            <a:noFill/>
                          </a:ln>
                          <a:effectLst/>
                        </a:rPr>
                        <a:t>(Automatic retry during send)</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u="none" strike="noStrike" kern="1200" cap="none" normalizeH="0" baseline="0" dirty="0" smtClean="0">
                          <a:ln>
                            <a:noFill/>
                          </a:ln>
                          <a:effectLst/>
                        </a:rPr>
                        <a:t>External system error (Automatic retry </a:t>
                      </a:r>
                      <a:br>
                        <a:rPr kumimoji="0" lang="en-US" sz="1600" u="none" strike="noStrike" kern="1200" cap="none" normalizeH="0" baseline="0" dirty="0" smtClean="0">
                          <a:ln>
                            <a:noFill/>
                          </a:ln>
                          <a:effectLst/>
                        </a:rPr>
                      </a:br>
                      <a:r>
                        <a:rPr kumimoji="0" lang="en-US" sz="1600" u="none" strike="noStrike" kern="1200" cap="none" normalizeH="0" baseline="0" dirty="0" smtClean="0">
                          <a:ln>
                            <a:noFill/>
                          </a:ln>
                          <a:effectLst/>
                        </a:rPr>
                        <a:t>after send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58738" marR="0" lvl="0" indent="0"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1" u="none" strike="noStrike" kern="1200" cap="none" normalizeH="0" baseline="0" dirty="0" smtClean="0">
                          <a:ln>
                            <a:noFill/>
                          </a:ln>
                          <a:solidFill>
                            <a:schemeClr val="lt1"/>
                          </a:solidFill>
                          <a:effectLst/>
                          <a:latin typeface="+mn-lt"/>
                          <a:ea typeface="+mn-ea"/>
                          <a:cs typeface="Arial" pitchFamily="34" charset="0"/>
                        </a:rPr>
                        <a:t>Manual retry</a:t>
                      </a:r>
                    </a:p>
                  </a:txBody>
                  <a:tcPr marL="0" marR="0" marT="0" marB="0" horzOverflow="overflow">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r>
              <a:tr h="847011">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cap="none" normalizeH="0" baseline="0" dirty="0" smtClean="0">
                          <a:ln>
                            <a:noFill/>
                          </a:ln>
                          <a:solidFill>
                            <a:schemeClr val="tx1"/>
                          </a:solidFill>
                          <a:effectLst/>
                          <a:latin typeface="+mn-lt"/>
                          <a:cs typeface="Arial" pitchFamily="34" charset="0"/>
                        </a:rPr>
                        <a:t>What is the problem?</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Exception thrown in beforeSend()  or send()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u="none" strike="noStrike" cap="none" normalizeH="0" baseline="0" dirty="0" smtClean="0">
                          <a:ln>
                            <a:noFill/>
                          </a:ln>
                          <a:solidFill>
                            <a:schemeClr val="bg1"/>
                          </a:solidFill>
                          <a:effectLst/>
                        </a:rPr>
                        <a:t>External System reports error</a:t>
                      </a:r>
                      <a:endParaRPr kumimoji="0" lang="en-US" sz="1600" b="0" i="0" u="none" strike="noStrike" cap="none" normalizeH="0" baseline="0" dirty="0" smtClean="0">
                        <a:ln>
                          <a:noFill/>
                        </a:ln>
                        <a:solidFill>
                          <a:schemeClr val="bg1"/>
                        </a:solidFill>
                        <a:effectLst/>
                        <a:latin typeface="+mn-lt"/>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0" i="0" u="none" strike="noStrike" cap="none" normalizeH="0" baseline="0" dirty="0" smtClean="0">
                          <a:ln>
                            <a:noFill/>
                          </a:ln>
                          <a:solidFill>
                            <a:schemeClr val="bg1"/>
                          </a:solidFill>
                          <a:effectLst/>
                          <a:latin typeface="+mn-lt"/>
                          <a:cs typeface="Arial" pitchFamily="34" charset="0"/>
                        </a:rPr>
                        <a:t>Message needs manual intervention</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r h="829757">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What executes the retry?</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Internal Guidewire behavior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Integration code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Admin (using Retry button)</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r>
              <a:tr h="945471">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Should each attempt use the same SenderRefID</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Yes</a:t>
                      </a:r>
                    </a:p>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1600" b="0" i="0" u="none" strike="noStrike" kern="1200" cap="none" normalizeH="0" baseline="0" dirty="0" smtClean="0">
                        <a:ln>
                          <a:noFill/>
                        </a:ln>
                        <a:solidFill>
                          <a:schemeClr val="bg1"/>
                        </a:solidFill>
                        <a:effectLst/>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Yes</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r h="1132865">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What specifies the max retry number?</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Max Retries property for messaging destination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Integration code</a:t>
                      </a:r>
                      <a:br>
                        <a:rPr kumimoji="0" lang="en-US" sz="1600" b="0" i="0" u="none" strike="noStrike" kern="1200" cap="none" normalizeH="0" baseline="0" dirty="0" smtClean="0">
                          <a:ln>
                            <a:noFill/>
                          </a:ln>
                          <a:solidFill>
                            <a:schemeClr val="bg1"/>
                          </a:solidFill>
                          <a:effectLst/>
                          <a:latin typeface="+mn-lt"/>
                          <a:ea typeface="+mn-ea"/>
                          <a:cs typeface="Arial" pitchFamily="34" charset="0"/>
                        </a:rPr>
                      </a:br>
                      <a:r>
                        <a:rPr kumimoji="0" lang="en-US" sz="1600" b="0" i="0" u="none" strike="noStrike" kern="1200" cap="none" normalizeH="0" baseline="0" dirty="0" smtClean="0">
                          <a:ln>
                            <a:noFill/>
                          </a:ln>
                          <a:solidFill>
                            <a:schemeClr val="bg1"/>
                          </a:solidFill>
                          <a:effectLst/>
                          <a:latin typeface="+mn-lt"/>
                          <a:ea typeface="+mn-ea"/>
                          <a:cs typeface="Arial" pitchFamily="34" charset="0"/>
                        </a:rPr>
                        <a:t>using parameter from plugin or script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n/a </a:t>
                      </a: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r>
              <a:tr h="854375">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pPr>
                      <a:r>
                        <a:rPr kumimoji="0" lang="en-US" sz="1600" b="1" i="0" u="none" strike="noStrike" kern="1200" cap="none" normalizeH="0" baseline="0" dirty="0" smtClean="0">
                          <a:ln>
                            <a:noFill/>
                          </a:ln>
                          <a:solidFill>
                            <a:schemeClr val="tx1"/>
                          </a:solidFill>
                          <a:effectLst/>
                          <a:latin typeface="+mn-lt"/>
                          <a:ea typeface="+mn-ea"/>
                          <a:cs typeface="Arial" pitchFamily="34" charset="0"/>
                        </a:rPr>
                        <a:t>What happens when the max number of retires is reached?</a:t>
                      </a:r>
                    </a:p>
                  </a:txBody>
                  <a:tcP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4F81BD"/>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The destination is suspended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Integration code reports error with </a:t>
                      </a:r>
                      <a:br>
                        <a:rPr kumimoji="0" lang="en-US" sz="1600" b="0" i="0" u="none" strike="noStrike" kern="1200" cap="none" normalizeH="0" baseline="0" dirty="0" smtClean="0">
                          <a:ln>
                            <a:noFill/>
                          </a:ln>
                          <a:solidFill>
                            <a:schemeClr val="bg1"/>
                          </a:solidFill>
                          <a:effectLst/>
                          <a:latin typeface="+mn-lt"/>
                          <a:ea typeface="+mn-ea"/>
                          <a:cs typeface="Arial" pitchFamily="34" charset="0"/>
                        </a:rPr>
                      </a:br>
                      <a:r>
                        <a:rPr kumimoji="0" lang="en-US" sz="1600" b="0" i="0" u="none" strike="noStrike" kern="1200" cap="none" normalizeH="0" baseline="0" dirty="0" smtClean="0">
                          <a:ln>
                            <a:noFill/>
                          </a:ln>
                          <a:solidFill>
                            <a:schemeClr val="bg1"/>
                          </a:solidFill>
                          <a:effectLst/>
                          <a:latin typeface="+mn-lt"/>
                          <a:ea typeface="+mn-ea"/>
                          <a:cs typeface="Arial" pitchFamily="34" charset="0"/>
                        </a:rPr>
                        <a:t>error category</a:t>
                      </a:r>
                      <a:endParaRPr kumimoji="0" lang="en-US" sz="1600" b="1" i="0" u="none" strike="noStrike" kern="1200" cap="none" normalizeH="0" baseline="0" dirty="0" smtClean="0">
                        <a:ln>
                          <a:noFill/>
                        </a:ln>
                        <a:solidFill>
                          <a:schemeClr val="bg1"/>
                        </a:solidFill>
                        <a:effectLst/>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3">
                        <a:lumMod val="20000"/>
                        <a:lumOff val="80000"/>
                      </a:schemeClr>
                    </a:solidFill>
                  </a:tcPr>
                </a:tc>
                <a:tc>
                  <a:txBody>
                    <a:bodyPr/>
                    <a:lstStyle/>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r>
                        <a:rPr kumimoji="0" lang="en-US" sz="1600" b="0" i="0" u="none" strike="noStrike" kern="1200" cap="none" normalizeH="0" baseline="0" dirty="0" smtClean="0">
                          <a:ln>
                            <a:noFill/>
                          </a:ln>
                          <a:solidFill>
                            <a:schemeClr val="bg1"/>
                          </a:solidFill>
                          <a:effectLst/>
                          <a:latin typeface="+mn-lt"/>
                          <a:ea typeface="+mn-ea"/>
                          <a:cs typeface="Arial" pitchFamily="34" charset="0"/>
                        </a:rPr>
                        <a:t>n/a </a:t>
                      </a:r>
                    </a:p>
                    <a:p>
                      <a:pPr marL="63500" marR="0" lvl="0" indent="-3175" algn="l" defTabSz="914400" rtl="0" eaLnBrk="1" fontAlgn="base" latinLnBrk="0" hangingPunct="1">
                        <a:lnSpc>
                          <a:spcPct val="100000"/>
                        </a:lnSpc>
                        <a:spcBef>
                          <a:spcPct val="40000"/>
                        </a:spcBef>
                        <a:spcAft>
                          <a:spcPct val="0"/>
                        </a:spcAft>
                        <a:buClr>
                          <a:srgbClr val="0146AD"/>
                        </a:buClr>
                        <a:buSzTx/>
                        <a:buFont typeface="Arial" charset="0"/>
                        <a:buNone/>
                        <a:tabLst/>
                        <a:defRPr/>
                      </a:pPr>
                      <a:endParaRPr kumimoji="0" lang="en-US" sz="1600" b="0" i="0" u="none" strike="noStrike" kern="1200" cap="none" normalizeH="0" baseline="0" dirty="0" smtClean="0">
                        <a:ln>
                          <a:noFill/>
                        </a:ln>
                        <a:solidFill>
                          <a:schemeClr val="bg1"/>
                        </a:solidFill>
                        <a:effectLst/>
                        <a:latin typeface="+mn-lt"/>
                        <a:ea typeface="+mn-ea"/>
                        <a:cs typeface="Arial" pitchFamily="34" charset="0"/>
                      </a:endParaRPr>
                    </a:p>
                  </a:txBody>
                  <a:tcPr horzOverflow="overflow">
                    <a:lnL w="12700" cap="flat" cmpd="sng" algn="ctr">
                      <a:solidFill>
                        <a:schemeClr val="tx1"/>
                      </a:solidFill>
                      <a:prstDash val="solid"/>
                      <a:round/>
                      <a:headEnd type="none" w="med" len="med"/>
                      <a:tailEnd type="none" w="med" len="med"/>
                    </a:lnL>
                    <a:lnR w="12700" cmpd="sng">
                      <a:solidFill>
                        <a:sysClr val="window" lastClr="FFFFFF"/>
                      </a:solidFill>
                    </a:lnR>
                    <a:lnT w="12700" cap="flat" cmpd="sng" algn="ctr">
                      <a:solidFill>
                        <a:schemeClr val="tx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3">
                        <a:lumMod val="20000"/>
                        <a:lumOff val="80000"/>
                      </a:schemeClr>
                    </a:solidFill>
                  </a:tcPr>
                </a:tc>
              </a:tr>
            </a:tbl>
          </a:graphicData>
        </a:graphic>
      </p:graphicFrame>
    </p:spTree>
    <p:extLst>
      <p:ext uri="{BB962C8B-B14F-4D97-AF65-F5344CB8AC3E}">
        <p14:creationId xmlns:p14="http://schemas.microsoft.com/office/powerpoint/2010/main" val="261617640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Reporting duplicates</a:t>
            </a:r>
          </a:p>
        </p:txBody>
      </p:sp>
      <p:sp>
        <p:nvSpPr>
          <p:cNvPr id="3" name="Content Placeholder 2"/>
          <p:cNvSpPr>
            <a:spLocks noGrp="1"/>
          </p:cNvSpPr>
          <p:nvPr>
            <p:ph idx="1"/>
          </p:nvPr>
        </p:nvSpPr>
        <p:spPr>
          <a:xfrm>
            <a:off x="519112" y="3886200"/>
            <a:ext cx="8408987" cy="2514600"/>
          </a:xfrm>
        </p:spPr>
        <p:txBody>
          <a:bodyPr/>
          <a:lstStyle/>
          <a:p>
            <a:r>
              <a:rPr lang="en-US" b="1" dirty="0" err="1" smtClean="0">
                <a:latin typeface="Courier New" pitchFamily="49" charset="0"/>
                <a:cs typeface="Courier New" pitchFamily="49" charset="0"/>
              </a:rPr>
              <a:t>messageHistory.reportDuplicate</a:t>
            </a:r>
            <a:r>
              <a:rPr lang="en-US" b="1" dirty="0" smtClean="0">
                <a:latin typeface="Courier New" pitchFamily="49" charset="0"/>
                <a:cs typeface="Courier New" pitchFamily="49" charset="0"/>
              </a:rPr>
              <a:t>()</a:t>
            </a:r>
          </a:p>
          <a:p>
            <a:r>
              <a:rPr lang="en-US" dirty="0" smtClean="0"/>
              <a:t>From MessageHistory instances, report duplicates</a:t>
            </a:r>
          </a:p>
          <a:p>
            <a:pPr lvl="1"/>
            <a:r>
              <a:rPr lang="en-US" dirty="0"/>
              <a:t>One message sent </a:t>
            </a:r>
            <a:r>
              <a:rPr lang="en-US" dirty="0" smtClean="0"/>
              <a:t>successfully and received </a:t>
            </a:r>
            <a:r>
              <a:rPr lang="en-US" dirty="0"/>
              <a:t>by the external system</a:t>
            </a:r>
          </a:p>
          <a:p>
            <a:pPr lvl="1"/>
            <a:r>
              <a:rPr lang="en-US" dirty="0"/>
              <a:t>External system processes the same message more than once</a:t>
            </a:r>
          </a:p>
          <a:p>
            <a:pPr lvl="1"/>
            <a:r>
              <a:rPr lang="en-US" dirty="0"/>
              <a:t>External systems responds with a positive acknowledgement (ACK) per each processed duplicate </a:t>
            </a:r>
          </a:p>
        </p:txBody>
      </p:sp>
      <p:sp>
        <p:nvSpPr>
          <p:cNvPr id="12" name="rec Grey"/>
          <p:cNvSpPr/>
          <p:nvPr/>
        </p:nvSpPr>
        <p:spPr bwMode="auto">
          <a:xfrm>
            <a:off x="533400" y="914400"/>
            <a:ext cx="457200" cy="2590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1" name="txt Code"/>
          <p:cNvSpPr>
            <a:spLocks noChangeArrowheads="1"/>
          </p:cNvSpPr>
          <p:nvPr/>
        </p:nvSpPr>
        <p:spPr bwMode="auto">
          <a:xfrm>
            <a:off x="502920" y="914400"/>
            <a:ext cx="8394700" cy="2554545"/>
          </a:xfrm>
          <a:prstGeom prst="rect">
            <a:avLst/>
          </a:prstGeom>
          <a:noFill/>
          <a:ln>
            <a:noFill/>
          </a:ln>
          <a:effectLst/>
        </p:spPr>
        <p:txBody>
          <a:bodyPr vert="horz" wrap="none" lIns="91440" tIns="45720" rIns="91440" bIns="45720" numCol="1" anchor="t" anchorCtr="0" compatLnSpc="1">
            <a:prstTxWarp prst="textNoShape">
              <a:avLst/>
            </a:prstTxWarp>
            <a:noAutofit/>
          </a:bodyPr>
          <a:lstStyle/>
          <a:p>
            <a:pPr lvl="0" fontAlgn="base">
              <a:spcBef>
                <a:spcPct val="0"/>
              </a:spcBef>
              <a:spcAft>
                <a:spcPct val="0"/>
              </a:spcAft>
            </a:pPr>
            <a:r>
              <a:rPr kumimoji="0" lang="en-US" sz="1600" b="1" i="0" u="none" strike="noStrike" cap="none" normalizeH="0" baseline="0" dirty="0" smtClean="0">
                <a:ln>
                  <a:noFill/>
                </a:ln>
                <a:solidFill>
                  <a:schemeClr val="bg1"/>
                </a:solidFill>
                <a:effectLst/>
                <a:latin typeface="Courier New" pitchFamily="49" charset="0"/>
                <a:cs typeface="Courier New" pitchFamily="49" charset="0"/>
              </a:rPr>
              <a:t> 65 </a:t>
            </a:r>
            <a:r>
              <a:rPr lang="en-US" sz="1600" b="1" dirty="0" smtClean="0">
                <a:solidFill>
                  <a:srgbClr val="000080"/>
                </a:solidFill>
                <a:latin typeface="Courier New" pitchFamily="49" charset="0"/>
                <a:cs typeface="Courier New" pitchFamily="49" charset="0"/>
              </a:rPr>
              <a:t>static </a:t>
            </a:r>
            <a:r>
              <a:rPr lang="en-US" sz="1600" b="1" dirty="0">
                <a:solidFill>
                  <a:schemeClr val="bg1"/>
                </a:solidFill>
                <a:latin typeface="Courier New" pitchFamily="49" charset="0"/>
                <a:cs typeface="Courier New" pitchFamily="49" charset="0"/>
              </a:rPr>
              <a:t>function reportDuplicate(senderRefID: </a:t>
            </a:r>
            <a:r>
              <a:rPr lang="en-US" sz="1600" b="1" dirty="0" smtClean="0">
                <a:solidFill>
                  <a:schemeClr val="bg1"/>
                </a:solidFill>
                <a:latin typeface="Courier New" pitchFamily="49" charset="0"/>
                <a:cs typeface="Courier New" pitchFamily="49" charset="0"/>
              </a:rPr>
              <a:t>String): </a:t>
            </a:r>
            <a:r>
              <a:rPr lang="en-US" sz="1600" b="1" dirty="0">
                <a:solidFill>
                  <a:schemeClr val="bg1"/>
                </a:solidFill>
                <a:latin typeface="Courier New" pitchFamily="49" charset="0"/>
                <a:cs typeface="Courier New" pitchFamily="49" charset="0"/>
              </a:rPr>
              <a:t>String {</a:t>
            </a:r>
            <a:endParaRPr lang="en-US" sz="1600" b="1" dirty="0" smtClean="0">
              <a:solidFill>
                <a:schemeClr val="bg1"/>
              </a:solidFill>
              <a:latin typeface="Courier New" pitchFamily="49" charset="0"/>
              <a:cs typeface="Courier New" pitchFamily="49" charset="0"/>
            </a:endParaRPr>
          </a:p>
          <a:p>
            <a:pPr lvl="0" fontAlgn="base">
              <a:spcBef>
                <a:spcPct val="0"/>
              </a:spcBef>
              <a:spcAft>
                <a:spcPct val="0"/>
              </a:spcAft>
            </a:pPr>
            <a:r>
              <a:rPr lang="en-US" sz="1600" b="1" dirty="0" smtClean="0">
                <a:solidFill>
                  <a:schemeClr val="bg1"/>
                </a:solidFill>
                <a:latin typeface="Courier New" pitchFamily="49" charset="0"/>
                <a:cs typeface="Courier New" pitchFamily="49" charset="0"/>
              </a:rPr>
              <a:t>…67  </a:t>
            </a:r>
            <a:r>
              <a:rPr lang="en-US" sz="1600" b="1" dirty="0" smtClean="0">
                <a:solidFill>
                  <a:srgbClr val="000080"/>
                </a:solidFill>
                <a:latin typeface="Courier New" pitchFamily="49" charset="0"/>
                <a:cs typeface="Courier New" pitchFamily="49" charset="0"/>
              </a:rPr>
              <a:t>var </a:t>
            </a:r>
            <a:r>
              <a:rPr lang="en-US" sz="1600" b="1" dirty="0" err="1" smtClean="0">
                <a:solidFill>
                  <a:schemeClr val="bg1"/>
                </a:solidFill>
                <a:latin typeface="Courier New" pitchFamily="49" charset="0"/>
                <a:cs typeface="Courier New" pitchFamily="49" charset="0"/>
              </a:rPr>
              <a:t>aMessageHistory</a:t>
            </a:r>
            <a:r>
              <a:rPr lang="en-US" sz="1600" b="1" dirty="0">
                <a:solidFill>
                  <a:schemeClr val="bg1"/>
                </a:solidFill>
                <a:latin typeface="Courier New" pitchFamily="49" charset="0"/>
                <a:cs typeface="Courier New" pitchFamily="49" charset="0"/>
              </a:rPr>
              <a:t> </a:t>
            </a:r>
            <a:r>
              <a:rPr lang="en-US" sz="1600" b="1" dirty="0" smtClean="0">
                <a:solidFill>
                  <a:schemeClr val="bg1"/>
                </a:solidFill>
                <a:latin typeface="Courier New" pitchFamily="49" charset="0"/>
                <a:cs typeface="Courier New" pitchFamily="49" charset="0"/>
              </a:rPr>
              <a:t>= </a:t>
            </a:r>
            <a:r>
              <a:rPr lang="en-US" sz="1600" b="1" dirty="0" err="1" smtClean="0">
                <a:solidFill>
                  <a:schemeClr val="bg1"/>
                </a:solidFill>
                <a:latin typeface="Courier New" pitchFamily="49" charset="0"/>
                <a:cs typeface="Courier New" pitchFamily="49" charset="0"/>
              </a:rPr>
              <a:t>Query.make</a:t>
            </a:r>
            <a:r>
              <a:rPr lang="en-US" sz="1600" b="1" dirty="0" smtClean="0">
                <a:solidFill>
                  <a:schemeClr val="bg1"/>
                </a:solidFill>
                <a:latin typeface="Courier New" pitchFamily="49" charset="0"/>
                <a:cs typeface="Courier New" pitchFamily="49" charset="0"/>
              </a:rPr>
              <a:t>(MessageHistory)</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.compare(</a:t>
            </a:r>
            <a:r>
              <a:rPr lang="en-US" sz="1600" b="1" dirty="0" err="1" smtClean="0">
                <a:solidFill>
                  <a:schemeClr val="bg1"/>
                </a:solidFill>
                <a:latin typeface="Courier New" pitchFamily="49" charset="0"/>
                <a:cs typeface="Courier New" pitchFamily="49" charset="0"/>
              </a:rPr>
              <a:t>MessageHistory#SenderRefID</a:t>
            </a:r>
            <a:r>
              <a:rPr lang="en-US" sz="1600" b="1" dirty="0" smtClean="0">
                <a:solidFill>
                  <a:schemeClr val="bg1"/>
                </a:solidFill>
                <a:latin typeface="Courier New" pitchFamily="49" charset="0"/>
                <a:cs typeface="Courier New" pitchFamily="49" charset="0"/>
              </a:rPr>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 </a:t>
            </a:r>
            <a:r>
              <a:rPr lang="en-US" sz="1600" b="1" dirty="0" err="1" smtClean="0">
                <a:solidFill>
                  <a:schemeClr val="bg1"/>
                </a:solidFill>
                <a:latin typeface="Courier New" pitchFamily="49" charset="0"/>
                <a:cs typeface="Courier New" pitchFamily="49" charset="0"/>
              </a:rPr>
              <a:t>Relop.Equals</a:t>
            </a:r>
            <a:r>
              <a:rPr lang="en-US" sz="1600" b="1" dirty="0" smtClean="0">
                <a:solidFill>
                  <a:schemeClr val="bg1"/>
                </a:solidFill>
                <a:latin typeface="Courier New" pitchFamily="49" charset="0"/>
                <a:cs typeface="Courier New" pitchFamily="49" charset="0"/>
              </a:rPr>
              <a:t>, </a:t>
            </a:r>
            <a:r>
              <a:rPr lang="en-US" sz="1600" b="1" dirty="0" err="1" smtClean="0">
                <a:solidFill>
                  <a:schemeClr val="bg1"/>
                </a:solidFill>
                <a:latin typeface="Courier New" pitchFamily="49" charset="0"/>
                <a:cs typeface="Courier New" pitchFamily="49" charset="0"/>
              </a:rPr>
              <a:t>senderRefID</a:t>
            </a:r>
            <a:r>
              <a:rPr lang="en-US" sz="1600" b="1" dirty="0" smtClean="0">
                <a:solidFill>
                  <a:schemeClr val="bg1"/>
                </a:solidFill>
                <a:latin typeface="Courier New" pitchFamily="49" charset="0"/>
                <a:cs typeface="Courier New" pitchFamily="49" charset="0"/>
              </a:rPr>
              <a:t>)</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a:t>
            </a:r>
            <a:r>
              <a:rPr lang="en-US" sz="1600" b="1" dirty="0">
                <a:solidFill>
                  <a:schemeClr val="bg1"/>
                </a:solidFill>
                <a:latin typeface="Courier New" pitchFamily="49" charset="0"/>
                <a:cs typeface="Courier New" pitchFamily="49" charset="0"/>
              </a:rPr>
              <a:t>select</a:t>
            </a:r>
            <a:r>
              <a:rPr lang="en-US" sz="1600" b="1" dirty="0" smtClean="0">
                <a:solidFill>
                  <a:schemeClr val="bg1"/>
                </a:solidFill>
                <a:latin typeface="Courier New" pitchFamily="49" charset="0"/>
                <a:cs typeface="Courier New" pitchFamily="49" charset="0"/>
              </a:rPr>
              <a:t>().</a:t>
            </a:r>
            <a:r>
              <a:rPr lang="en-US" sz="1600" b="1" dirty="0" err="1" smtClean="0">
                <a:solidFill>
                  <a:schemeClr val="bg1"/>
                </a:solidFill>
                <a:latin typeface="Courier New" pitchFamily="49" charset="0"/>
                <a:cs typeface="Courier New" pitchFamily="49" charset="0"/>
              </a:rPr>
              <a:t>AtMostOneRow</a:t>
            </a:r>
            <a:r>
              <a:rPr lang="en-US" sz="1600" b="1" dirty="0" smtClean="0">
                <a:solidFill>
                  <a:schemeClr val="bg1"/>
                </a:solidFill>
                <a:latin typeface="Courier New" pitchFamily="49" charset="0"/>
                <a:cs typeface="Courier New" pitchFamily="49" charset="0"/>
              </a:rPr>
              <a:t/>
            </a:r>
            <a:br>
              <a:rPr lang="en-US" sz="1600" b="1" dirty="0" smtClean="0">
                <a:solidFill>
                  <a:schemeClr val="bg1"/>
                </a:solidFill>
                <a:latin typeface="Courier New" pitchFamily="49" charset="0"/>
                <a:cs typeface="Courier New" pitchFamily="49" charset="0"/>
              </a:rPr>
            </a:br>
            <a:r>
              <a:rPr lang="en-US" sz="1600" b="1" dirty="0" smtClean="0">
                <a:solidFill>
                  <a:schemeClr val="bg1"/>
                </a:solidFill>
                <a:latin typeface="Courier New" pitchFamily="49" charset="0"/>
                <a:cs typeface="Courier New" pitchFamily="49" charset="0"/>
              </a:rPr>
              <a:t> 68  </a:t>
            </a:r>
            <a:r>
              <a:rPr kumimoji="0" lang="en-US" sz="1600" b="1" i="0" u="none" strike="noStrike" cap="none" normalizeH="0" baseline="0" dirty="0" smtClean="0">
                <a:ln>
                  <a:noFill/>
                </a:ln>
                <a:solidFill>
                  <a:srgbClr val="000080"/>
                </a:solidFill>
                <a:effectLst/>
                <a:latin typeface="Courier New" pitchFamily="49" charset="0"/>
                <a:cs typeface="Courier New" pitchFamily="49" charset="0"/>
              </a:rPr>
              <a:t>if</a:t>
            </a:r>
            <a:r>
              <a:rPr lang="en-US" sz="1600" b="1" dirty="0" smtClean="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a:t>
            </a:r>
            <a:r>
              <a:rPr lang="en-US" sz="1600" b="1" dirty="0" err="1">
                <a:solidFill>
                  <a:srgbClr val="000000"/>
                </a:solidFill>
                <a:latin typeface="Courier New" pitchFamily="49" charset="0"/>
                <a:cs typeface="Courier New" pitchFamily="49" charset="0"/>
              </a:rPr>
              <a:t>aMessageHistory</a:t>
            </a:r>
            <a:r>
              <a:rPr lang="en-US" sz="1600" b="1" dirty="0">
                <a:solidFill>
                  <a:srgbClr val="000000"/>
                </a:solidFill>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lang="en-US" sz="1600" b="1" dirty="0" smtClean="0">
                <a:solidFill>
                  <a:srgbClr val="000080"/>
                </a:solidFill>
                <a:latin typeface="Courier New" pitchFamily="49" charset="0"/>
                <a:cs typeface="Courier New" pitchFamily="49" charset="0"/>
              </a:rPr>
              <a:t>null</a:t>
            </a:r>
            <a:r>
              <a:rPr lang="en-US" sz="1600" b="1" dirty="0" smtClean="0">
                <a:solidFill>
                  <a:schemeClr val="bg1"/>
                </a:solidFill>
                <a:latin typeface="Courier New" pitchFamily="49" charset="0"/>
                <a:cs typeface="Courier New" pitchFamily="49" charset="0"/>
              </a:rPr>
              <a:t>)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t>
            </a:r>
            <a:r>
              <a:rPr lang="en-US" sz="1600" b="1" i="1" dirty="0" smtClean="0" bmk="">
                <a:solidFill>
                  <a:srgbClr val="808080"/>
                </a:solidFill>
                <a:latin typeface="Courier New" pitchFamily="49" charset="0"/>
                <a:cs typeface="Courier New" pitchFamily="49" charset="0"/>
              </a:rPr>
              <a:t>// </a:t>
            </a:r>
            <a:r>
              <a:rPr lang="en-US" sz="1600" b="1" i="1" dirty="0" bmk="">
                <a:solidFill>
                  <a:srgbClr val="808080"/>
                </a:solidFill>
                <a:latin typeface="Courier New" pitchFamily="49" charset="0"/>
                <a:cs typeface="Courier New" pitchFamily="49" charset="0"/>
              </a:rPr>
              <a:t>history </a:t>
            </a:r>
            <a:r>
              <a:rPr lang="en-US" sz="1600" b="1" i="1" dirty="0" smtClean="0" bmk="">
                <a:solidFill>
                  <a:srgbClr val="808080"/>
                </a:solidFill>
                <a:latin typeface="Courier New" pitchFamily="49" charset="0"/>
                <a:cs typeface="Courier New" pitchFamily="49" charset="0"/>
              </a:rPr>
              <a:t>found so duplicate</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a:r>
            <a:br>
              <a:rPr kumimoji="0" lang="en-US" sz="1600" b="1" i="0" u="none" strike="noStrike" cap="none" normalizeH="0" baseline="0" dirty="0" smtClean="0">
                <a:ln>
                  <a:noFill/>
                </a:ln>
                <a:solidFill>
                  <a:srgbClr val="000000"/>
                </a:solidFill>
                <a:effectLst/>
                <a:latin typeface="Courier New" pitchFamily="49" charset="0"/>
                <a:cs typeface="Courier New" pitchFamily="49" charset="0"/>
              </a:rPr>
            </a:br>
            <a:r>
              <a:rPr lang="en-US" sz="1600" b="1" dirty="0">
                <a:solidFill>
                  <a:srgbClr val="000000"/>
                </a:solidFill>
                <a:latin typeface="Courier New" pitchFamily="49" charset="0"/>
                <a:cs typeface="Courier New" pitchFamily="49" charset="0"/>
              </a:rPr>
              <a:t> </a:t>
            </a:r>
            <a:r>
              <a:rPr lang="en-US" sz="1600" b="1" dirty="0" smtClean="0">
                <a:solidFill>
                  <a:srgbClr val="000000"/>
                </a:solidFill>
                <a:latin typeface="Courier New" pitchFamily="49" charset="0"/>
                <a:cs typeface="Courier New" pitchFamily="49" charset="0"/>
              </a:rPr>
              <a:t>69   </a:t>
            </a:r>
            <a:r>
              <a:rPr lang="en-US" sz="1600" b="1" dirty="0" err="1" smtClean="0">
                <a:solidFill>
                  <a:srgbClr val="000000"/>
                </a:solidFill>
                <a:latin typeface="Courier New" pitchFamily="49" charset="0"/>
                <a:cs typeface="Courier New" pitchFamily="49" charset="0"/>
              </a:rPr>
              <a:t>Transaction.Current.add</a:t>
            </a:r>
            <a:r>
              <a:rPr lang="en-US" sz="1600" b="1" dirty="0" smtClean="0">
                <a:solidFill>
                  <a:srgbClr val="000000"/>
                </a:solidFill>
                <a:latin typeface="Courier New" pitchFamily="49" charset="0"/>
                <a:cs typeface="Courier New" pitchFamily="49" charset="0"/>
              </a:rPr>
              <a:t>(</a:t>
            </a:r>
            <a:r>
              <a:rPr lang="en-US" sz="1600" b="1" dirty="0" err="1" smtClean="0">
                <a:solidFill>
                  <a:srgbClr val="000000"/>
                </a:solidFill>
                <a:latin typeface="Courier New" pitchFamily="49" charset="0"/>
                <a:cs typeface="Courier New" pitchFamily="49" charset="0"/>
              </a:rPr>
              <a:t>aMessageHistory</a:t>
            </a:r>
            <a:r>
              <a:rPr lang="en-US" sz="1600" b="1" dirty="0">
                <a:solidFill>
                  <a:srgbClr val="000000"/>
                </a:solidFill>
                <a:latin typeface="Courier New" pitchFamily="49" charset="0"/>
                <a:cs typeface="Courier New" pitchFamily="49" charset="0"/>
              </a:rPr>
              <a:t>)</a:t>
            </a:r>
          </a:p>
          <a:p>
            <a:pPr lvl="0" fontAlgn="base">
              <a:spcBef>
                <a:spcPct val="0"/>
              </a:spcBef>
              <a:spcAft>
                <a:spcPct val="0"/>
              </a:spcAft>
            </a:pPr>
            <a:r>
              <a:rPr lang="en-US" sz="1600" b="1" dirty="0" smtClean="0">
                <a:solidFill>
                  <a:srgbClr val="000000"/>
                </a:solidFill>
                <a:latin typeface="Courier New" pitchFamily="49" charset="0"/>
                <a:cs typeface="Courier New" pitchFamily="49" charset="0"/>
              </a:rPr>
              <a:t> 70   </a:t>
            </a:r>
            <a:r>
              <a:rPr lang="en-US" sz="1600" b="1" dirty="0" err="1" smtClean="0">
                <a:solidFill>
                  <a:srgbClr val="000000"/>
                </a:solidFill>
                <a:latin typeface="Courier New" pitchFamily="49" charset="0"/>
                <a:cs typeface="Courier New" pitchFamily="49" charset="0"/>
              </a:rPr>
              <a:t>aMessageHistory.reportDuplicate</a:t>
            </a:r>
            <a:r>
              <a:rPr lang="en-US" sz="1600" b="1" dirty="0" smtClean="0">
                <a:solidFill>
                  <a:srgbClr val="000000"/>
                </a:solidFill>
                <a:latin typeface="Courier New" pitchFamily="49" charset="0"/>
                <a:cs typeface="Courier New" pitchFamily="49" charset="0"/>
              </a:rPr>
              <a:t>()</a:t>
            </a:r>
          </a:p>
          <a:p>
            <a:pPr lvl="0" fontAlgn="base">
              <a:spcBef>
                <a:spcPct val="0"/>
              </a:spcBef>
              <a:spcAft>
                <a:spcPct val="0"/>
              </a:spcAft>
            </a:pPr>
            <a:r>
              <a:rPr lang="en-US" sz="1600" b="1" dirty="0" smtClean="0">
                <a:solidFill>
                  <a:srgbClr val="000000"/>
                </a:solidFill>
                <a:latin typeface="Courier New" pitchFamily="49" charset="0"/>
                <a:cs typeface="Courier New" pitchFamily="49" charset="0"/>
              </a:rPr>
              <a:t>…72  }</a:t>
            </a:r>
          </a:p>
          <a:p>
            <a:pPr lvl="0" fontAlgn="base">
              <a:spcBef>
                <a:spcPct val="0"/>
              </a:spcBef>
              <a:spcAft>
                <a:spcPct val="0"/>
              </a:spcAf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…77 }</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p:txBody>
      </p:sp>
      <p:pic>
        <p:nvPicPr>
          <p:cNvPr id="7170" name="icn Msg Duplica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3144" y="378932"/>
            <a:ext cx="664956" cy="59896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arw Code Line"/>
          <p:cNvCxnSpPr/>
          <p:nvPr/>
        </p:nvCxnSpPr>
        <p:spPr bwMode="auto">
          <a:xfrm>
            <a:off x="457200" y="2819400"/>
            <a:ext cx="20955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79356578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Messages without responses</a:t>
            </a:r>
          </a:p>
        </p:txBody>
      </p:sp>
      <p:sp>
        <p:nvSpPr>
          <p:cNvPr id="3" name="Content Placeholder 2"/>
          <p:cNvSpPr>
            <a:spLocks noGrp="1"/>
          </p:cNvSpPr>
          <p:nvPr>
            <p:ph sz="half" idx="2"/>
          </p:nvPr>
        </p:nvSpPr>
        <p:spPr/>
        <p:txBody>
          <a:bodyPr/>
          <a:lstStyle/>
          <a:p>
            <a:r>
              <a:rPr lang="en-US" dirty="0" smtClean="0"/>
              <a:t>Check </a:t>
            </a:r>
            <a:r>
              <a:rPr lang="en-US" dirty="0"/>
              <a:t>for messages </a:t>
            </a:r>
            <a:r>
              <a:rPr lang="en-US" dirty="0" smtClean="0"/>
              <a:t/>
            </a:r>
            <a:br>
              <a:rPr lang="en-US" dirty="0" smtClean="0"/>
            </a:br>
            <a:r>
              <a:rPr lang="en-US" dirty="0" smtClean="0"/>
              <a:t>that </a:t>
            </a:r>
            <a:r>
              <a:rPr lang="en-US" dirty="0"/>
              <a:t>have not received a reply within a timely </a:t>
            </a:r>
            <a:r>
              <a:rPr lang="en-US" dirty="0" smtClean="0"/>
              <a:t>fashion</a:t>
            </a:r>
          </a:p>
          <a:p>
            <a:r>
              <a:rPr lang="en-US" dirty="0" smtClean="0"/>
              <a:t>Check the xx_message table</a:t>
            </a:r>
          </a:p>
          <a:p>
            <a:pPr lvl="1"/>
            <a:r>
              <a:rPr lang="en-US" dirty="0" smtClean="0"/>
              <a:t>Batch process</a:t>
            </a:r>
          </a:p>
          <a:p>
            <a:pPr lvl="1"/>
            <a:r>
              <a:rPr lang="en-US" dirty="0" smtClean="0"/>
              <a:t>Database monitoring tool</a:t>
            </a:r>
          </a:p>
          <a:p>
            <a:r>
              <a:rPr lang="en-US" dirty="0" smtClean="0"/>
              <a:t>Evaluate the cause and handle the resolution</a:t>
            </a:r>
          </a:p>
          <a:p>
            <a:pPr lvl="1"/>
            <a:endParaRPr lang="en-US" dirty="0"/>
          </a:p>
          <a:p>
            <a:endParaRPr lang="en-US" dirty="0"/>
          </a:p>
        </p:txBody>
      </p:sp>
      <p:pic>
        <p:nvPicPr>
          <p:cNvPr id="8194" name="Picture 2" descr="C:\Users\sluersen\AppData\Local\Temp\SNAGHTML1773a2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3810000" cy="553138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8260" y="603250"/>
            <a:ext cx="710640" cy="46699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8275" y="5159533"/>
            <a:ext cx="1219200" cy="127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bwMode="auto">
          <a:xfrm>
            <a:off x="4038600" y="5989320"/>
            <a:ext cx="3962400" cy="335280"/>
          </a:xfrm>
          <a:prstGeom prst="roundRect">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latin typeface="Courier New" pitchFamily="49" charset="0"/>
                <a:cs typeface="Courier New" pitchFamily="49" charset="0"/>
              </a:rPr>
              <a:t>FlagOverdueLegalReportsBatch</a:t>
            </a:r>
            <a:endParaRPr 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42040731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message acknowledgements</a:t>
            </a:r>
          </a:p>
          <a:p>
            <a:r>
              <a:rPr lang="en-US" dirty="0"/>
              <a:t>Working with acknowledgements</a:t>
            </a:r>
          </a:p>
          <a:p>
            <a:r>
              <a:rPr lang="en-US" dirty="0">
                <a:solidFill>
                  <a:schemeClr val="bg1"/>
                </a:solidFill>
              </a:rPr>
              <a:t>Synchronous acknowledgement</a:t>
            </a:r>
          </a:p>
          <a:p>
            <a:r>
              <a:rPr lang="en-US" dirty="0"/>
              <a:t>Asynchronous remote call acknowledgement</a:t>
            </a:r>
          </a:p>
          <a:p>
            <a:r>
              <a:rPr lang="en-US" dirty="0"/>
              <a:t>Reply plugin acknowledgement</a:t>
            </a:r>
          </a:p>
          <a:p>
            <a:r>
              <a:rPr lang="en-US" dirty="0"/>
              <a:t>Message administration</a:t>
            </a:r>
          </a:p>
          <a:p>
            <a:endParaRPr lang="en-US" dirty="0"/>
          </a:p>
        </p:txBody>
      </p:sp>
    </p:spTree>
    <p:extLst>
      <p:ext uri="{BB962C8B-B14F-4D97-AF65-F5344CB8AC3E}">
        <p14:creationId xmlns:p14="http://schemas.microsoft.com/office/powerpoint/2010/main" val="30575654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acknowledgement </a:t>
            </a:r>
          </a:p>
        </p:txBody>
      </p:sp>
      <p:sp>
        <p:nvSpPr>
          <p:cNvPr id="3" name="Content Placeholder 2"/>
          <p:cNvSpPr>
            <a:spLocks noGrp="1"/>
          </p:cNvSpPr>
          <p:nvPr>
            <p:ph idx="1"/>
          </p:nvPr>
        </p:nvSpPr>
        <p:spPr/>
        <p:txBody>
          <a:bodyPr/>
          <a:lstStyle/>
          <a:p>
            <a:r>
              <a:rPr lang="en-US" dirty="0" smtClean="0"/>
              <a:t>Synchronous acknowledgement implemented immediately </a:t>
            </a:r>
            <a:r>
              <a:rPr lang="en-US" dirty="0"/>
              <a:t>after sending the message</a:t>
            </a:r>
          </a:p>
          <a:p>
            <a:r>
              <a:rPr lang="en-US" dirty="0" smtClean="0"/>
              <a:t>Acknowledgement </a:t>
            </a:r>
            <a:r>
              <a:rPr lang="en-US" dirty="0"/>
              <a:t>code is included in the transport plugin's send() method</a:t>
            </a:r>
          </a:p>
          <a:p>
            <a:endParaRPr lang="en-US" dirty="0"/>
          </a:p>
        </p:txBody>
      </p:sp>
      <p:sp>
        <p:nvSpPr>
          <p:cNvPr id="207" name="Line 57"/>
          <p:cNvSpPr>
            <a:spLocks noChangeShapeType="1"/>
          </p:cNvSpPr>
          <p:nvPr/>
        </p:nvSpPr>
        <p:spPr bwMode="auto">
          <a:xfrm>
            <a:off x="6636770" y="3403830"/>
            <a:ext cx="1113957" cy="0"/>
          </a:xfrm>
          <a:prstGeom prst="line">
            <a:avLst/>
          </a:prstGeom>
          <a:noFill/>
          <a:ln w="28575">
            <a:solidFill>
              <a:schemeClr val="accent6"/>
            </a:solidFill>
            <a:round/>
            <a:headEnd type="arrow" w="lg" len="me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114" name="elb 2"/>
          <p:cNvCxnSpPr/>
          <p:nvPr/>
        </p:nvCxnSpPr>
        <p:spPr bwMode="auto">
          <a:xfrm rot="16200000" flipH="1">
            <a:off x="4014860" y="1452823"/>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8" name="tx ext sys"/>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169" name="txt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170" name="ln Sending"/>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171" name="Elbow Connector 170"/>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95" name="inc Msg Se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8" name="txt Plg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pic>
        <p:nvPicPr>
          <p:cNvPr id="199" name="icn Plg Request"/>
          <p:cNvPicPr>
            <a:picLocks noChangeAspect="1" noChangeArrowheads="1"/>
          </p:cNvPicPr>
          <p:nvPr/>
        </p:nvPicPr>
        <p:blipFill>
          <a:blip r:embed="rId5">
            <a:lum contrast="-40000"/>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2"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Transport</a:t>
            </a:r>
            <a:br>
              <a:rPr lang="en-US" sz="1600" dirty="0">
                <a:solidFill>
                  <a:schemeClr val="bg1"/>
                </a:solidFill>
              </a:rPr>
            </a:br>
            <a:r>
              <a:rPr lang="en-US" sz="1600" dirty="0">
                <a:solidFill>
                  <a:schemeClr val="bg1"/>
                </a:solidFill>
              </a:rPr>
              <a:t>Plugin</a:t>
            </a:r>
          </a:p>
        </p:txBody>
      </p:sp>
      <p:pic>
        <p:nvPicPr>
          <p:cNvPr id="203" name="inc Plg Transpor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04" name="tbl XX_Msg"/>
          <p:cNvGraphicFramePr>
            <a:graphicFrameLocks noGrp="1"/>
          </p:cNvGraphicFramePr>
          <p:nvPr>
            <p:extLst>
              <p:ext uri="{D42A27DB-BD31-4B8C-83A1-F6EECF244321}">
                <p14:modId xmlns:p14="http://schemas.microsoft.com/office/powerpoint/2010/main" val="974866756"/>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
        <p:nvSpPr>
          <p:cNvPr id="210" name="txt synch reply"/>
          <p:cNvSpPr txBox="1">
            <a:spLocks noChangeArrowheads="1"/>
          </p:cNvSpPr>
          <p:nvPr/>
        </p:nvSpPr>
        <p:spPr bwMode="auto">
          <a:xfrm>
            <a:off x="5105400" y="3154624"/>
            <a:ext cx="236855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smtClean="0">
                <a:solidFill>
                  <a:srgbClr val="009900"/>
                </a:solidFill>
              </a:rPr>
              <a:t>synchronous </a:t>
            </a:r>
            <a:br>
              <a:rPr lang="en-US" sz="1600" dirty="0" smtClean="0">
                <a:solidFill>
                  <a:srgbClr val="009900"/>
                </a:solidFill>
              </a:rPr>
            </a:br>
            <a:r>
              <a:rPr lang="en-US" sz="1600" dirty="0" smtClean="0">
                <a:solidFill>
                  <a:srgbClr val="009900"/>
                </a:solidFill>
              </a:rPr>
              <a:t>reply</a:t>
            </a:r>
            <a:endParaRPr lang="en-US" sz="1600" dirty="0">
              <a:solidFill>
                <a:srgbClr val="009900"/>
              </a:solidFill>
            </a:endParaRPr>
          </a:p>
        </p:txBody>
      </p:sp>
      <p:pic>
        <p:nvPicPr>
          <p:cNvPr id="240" name="inc Msg Reply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21464" y="3261792"/>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861027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 Grey"/>
          <p:cNvSpPr/>
          <p:nvPr/>
        </p:nvSpPr>
        <p:spPr bwMode="auto">
          <a:xfrm>
            <a:off x="533400" y="914400"/>
            <a:ext cx="457200" cy="3293209"/>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a:t>Example: Synchronous acknowledgement</a:t>
            </a:r>
          </a:p>
        </p:txBody>
      </p:sp>
      <p:sp>
        <p:nvSpPr>
          <p:cNvPr id="3" name="Content Placeholder 2"/>
          <p:cNvSpPr>
            <a:spLocks noGrp="1"/>
          </p:cNvSpPr>
          <p:nvPr>
            <p:ph idx="1"/>
          </p:nvPr>
        </p:nvSpPr>
        <p:spPr>
          <a:xfrm>
            <a:off x="519113" y="4267200"/>
            <a:ext cx="8318500" cy="2133600"/>
          </a:xfrm>
        </p:spPr>
        <p:txBody>
          <a:bodyPr/>
          <a:lstStyle/>
          <a:p>
            <a:r>
              <a:rPr lang="en-US" b="1" dirty="0" err="1" smtClean="0">
                <a:latin typeface="Courier New" pitchFamily="49" charset="0"/>
                <a:cs typeface="Courier New" pitchFamily="49" charset="0"/>
              </a:rPr>
              <a:t>message.reportAck</a:t>
            </a:r>
            <a:r>
              <a:rPr lang="en-US" b="1" dirty="0" smtClean="0">
                <a:latin typeface="Courier New" pitchFamily="49" charset="0"/>
                <a:cs typeface="Courier New" pitchFamily="49" charset="0"/>
              </a:rPr>
              <a:t>()</a:t>
            </a:r>
          </a:p>
          <a:p>
            <a:pPr lvl="1"/>
            <a:r>
              <a:rPr lang="en-US" dirty="0" smtClean="0"/>
              <a:t>Occurs within transaction </a:t>
            </a:r>
            <a:r>
              <a:rPr lang="en-US" dirty="0"/>
              <a:t>scope of message transport </a:t>
            </a:r>
            <a:r>
              <a:rPr lang="en-US" dirty="0" smtClean="0"/>
              <a:t>plugin's </a:t>
            </a:r>
            <a:r>
              <a:rPr lang="en-US" dirty="0"/>
              <a:t>send() method</a:t>
            </a:r>
          </a:p>
          <a:p>
            <a:pPr lvl="1"/>
            <a:r>
              <a:rPr lang="en-US" dirty="0" err="1" smtClean="0"/>
              <a:t>IsVerified</a:t>
            </a:r>
            <a:r>
              <a:rPr lang="en-US" dirty="0" smtClean="0"/>
              <a:t> field is set based on the value returned from the external system (lines 54 - 60)</a:t>
            </a:r>
          </a:p>
          <a:p>
            <a:endParaRPr lang="en-US" dirty="0"/>
          </a:p>
        </p:txBody>
      </p:sp>
      <p:cxnSp>
        <p:nvCxnSpPr>
          <p:cNvPr id="5" name="arw Code"/>
          <p:cNvCxnSpPr/>
          <p:nvPr/>
        </p:nvCxnSpPr>
        <p:spPr bwMode="auto">
          <a:xfrm>
            <a:off x="457200" y="1828800"/>
            <a:ext cx="209550" cy="0"/>
          </a:xfrm>
          <a:prstGeom prst="straightConnector1">
            <a:avLst/>
          </a:prstGeom>
          <a:noFill/>
          <a:ln w="28575" cap="flat" cmpd="sng" algn="ctr">
            <a:solidFill>
              <a:srgbClr val="C00000"/>
            </a:solidFill>
            <a:prstDash val="solid"/>
            <a:round/>
            <a:headEnd type="none" w="med" len="med"/>
            <a:tailEnd type="arrow" w="lg" len="med"/>
          </a:ln>
          <a:effectLst>
            <a:outerShdw blurRad="50800" dist="38100" dir="2700000" algn="tl" rotWithShape="0">
              <a:prstClr val="black">
                <a:alpha val="40000"/>
              </a:prstClr>
            </a:outerShdw>
          </a:effectLst>
        </p:spPr>
      </p:cxnSp>
      <p:sp>
        <p:nvSpPr>
          <p:cNvPr id="8" name="Rectangle 1"/>
          <p:cNvSpPr>
            <a:spLocks noChangeArrowheads="1"/>
          </p:cNvSpPr>
          <p:nvPr/>
        </p:nvSpPr>
        <p:spPr bwMode="auto">
          <a:xfrm>
            <a:off x="502920" y="914400"/>
            <a:ext cx="833628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 3</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0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send(</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aMessage</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Message,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transformedPayload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String)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…51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isVerified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null</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52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aMessage.reportAck</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isVerified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55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aMessage.MessageRoot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as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BankAccount).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IsVerified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VerificationStatus.TC_VERIFIED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…57   }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else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58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aMessage.MessageRoot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as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BankAccount).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IsVerified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VerificationStatus.TC_INVALID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bmk="">
                <a:solidFill>
                  <a:srgbClr val="000000"/>
                </a:solidFill>
                <a:latin typeface="Courier New" pitchFamily="49" charset="0"/>
                <a:cs typeface="Courier New" pitchFamily="49" charset="0"/>
              </a:rPr>
              <a: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…61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…64 </a:t>
            </a:r>
            <a:r>
              <a:rPr kumimoji="0" lang="en-US" sz="16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190759851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message acknowledgements</a:t>
            </a:r>
          </a:p>
          <a:p>
            <a:r>
              <a:rPr lang="en-US" dirty="0"/>
              <a:t>Working with acknowledgements</a:t>
            </a:r>
          </a:p>
          <a:p>
            <a:r>
              <a:rPr lang="en-US" dirty="0"/>
              <a:t>Synchronous acknowledgement</a:t>
            </a:r>
          </a:p>
          <a:p>
            <a:r>
              <a:rPr lang="en-US" dirty="0">
                <a:solidFill>
                  <a:schemeClr val="bg1"/>
                </a:solidFill>
              </a:rPr>
              <a:t>Asynchronous remote call acknowledgement</a:t>
            </a:r>
          </a:p>
          <a:p>
            <a:r>
              <a:rPr lang="en-US" dirty="0"/>
              <a:t>Reply plugin acknowledgement</a:t>
            </a:r>
          </a:p>
          <a:p>
            <a:r>
              <a:rPr lang="en-US" dirty="0"/>
              <a:t>Message administration</a:t>
            </a:r>
          </a:p>
          <a:p>
            <a:endParaRPr lang="en-US" dirty="0"/>
          </a:p>
        </p:txBody>
      </p:sp>
    </p:spTree>
    <p:extLst>
      <p:ext uri="{BB962C8B-B14F-4D97-AF65-F5344CB8AC3E}">
        <p14:creationId xmlns:p14="http://schemas.microsoft.com/office/powerpoint/2010/main" val="174553213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bg1"/>
                </a:solidFill>
              </a:rPr>
              <a:t>Overview of message acknowledgements</a:t>
            </a:r>
          </a:p>
          <a:p>
            <a:r>
              <a:rPr lang="en-US" dirty="0"/>
              <a:t>Working with acknowledgements</a:t>
            </a:r>
          </a:p>
          <a:p>
            <a:r>
              <a:rPr lang="en-US" dirty="0"/>
              <a:t>Synchronous acknowledgement</a:t>
            </a:r>
          </a:p>
          <a:p>
            <a:r>
              <a:rPr lang="en-US" dirty="0"/>
              <a:t>Asynchronous remote call acknowledgement</a:t>
            </a:r>
          </a:p>
          <a:p>
            <a:r>
              <a:rPr lang="en-US" dirty="0"/>
              <a:t>Reply plugin acknowledgement</a:t>
            </a:r>
          </a:p>
          <a:p>
            <a:r>
              <a:rPr lang="en-US" dirty="0"/>
              <a:t>Message administration</a:t>
            </a:r>
          </a:p>
          <a:p>
            <a:endParaRPr lang="en-US" dirty="0"/>
          </a:p>
        </p:txBody>
      </p:sp>
    </p:spTree>
    <p:extLst>
      <p:ext uri="{BB962C8B-B14F-4D97-AF65-F5344CB8AC3E}">
        <p14:creationId xmlns:p14="http://schemas.microsoft.com/office/powerpoint/2010/main" val="22699693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plugin for asynchronous remote calls </a:t>
            </a:r>
          </a:p>
        </p:txBody>
      </p:sp>
      <p:sp>
        <p:nvSpPr>
          <p:cNvPr id="3" name="Content Placeholder 2"/>
          <p:cNvSpPr>
            <a:spLocks noGrp="1"/>
          </p:cNvSpPr>
          <p:nvPr>
            <p:ph idx="1"/>
          </p:nvPr>
        </p:nvSpPr>
        <p:spPr>
          <a:xfrm>
            <a:off x="519113" y="5410200"/>
            <a:ext cx="8318500" cy="990600"/>
          </a:xfrm>
        </p:spPr>
        <p:txBody>
          <a:bodyPr/>
          <a:lstStyle/>
          <a:p>
            <a:r>
              <a:rPr lang="en-US" dirty="0" err="1" smtClean="0"/>
              <a:t>Ack</a:t>
            </a:r>
            <a:r>
              <a:rPr lang="en-US" dirty="0" smtClean="0"/>
              <a:t> </a:t>
            </a:r>
            <a:r>
              <a:rPr lang="en-US" dirty="0"/>
              <a:t>code is not executed from a </a:t>
            </a:r>
            <a:r>
              <a:rPr lang="en-US" dirty="0" smtClean="0"/>
              <a:t>plugin</a:t>
            </a:r>
          </a:p>
          <a:p>
            <a:r>
              <a:rPr lang="en-US" dirty="0"/>
              <a:t>Message acknowledged asynchronously through an API</a:t>
            </a:r>
          </a:p>
          <a:p>
            <a:endParaRPr lang="en-US" dirty="0"/>
          </a:p>
          <a:p>
            <a:endParaRPr lang="en-US" dirty="0"/>
          </a:p>
        </p:txBody>
      </p:sp>
      <p:cxnSp>
        <p:nvCxnSpPr>
          <p:cNvPr id="206" name="Elbow Connector 205"/>
          <p:cNvCxnSpPr/>
          <p:nvPr/>
        </p:nvCxnSpPr>
        <p:spPr bwMode="auto">
          <a:xfrm rot="10800000" flipV="1">
            <a:off x="6553202" y="3565150"/>
            <a:ext cx="1447799" cy="1006849"/>
          </a:xfrm>
          <a:prstGeom prst="bentConnector3">
            <a:avLst>
              <a:gd name="adj1" fmla="val 658"/>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14" name="elb 2"/>
          <p:cNvCxnSpPr/>
          <p:nvPr/>
        </p:nvCxnSpPr>
        <p:spPr bwMode="auto">
          <a:xfrm rot="16200000" flipH="1">
            <a:off x="4014860" y="1452823"/>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8" name="tx ext sys"/>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169" name="txt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170" name="ln Sending"/>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171" name="Elbow Connector 170"/>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95" name="inc Msg Se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8" name="txt Plg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pic>
        <p:nvPicPr>
          <p:cNvPr id="199" name="icn Plg Request"/>
          <p:cNvPicPr>
            <a:picLocks noChangeAspect="1" noChangeArrowheads="1"/>
          </p:cNvPicPr>
          <p:nvPr/>
        </p:nvPicPr>
        <p:blipFill>
          <a:blip r:embed="rId5">
            <a:lum contrast="-40000"/>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2"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Transport</a:t>
            </a:r>
            <a:br>
              <a:rPr lang="en-US" sz="1600" dirty="0">
                <a:solidFill>
                  <a:schemeClr val="bg1"/>
                </a:solidFill>
              </a:rPr>
            </a:br>
            <a:r>
              <a:rPr lang="en-US" sz="1600" dirty="0">
                <a:solidFill>
                  <a:schemeClr val="bg1"/>
                </a:solidFill>
              </a:rPr>
              <a:t>Plugin</a:t>
            </a:r>
          </a:p>
        </p:txBody>
      </p:sp>
      <p:pic>
        <p:nvPicPr>
          <p:cNvPr id="203" name="inc Plg Transpor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04" name="tbl XX_Msg"/>
          <p:cNvGraphicFramePr>
            <a:graphicFrameLocks noGrp="1"/>
          </p:cNvGraphicFramePr>
          <p:nvPr>
            <p:extLst>
              <p:ext uri="{D42A27DB-BD31-4B8C-83A1-F6EECF244321}">
                <p14:modId xmlns:p14="http://schemas.microsoft.com/office/powerpoint/2010/main" val="772863840"/>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
        <p:nvSpPr>
          <p:cNvPr id="212" name="txt asynch reply API"/>
          <p:cNvSpPr txBox="1">
            <a:spLocks noChangeArrowheads="1"/>
          </p:cNvSpPr>
          <p:nvPr/>
        </p:nvSpPr>
        <p:spPr bwMode="auto">
          <a:xfrm>
            <a:off x="5105400" y="4214336"/>
            <a:ext cx="155733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rgbClr val="009900"/>
                </a:solidFill>
              </a:rPr>
              <a:t>asynchronous</a:t>
            </a:r>
            <a:br>
              <a:rPr lang="en-US" sz="1600" dirty="0">
                <a:solidFill>
                  <a:srgbClr val="009900"/>
                </a:solidFill>
              </a:rPr>
            </a:br>
            <a:r>
              <a:rPr lang="en-US" sz="1600" dirty="0">
                <a:solidFill>
                  <a:srgbClr val="009900"/>
                </a:solidFill>
              </a:rPr>
              <a:t>reply </a:t>
            </a:r>
            <a:r>
              <a:rPr lang="en-US" sz="1600" dirty="0" smtClean="0">
                <a:solidFill>
                  <a:srgbClr val="009900"/>
                </a:solidFill>
              </a:rPr>
              <a:t>via </a:t>
            </a:r>
            <a:br>
              <a:rPr lang="en-US" sz="1600" dirty="0" smtClean="0">
                <a:solidFill>
                  <a:srgbClr val="009900"/>
                </a:solidFill>
              </a:rPr>
            </a:br>
            <a:r>
              <a:rPr lang="en-US" sz="1600" dirty="0" smtClean="0">
                <a:solidFill>
                  <a:srgbClr val="009900"/>
                </a:solidFill>
              </a:rPr>
              <a:t>API</a:t>
            </a:r>
            <a:endParaRPr lang="en-US" sz="1600" dirty="0">
              <a:solidFill>
                <a:srgbClr val="009900"/>
              </a:solidFill>
            </a:endParaRPr>
          </a:p>
        </p:txBody>
      </p:sp>
      <p:pic>
        <p:nvPicPr>
          <p:cNvPr id="213" name="icn AOU"/>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45077" y="4005326"/>
            <a:ext cx="1012961" cy="10820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4" name="Text Box 52"/>
          <p:cNvSpPr txBox="1">
            <a:spLocks noChangeArrowheads="1"/>
          </p:cNvSpPr>
          <p:nvPr/>
        </p:nvSpPr>
        <p:spPr bwMode="auto">
          <a:xfrm>
            <a:off x="2659380" y="4343400"/>
            <a:ext cx="128746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smtClean="0">
                <a:solidFill>
                  <a:schemeClr val="bg1"/>
                </a:solidFill>
              </a:rPr>
              <a:t>Web service</a:t>
            </a:r>
            <a:br>
              <a:rPr lang="en-US" sz="1600" dirty="0" smtClean="0">
                <a:solidFill>
                  <a:schemeClr val="bg1"/>
                </a:solidFill>
              </a:rPr>
            </a:br>
            <a:r>
              <a:rPr lang="en-US" sz="1600" dirty="0" smtClean="0">
                <a:solidFill>
                  <a:schemeClr val="bg1"/>
                </a:solidFill>
              </a:rPr>
              <a:t>or socket</a:t>
            </a:r>
            <a:endParaRPr lang="en-US" sz="1600" dirty="0">
              <a:solidFill>
                <a:schemeClr val="bg1"/>
              </a:solidFill>
            </a:endParaRPr>
          </a:p>
        </p:txBody>
      </p:sp>
      <p:pic>
        <p:nvPicPr>
          <p:cNvPr id="216" name="inc Msg Reply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1464" y="4419600"/>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025688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5" name="Picture 5" descr="C:\Users\sluersen\AppData\Local\Temp\SNAGHTML6bf52a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4667250" cy="551525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icn AO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667" y="5181600"/>
            <a:ext cx="1114258" cy="11902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Using a custom web service</a:t>
            </a:r>
            <a:endParaRPr lang="en-US" dirty="0"/>
          </a:p>
        </p:txBody>
      </p:sp>
      <p:sp>
        <p:nvSpPr>
          <p:cNvPr id="3" name="Content Placeholder 2"/>
          <p:cNvSpPr>
            <a:spLocks noGrp="1"/>
          </p:cNvSpPr>
          <p:nvPr>
            <p:ph sz="half" idx="2"/>
          </p:nvPr>
        </p:nvSpPr>
        <p:spPr>
          <a:xfrm>
            <a:off x="5562600" y="914401"/>
            <a:ext cx="3261360" cy="5475289"/>
          </a:xfrm>
        </p:spPr>
        <p:txBody>
          <a:bodyPr/>
          <a:lstStyle/>
          <a:p>
            <a:r>
              <a:rPr lang="en-US" dirty="0" smtClean="0"/>
              <a:t>External system uses a published web service API to respond</a:t>
            </a:r>
          </a:p>
          <a:p>
            <a:r>
              <a:rPr lang="en-US" dirty="0" smtClean="0"/>
              <a:t>Provides a message acknowledgement</a:t>
            </a:r>
          </a:p>
          <a:p>
            <a:pPr lvl="1"/>
            <a:r>
              <a:rPr lang="en-US" dirty="0" smtClean="0"/>
              <a:t>Positive ACK</a:t>
            </a:r>
          </a:p>
          <a:p>
            <a:pPr lvl="1"/>
            <a:r>
              <a:rPr lang="en-US" dirty="0" smtClean="0"/>
              <a:t>Report external error (NACK)</a:t>
            </a:r>
          </a:p>
          <a:p>
            <a:pPr lvl="1"/>
            <a:r>
              <a:rPr lang="en-US" dirty="0" smtClean="0"/>
              <a:t>Duplicate</a:t>
            </a:r>
          </a:p>
          <a:p>
            <a:pPr lvl="1"/>
            <a:r>
              <a:rPr lang="en-US" dirty="0" smtClean="0"/>
              <a:t>No response</a:t>
            </a:r>
          </a:p>
          <a:p>
            <a:endParaRPr lang="en-US" dirty="0"/>
          </a:p>
        </p:txBody>
      </p:sp>
      <p:sp>
        <p:nvSpPr>
          <p:cNvPr id="6" name="Rounded Rectangle 5"/>
          <p:cNvSpPr/>
          <p:nvPr/>
        </p:nvSpPr>
        <p:spPr bwMode="auto">
          <a:xfrm>
            <a:off x="6019800" y="5989320"/>
            <a:ext cx="1981200" cy="335280"/>
          </a:xfrm>
          <a:prstGeom prst="roundRect">
            <a:avLst/>
          </a:prstGeom>
          <a:solidFill>
            <a:schemeClr val="tx1"/>
          </a:solidFill>
          <a:ln w="19050" algn="ctr">
            <a:solidFill>
              <a:srgbClr val="D3394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b="1" dirty="0" smtClean="0">
                <a:solidFill>
                  <a:schemeClr val="bg1"/>
                </a:solidFill>
                <a:latin typeface="Courier New" pitchFamily="49" charset="0"/>
                <a:cs typeface="Courier New" pitchFamily="49" charset="0"/>
              </a:rPr>
              <a:t>LegalReportAPI</a:t>
            </a:r>
            <a:endParaRPr lang="en-US"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81951412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message acknowledgements</a:t>
            </a:r>
          </a:p>
          <a:p>
            <a:r>
              <a:rPr lang="en-US" dirty="0"/>
              <a:t>Working with acknowledgements</a:t>
            </a:r>
          </a:p>
          <a:p>
            <a:r>
              <a:rPr lang="en-US" dirty="0"/>
              <a:t>Synchronous acknowledgement</a:t>
            </a:r>
          </a:p>
          <a:p>
            <a:r>
              <a:rPr lang="en-US" dirty="0"/>
              <a:t>Asynchronous remote call acknowledgement</a:t>
            </a:r>
          </a:p>
          <a:p>
            <a:r>
              <a:rPr lang="en-US" dirty="0">
                <a:solidFill>
                  <a:schemeClr val="bg1"/>
                </a:solidFill>
              </a:rPr>
              <a:t>Reply plugin acknowledgement</a:t>
            </a:r>
          </a:p>
          <a:p>
            <a:r>
              <a:rPr lang="en-US" dirty="0"/>
              <a:t>Message administration</a:t>
            </a:r>
          </a:p>
          <a:p>
            <a:endParaRPr lang="en-US" dirty="0"/>
          </a:p>
        </p:txBody>
      </p:sp>
    </p:spTree>
    <p:extLst>
      <p:ext uri="{BB962C8B-B14F-4D97-AF65-F5344CB8AC3E}">
        <p14:creationId xmlns:p14="http://schemas.microsoft.com/office/powerpoint/2010/main" val="174553213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Reply plugin acknowledgement</a:t>
            </a:r>
          </a:p>
        </p:txBody>
      </p:sp>
      <p:sp>
        <p:nvSpPr>
          <p:cNvPr id="3" name="Content Placeholder 2"/>
          <p:cNvSpPr>
            <a:spLocks noGrp="1"/>
          </p:cNvSpPr>
          <p:nvPr>
            <p:ph idx="1"/>
          </p:nvPr>
        </p:nvSpPr>
        <p:spPr>
          <a:xfrm>
            <a:off x="519113" y="5410200"/>
            <a:ext cx="8318500" cy="990600"/>
          </a:xfrm>
        </p:spPr>
        <p:txBody>
          <a:bodyPr/>
          <a:lstStyle/>
          <a:p>
            <a:r>
              <a:rPr lang="en-US" dirty="0"/>
              <a:t>Acknowledges message asynchronously through a listener queue</a:t>
            </a:r>
          </a:p>
          <a:p>
            <a:endParaRPr lang="en-US" dirty="0"/>
          </a:p>
        </p:txBody>
      </p:sp>
      <p:cxnSp>
        <p:nvCxnSpPr>
          <p:cNvPr id="206" name="Elbow Connector 205"/>
          <p:cNvCxnSpPr/>
          <p:nvPr/>
        </p:nvCxnSpPr>
        <p:spPr bwMode="auto">
          <a:xfrm rot="10800000" flipV="1">
            <a:off x="6553202" y="3565150"/>
            <a:ext cx="1447799" cy="1006849"/>
          </a:xfrm>
          <a:prstGeom prst="bentConnector3">
            <a:avLst>
              <a:gd name="adj1" fmla="val 658"/>
            </a:avLst>
          </a:prstGeom>
          <a:noFill/>
          <a:ln w="28575">
            <a:solidFill>
              <a:schemeClr val="accent6"/>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14" name="elb 2"/>
          <p:cNvCxnSpPr/>
          <p:nvPr/>
        </p:nvCxnSpPr>
        <p:spPr bwMode="auto">
          <a:xfrm rot="16200000" flipH="1">
            <a:off x="4014860" y="1452823"/>
            <a:ext cx="1295066" cy="942786"/>
          </a:xfrm>
          <a:prstGeom prst="bentConnector3">
            <a:avLst>
              <a:gd name="adj1" fmla="val 19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3908" y="2682948"/>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8" name="tx ext sys"/>
          <p:cNvSpPr txBox="1">
            <a:spLocks noChangeArrowheads="1"/>
          </p:cNvSpPr>
          <p:nvPr/>
        </p:nvSpPr>
        <p:spPr bwMode="auto">
          <a:xfrm>
            <a:off x="7671753" y="2133600"/>
            <a:ext cx="1069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external</a:t>
            </a:r>
            <a:br>
              <a:rPr lang="en-US" dirty="0">
                <a:solidFill>
                  <a:schemeClr val="bg1"/>
                </a:solidFill>
              </a:rPr>
            </a:br>
            <a:r>
              <a:rPr lang="en-US" dirty="0">
                <a:solidFill>
                  <a:schemeClr val="bg1"/>
                </a:solidFill>
              </a:rPr>
              <a:t>system</a:t>
            </a:r>
          </a:p>
        </p:txBody>
      </p:sp>
      <p:sp>
        <p:nvSpPr>
          <p:cNvPr id="169" name="txt Sending"/>
          <p:cNvSpPr txBox="1">
            <a:spLocks noChangeArrowheads="1"/>
          </p:cNvSpPr>
          <p:nvPr/>
        </p:nvSpPr>
        <p:spPr bwMode="auto">
          <a:xfrm>
            <a:off x="5105400" y="2590800"/>
            <a:ext cx="11287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chemeClr val="bg1"/>
                </a:solidFill>
              </a:rPr>
              <a:t>sending</a:t>
            </a:r>
            <a:br>
              <a:rPr lang="en-US" sz="1600" dirty="0">
                <a:solidFill>
                  <a:schemeClr val="bg1"/>
                </a:solidFill>
              </a:rPr>
            </a:br>
            <a:r>
              <a:rPr lang="en-US" sz="1600" dirty="0">
                <a:solidFill>
                  <a:schemeClr val="bg1"/>
                </a:solidFill>
              </a:rPr>
              <a:t>message</a:t>
            </a:r>
          </a:p>
        </p:txBody>
      </p:sp>
      <p:sp>
        <p:nvSpPr>
          <p:cNvPr id="170" name="ln Sending"/>
          <p:cNvSpPr>
            <a:spLocks noChangeShapeType="1"/>
          </p:cNvSpPr>
          <p:nvPr/>
        </p:nvSpPr>
        <p:spPr bwMode="auto">
          <a:xfrm>
            <a:off x="5105400" y="2849543"/>
            <a:ext cx="2658413" cy="0"/>
          </a:xfrm>
          <a:prstGeom prst="line">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cxnSp>
        <p:nvCxnSpPr>
          <p:cNvPr id="171" name="Elbow Connector 170"/>
          <p:cNvCxnSpPr/>
          <p:nvPr/>
        </p:nvCxnSpPr>
        <p:spPr bwMode="auto">
          <a:xfrm flipV="1">
            <a:off x="2150392" y="1278017"/>
            <a:ext cx="2517779" cy="1704087"/>
          </a:xfrm>
          <a:prstGeom prst="bentConnector3">
            <a:avLst>
              <a:gd name="adj1" fmla="val 2982"/>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93" name="Text Box 52"/>
          <p:cNvSpPr txBox="1">
            <a:spLocks noChangeArrowheads="1"/>
          </p:cNvSpPr>
          <p:nvPr/>
        </p:nvSpPr>
        <p:spPr bwMode="auto">
          <a:xfrm>
            <a:off x="2657475" y="442690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smtClean="0">
                <a:solidFill>
                  <a:schemeClr val="bg1"/>
                </a:solidFill>
              </a:rPr>
              <a:t>Reply</a:t>
            </a:r>
            <a:r>
              <a:rPr lang="en-US" sz="1600" dirty="0">
                <a:solidFill>
                  <a:schemeClr val="bg1"/>
                </a:solidFill>
              </a:rPr>
              <a:t/>
            </a:r>
            <a:br>
              <a:rPr lang="en-US" sz="1600" dirty="0">
                <a:solidFill>
                  <a:schemeClr val="bg1"/>
                </a:solidFill>
              </a:rPr>
            </a:br>
            <a:r>
              <a:rPr lang="en-US" sz="1600" dirty="0">
                <a:solidFill>
                  <a:schemeClr val="bg1"/>
                </a:solidFill>
              </a:rPr>
              <a:t>Plugin</a:t>
            </a:r>
          </a:p>
        </p:txBody>
      </p:sp>
      <p:pic>
        <p:nvPicPr>
          <p:cNvPr id="195" name="inc Msg Se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9160" y="252957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8" name="txt Plg Request"/>
          <p:cNvSpPr txBox="1">
            <a:spLocks noChangeArrowheads="1"/>
          </p:cNvSpPr>
          <p:nvPr/>
        </p:nvSpPr>
        <p:spPr bwMode="auto">
          <a:xfrm>
            <a:off x="2657475" y="1339850"/>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spcAft>
                <a:spcPct val="30000"/>
              </a:spcAft>
              <a:buClr>
                <a:schemeClr val="tx1"/>
              </a:buClr>
            </a:pPr>
            <a:r>
              <a:rPr lang="en-US" sz="1600" dirty="0">
                <a:solidFill>
                  <a:schemeClr val="bg1"/>
                </a:solidFill>
              </a:rPr>
              <a:t>Request</a:t>
            </a:r>
            <a:br>
              <a:rPr lang="en-US" sz="1600" dirty="0">
                <a:solidFill>
                  <a:schemeClr val="bg1"/>
                </a:solidFill>
              </a:rPr>
            </a:br>
            <a:r>
              <a:rPr lang="en-US" sz="1600" dirty="0">
                <a:solidFill>
                  <a:schemeClr val="bg1"/>
                </a:solidFill>
              </a:rPr>
              <a:t>Plugin</a:t>
            </a:r>
          </a:p>
        </p:txBody>
      </p:sp>
      <p:pic>
        <p:nvPicPr>
          <p:cNvPr id="199" name="icn Plg Request"/>
          <p:cNvPicPr>
            <a:picLocks noChangeAspect="1" noChangeArrowheads="1"/>
          </p:cNvPicPr>
          <p:nvPr/>
        </p:nvPicPr>
        <p:blipFill>
          <a:blip r:embed="rId5">
            <a:lum contrast="-40000"/>
            <a:extLst>
              <a:ext uri="{28A0092B-C50C-407E-A947-70E740481C1C}">
                <a14:useLocalDpi xmlns:a14="http://schemas.microsoft.com/office/drawing/2010/main" val="0"/>
              </a:ext>
            </a:extLst>
          </a:blip>
          <a:srcRect/>
          <a:stretch>
            <a:fillRect/>
          </a:stretch>
        </p:blipFill>
        <p:spPr bwMode="auto">
          <a:xfrm>
            <a:off x="3967162" y="914400"/>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1" name="icn Plg Repl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2946" y="4045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2" name="txt Pugin Transport"/>
          <p:cNvSpPr txBox="1">
            <a:spLocks noChangeArrowheads="1"/>
          </p:cNvSpPr>
          <p:nvPr/>
        </p:nvSpPr>
        <p:spPr bwMode="auto">
          <a:xfrm>
            <a:off x="2657475" y="2899945"/>
            <a:ext cx="1287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eaLnBrk="1" hangingPunct="1">
              <a:spcAft>
                <a:spcPct val="30000"/>
              </a:spcAft>
              <a:buClr>
                <a:schemeClr val="tx1"/>
              </a:buClr>
              <a:buFontTx/>
              <a:buNone/>
            </a:pPr>
            <a:r>
              <a:rPr lang="en-US" sz="1600" dirty="0">
                <a:solidFill>
                  <a:schemeClr val="bg1"/>
                </a:solidFill>
              </a:rPr>
              <a:t>Transport</a:t>
            </a:r>
            <a:br>
              <a:rPr lang="en-US" sz="1600" dirty="0">
                <a:solidFill>
                  <a:schemeClr val="bg1"/>
                </a:solidFill>
              </a:rPr>
            </a:br>
            <a:r>
              <a:rPr lang="en-US" sz="1600" dirty="0">
                <a:solidFill>
                  <a:schemeClr val="bg1"/>
                </a:solidFill>
              </a:rPr>
              <a:t>Plugin</a:t>
            </a:r>
          </a:p>
        </p:txBody>
      </p:sp>
      <p:pic>
        <p:nvPicPr>
          <p:cNvPr id="203" name="inc Plg Transpo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399" y="2521905"/>
            <a:ext cx="1002510" cy="121189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04" name="tbl XX_Msg"/>
          <p:cNvGraphicFramePr>
            <a:graphicFrameLocks noGrp="1"/>
          </p:cNvGraphicFramePr>
          <p:nvPr>
            <p:extLst>
              <p:ext uri="{D42A27DB-BD31-4B8C-83A1-F6EECF244321}">
                <p14:modId xmlns:p14="http://schemas.microsoft.com/office/powerpoint/2010/main" val="358773979"/>
              </p:ext>
            </p:extLst>
          </p:nvPr>
        </p:nvGraphicFramePr>
        <p:xfrm>
          <a:off x="533400" y="2362200"/>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tc>
                <a:tc>
                  <a:txBody>
                    <a:bodyPr/>
                    <a:lstStyle/>
                    <a:p>
                      <a:endParaRPr lang="en-US" sz="80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r h="202719">
                <a:tc>
                  <a:txBody>
                    <a:bodyPr/>
                    <a:lstStyle/>
                    <a:p>
                      <a:endParaRPr lang="en-US" sz="800"/>
                    </a:p>
                  </a:txBody>
                  <a:tcPr/>
                </a:tc>
                <a:tc>
                  <a:txBody>
                    <a:bodyPr/>
                    <a:lstStyle/>
                    <a:p>
                      <a:endParaRPr lang="en-US" sz="800" dirty="0"/>
                    </a:p>
                  </a:txBody>
                  <a:tcPr/>
                </a:tc>
                <a:tc>
                  <a:txBody>
                    <a:bodyPr/>
                    <a:lstStyle/>
                    <a:p>
                      <a:endParaRPr lang="en-US" sz="800" dirty="0"/>
                    </a:p>
                  </a:txBody>
                  <a:tcPr/>
                </a:tc>
              </a:tr>
            </a:tbl>
          </a:graphicData>
        </a:graphic>
      </p:graphicFrame>
      <p:sp>
        <p:nvSpPr>
          <p:cNvPr id="211" name="txt asynch reply plgn"/>
          <p:cNvSpPr txBox="1">
            <a:spLocks noChangeArrowheads="1"/>
          </p:cNvSpPr>
          <p:nvPr/>
        </p:nvSpPr>
        <p:spPr bwMode="auto">
          <a:xfrm>
            <a:off x="5105400" y="4120515"/>
            <a:ext cx="2459037"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sz="1600" dirty="0">
                <a:solidFill>
                  <a:srgbClr val="009900"/>
                </a:solidFill>
              </a:rPr>
              <a:t>asynchronous</a:t>
            </a:r>
            <a:br>
              <a:rPr lang="en-US" sz="1600" dirty="0">
                <a:solidFill>
                  <a:srgbClr val="009900"/>
                </a:solidFill>
              </a:rPr>
            </a:br>
            <a:r>
              <a:rPr lang="en-US" sz="1600" dirty="0">
                <a:solidFill>
                  <a:srgbClr val="009900"/>
                </a:solidFill>
              </a:rPr>
              <a:t>reply </a:t>
            </a:r>
            <a:r>
              <a:rPr lang="en-US" sz="1600" dirty="0" smtClean="0">
                <a:solidFill>
                  <a:srgbClr val="009900"/>
                </a:solidFill>
              </a:rPr>
              <a:t>via </a:t>
            </a:r>
            <a:br>
              <a:rPr lang="en-US" sz="1600" dirty="0" smtClean="0">
                <a:solidFill>
                  <a:srgbClr val="009900"/>
                </a:solidFill>
              </a:rPr>
            </a:br>
            <a:r>
              <a:rPr lang="en-US" sz="1600" dirty="0" smtClean="0">
                <a:solidFill>
                  <a:srgbClr val="009900"/>
                </a:solidFill>
              </a:rPr>
              <a:t>listener </a:t>
            </a:r>
            <a:br>
              <a:rPr lang="en-US" sz="1600" dirty="0" smtClean="0">
                <a:solidFill>
                  <a:srgbClr val="009900"/>
                </a:solidFill>
              </a:rPr>
            </a:br>
            <a:r>
              <a:rPr lang="en-US" sz="1600" dirty="0" smtClean="0">
                <a:solidFill>
                  <a:srgbClr val="009900"/>
                </a:solidFill>
              </a:rPr>
              <a:t>or </a:t>
            </a:r>
            <a:r>
              <a:rPr lang="en-US" sz="1600" dirty="0">
                <a:solidFill>
                  <a:srgbClr val="009900"/>
                </a:solidFill>
              </a:rPr>
              <a:t>polling</a:t>
            </a:r>
          </a:p>
        </p:txBody>
      </p:sp>
      <p:pic>
        <p:nvPicPr>
          <p:cNvPr id="216" name="inc Msg Reply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1464" y="4419600"/>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010678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 Lines"/>
          <p:cNvSpPr/>
          <p:nvPr/>
        </p:nvSpPr>
        <p:spPr bwMode="auto">
          <a:xfrm>
            <a:off x="533400" y="914401"/>
            <a:ext cx="430592" cy="2895599"/>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dirty="0" smtClean="0"/>
              <a:t> </a:t>
            </a:r>
            <a:endParaRPr lang="en-US" dirty="0"/>
          </a:p>
        </p:txBody>
      </p:sp>
      <p:sp>
        <p:nvSpPr>
          <p:cNvPr id="3" name="Title 2"/>
          <p:cNvSpPr>
            <a:spLocks noGrp="1"/>
          </p:cNvSpPr>
          <p:nvPr>
            <p:ph type="title"/>
          </p:nvPr>
        </p:nvSpPr>
        <p:spPr/>
        <p:txBody>
          <a:bodyPr/>
          <a:lstStyle/>
          <a:p>
            <a:r>
              <a:rPr lang="en-US" dirty="0" smtClean="0"/>
              <a:t>initTools() executed at application startup</a:t>
            </a:r>
            <a:endParaRPr lang="en-US" dirty="0"/>
          </a:p>
        </p:txBody>
      </p:sp>
      <p:sp>
        <p:nvSpPr>
          <p:cNvPr id="4" name="Content Placeholder 3"/>
          <p:cNvSpPr>
            <a:spLocks noGrp="1"/>
          </p:cNvSpPr>
          <p:nvPr>
            <p:ph idx="1"/>
          </p:nvPr>
        </p:nvSpPr>
        <p:spPr>
          <a:xfrm>
            <a:off x="519113" y="4800600"/>
            <a:ext cx="8318500" cy="1600200"/>
          </a:xfrm>
        </p:spPr>
        <p:txBody>
          <a:bodyPr/>
          <a:lstStyle/>
          <a:p>
            <a:r>
              <a:rPr lang="en-US" dirty="0" smtClean="0"/>
              <a:t>Executed during startup</a:t>
            </a:r>
          </a:p>
          <a:p>
            <a:r>
              <a:rPr lang="en-US" dirty="0" smtClean="0"/>
              <a:t>Helpful in processing replies</a:t>
            </a:r>
          </a:p>
          <a:p>
            <a:pPr lvl="1"/>
            <a:r>
              <a:rPr lang="en-US" dirty="0" smtClean="0"/>
              <a:t>Finds message with MessageFinder</a:t>
            </a:r>
          </a:p>
          <a:p>
            <a:pPr lvl="1"/>
            <a:r>
              <a:rPr lang="en-US" dirty="0" smtClean="0"/>
              <a:t>Provides transaction context with Plugin</a:t>
            </a:r>
          </a:p>
        </p:txBody>
      </p:sp>
      <p:sp>
        <p:nvSpPr>
          <p:cNvPr id="6" name="Rectangle 1"/>
          <p:cNvSpPr>
            <a:spLocks noChangeArrowheads="1"/>
          </p:cNvSpPr>
          <p:nvPr/>
        </p:nvSpPr>
        <p:spPr bwMode="auto">
          <a:xfrm>
            <a:off x="502920" y="914400"/>
            <a:ext cx="86868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12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class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ExampleJMSReply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implements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MessageReply</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_finder: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MessageFinder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14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_handler: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PluginCallbackHandler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15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destID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int</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16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senderRefID</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String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23   </a:t>
            </a:r>
            <a:r>
              <a:rPr kumimoji="0" lang="en-US" sz="16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initTools</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pluginCallBackHandler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a:t>
            </a:r>
            <a:b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PluginCallbackHandler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messageFinder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MessageFinder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24     _handler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pluginCallBackHandler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25     _finder = </a:t>
            </a:r>
            <a:r>
              <a:rPr kumimoji="0" lang="en-US" sz="1600" b="1" i="0" u="none" strike="noStrike" cap="none" normalizeH="0" baseline="0" dirty="0" err="1" smtClean="0" bmk="">
                <a:ln>
                  <a:noFill/>
                </a:ln>
                <a:solidFill>
                  <a:srgbClr val="000000"/>
                </a:solidFill>
                <a:effectLst/>
                <a:latin typeface="Courier New" pitchFamily="49" charset="0"/>
                <a:cs typeface="Courier New" pitchFamily="49" charset="0"/>
              </a:rPr>
              <a:t>messageFinder</a:t>
            </a: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bmk="">
                <a:ln>
                  <a:noFill/>
                </a:ln>
                <a:solidFill>
                  <a:srgbClr val="000000"/>
                </a:solidFill>
                <a:effectLst/>
                <a:latin typeface="Courier New" pitchFamily="49" charset="0"/>
                <a:cs typeface="Courier New" pitchFamily="49" charset="0"/>
              </a:rPr>
              <a:t> 26   } </a:t>
            </a:r>
          </a:p>
        </p:txBody>
      </p:sp>
    </p:spTree>
    <p:extLst>
      <p:ext uri="{BB962C8B-B14F-4D97-AF65-F5344CB8AC3E}">
        <p14:creationId xmlns:p14="http://schemas.microsoft.com/office/powerpoint/2010/main" val="82085656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reply plugin tools</a:t>
            </a:r>
          </a:p>
        </p:txBody>
      </p:sp>
      <p:sp>
        <p:nvSpPr>
          <p:cNvPr id="3" name="Content Placeholder 2"/>
          <p:cNvSpPr>
            <a:spLocks noGrp="1"/>
          </p:cNvSpPr>
          <p:nvPr>
            <p:ph idx="1"/>
          </p:nvPr>
        </p:nvSpPr>
        <p:spPr/>
        <p:txBody>
          <a:bodyPr/>
          <a:lstStyle/>
          <a:p>
            <a:r>
              <a:rPr lang="en-US" b="1" dirty="0"/>
              <a:t>MessageFinder</a:t>
            </a:r>
            <a:r>
              <a:rPr lang="en-US" dirty="0"/>
              <a:t> finds the message to be acknowledged based on:</a:t>
            </a:r>
          </a:p>
          <a:p>
            <a:pPr lvl="1"/>
            <a:r>
              <a:rPr lang="en-US" dirty="0"/>
              <a:t>The message identifier </a:t>
            </a:r>
            <a:r>
              <a:rPr lang="en-US" dirty="0" smtClean="0"/>
              <a:t>(often </a:t>
            </a:r>
            <a:r>
              <a:rPr lang="en-US" dirty="0"/>
              <a:t>SenderRefID and destination ID)</a:t>
            </a:r>
          </a:p>
          <a:p>
            <a:pPr lvl="1"/>
            <a:r>
              <a:rPr lang="en-US" dirty="0"/>
              <a:t>The message integer ID if SenderRefID is not used</a:t>
            </a:r>
          </a:p>
          <a:p>
            <a:r>
              <a:rPr lang="en-US" b="1" dirty="0"/>
              <a:t>PluginCallbackHandler</a:t>
            </a:r>
            <a:r>
              <a:rPr lang="en-US" dirty="0"/>
              <a:t> provides transaction context for:</a:t>
            </a:r>
          </a:p>
          <a:p>
            <a:pPr lvl="1"/>
            <a:r>
              <a:rPr lang="en-US" dirty="0"/>
              <a:t>Acknowledging the message</a:t>
            </a:r>
          </a:p>
          <a:p>
            <a:pPr lvl="1"/>
            <a:r>
              <a:rPr lang="en-US" dirty="0"/>
              <a:t>Any additional entity data changes</a:t>
            </a:r>
          </a:p>
          <a:p>
            <a:r>
              <a:rPr lang="en-US" dirty="0"/>
              <a:t>If multiple replies are received for the same message, the reply plugin implementation should not change system state or cause harm</a:t>
            </a:r>
          </a:p>
          <a:p>
            <a:endParaRPr lang="en-US" dirty="0"/>
          </a:p>
        </p:txBody>
      </p:sp>
    </p:spTree>
    <p:extLst>
      <p:ext uri="{BB962C8B-B14F-4D97-AF65-F5344CB8AC3E}">
        <p14:creationId xmlns:p14="http://schemas.microsoft.com/office/powerpoint/2010/main" val="382544832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 Lines"/>
          <p:cNvSpPr/>
          <p:nvPr/>
        </p:nvSpPr>
        <p:spPr bwMode="auto">
          <a:xfrm>
            <a:off x="533400" y="914400"/>
            <a:ext cx="430592" cy="51054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dirty="0" smtClean="0"/>
              <a:t> </a:t>
            </a:r>
            <a:endParaRPr lang="en-US" dirty="0"/>
          </a:p>
        </p:txBody>
      </p:sp>
      <p:sp>
        <p:nvSpPr>
          <p:cNvPr id="2" name="Title 1"/>
          <p:cNvSpPr>
            <a:spLocks noGrp="1"/>
          </p:cNvSpPr>
          <p:nvPr>
            <p:ph type="title"/>
          </p:nvPr>
        </p:nvSpPr>
        <p:spPr/>
        <p:txBody>
          <a:bodyPr/>
          <a:lstStyle/>
          <a:p>
            <a:r>
              <a:rPr lang="en-US" dirty="0"/>
              <a:t>Message reply plugin: </a:t>
            </a:r>
            <a:r>
              <a:rPr lang="en-US" dirty="0" smtClean="0"/>
              <a:t>Example (1)</a:t>
            </a:r>
            <a:endParaRPr lang="en-US" dirty="0"/>
          </a:p>
        </p:txBody>
      </p:sp>
      <p:sp>
        <p:nvSpPr>
          <p:cNvPr id="5" name="Rectangle 1"/>
          <p:cNvSpPr>
            <a:spLocks noChangeArrowheads="1"/>
          </p:cNvSpPr>
          <p:nvPr/>
        </p:nvSpPr>
        <p:spPr bwMode="auto">
          <a:xfrm>
            <a:off x="502920" y="914400"/>
            <a:ext cx="83058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12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class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ExampleJMSReply</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implements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MessageReply</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MessageListener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13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_finder: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MessageFinder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14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_handler: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PluginCallbackHandler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15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destID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int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16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senderRefID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String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17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queueReceiver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QueueReceiver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null</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18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queueReceiverName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8000"/>
                </a:solidFill>
                <a:effectLst/>
                <a:latin typeface="Courier New" pitchFamily="49" charset="0"/>
                <a:cs typeface="Courier New" pitchFamily="49" charset="0"/>
              </a:rPr>
              <a:t>entitychangereplies</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br>
            <a:endParaRPr kumimoji="0" lang="en-US" sz="1400" b="1" i="0" u="none" strike="noStrike" cap="none" normalizeH="0" baseline="0" dirty="0" smtClean="0" bmk="">
              <a:ln>
                <a:noFill/>
              </a:ln>
              <a:solidFill>
                <a:srgbClr val="000000"/>
              </a:solidFill>
              <a:effectLst/>
              <a:latin typeface="Courier New" pitchFamily="49" charset="0"/>
              <a:cs typeface="Courier New"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19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static final 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MESSAGE_OK</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8000"/>
                </a:solidFill>
                <a:effectLst/>
                <a:latin typeface="Courier New" pitchFamily="49" charset="0"/>
                <a:cs typeface="Courier New" pitchFamily="49" charset="0"/>
              </a:rPr>
              <a:t>REQUEST_MESSAGE_OK</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20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static final 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MESSAGE_DUPLICATE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8000"/>
                </a:solidFill>
                <a:effectLst/>
                <a:latin typeface="Courier New" pitchFamily="49" charset="0"/>
                <a:cs typeface="Courier New" pitchFamily="49" charset="0"/>
              </a:rPr>
              <a:t>REQUEST_MESSAGE_DUPLICATE</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bmk="">
                <a:solidFill>
                  <a:srgbClr val="000000"/>
                </a:solidFill>
                <a:latin typeface="Courier New" pitchFamily="49" charset="0"/>
                <a:cs typeface="Courier New" pitchFamily="49" charset="0"/>
              </a:rPr>
              <a:t>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21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static final 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MESSAGE_INVALID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8000"/>
                </a:solidFill>
                <a:effectLst/>
                <a:latin typeface="Courier New" pitchFamily="49" charset="0"/>
                <a:cs typeface="Courier New" pitchFamily="49" charset="0"/>
              </a:rPr>
              <a:t>REQUEST_MESSAGE_INVALID</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22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static final var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TEMP_UNAVAILABLE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8000"/>
                </a:solidFill>
                <a:effectLst/>
                <a:latin typeface="Courier New" pitchFamily="49" charset="0"/>
                <a:cs typeface="Courier New" pitchFamily="49" charset="0"/>
              </a:rPr>
              <a:t>TEMP_UNAVAILABLE</a:t>
            </a:r>
            <a:r>
              <a:rPr kumimoji="0" lang="en-US" sz="1400" b="1" i="0" u="none" strike="noStrike" cap="none" normalizeH="0" baseline="0" dirty="0" smtClean="0" bmk="">
                <a:ln>
                  <a:noFill/>
                </a:ln>
                <a:solidFill>
                  <a:srgbClr val="008000"/>
                </a:solidFill>
                <a:effectLst/>
                <a:latin typeface="Courier New" pitchFamily="49" charset="0"/>
                <a:cs typeface="Courier New" pitchFamily="49" charset="0"/>
              </a:rPr>
              <a: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r>
            <a:b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23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initTools</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pluginCallBackHandler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b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PluginCallbackHandler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messageFinder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MessageFinder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24     _handler =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pluginCallBackHandler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25     _finder =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messageFinder</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26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27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shutdown()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28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suspend() {</a:t>
            </a:r>
            <a:r>
              <a:rPr kumimoji="0" lang="en-US" sz="14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smtClean="0" bmk="">
                <a:solidFill>
                  <a:srgbClr val="000000"/>
                </a:solidFill>
                <a:latin typeface="Courier New" pitchFamily="49" charset="0"/>
                <a:cs typeface="Courier New" pitchFamily="49" charset="0"/>
              </a:rPr>
              <a:t> 29</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resume() { }</a:t>
            </a:r>
          </a:p>
          <a:p>
            <a:pPr lvl="0" fontAlgn="base">
              <a:spcBef>
                <a:spcPct val="0"/>
              </a:spcBef>
              <a:spcAft>
                <a:spcPct val="0"/>
              </a:spcAft>
            </a:pPr>
            <a:r>
              <a:rPr lang="en-US" sz="1400" b="1" dirty="0" smtClean="0" bmk="">
                <a:solidFill>
                  <a:srgbClr val="000000"/>
                </a:solidFill>
                <a:latin typeface="Courier New" pitchFamily="49" charset="0"/>
                <a:cs typeface="Courier New" pitchFamily="49" charset="0"/>
              </a:rPr>
              <a:t> 30   </a:t>
            </a:r>
            <a:r>
              <a:rPr lang="en-US" sz="1400" b="1" dirty="0" smtClean="0" bmk="">
                <a:solidFill>
                  <a:srgbClr val="000080"/>
                </a:solidFill>
                <a:latin typeface="Courier New" pitchFamily="49" charset="0"/>
                <a:cs typeface="Courier New" pitchFamily="49" charset="0"/>
              </a:rPr>
              <a:t>override </a:t>
            </a:r>
            <a:r>
              <a:rPr lang="en-US" sz="1400" b="1" dirty="0" bmk="">
                <a:solidFill>
                  <a:srgbClr val="000080"/>
                </a:solidFill>
                <a:latin typeface="Courier New" pitchFamily="49" charset="0"/>
                <a:cs typeface="Courier New" pitchFamily="49" charset="0"/>
              </a:rPr>
              <a:t>function </a:t>
            </a:r>
            <a:r>
              <a:rPr lang="en-US" sz="1400" b="1" dirty="0" err="1" bmk="">
                <a:solidFill>
                  <a:srgbClr val="000000"/>
                </a:solidFill>
                <a:latin typeface="Courier New" pitchFamily="49" charset="0"/>
                <a:cs typeface="Courier New" pitchFamily="49" charset="0"/>
              </a:rPr>
              <a:t>setDestinationID</a:t>
            </a:r>
            <a:r>
              <a:rPr lang="en-US" sz="1400" b="1" dirty="0" bmk="">
                <a:solidFill>
                  <a:srgbClr val="000000"/>
                </a:solidFill>
                <a:latin typeface="Courier New" pitchFamily="49" charset="0"/>
                <a:cs typeface="Courier New" pitchFamily="49" charset="0"/>
              </a:rPr>
              <a:t>(</a:t>
            </a:r>
            <a:r>
              <a:rPr lang="en-US" sz="1400" b="1" dirty="0" err="1" bmk="">
                <a:solidFill>
                  <a:srgbClr val="000000"/>
                </a:solidFill>
                <a:latin typeface="Courier New" pitchFamily="49" charset="0"/>
                <a:cs typeface="Courier New" pitchFamily="49" charset="0"/>
              </a:rPr>
              <a:t>destinationID</a:t>
            </a:r>
            <a:r>
              <a:rPr lang="en-US" sz="1400" b="1" dirty="0" bmk="">
                <a:solidFill>
                  <a:srgbClr val="000000"/>
                </a:solidFill>
                <a:latin typeface="Courier New" pitchFamily="49" charset="0"/>
                <a:cs typeface="Courier New" pitchFamily="49" charset="0"/>
              </a:rPr>
              <a:t>: </a:t>
            </a:r>
            <a:r>
              <a:rPr lang="en-US" sz="1400" b="1" dirty="0" err="1" bmk="">
                <a:solidFill>
                  <a:srgbClr val="000000"/>
                </a:solidFill>
                <a:latin typeface="Courier New" pitchFamily="49" charset="0"/>
                <a:cs typeface="Courier New" pitchFamily="49" charset="0"/>
              </a:rPr>
              <a:t>int</a:t>
            </a:r>
            <a:r>
              <a:rPr lang="en-US" sz="1400" b="1" dirty="0" bmk="">
                <a:solidFill>
                  <a:srgbClr val="000000"/>
                </a:solidFill>
                <a:latin typeface="Courier New" pitchFamily="49" charset="0"/>
                <a:cs typeface="Courier New" pitchFamily="49" charset="0"/>
              </a:rPr>
              <a:t>) </a:t>
            </a:r>
            <a:r>
              <a:rPr lang="en-US" sz="1400" b="1" dirty="0" smtClean="0" bmk="">
                <a:solidFill>
                  <a:srgbClr val="000000"/>
                </a:solidFill>
                <a:latin typeface="Courier New" pitchFamily="49" charset="0"/>
                <a:cs typeface="Courier New" pitchFamily="49" charset="0"/>
              </a:rPr>
              <a:t>{</a:t>
            </a:r>
          </a:p>
          <a:p>
            <a:pPr lvl="0" fontAlgn="base">
              <a:spcBef>
                <a:spcPct val="0"/>
              </a:spcBef>
              <a:spcAft>
                <a:spcPct val="0"/>
              </a:spcAft>
            </a:pPr>
            <a:r>
              <a:rPr lang="en-US" sz="1400" b="1" dirty="0" smtClean="0" bmk="">
                <a:solidFill>
                  <a:srgbClr val="000000"/>
                </a:solidFill>
                <a:latin typeface="Courier New" pitchFamily="49" charset="0"/>
                <a:cs typeface="Courier New" pitchFamily="49" charset="0"/>
              </a:rPr>
              <a:t> 31     _</a:t>
            </a:r>
            <a:r>
              <a:rPr lang="en-US" sz="1400" b="1" dirty="0" err="1" smtClean="0" bmk="">
                <a:solidFill>
                  <a:srgbClr val="000000"/>
                </a:solidFill>
                <a:latin typeface="Courier New" pitchFamily="49" charset="0"/>
                <a:cs typeface="Courier New" pitchFamily="49" charset="0"/>
              </a:rPr>
              <a:t>destID</a:t>
            </a:r>
            <a:r>
              <a:rPr lang="en-US" sz="1400" b="1" dirty="0" smtClean="0" bmk="">
                <a:solidFill>
                  <a:srgbClr val="000000"/>
                </a:solidFill>
                <a:latin typeface="Courier New" pitchFamily="49" charset="0"/>
                <a:cs typeface="Courier New" pitchFamily="49" charset="0"/>
              </a:rPr>
              <a:t> </a:t>
            </a:r>
            <a:r>
              <a:rPr lang="en-US" sz="1400" b="1" dirty="0" bmk="">
                <a:solidFill>
                  <a:srgbClr val="000000"/>
                </a:solidFill>
                <a:latin typeface="Courier New" pitchFamily="49" charset="0"/>
                <a:cs typeface="Courier New" pitchFamily="49" charset="0"/>
              </a:rPr>
              <a:t>= </a:t>
            </a:r>
            <a:r>
              <a:rPr lang="en-US" sz="1400" b="1" dirty="0" err="1" bmk="">
                <a:solidFill>
                  <a:srgbClr val="000000"/>
                </a:solidFill>
                <a:latin typeface="Courier New" pitchFamily="49" charset="0"/>
                <a:cs typeface="Courier New" pitchFamily="49" charset="0"/>
              </a:rPr>
              <a:t>destinationID</a:t>
            </a:r>
            <a:r>
              <a:rPr lang="en-US" sz="1400" b="1" dirty="0" bmk="">
                <a:solidFill>
                  <a:srgbClr val="000000"/>
                </a:solidFill>
                <a:latin typeface="Courier New" pitchFamily="49" charset="0"/>
                <a:cs typeface="Courier New" pitchFamily="49" charset="0"/>
              </a:rPr>
              <a:t> </a:t>
            </a:r>
            <a:r>
              <a:rPr lang="en-US" sz="1400" b="1" dirty="0" smtClean="0" bmk="">
                <a:solidFill>
                  <a:srgbClr val="000000"/>
                </a:solidFill>
                <a:latin typeface="Courier New" pitchFamily="49" charset="0"/>
                <a:cs typeface="Courier New" pitchFamily="49" charset="0"/>
              </a:rPr>
              <a: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p:txBody>
      </p:sp>
    </p:spTree>
    <p:extLst>
      <p:ext uri="{BB962C8B-B14F-4D97-AF65-F5344CB8AC3E}">
        <p14:creationId xmlns:p14="http://schemas.microsoft.com/office/powerpoint/2010/main" val="72372114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 Lines"/>
          <p:cNvSpPr/>
          <p:nvPr/>
        </p:nvSpPr>
        <p:spPr bwMode="auto">
          <a:xfrm>
            <a:off x="533400" y="914400"/>
            <a:ext cx="430592" cy="5638800"/>
          </a:xfrm>
          <a:prstGeom prst="rect">
            <a:avLst/>
          </a:prstGeom>
          <a:solidFill>
            <a:schemeClr val="tx1">
              <a:lumMod val="85000"/>
            </a:schemeClr>
          </a:solidFill>
          <a:ln w="19050" algn="ctr">
            <a:solidFill>
              <a:schemeClr val="tx1">
                <a:lumMod val="85000"/>
              </a:schemeClr>
            </a:solidFill>
            <a:round/>
            <a:headEnd/>
            <a:tailEnd/>
          </a:ln>
        </p:spPr>
        <p:txBody>
          <a:bodyPr wrap="none" lIns="0" tIns="0" rIns="0" bIns="0" rtlCol="0" anchor="ctr">
            <a:noAutofit/>
          </a:bodyPr>
          <a:lstStyle/>
          <a:p>
            <a:pPr algn="ctr">
              <a:spcBef>
                <a:spcPct val="50000"/>
              </a:spcBef>
              <a:spcAft>
                <a:spcPct val="30000"/>
              </a:spcAft>
              <a:buClr>
                <a:schemeClr val="tx1"/>
              </a:buClr>
            </a:pPr>
            <a:r>
              <a:rPr lang="en-US" dirty="0" smtClean="0"/>
              <a:t> </a:t>
            </a:r>
            <a:endParaRPr lang="en-US" dirty="0"/>
          </a:p>
        </p:txBody>
      </p:sp>
      <p:sp>
        <p:nvSpPr>
          <p:cNvPr id="2" name="Title 1"/>
          <p:cNvSpPr>
            <a:spLocks noGrp="1"/>
          </p:cNvSpPr>
          <p:nvPr>
            <p:ph type="title"/>
          </p:nvPr>
        </p:nvSpPr>
        <p:spPr/>
        <p:txBody>
          <a:bodyPr/>
          <a:lstStyle/>
          <a:p>
            <a:r>
              <a:rPr lang="en-US" dirty="0"/>
              <a:t>Message reply plugin: </a:t>
            </a:r>
            <a:r>
              <a:rPr lang="en-US" dirty="0" smtClean="0"/>
              <a:t>Example (2)</a:t>
            </a:r>
            <a:endParaRPr lang="en-US" dirty="0"/>
          </a:p>
        </p:txBody>
      </p:sp>
      <p:sp>
        <p:nvSpPr>
          <p:cNvPr id="4" name="Rectangle 1"/>
          <p:cNvSpPr>
            <a:spLocks noChangeArrowheads="1"/>
          </p:cNvSpPr>
          <p:nvPr/>
        </p:nvSpPr>
        <p:spPr bwMode="auto">
          <a:xfrm>
            <a:off x="502920" y="914400"/>
            <a:ext cx="879348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p>
            <a:pPr fontAlgn="base">
              <a:spcBef>
                <a:spcPct val="0"/>
              </a:spcBef>
              <a:spcAft>
                <a:spcPct val="0"/>
              </a:spcAft>
            </a:pPr>
            <a:r>
              <a:rPr lang="en-US" sz="1400" b="1" dirty="0" bmk="">
                <a:solidFill>
                  <a:srgbClr val="000000"/>
                </a:solidFill>
                <a:latin typeface="Courier New" pitchFamily="49" charset="0"/>
                <a:cs typeface="Courier New" pitchFamily="49" charset="0"/>
              </a:rPr>
              <a:t> 33 </a:t>
            </a:r>
            <a:r>
              <a:rPr lang="en-US" sz="1400" b="1" i="1" dirty="0" bmk="">
                <a:solidFill>
                  <a:srgbClr val="808080"/>
                </a:solidFill>
                <a:latin typeface="Courier New" pitchFamily="49" charset="0"/>
                <a:cs typeface="Courier New" pitchFamily="49" charset="0"/>
              </a:rPr>
              <a:t>/* </a:t>
            </a:r>
            <a:r>
              <a:rPr lang="en-US" sz="1400" b="1" i="1" dirty="0" smtClean="0" bmk="">
                <a:solidFill>
                  <a:srgbClr val="808080"/>
                </a:solidFill>
                <a:latin typeface="Courier New" pitchFamily="49" charset="0"/>
                <a:cs typeface="Courier New" pitchFamily="49" charset="0"/>
              </a:rPr>
              <a:t>JMS </a:t>
            </a:r>
            <a:r>
              <a:rPr lang="en-US" sz="1400" b="1" i="1" dirty="0" bmk="">
                <a:solidFill>
                  <a:srgbClr val="808080"/>
                </a:solidFill>
                <a:latin typeface="Courier New" pitchFamily="49" charset="0"/>
                <a:cs typeface="Courier New" pitchFamily="49" charset="0"/>
              </a:rPr>
              <a:t>message type can be used to transport plain-text messages, </a:t>
            </a:r>
            <a:br>
              <a:rPr lang="en-US" sz="1400" b="1" i="1" dirty="0" bmk="">
                <a:solidFill>
                  <a:srgbClr val="808080"/>
                </a:solidFill>
                <a:latin typeface="Courier New" pitchFamily="49" charset="0"/>
                <a:cs typeface="Courier New" pitchFamily="49" charset="0"/>
              </a:rPr>
            </a:br>
            <a:r>
              <a:rPr lang="en-US" sz="1400" b="1" i="1" dirty="0" smtClean="0" bmk="">
                <a:solidFill>
                  <a:srgbClr val="808080"/>
                </a:solidFill>
                <a:latin typeface="Courier New" pitchFamily="49" charset="0"/>
                <a:cs typeface="Courier New" pitchFamily="49" charset="0"/>
              </a:rPr>
              <a:t>       and </a:t>
            </a:r>
            <a:r>
              <a:rPr lang="en-US" sz="1400" b="1" i="1" dirty="0" bmk="">
                <a:solidFill>
                  <a:srgbClr val="808080"/>
                </a:solidFill>
                <a:latin typeface="Courier New" pitchFamily="49" charset="0"/>
                <a:cs typeface="Courier New" pitchFamily="49" charset="0"/>
              </a:rPr>
              <a:t>XML messages.*/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34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override function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onMessage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jmsMsg</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javax.jms.Message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35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jmsMsg</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80"/>
                </a:solidFill>
                <a:effectLst/>
                <a:latin typeface="Courier New" pitchFamily="49" charset="0"/>
                <a:cs typeface="Courier New" pitchFamily="49" charset="0"/>
              </a:rPr>
              <a:t>typeis</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TextMessage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…37   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handler.execute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(\-&gt;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38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finder.findBySenderRefID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senderRefID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destID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39    </a:t>
            </a:r>
            <a:r>
              <a:rPr kumimoji="0" lang="en-US" sz="1400" b="1" i="1" u="none" strike="noStrike" cap="none" normalizeH="0" baseline="0" dirty="0" smtClean="0" bmk="">
                <a:ln>
                  <a:noFill/>
                </a:ln>
                <a:solidFill>
                  <a:srgbClr val="808080"/>
                </a:solidFill>
                <a:effectLst/>
                <a:latin typeface="Courier New" pitchFamily="49" charset="0"/>
                <a:cs typeface="Courier New" pitchFamily="49" charset="0"/>
              </a:rPr>
              <a:t>// handle duplicate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lvl="0" fontAlgn="base">
              <a:spcBef>
                <a:spcPct val="0"/>
              </a:spcBef>
              <a:spcAft>
                <a:spcPct val="0"/>
              </a:spcAf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40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null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lang="en-US" sz="1400" b="1" dirty="0" err="1" bmk="">
                <a:solidFill>
                  <a:srgbClr val="000000"/>
                </a:solidFill>
                <a:latin typeface="Courier New" pitchFamily="49" charset="0"/>
                <a:cs typeface="Courier New" pitchFamily="49" charset="0"/>
              </a:rPr>
              <a:t>aMsg.AckCount</a:t>
            </a:r>
            <a:r>
              <a:rPr lang="en-US" sz="1400" b="1" dirty="0" bmk="">
                <a:solidFill>
                  <a:srgbClr val="000000"/>
                </a:solidFill>
                <a:latin typeface="Courier New" pitchFamily="49" charset="0"/>
                <a:cs typeface="Courier New" pitchFamily="49" charset="0"/>
              </a:rPr>
              <a:t> &gt;</a:t>
            </a:r>
            <a:r>
              <a:rPr lang="en-US" sz="1400" b="1" dirty="0" bmk="">
                <a:solidFill>
                  <a:srgbClr val="0000FF"/>
                </a:solidFill>
                <a:latin typeface="Courier New" pitchFamily="49" charset="0"/>
                <a:cs typeface="Courier New" pitchFamily="49" charset="0"/>
              </a:rPr>
              <a:t>0</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b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b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jmsMsg.getStringProperty</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MESSAGE_DUPLICATE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HasContent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41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aMsgHist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finder.findHistoryBySenderRefID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senderRefID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destID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42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aMsgHist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null</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43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var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currentTransaction</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Transaction.getCurrent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44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aMsgHist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currentTransaction.add</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aMsgHist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45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aMsgHist.reportDuplicate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46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47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48    </a:t>
            </a:r>
            <a:r>
              <a:rPr kumimoji="0" lang="en-US" sz="1400" b="1" i="1" u="none" strike="noStrike" cap="none" normalizeH="0" baseline="0" dirty="0" smtClean="0" bmk="">
                <a:ln>
                  <a:noFill/>
                </a:ln>
                <a:solidFill>
                  <a:srgbClr val="808080"/>
                </a:solidFill>
                <a:effectLst/>
                <a:latin typeface="Courier New" pitchFamily="49" charset="0"/>
                <a:cs typeface="Courier New" pitchFamily="49" charset="0"/>
              </a:rPr>
              <a:t>// handle errors and acknowledgement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49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null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&amp;&amp;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aMsg.AckCount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r>
              <a:rPr kumimoji="0" lang="en-US" sz="1400" b="1" i="0" u="none" strike="noStrike" cap="none" normalizeH="0" baseline="0" dirty="0" smtClean="0" bmk="">
                <a:ln>
                  <a:noFill/>
                </a:ln>
                <a:solidFill>
                  <a:srgbClr val="0000FF"/>
                </a:solidFill>
                <a:effectLst/>
                <a:latin typeface="Courier New" pitchFamily="49" charset="0"/>
                <a:cs typeface="Courier New" pitchFamily="49" charset="0"/>
              </a:rPr>
              <a:t>0</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50      </a:t>
            </a:r>
            <a:r>
              <a:rPr kumimoji="0" lang="en-US" sz="1400" b="1" i="1" u="none" strike="noStrike" cap="none" normalizeH="0" baseline="0" dirty="0" smtClean="0" bmk="">
                <a:ln>
                  <a:noFill/>
                </a:ln>
                <a:solidFill>
                  <a:srgbClr val="808080"/>
                </a:solidFill>
                <a:effectLst/>
                <a:latin typeface="Courier New" pitchFamily="49" charset="0"/>
                <a:cs typeface="Courier New" pitchFamily="49" charset="0"/>
              </a:rPr>
              <a:t>// code to handle message acknowledgement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sz="1400" b="1" dirty="0" smtClean="0" bmk="">
                <a:solidFill>
                  <a:srgbClr val="000000"/>
                </a:solidFill>
                <a:latin typeface="Courier New" pitchFamily="49" charset="0"/>
                <a:cs typeface="Courier New" pitchFamily="49" charset="0"/>
              </a:rPr>
              <a: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57      </a:t>
            </a:r>
            <a:r>
              <a:rPr kumimoji="0" lang="en-US" sz="1400" b="1" i="0" u="none" strike="noStrike" cap="none" normalizeH="0" baseline="0" dirty="0" smtClean="0" bmk="">
                <a:ln>
                  <a:noFill/>
                </a:ln>
                <a:solidFill>
                  <a:srgbClr val="000080"/>
                </a:solidFill>
                <a:effectLst/>
                <a:latin typeface="Courier New" pitchFamily="49" charset="0"/>
                <a:cs typeface="Courier New" pitchFamily="49" charset="0"/>
              </a:rPr>
              <a:t>if </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jmsMsg.getStringProperty</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(_</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MESSAGE_OK</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HasContent</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58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aMsg.reportAck</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59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60    }  </a:t>
            </a:r>
          </a:p>
          <a:p>
            <a:pPr lvl="0" fontAlgn="base">
              <a:spcBef>
                <a:spcPct val="0"/>
              </a:spcBef>
              <a:spcAft>
                <a:spcPct val="0"/>
              </a:spcAf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61   }) </a:t>
            </a:r>
            <a:r>
              <a:rPr lang="en-US" sz="1400" b="1" i="1" dirty="0" smtClean="0" bmk="">
                <a:solidFill>
                  <a:srgbClr val="808080"/>
                </a:solidFill>
                <a:latin typeface="Courier New" pitchFamily="49" charset="0"/>
                <a:cs typeface="Courier New" pitchFamily="49" charset="0"/>
              </a:rPr>
              <a:t>// end block</a:t>
            </a:r>
          </a:p>
          <a:p>
            <a:pPr lvl="0" fontAlgn="base">
              <a:spcBef>
                <a:spcPct val="0"/>
              </a:spcBef>
              <a:spcAft>
                <a:spcPct val="0"/>
              </a:spcAf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…65  </a:t>
            </a:r>
            <a:r>
              <a:rPr kumimoji="0" lang="en-US" sz="1400" b="1" i="0" u="none" strike="noStrike" cap="none" normalizeH="0" baseline="0" dirty="0" err="1" smtClean="0" bmk="">
                <a:ln>
                  <a:noFill/>
                </a:ln>
                <a:solidFill>
                  <a:srgbClr val="000000"/>
                </a:solidFill>
                <a:effectLst/>
                <a:latin typeface="Courier New" pitchFamily="49" charset="0"/>
                <a:cs typeface="Courier New" pitchFamily="49" charset="0"/>
              </a:rPr>
              <a:t>jmsMsg.acknowledge</a:t>
            </a: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bmk="">
                <a:ln>
                  <a:noFill/>
                </a:ln>
                <a:solidFill>
                  <a:srgbClr val="000000"/>
                </a:solidFill>
                <a:effectLst/>
                <a:latin typeface="Courier New" pitchFamily="49" charset="0"/>
                <a:cs typeface="Courier New" pitchFamily="49" charset="0"/>
              </a:rPr>
              <a:t> 67 </a:t>
            </a:r>
            <a:r>
              <a:rPr kumimoji="0" lang="en-US" sz="1400" b="1"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400" b="1" i="0" u="none" strike="noStrike" cap="none" normalizeH="0" baseline="0" dirty="0" smtClean="0">
                <a:ln>
                  <a:noFill/>
                </a:ln>
                <a:solidFill>
                  <a:schemeClr val="tx1"/>
                </a:solidFill>
                <a:effectLst/>
                <a:latin typeface="Courier New" pitchFamily="49" charset="0"/>
                <a:cs typeface="Courier New" pitchFamily="49" charset="0"/>
              </a:rPr>
              <a:t> </a:t>
            </a:r>
          </a:p>
        </p:txBody>
      </p:sp>
    </p:spTree>
    <p:extLst>
      <p:ext uri="{BB962C8B-B14F-4D97-AF65-F5344CB8AC3E}">
        <p14:creationId xmlns:p14="http://schemas.microsoft.com/office/powerpoint/2010/main" val="115389191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ounded Rectangle 87"/>
          <p:cNvSpPr/>
          <p:nvPr/>
        </p:nvSpPr>
        <p:spPr bwMode="auto">
          <a:xfrm>
            <a:off x="4800600" y="3581400"/>
            <a:ext cx="3810000" cy="2743200"/>
          </a:xfrm>
          <a:prstGeom prst="roundRect">
            <a:avLst>
              <a:gd name="adj" fmla="val 8642"/>
            </a:avLst>
          </a:prstGeom>
          <a:ln w="28575">
            <a:solidFill>
              <a:schemeClr val="accent6"/>
            </a:solidFill>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80" name="Rounded Rectangle 79"/>
          <p:cNvSpPr/>
          <p:nvPr/>
        </p:nvSpPr>
        <p:spPr bwMode="auto">
          <a:xfrm>
            <a:off x="562028" y="3581400"/>
            <a:ext cx="3628972" cy="2743200"/>
          </a:xfrm>
          <a:prstGeom prst="roundRect">
            <a:avLst>
              <a:gd name="adj" fmla="val 8642"/>
            </a:avLst>
          </a:prstGeom>
          <a:ln w="28575">
            <a:headEnd/>
            <a:tailEnd/>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2" name="Title 1"/>
          <p:cNvSpPr>
            <a:spLocks noGrp="1"/>
          </p:cNvSpPr>
          <p:nvPr>
            <p:ph type="title"/>
          </p:nvPr>
        </p:nvSpPr>
        <p:spPr/>
        <p:txBody>
          <a:bodyPr/>
          <a:lstStyle/>
          <a:p>
            <a:r>
              <a:rPr lang="en-US" dirty="0" smtClean="0"/>
              <a:t>Step 5: Deploy message acknowledgement</a:t>
            </a:r>
            <a:endParaRPr lang="en-US" dirty="0"/>
          </a:p>
        </p:txBody>
      </p:sp>
      <p:sp>
        <p:nvSpPr>
          <p:cNvPr id="6" name="Subtitle 5"/>
          <p:cNvSpPr>
            <a:spLocks noGrp="1"/>
          </p:cNvSpPr>
          <p:nvPr>
            <p:ph type="subTitle" idx="10"/>
          </p:nvPr>
        </p:nvSpPr>
        <p:spPr/>
        <p:txBody>
          <a:bodyPr/>
          <a:lstStyle/>
          <a:p>
            <a:r>
              <a:rPr lang="en-US" dirty="0" smtClean="0"/>
              <a:t>Restart Server</a:t>
            </a:r>
            <a:endParaRPr lang="en-US" dirty="0"/>
          </a:p>
        </p:txBody>
      </p:sp>
      <p:sp>
        <p:nvSpPr>
          <p:cNvPr id="7" name="Text Placeholder 6"/>
          <p:cNvSpPr>
            <a:spLocks noGrp="1"/>
          </p:cNvSpPr>
          <p:nvPr>
            <p:ph type="body" sz="quarter" idx="11"/>
          </p:nvPr>
        </p:nvSpPr>
        <p:spPr/>
        <p:txBody>
          <a:bodyPr/>
          <a:lstStyle/>
          <a:p>
            <a:r>
              <a:rPr lang="en-US" dirty="0" smtClean="0"/>
              <a:t>Reload Changed Classes</a:t>
            </a:r>
            <a:endParaRPr lang="en-US" dirty="0"/>
          </a:p>
        </p:txBody>
      </p:sp>
      <p:sp>
        <p:nvSpPr>
          <p:cNvPr id="5" name="Content Placeholder 4"/>
          <p:cNvSpPr>
            <a:spLocks noGrp="1"/>
          </p:cNvSpPr>
          <p:nvPr>
            <p:ph sz="half" idx="2"/>
          </p:nvPr>
        </p:nvSpPr>
        <p:spPr/>
        <p:txBody>
          <a:bodyPr/>
          <a:lstStyle/>
          <a:p>
            <a:r>
              <a:rPr lang="en-US" dirty="0" smtClean="0"/>
              <a:t>Reply Plugin Gosu class</a:t>
            </a:r>
          </a:p>
          <a:p>
            <a:endParaRPr lang="en-US" dirty="0"/>
          </a:p>
        </p:txBody>
      </p:sp>
      <p:sp>
        <p:nvSpPr>
          <p:cNvPr id="4" name="Content Placeholder 3"/>
          <p:cNvSpPr>
            <a:spLocks noGrp="1"/>
          </p:cNvSpPr>
          <p:nvPr>
            <p:ph sz="half" idx="1"/>
          </p:nvPr>
        </p:nvSpPr>
        <p:spPr/>
        <p:txBody>
          <a:bodyPr/>
          <a:lstStyle/>
          <a:p>
            <a:r>
              <a:rPr lang="en-US" dirty="0"/>
              <a:t>Destinations</a:t>
            </a:r>
          </a:p>
          <a:p>
            <a:r>
              <a:rPr lang="en-US" dirty="0"/>
              <a:t>Plugin registry </a:t>
            </a:r>
            <a:r>
              <a:rPr lang="en-US" dirty="0" smtClean="0"/>
              <a:t>elements</a:t>
            </a:r>
            <a:endParaRPr lang="en-US" dirty="0"/>
          </a:p>
        </p:txBody>
      </p:sp>
      <p:sp>
        <p:nvSpPr>
          <p:cNvPr id="83" name="Rectangle 82"/>
          <p:cNvSpPr/>
          <p:nvPr/>
        </p:nvSpPr>
        <p:spPr>
          <a:xfrm>
            <a:off x="4800600" y="5562600"/>
            <a:ext cx="1667765" cy="584775"/>
          </a:xfrm>
          <a:prstGeom prst="rect">
            <a:avLst/>
          </a:prstGeom>
        </p:spPr>
        <p:txBody>
          <a:bodyPr wrap="square">
            <a:spAutoFit/>
          </a:bodyPr>
          <a:lstStyle/>
          <a:p>
            <a:pPr algn="ctr"/>
            <a:r>
              <a:rPr lang="en-US" sz="1600" b="1" dirty="0" smtClean="0">
                <a:solidFill>
                  <a:schemeClr val="bg1"/>
                </a:solidFill>
              </a:rPr>
              <a:t>Reply Plugin </a:t>
            </a:r>
            <a:br>
              <a:rPr lang="en-US" sz="1600" b="1" dirty="0" smtClean="0">
                <a:solidFill>
                  <a:schemeClr val="bg1"/>
                </a:solidFill>
              </a:rPr>
            </a:br>
            <a:r>
              <a:rPr lang="en-US" sz="1600" b="1" dirty="0" smtClean="0">
                <a:solidFill>
                  <a:schemeClr val="bg1"/>
                </a:solidFill>
              </a:rPr>
              <a:t>Gosu Class</a:t>
            </a:r>
            <a:endParaRPr lang="en-US" sz="1600" b="1" dirty="0">
              <a:solidFill>
                <a:schemeClr val="bg1"/>
              </a:solidFill>
            </a:endParaRPr>
          </a:p>
        </p:txBody>
      </p:sp>
      <p:sp>
        <p:nvSpPr>
          <p:cNvPr id="85" name="Rectangle 84"/>
          <p:cNvSpPr/>
          <p:nvPr/>
        </p:nvSpPr>
        <p:spPr>
          <a:xfrm>
            <a:off x="689087" y="5562600"/>
            <a:ext cx="1301959" cy="338554"/>
          </a:xfrm>
          <a:prstGeom prst="rect">
            <a:avLst/>
          </a:prstGeom>
        </p:spPr>
        <p:txBody>
          <a:bodyPr wrap="none">
            <a:spAutoFit/>
          </a:bodyPr>
          <a:lstStyle/>
          <a:p>
            <a:pPr algn="ctr"/>
            <a:r>
              <a:rPr lang="en-US" sz="1600" b="1" dirty="0" smtClean="0">
                <a:solidFill>
                  <a:schemeClr val="bg1"/>
                </a:solidFill>
              </a:rPr>
              <a:t>Destination</a:t>
            </a:r>
            <a:endParaRPr lang="en-US" sz="1600" b="1" dirty="0">
              <a:solidFill>
                <a:schemeClr val="bg1"/>
              </a:solidFill>
            </a:endParaRPr>
          </a:p>
        </p:txBody>
      </p:sp>
      <p:sp>
        <p:nvSpPr>
          <p:cNvPr id="86" name="Rectangle 85"/>
          <p:cNvSpPr/>
          <p:nvPr/>
        </p:nvSpPr>
        <p:spPr>
          <a:xfrm>
            <a:off x="2376514" y="5511225"/>
            <a:ext cx="1400976" cy="584775"/>
          </a:xfrm>
          <a:prstGeom prst="rect">
            <a:avLst/>
          </a:prstGeom>
        </p:spPr>
        <p:txBody>
          <a:bodyPr wrap="square">
            <a:spAutoFit/>
          </a:bodyPr>
          <a:lstStyle/>
          <a:p>
            <a:pPr algn="ctr"/>
            <a:r>
              <a:rPr lang="en-US" sz="1600" b="1" dirty="0" smtClean="0">
                <a:solidFill>
                  <a:schemeClr val="bg1"/>
                </a:solidFill>
              </a:rPr>
              <a:t>Plugin </a:t>
            </a:r>
            <a:br>
              <a:rPr lang="en-US" sz="1600" b="1" dirty="0" smtClean="0">
                <a:solidFill>
                  <a:schemeClr val="bg1"/>
                </a:solidFill>
              </a:rPr>
            </a:br>
            <a:r>
              <a:rPr lang="en-US" sz="1600" b="1" dirty="0" smtClean="0">
                <a:solidFill>
                  <a:schemeClr val="bg1"/>
                </a:solidFill>
              </a:rPr>
              <a:t>Registry</a:t>
            </a:r>
            <a:endParaRPr lang="en-US" sz="1600" b="1" dirty="0">
              <a:solidFill>
                <a:schemeClr val="bg1"/>
              </a:solidFill>
            </a:endParaRPr>
          </a:p>
        </p:txBody>
      </p:sp>
      <p:pic>
        <p:nvPicPr>
          <p:cNvPr id="4101" name="icn Plugin Regist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514" y="3886200"/>
            <a:ext cx="1400976" cy="12563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inc Destin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733800"/>
            <a:ext cx="1149714" cy="142381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icn Msg Plugin Reply Clas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7834" y="3714885"/>
            <a:ext cx="1286766" cy="153041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186620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Overview of message acknowledgements</a:t>
            </a:r>
          </a:p>
          <a:p>
            <a:r>
              <a:rPr lang="en-US" dirty="0"/>
              <a:t>Working with acknowledgements</a:t>
            </a:r>
          </a:p>
          <a:p>
            <a:r>
              <a:rPr lang="en-US" dirty="0"/>
              <a:t>Synchronous acknowledgement</a:t>
            </a:r>
          </a:p>
          <a:p>
            <a:r>
              <a:rPr lang="en-US" dirty="0"/>
              <a:t>Asynchronous remote call acknowledgement</a:t>
            </a:r>
          </a:p>
          <a:p>
            <a:r>
              <a:rPr lang="en-US" dirty="0"/>
              <a:t>Reply plugin acknowledgement</a:t>
            </a:r>
          </a:p>
          <a:p>
            <a:r>
              <a:rPr lang="en-US" dirty="0">
                <a:solidFill>
                  <a:schemeClr val="bg1"/>
                </a:solidFill>
              </a:rPr>
              <a:t>Message administration</a:t>
            </a:r>
          </a:p>
          <a:p>
            <a:endParaRPr lang="en-US" dirty="0"/>
          </a:p>
        </p:txBody>
      </p:sp>
    </p:spTree>
    <p:extLst>
      <p:ext uri="{BB962C8B-B14F-4D97-AF65-F5344CB8AC3E}">
        <p14:creationId xmlns:p14="http://schemas.microsoft.com/office/powerpoint/2010/main" val="174553213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 Ext Sys"/>
          <p:cNvSpPr>
            <a:spLocks noChangeArrowheads="1"/>
          </p:cNvSpPr>
          <p:nvPr/>
        </p:nvSpPr>
        <p:spPr bwMode="auto">
          <a:xfrm>
            <a:off x="7248523" y="911710"/>
            <a:ext cx="1463040" cy="201168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sp>
        <p:nvSpPr>
          <p:cNvPr id="29" name="txt ExtSys"/>
          <p:cNvSpPr txBox="1">
            <a:spLocks noChangeArrowheads="1"/>
          </p:cNvSpPr>
          <p:nvPr/>
        </p:nvSpPr>
        <p:spPr bwMode="auto">
          <a:xfrm>
            <a:off x="7248523" y="2186386"/>
            <a:ext cx="1463039"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pic>
        <p:nvPicPr>
          <p:cNvPr id="3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9609" y="1066800"/>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Rectangle 97"/>
          <p:cNvSpPr>
            <a:spLocks noChangeArrowheads="1"/>
          </p:cNvSpPr>
          <p:nvPr/>
        </p:nvSpPr>
        <p:spPr bwMode="auto">
          <a:xfrm>
            <a:off x="2545080" y="2354662"/>
            <a:ext cx="1188720" cy="936606"/>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solidFill>
                <a:schemeClr val="tx1"/>
              </a:solidFill>
            </a:endParaRPr>
          </a:p>
        </p:txBody>
      </p:sp>
      <p:sp>
        <p:nvSpPr>
          <p:cNvPr id="2" name="Title 1"/>
          <p:cNvSpPr>
            <a:spLocks noGrp="1"/>
          </p:cNvSpPr>
          <p:nvPr>
            <p:ph type="title"/>
          </p:nvPr>
        </p:nvSpPr>
        <p:spPr/>
        <p:txBody>
          <a:bodyPr/>
          <a:lstStyle/>
          <a:p>
            <a:r>
              <a:rPr lang="en-US" dirty="0"/>
              <a:t>Message acknowledgement</a:t>
            </a:r>
          </a:p>
        </p:txBody>
      </p:sp>
      <p:sp>
        <p:nvSpPr>
          <p:cNvPr id="5" name="Content Placeholder 4"/>
          <p:cNvSpPr>
            <a:spLocks noGrp="1"/>
          </p:cNvSpPr>
          <p:nvPr>
            <p:ph idx="1"/>
          </p:nvPr>
        </p:nvSpPr>
        <p:spPr>
          <a:xfrm>
            <a:off x="519113" y="4114800"/>
            <a:ext cx="8318500" cy="2286000"/>
          </a:xfrm>
        </p:spPr>
        <p:txBody>
          <a:bodyPr/>
          <a:lstStyle/>
          <a:p>
            <a:r>
              <a:rPr lang="en-US" b="1" dirty="0" smtClean="0"/>
              <a:t>Message </a:t>
            </a:r>
            <a:r>
              <a:rPr lang="en-US" b="1" dirty="0"/>
              <a:t>acknowledgement </a:t>
            </a:r>
            <a:r>
              <a:rPr lang="en-US" dirty="0"/>
              <a:t>is the process in which Guidewire interprets </a:t>
            </a:r>
            <a:r>
              <a:rPr lang="en-US" dirty="0" smtClean="0"/>
              <a:t>a messaging response from an external system</a:t>
            </a:r>
            <a:endParaRPr lang="en-US" dirty="0"/>
          </a:p>
          <a:p>
            <a:r>
              <a:rPr lang="en-US" dirty="0" smtClean="0"/>
              <a:t>Expected behavior is that every </a:t>
            </a:r>
            <a:r>
              <a:rPr lang="en-US" dirty="0"/>
              <a:t>sent message will </a:t>
            </a:r>
            <a:r>
              <a:rPr lang="en-US" dirty="0" smtClean="0"/>
              <a:t>receive a response</a:t>
            </a:r>
            <a:endParaRPr lang="en-US" dirty="0"/>
          </a:p>
          <a:p>
            <a:endParaRPr lang="en-US" dirty="0"/>
          </a:p>
        </p:txBody>
      </p:sp>
      <p:sp>
        <p:nvSpPr>
          <p:cNvPr id="17" name="rec GWRE"/>
          <p:cNvSpPr>
            <a:spLocks noChangeArrowheads="1"/>
          </p:cNvSpPr>
          <p:nvPr/>
        </p:nvSpPr>
        <p:spPr bwMode="auto">
          <a:xfrm>
            <a:off x="761999" y="906860"/>
            <a:ext cx="1463040" cy="2651760"/>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18" name="icon GWRE app" descr="icon_TrainingAp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213" y="983062"/>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xt GWREapp"/>
          <p:cNvSpPr txBox="1">
            <a:spLocks noChangeArrowheads="1"/>
          </p:cNvSpPr>
          <p:nvPr/>
        </p:nvSpPr>
        <p:spPr bwMode="auto">
          <a:xfrm>
            <a:off x="761999" y="2186387"/>
            <a:ext cx="146304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Guidewire application</a:t>
            </a:r>
          </a:p>
        </p:txBody>
      </p:sp>
      <p:sp>
        <p:nvSpPr>
          <p:cNvPr id="25" name="ln Retry 2"/>
          <p:cNvSpPr>
            <a:spLocks noChangeShapeType="1"/>
          </p:cNvSpPr>
          <p:nvPr/>
        </p:nvSpPr>
        <p:spPr bwMode="auto">
          <a:xfrm flipH="1">
            <a:off x="3733800" y="2523133"/>
            <a:ext cx="3514720" cy="0"/>
          </a:xfrm>
          <a:prstGeom prst="line">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30" name="ln Send 1"/>
          <p:cNvSpPr>
            <a:spLocks noChangeShapeType="1"/>
          </p:cNvSpPr>
          <p:nvPr/>
        </p:nvSpPr>
        <p:spPr bwMode="auto">
          <a:xfrm>
            <a:off x="2225038" y="1516462"/>
            <a:ext cx="4993323"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51" name="Rounded Rectangle 50"/>
          <p:cNvSpPr/>
          <p:nvPr/>
        </p:nvSpPr>
        <p:spPr bwMode="auto">
          <a:xfrm>
            <a:off x="4572000" y="1287862"/>
            <a:ext cx="1295400" cy="630243"/>
          </a:xfrm>
          <a:prstGeom prst="roundRect">
            <a:avLst/>
          </a:prstGeom>
          <a:solidFill>
            <a:schemeClr val="tx1"/>
          </a:solidFill>
          <a:ln w="19050"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Send </a:t>
            </a:r>
            <a:br>
              <a:rPr lang="en-US" dirty="0" smtClean="0">
                <a:solidFill>
                  <a:schemeClr val="bg1"/>
                </a:solidFill>
              </a:rPr>
            </a:br>
            <a:r>
              <a:rPr lang="en-US" dirty="0" smtClean="0">
                <a:solidFill>
                  <a:schemeClr val="bg1"/>
                </a:solidFill>
              </a:rPr>
              <a:t>message</a:t>
            </a:r>
            <a:endParaRPr lang="en-US" dirty="0">
              <a:solidFill>
                <a:schemeClr val="bg1"/>
              </a:solidFill>
            </a:endParaRPr>
          </a:p>
        </p:txBody>
      </p:sp>
      <p:sp>
        <p:nvSpPr>
          <p:cNvPr id="54" name="Rounded Rectangle 53"/>
          <p:cNvSpPr/>
          <p:nvPr/>
        </p:nvSpPr>
        <p:spPr bwMode="auto">
          <a:xfrm>
            <a:off x="4572000" y="2272066"/>
            <a:ext cx="1295400" cy="615996"/>
          </a:xfrm>
          <a:prstGeom prst="roundRect">
            <a:avLst/>
          </a:prstGeom>
          <a:solidFill>
            <a:schemeClr val="tx1"/>
          </a:solidFill>
          <a:ln w="19050" algn="ctr">
            <a:solidFill>
              <a:schemeClr val="accent6"/>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r>
              <a:rPr lang="en-US" dirty="0" smtClean="0">
                <a:solidFill>
                  <a:schemeClr val="bg1"/>
                </a:solidFill>
              </a:rPr>
              <a:t>Response</a:t>
            </a:r>
            <a:endParaRPr lang="en-US" dirty="0">
              <a:solidFill>
                <a:schemeClr val="bg1"/>
              </a:solidFill>
            </a:endParaRPr>
          </a:p>
        </p:txBody>
      </p:sp>
      <p:sp>
        <p:nvSpPr>
          <p:cNvPr id="68" name="Line 101"/>
          <p:cNvSpPr>
            <a:spLocks noChangeShapeType="1"/>
          </p:cNvSpPr>
          <p:nvPr/>
        </p:nvSpPr>
        <p:spPr bwMode="auto">
          <a:xfrm flipH="1">
            <a:off x="2223135" y="2507062"/>
            <a:ext cx="3048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69" name="arw 4"/>
          <p:cNvSpPr>
            <a:spLocks noChangeShapeType="1"/>
          </p:cNvSpPr>
          <p:nvPr/>
        </p:nvSpPr>
        <p:spPr bwMode="auto">
          <a:xfrm flipH="1">
            <a:off x="2223135" y="2735662"/>
            <a:ext cx="3048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70" name="arw 3"/>
          <p:cNvSpPr>
            <a:spLocks noChangeShapeType="1"/>
          </p:cNvSpPr>
          <p:nvPr/>
        </p:nvSpPr>
        <p:spPr bwMode="auto">
          <a:xfrm flipH="1">
            <a:off x="2223135" y="2964262"/>
            <a:ext cx="3048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71" name="arw 4"/>
          <p:cNvSpPr>
            <a:spLocks noChangeShapeType="1"/>
          </p:cNvSpPr>
          <p:nvPr/>
        </p:nvSpPr>
        <p:spPr bwMode="auto">
          <a:xfrm flipH="1">
            <a:off x="2223135" y="3192862"/>
            <a:ext cx="304800" cy="0"/>
          </a:xfrm>
          <a:prstGeom prst="line">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72" name="txt GWREapp"/>
          <p:cNvSpPr txBox="1">
            <a:spLocks noChangeArrowheads="1"/>
          </p:cNvSpPr>
          <p:nvPr/>
        </p:nvSpPr>
        <p:spPr bwMode="auto">
          <a:xfrm>
            <a:off x="2545080" y="2545162"/>
            <a:ext cx="11658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interpret</a:t>
            </a:r>
            <a:br>
              <a:rPr lang="en-US" dirty="0" smtClean="0">
                <a:solidFill>
                  <a:schemeClr val="bg1"/>
                </a:solidFill>
              </a:rPr>
            </a:br>
            <a:r>
              <a:rPr lang="en-US" dirty="0" smtClean="0">
                <a:solidFill>
                  <a:schemeClr val="bg1"/>
                </a:solidFill>
              </a:rPr>
              <a:t>response</a:t>
            </a:r>
            <a:endParaRPr lang="en-US" dirty="0">
              <a:solidFill>
                <a:schemeClr val="bg1"/>
              </a:solidFill>
            </a:endParaRPr>
          </a:p>
        </p:txBody>
      </p:sp>
      <p:pic>
        <p:nvPicPr>
          <p:cNvPr id="32" name="icn Msg Sned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5535" y="1261527"/>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icn Mesg AC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2331975"/>
            <a:ext cx="805181" cy="54820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3656511"/>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administration</a:t>
            </a:r>
            <a:endParaRPr lang="en-US" dirty="0"/>
          </a:p>
        </p:txBody>
      </p:sp>
      <p:sp>
        <p:nvSpPr>
          <p:cNvPr id="3" name="Content Placeholder 2"/>
          <p:cNvSpPr>
            <a:spLocks noGrp="1"/>
          </p:cNvSpPr>
          <p:nvPr>
            <p:ph sz="half" idx="1"/>
          </p:nvPr>
        </p:nvSpPr>
        <p:spPr>
          <a:xfrm>
            <a:off x="519111" y="4114800"/>
            <a:ext cx="4586289" cy="2274891"/>
          </a:xfrm>
        </p:spPr>
        <p:txBody>
          <a:bodyPr/>
          <a:lstStyle/>
          <a:p>
            <a:r>
              <a:rPr lang="en-US" dirty="0" smtClean="0"/>
              <a:t>A series of </a:t>
            </a:r>
            <a:br>
              <a:rPr lang="en-US" dirty="0" smtClean="0"/>
            </a:br>
            <a:r>
              <a:rPr lang="en-US" dirty="0" smtClean="0"/>
              <a:t>drilldown </a:t>
            </a:r>
            <a:br>
              <a:rPr lang="en-US" dirty="0" smtClean="0"/>
            </a:br>
            <a:r>
              <a:rPr lang="en-US" dirty="0" smtClean="0"/>
              <a:t>screens for </a:t>
            </a:r>
            <a:br>
              <a:rPr lang="en-US" dirty="0" smtClean="0"/>
            </a:br>
            <a:r>
              <a:rPr lang="en-US" dirty="0" smtClean="0"/>
              <a:t>message administration</a:t>
            </a:r>
          </a:p>
          <a:p>
            <a:r>
              <a:rPr lang="en-US" dirty="0" smtClean="0"/>
              <a:t>Administration tab </a:t>
            </a:r>
            <a:r>
              <a:rPr lang="en-US" dirty="0" smtClean="0">
                <a:sym typeface="Wingdings" pitchFamily="2" charset="2"/>
              </a:rPr>
              <a:t> </a:t>
            </a:r>
            <a:br>
              <a:rPr lang="en-US" dirty="0" smtClean="0">
                <a:sym typeface="Wingdings" pitchFamily="2" charset="2"/>
              </a:rPr>
            </a:br>
            <a:r>
              <a:rPr lang="en-US" dirty="0" smtClean="0"/>
              <a:t>Event Messages</a:t>
            </a:r>
            <a:endParaRPr lang="en-US" dirty="0"/>
          </a:p>
        </p:txBody>
      </p:sp>
      <p:pic>
        <p:nvPicPr>
          <p:cNvPr id="4099" name="pic Event Msgs"/>
          <p:cNvPicPr>
            <a:picLocks noChangeAspect="1" noChangeArrowheads="1"/>
          </p:cNvPicPr>
          <p:nvPr/>
        </p:nvPicPr>
        <p:blipFill rotWithShape="1">
          <a:blip r:embed="rId3">
            <a:extLst>
              <a:ext uri="{28A0092B-C50C-407E-A947-70E740481C1C}">
                <a14:useLocalDpi xmlns:a14="http://schemas.microsoft.com/office/drawing/2010/main" val="0"/>
              </a:ext>
            </a:extLst>
          </a:blip>
          <a:srcRect t="5829"/>
          <a:stretch/>
        </p:blipFill>
        <p:spPr bwMode="auto">
          <a:xfrm>
            <a:off x="457200" y="915947"/>
            <a:ext cx="5708177" cy="1600436"/>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102" name="pic Destination"/>
          <p:cNvPicPr>
            <a:picLocks noChangeAspect="1" noChangeArrowheads="1"/>
          </p:cNvPicPr>
          <p:nvPr/>
        </p:nvPicPr>
        <p:blipFill rotWithShape="1">
          <a:blip r:embed="rId4">
            <a:extLst>
              <a:ext uri="{28A0092B-C50C-407E-A947-70E740481C1C}">
                <a14:useLocalDpi xmlns:a14="http://schemas.microsoft.com/office/drawing/2010/main" val="0"/>
              </a:ext>
            </a:extLst>
          </a:blip>
          <a:srcRect t="6430"/>
          <a:stretch/>
        </p:blipFill>
        <p:spPr bwMode="auto">
          <a:xfrm>
            <a:off x="1438370" y="2093341"/>
            <a:ext cx="5654830" cy="1390546"/>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101" name="pic Event"/>
          <p:cNvPicPr>
            <a:picLocks noChangeAspect="1" noChangeArrowheads="1"/>
          </p:cNvPicPr>
          <p:nvPr/>
        </p:nvPicPr>
        <p:blipFill rotWithShape="1">
          <a:blip r:embed="rId5">
            <a:extLst>
              <a:ext uri="{28A0092B-C50C-407E-A947-70E740481C1C}">
                <a14:useLocalDpi xmlns:a14="http://schemas.microsoft.com/office/drawing/2010/main" val="0"/>
              </a:ext>
            </a:extLst>
          </a:blip>
          <a:srcRect t="7179" r="16675"/>
          <a:stretch/>
        </p:blipFill>
        <p:spPr bwMode="auto">
          <a:xfrm>
            <a:off x="2692623" y="3331487"/>
            <a:ext cx="5505668" cy="1379427"/>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098" name="pic Payload" descr="C:\Users\sluersen\AppData\Local\Temp\SNAGHTML1a01da5.PNG"/>
          <p:cNvPicPr>
            <a:picLocks noChangeAspect="1" noChangeArrowheads="1"/>
          </p:cNvPicPr>
          <p:nvPr/>
        </p:nvPicPr>
        <p:blipFill rotWithShape="1">
          <a:blip r:embed="rId6">
            <a:extLst>
              <a:ext uri="{28A0092B-C50C-407E-A947-70E740481C1C}">
                <a14:useLocalDpi xmlns:a14="http://schemas.microsoft.com/office/drawing/2010/main" val="0"/>
              </a:ext>
            </a:extLst>
          </a:blip>
          <a:srcRect t="5619"/>
          <a:stretch/>
        </p:blipFill>
        <p:spPr bwMode="auto">
          <a:xfrm>
            <a:off x="5191502" y="4474487"/>
            <a:ext cx="3444721" cy="1726288"/>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Rounded Rectangle 3"/>
          <p:cNvSpPr/>
          <p:nvPr/>
        </p:nvSpPr>
        <p:spPr bwMode="auto">
          <a:xfrm>
            <a:off x="771525" y="1813639"/>
            <a:ext cx="1295400" cy="2289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52" name="Rounded Rectangle 51"/>
          <p:cNvSpPr/>
          <p:nvPr/>
        </p:nvSpPr>
        <p:spPr bwMode="auto">
          <a:xfrm>
            <a:off x="1759200" y="3062551"/>
            <a:ext cx="1295400" cy="2289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53" name="Rounded Rectangle 52"/>
          <p:cNvSpPr/>
          <p:nvPr/>
        </p:nvSpPr>
        <p:spPr bwMode="auto">
          <a:xfrm>
            <a:off x="3759423" y="4257582"/>
            <a:ext cx="1295400" cy="228911"/>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8" name="Elbow Connector 7"/>
          <p:cNvCxnSpPr>
            <a:stCxn id="4" idx="1"/>
            <a:endCxn id="4102" idx="1"/>
          </p:cNvCxnSpPr>
          <p:nvPr/>
        </p:nvCxnSpPr>
        <p:spPr bwMode="auto">
          <a:xfrm rot="10800000" flipH="1" flipV="1">
            <a:off x="771524" y="1928094"/>
            <a:ext cx="666845" cy="860519"/>
          </a:xfrm>
          <a:prstGeom prst="bentConnector3">
            <a:avLst>
              <a:gd name="adj1" fmla="val -34281"/>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3" name="Elbow Connector 72"/>
          <p:cNvCxnSpPr>
            <a:stCxn id="52" idx="1"/>
            <a:endCxn id="4101" idx="1"/>
          </p:cNvCxnSpPr>
          <p:nvPr/>
        </p:nvCxnSpPr>
        <p:spPr bwMode="auto">
          <a:xfrm rot="10800000" flipH="1" flipV="1">
            <a:off x="1759199" y="3177007"/>
            <a:ext cx="933423" cy="844194"/>
          </a:xfrm>
          <a:prstGeom prst="bentConnector3">
            <a:avLst>
              <a:gd name="adj1" fmla="val -24491"/>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85" name="Elbow Connector 84"/>
          <p:cNvCxnSpPr>
            <a:stCxn id="53" idx="1"/>
          </p:cNvCxnSpPr>
          <p:nvPr/>
        </p:nvCxnSpPr>
        <p:spPr bwMode="auto">
          <a:xfrm rot="10800000" flipH="1" flipV="1">
            <a:off x="3759423" y="4372038"/>
            <a:ext cx="1432078" cy="504762"/>
          </a:xfrm>
          <a:prstGeom prst="bentConnector3">
            <a:avLst>
              <a:gd name="adj1" fmla="val -15963"/>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56" name="icn Msg Destinati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9800" y="864427"/>
            <a:ext cx="766476" cy="94921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6276" y="2253700"/>
            <a:ext cx="810891" cy="52536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8" name="icn Msg Duplicate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55858" y="3177007"/>
            <a:ext cx="731452" cy="65886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36614" y="4676901"/>
            <a:ext cx="838200" cy="5334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3989015"/>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Message</a:t>
            </a:r>
            <a:endParaRPr lang="en-US" dirty="0"/>
          </a:p>
        </p:txBody>
      </p:sp>
      <p:sp>
        <p:nvSpPr>
          <p:cNvPr id="3" name="Content Placeholder 2"/>
          <p:cNvSpPr>
            <a:spLocks noGrp="1"/>
          </p:cNvSpPr>
          <p:nvPr>
            <p:ph idx="1"/>
          </p:nvPr>
        </p:nvSpPr>
        <p:spPr>
          <a:xfrm>
            <a:off x="519113" y="4495800"/>
            <a:ext cx="8318500" cy="1905000"/>
          </a:xfrm>
        </p:spPr>
        <p:txBody>
          <a:bodyPr/>
          <a:lstStyle/>
          <a:p>
            <a:r>
              <a:rPr lang="en-US" dirty="0" smtClean="0"/>
              <a:t>Suspend</a:t>
            </a:r>
            <a:r>
              <a:rPr lang="en-US" dirty="0"/>
              <a:t>, resume, and view messages for each </a:t>
            </a:r>
            <a:r>
              <a:rPr lang="en-US" dirty="0" smtClean="0"/>
              <a:t>destination</a:t>
            </a:r>
          </a:p>
          <a:p>
            <a:r>
              <a:rPr lang="en-US" dirty="0" smtClean="0"/>
              <a:t>Safe-ordered and non-safe-ordered messages</a:t>
            </a:r>
          </a:p>
          <a:p>
            <a:pPr lvl="1"/>
            <a:r>
              <a:rPr lang="en-US" dirty="0"/>
              <a:t>When applicable, </a:t>
            </a:r>
            <a:r>
              <a:rPr lang="en-US" dirty="0" smtClean="0"/>
              <a:t>screen segments messages</a:t>
            </a:r>
            <a:endParaRPr lang="en-US" dirty="0"/>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05933"/>
            <a:ext cx="7923213" cy="185737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590800"/>
            <a:ext cx="6561137" cy="15430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6" name="Rounded Rectangle 5"/>
          <p:cNvSpPr/>
          <p:nvPr/>
        </p:nvSpPr>
        <p:spPr bwMode="auto">
          <a:xfrm>
            <a:off x="914400" y="1897674"/>
            <a:ext cx="2209800" cy="2769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7" name="Elbow Connector 6"/>
          <p:cNvCxnSpPr>
            <a:stCxn id="6" idx="1"/>
            <a:endCxn id="16386" idx="1"/>
          </p:cNvCxnSpPr>
          <p:nvPr/>
        </p:nvCxnSpPr>
        <p:spPr bwMode="auto">
          <a:xfrm rot="10800000" flipH="1" flipV="1">
            <a:off x="914400" y="2036165"/>
            <a:ext cx="1371600" cy="1326160"/>
          </a:xfrm>
          <a:prstGeom prst="bentConnector3">
            <a:avLst>
              <a:gd name="adj1" fmla="val -1666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1" name="Rounded Rectangle 20"/>
          <p:cNvSpPr/>
          <p:nvPr/>
        </p:nvSpPr>
        <p:spPr bwMode="auto">
          <a:xfrm>
            <a:off x="2667000" y="3581400"/>
            <a:ext cx="2240280" cy="552450"/>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1819105499"/>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6561137" cy="15430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1" y="2587449"/>
            <a:ext cx="7620000" cy="1553072"/>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3" name="Title 2"/>
          <p:cNvSpPr>
            <a:spLocks noGrp="1"/>
          </p:cNvSpPr>
          <p:nvPr>
            <p:ph type="title"/>
          </p:nvPr>
        </p:nvSpPr>
        <p:spPr/>
        <p:txBody>
          <a:bodyPr/>
          <a:lstStyle/>
          <a:p>
            <a:r>
              <a:rPr lang="en-US" dirty="0" smtClean="0"/>
              <a:t>Drilldown screens</a:t>
            </a:r>
            <a:endParaRPr lang="en-US" dirty="0"/>
          </a:p>
        </p:txBody>
      </p:sp>
      <p:sp>
        <p:nvSpPr>
          <p:cNvPr id="4" name="Content Placeholder 3"/>
          <p:cNvSpPr>
            <a:spLocks noGrp="1"/>
          </p:cNvSpPr>
          <p:nvPr>
            <p:ph idx="1"/>
          </p:nvPr>
        </p:nvSpPr>
        <p:spPr/>
        <p:txBody>
          <a:bodyPr/>
          <a:lstStyle/>
          <a:p>
            <a:r>
              <a:rPr lang="en-US" dirty="0" smtClean="0"/>
              <a:t>Retire or skip messages</a:t>
            </a:r>
          </a:p>
          <a:p>
            <a:r>
              <a:rPr lang="en-US" dirty="0" smtClean="0"/>
              <a:t>Drilldown into message event</a:t>
            </a:r>
          </a:p>
          <a:p>
            <a:r>
              <a:rPr lang="en-US" dirty="0" smtClean="0"/>
              <a:t>Edit the payload manually</a:t>
            </a:r>
            <a:endParaRPr lang="en-US" dirty="0"/>
          </a:p>
        </p:txBody>
      </p:sp>
      <p:sp>
        <p:nvSpPr>
          <p:cNvPr id="6" name="Rounded Rectangle 5"/>
          <p:cNvSpPr/>
          <p:nvPr/>
        </p:nvSpPr>
        <p:spPr bwMode="auto">
          <a:xfrm>
            <a:off x="914400" y="1897674"/>
            <a:ext cx="2209800" cy="2769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7" name="Elbow Connector 6"/>
          <p:cNvCxnSpPr>
            <a:stCxn id="6" idx="1"/>
            <a:endCxn id="17410" idx="1"/>
          </p:cNvCxnSpPr>
          <p:nvPr/>
        </p:nvCxnSpPr>
        <p:spPr bwMode="auto">
          <a:xfrm rot="10800000" flipH="1" flipV="1">
            <a:off x="914399" y="2036165"/>
            <a:ext cx="152401" cy="1327820"/>
          </a:xfrm>
          <a:prstGeom prst="bentConnector3">
            <a:avLst>
              <a:gd name="adj1" fmla="val -149999"/>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3340265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Message admin using </a:t>
            </a:r>
            <a:r>
              <a:rPr lang="en-US" dirty="0" smtClean="0"/>
              <a:t>MessagingToolsAPI</a:t>
            </a:r>
            <a:endParaRPr lang="en-US" dirty="0"/>
          </a:p>
        </p:txBody>
      </p:sp>
      <p:sp>
        <p:nvSpPr>
          <p:cNvPr id="2" name="Content Placeholder 1"/>
          <p:cNvSpPr>
            <a:spLocks noGrp="1"/>
          </p:cNvSpPr>
          <p:nvPr>
            <p:ph idx="1"/>
          </p:nvPr>
        </p:nvSpPr>
        <p:spPr>
          <a:xfrm>
            <a:off x="519113" y="4038600"/>
            <a:ext cx="8318500" cy="2362200"/>
          </a:xfrm>
        </p:spPr>
        <p:txBody>
          <a:bodyPr/>
          <a:lstStyle/>
          <a:p>
            <a:r>
              <a:rPr lang="en-US" dirty="0" smtClean="0"/>
              <a:t>messaging_tools </a:t>
            </a:r>
          </a:p>
          <a:p>
            <a:pPr lvl="1"/>
            <a:r>
              <a:rPr lang="en-US" dirty="0" smtClean="0"/>
              <a:t>-</a:t>
            </a:r>
            <a:r>
              <a:rPr lang="en-US" dirty="0"/>
              <a:t>user </a:t>
            </a:r>
            <a:r>
              <a:rPr lang="en-US" i="1" dirty="0"/>
              <a:t>user</a:t>
            </a:r>
            <a:r>
              <a:rPr lang="en-US" dirty="0"/>
              <a:t> </a:t>
            </a:r>
            <a:r>
              <a:rPr lang="en-US" dirty="0" smtClean="0"/>
              <a:t> -password </a:t>
            </a:r>
            <a:r>
              <a:rPr lang="en-US" i="1" dirty="0"/>
              <a:t>password</a:t>
            </a:r>
            <a:r>
              <a:rPr lang="en-US" dirty="0"/>
              <a:t> </a:t>
            </a:r>
            <a:r>
              <a:rPr lang="en-US" dirty="0" smtClean="0"/>
              <a:t> -</a:t>
            </a:r>
            <a:r>
              <a:rPr lang="en-US" i="1" dirty="0" smtClean="0"/>
              <a:t>command  -param</a:t>
            </a:r>
          </a:p>
          <a:p>
            <a:pPr lvl="1"/>
            <a:r>
              <a:rPr lang="en-US" dirty="0"/>
              <a:t>Syntax to execute from </a:t>
            </a:r>
            <a:r>
              <a:rPr lang="en-US" dirty="0" smtClean="0"/>
              <a:t>admin/bin</a:t>
            </a:r>
            <a:endParaRPr lang="en-US" dirty="0"/>
          </a:p>
          <a:p>
            <a:r>
              <a:rPr lang="en-US" dirty="0" smtClean="0"/>
              <a:t>Commands include</a:t>
            </a:r>
            <a:endParaRPr lang="en-US" dirty="0"/>
          </a:p>
          <a:p>
            <a:pPr lvl="1"/>
            <a:r>
              <a:rPr lang="en-US" dirty="0" smtClean="0"/>
              <a:t>[ </a:t>
            </a:r>
            <a:r>
              <a:rPr lang="en-US" dirty="0"/>
              <a:t>-suspend | -resume ]  destinationID</a:t>
            </a:r>
          </a:p>
          <a:p>
            <a:pPr lvl="1"/>
            <a:r>
              <a:rPr lang="en-US" dirty="0" smtClean="0"/>
              <a:t>[ -</a:t>
            </a:r>
            <a:r>
              <a:rPr lang="en-US" dirty="0"/>
              <a:t>retry | -skip ] </a:t>
            </a:r>
            <a:r>
              <a:rPr lang="en-US" dirty="0" smtClean="0"/>
              <a:t>messageID</a:t>
            </a:r>
            <a:endParaRPr lang="en-US" dirty="0"/>
          </a:p>
        </p:txBody>
      </p:sp>
      <p:pic>
        <p:nvPicPr>
          <p:cNvPr id="184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923925"/>
            <a:ext cx="3838575" cy="138112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843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14400"/>
            <a:ext cx="4114800" cy="1390650"/>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1" name="Rounded Rectangle 10"/>
          <p:cNvSpPr/>
          <p:nvPr/>
        </p:nvSpPr>
        <p:spPr bwMode="auto">
          <a:xfrm>
            <a:off x="8077200" y="1982387"/>
            <a:ext cx="714375" cy="2769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
        <p:nvSpPr>
          <p:cNvPr id="12" name="Rounded Rectangle 11"/>
          <p:cNvSpPr/>
          <p:nvPr/>
        </p:nvSpPr>
        <p:spPr bwMode="auto">
          <a:xfrm>
            <a:off x="3733800" y="2000250"/>
            <a:ext cx="914400" cy="276982"/>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18440" name="Picture 8" descr="C:\Users\sluersen\AppData\Local\Temp\SNAGHTML1f3863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175" y="2685304"/>
            <a:ext cx="8175625" cy="130326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5" name="Elbow Connector 14"/>
          <p:cNvCxnSpPr>
            <a:stCxn id="12" idx="3"/>
            <a:endCxn id="18440" idx="0"/>
          </p:cNvCxnSpPr>
          <p:nvPr/>
        </p:nvCxnSpPr>
        <p:spPr bwMode="auto">
          <a:xfrm flipH="1">
            <a:off x="4598988" y="2138741"/>
            <a:ext cx="49212" cy="546563"/>
          </a:xfrm>
          <a:prstGeom prst="bentConnector4">
            <a:avLst>
              <a:gd name="adj1" fmla="val -464521"/>
              <a:gd name="adj2" fmla="val 62669"/>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8" name="Elbow Connector 17"/>
          <p:cNvCxnSpPr>
            <a:stCxn id="18440" idx="3"/>
            <a:endCxn id="11" idx="2"/>
          </p:cNvCxnSpPr>
          <p:nvPr/>
        </p:nvCxnSpPr>
        <p:spPr bwMode="auto">
          <a:xfrm flipH="1" flipV="1">
            <a:off x="8434388" y="2259369"/>
            <a:ext cx="252412" cy="1077567"/>
          </a:xfrm>
          <a:prstGeom prst="bentConnector4">
            <a:avLst>
              <a:gd name="adj1" fmla="val -90566"/>
              <a:gd name="adj2" fmla="val 80236"/>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6386918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540129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1"/>
            <a:r>
              <a:rPr lang="en-US" dirty="0"/>
              <a:t>Describe messaging acknowledgement</a:t>
            </a:r>
          </a:p>
          <a:p>
            <a:pPr lvl="1"/>
            <a:r>
              <a:rPr lang="en-US" dirty="0"/>
              <a:t>Identify various messaging acknowledgement mechanisms</a:t>
            </a:r>
          </a:p>
          <a:p>
            <a:pPr lvl="1"/>
            <a:r>
              <a:rPr lang="en-US" dirty="0"/>
              <a:t>Characterize the difference between an exception in sending a message and a messaging error </a:t>
            </a:r>
          </a:p>
          <a:p>
            <a:pPr lvl="1"/>
            <a:r>
              <a:rPr lang="en-US" dirty="0"/>
              <a:t>Use the administration screens to view a message's status and manipulate it manually as needed</a:t>
            </a:r>
          </a:p>
          <a:p>
            <a:endParaRPr lang="en-US" dirty="0"/>
          </a:p>
        </p:txBody>
      </p:sp>
    </p:spTree>
    <p:extLst>
      <p:ext uri="{BB962C8B-B14F-4D97-AF65-F5344CB8AC3E}">
        <p14:creationId xmlns:p14="http://schemas.microsoft.com/office/powerpoint/2010/main" val="1696604355"/>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What is a messaging acknowledgement from an external system?</a:t>
            </a:r>
          </a:p>
          <a:p>
            <a:r>
              <a:rPr lang="en-US" dirty="0" smtClean="0"/>
              <a:t>What </a:t>
            </a:r>
            <a:r>
              <a:rPr lang="en-US" dirty="0"/>
              <a:t>are the </a:t>
            </a:r>
            <a:r>
              <a:rPr lang="en-US" dirty="0" smtClean="0"/>
              <a:t>possible </a:t>
            </a:r>
            <a:r>
              <a:rPr lang="en-US" dirty="0"/>
              <a:t>ways Guidewire can interpret an external system's response to a message?</a:t>
            </a:r>
          </a:p>
          <a:p>
            <a:r>
              <a:rPr lang="en-US" dirty="0"/>
              <a:t>Under what three circumstances is an entry added to the MessageHistory table?</a:t>
            </a:r>
          </a:p>
          <a:p>
            <a:r>
              <a:rPr lang="en-US" dirty="0"/>
              <a:t>Under what circumstances are acknowledgements processed:</a:t>
            </a:r>
          </a:p>
          <a:p>
            <a:pPr marL="857250" lvl="1" indent="-457200">
              <a:buFont typeface="+mj-lt"/>
              <a:buAutoNum type="alphaLcParenR"/>
            </a:pPr>
            <a:r>
              <a:rPr lang="en-US" dirty="0"/>
              <a:t>By the transport plugin?</a:t>
            </a:r>
          </a:p>
          <a:p>
            <a:pPr marL="857250" lvl="1" indent="-457200">
              <a:buFont typeface="+mj-lt"/>
              <a:buAutoNum type="alphaLcParenR"/>
            </a:pPr>
            <a:r>
              <a:rPr lang="en-US" dirty="0"/>
              <a:t>By the reply plugin?</a:t>
            </a:r>
          </a:p>
          <a:p>
            <a:pPr marL="857250" lvl="1" indent="-457200">
              <a:buFont typeface="+mj-lt"/>
              <a:buAutoNum type="alphaLcParenR"/>
            </a:pPr>
            <a:r>
              <a:rPr lang="en-US" dirty="0"/>
              <a:t>Without involvement from any plugin?</a:t>
            </a:r>
          </a:p>
          <a:p>
            <a:pPr marL="400050" lvl="1" indent="0">
              <a:buNone/>
            </a:pPr>
            <a:endParaRPr lang="en-US" dirty="0" smtClean="0"/>
          </a:p>
          <a:p>
            <a:pPr marL="400050" lvl="1" indent="0" algn="ctr">
              <a:buNone/>
            </a:pPr>
            <a:r>
              <a:rPr lang="en-US" dirty="0" smtClean="0"/>
              <a:t>(continued)</a:t>
            </a:r>
            <a:endParaRPr lang="en-US" dirty="0"/>
          </a:p>
          <a:p>
            <a:endParaRPr lang="en-US" dirty="0"/>
          </a:p>
        </p:txBody>
      </p:sp>
    </p:spTree>
    <p:extLst>
      <p:ext uri="{BB962C8B-B14F-4D97-AF65-F5344CB8AC3E}">
        <p14:creationId xmlns:p14="http://schemas.microsoft.com/office/powerpoint/2010/main" val="1418831828"/>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mj-lt"/>
              <a:buAutoNum type="arabicPeriod" startAt="5"/>
            </a:pPr>
            <a:r>
              <a:rPr lang="en-US" dirty="0" smtClean="0"/>
              <a:t>When </a:t>
            </a:r>
            <a:r>
              <a:rPr lang="en-US" dirty="0"/>
              <a:t>should you use each of the following methods?</a:t>
            </a:r>
          </a:p>
          <a:p>
            <a:pPr marL="857250" lvl="1" indent="-457200">
              <a:buFont typeface="+mj-lt"/>
              <a:buAutoNum type="alphaLcParenR"/>
            </a:pPr>
            <a:r>
              <a:rPr lang="en-US" dirty="0"/>
              <a:t>aMessage.reportError(retryTime)?</a:t>
            </a:r>
          </a:p>
          <a:p>
            <a:pPr marL="857250" lvl="1" indent="-457200">
              <a:buFont typeface="+mj-lt"/>
              <a:buAutoNum type="alphaLcParenR"/>
            </a:pPr>
            <a:r>
              <a:rPr lang="en-US" dirty="0" smtClean="0"/>
              <a:t>aMessage.reportError(errorCategory)?</a:t>
            </a:r>
            <a:endParaRPr lang="en-US" dirty="0"/>
          </a:p>
          <a:p>
            <a:pPr marL="857250" lvl="1" indent="-457200">
              <a:buFont typeface="+mj-lt"/>
              <a:buAutoNum type="alphaLcParenR"/>
            </a:pPr>
            <a:endParaRPr lang="en-US" dirty="0"/>
          </a:p>
          <a:p>
            <a:pPr lvl="1"/>
            <a:endParaRPr lang="en-US" dirty="0"/>
          </a:p>
          <a:p>
            <a:pPr>
              <a:buAutoNum type="arabicPeriod" startAt="5"/>
            </a:pPr>
            <a:endParaRPr lang="en-US" dirty="0"/>
          </a:p>
        </p:txBody>
      </p:sp>
    </p:spTree>
    <p:extLst>
      <p:ext uri="{BB962C8B-B14F-4D97-AF65-F5344CB8AC3E}">
        <p14:creationId xmlns:p14="http://schemas.microsoft.com/office/powerpoint/2010/main" val="3331129502"/>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61336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the external system response</a:t>
            </a:r>
            <a:endParaRPr lang="en-US" dirty="0"/>
          </a:p>
        </p:txBody>
      </p:sp>
      <p:sp>
        <p:nvSpPr>
          <p:cNvPr id="5" name="Content Placeholder 4"/>
          <p:cNvSpPr>
            <a:spLocks noGrp="1"/>
          </p:cNvSpPr>
          <p:nvPr>
            <p:ph idx="1"/>
          </p:nvPr>
        </p:nvSpPr>
        <p:spPr>
          <a:xfrm>
            <a:off x="519113" y="5029200"/>
            <a:ext cx="8318500" cy="1371600"/>
          </a:xfrm>
        </p:spPr>
        <p:txBody>
          <a:bodyPr/>
          <a:lstStyle/>
          <a:p>
            <a:r>
              <a:rPr lang="en-US" dirty="0" smtClean="0"/>
              <a:t>Guidewire interprets three response types</a:t>
            </a:r>
          </a:p>
          <a:p>
            <a:pPr lvl="1"/>
            <a:r>
              <a:rPr lang="en-US" dirty="0" smtClean="0"/>
              <a:t>Positive acknowledgement, error, and duplicate response</a:t>
            </a:r>
          </a:p>
          <a:p>
            <a:r>
              <a:rPr lang="en-US" dirty="0" smtClean="0"/>
              <a:t>No response may also requires handling</a:t>
            </a:r>
          </a:p>
          <a:p>
            <a:endParaRPr lang="en-US" dirty="0"/>
          </a:p>
        </p:txBody>
      </p:sp>
      <p:sp>
        <p:nvSpPr>
          <p:cNvPr id="17" name="rec GWRE"/>
          <p:cNvSpPr>
            <a:spLocks noChangeArrowheads="1"/>
          </p:cNvSpPr>
          <p:nvPr/>
        </p:nvSpPr>
        <p:spPr bwMode="auto">
          <a:xfrm>
            <a:off x="761999" y="914400"/>
            <a:ext cx="1463040" cy="3657600"/>
          </a:xfrm>
          <a:prstGeom prst="rect">
            <a:avLst/>
          </a:prstGeom>
          <a:solidFill>
            <a:schemeClr val="accent1">
              <a:lumMod val="60000"/>
              <a:lumOff val="40000"/>
              <a:alpha val="25098"/>
            </a:schemeClr>
          </a:solidFill>
          <a:ln w="28575" algn="ctr">
            <a:solidFill>
              <a:schemeClr val="accent1"/>
            </a:solidFill>
            <a:miter lim="800000"/>
            <a:headEnd/>
            <a:tailEnd/>
          </a:ln>
        </p:spPr>
        <p:txBody>
          <a:bodyPr wrap="square" lIns="0" tIns="0" rIns="0" bIns="0" anchor="ctr">
            <a:spAutoFit/>
          </a:bodyPr>
          <a:lstStyle/>
          <a:p>
            <a:endParaRPr lang="en-US" dirty="0"/>
          </a:p>
        </p:txBody>
      </p:sp>
      <p:pic>
        <p:nvPicPr>
          <p:cNvPr id="18" name="icon GWRE app" descr="icon_Training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3" y="990602"/>
            <a:ext cx="1119187"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xt GWREapp"/>
          <p:cNvSpPr txBox="1">
            <a:spLocks noChangeArrowheads="1"/>
          </p:cNvSpPr>
          <p:nvPr/>
        </p:nvSpPr>
        <p:spPr bwMode="auto">
          <a:xfrm>
            <a:off x="761999" y="2193927"/>
            <a:ext cx="146304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a:solidFill>
                  <a:schemeClr val="bg1"/>
                </a:solidFill>
              </a:rPr>
              <a:t>Guidewire application</a:t>
            </a:r>
          </a:p>
        </p:txBody>
      </p:sp>
      <p:sp>
        <p:nvSpPr>
          <p:cNvPr id="40" name="ln Retry 2"/>
          <p:cNvSpPr>
            <a:spLocks noChangeShapeType="1"/>
          </p:cNvSpPr>
          <p:nvPr/>
        </p:nvSpPr>
        <p:spPr bwMode="auto">
          <a:xfrm flipH="1">
            <a:off x="3200399" y="4410678"/>
            <a:ext cx="4048123" cy="0"/>
          </a:xfrm>
          <a:prstGeom prst="line">
            <a:avLst/>
          </a:prstGeom>
          <a:noFill/>
          <a:ln w="28575">
            <a:solidFill>
              <a:schemeClr val="accent6"/>
            </a:solidFill>
            <a:prstDash val="sysDot"/>
            <a:round/>
            <a:headEnd/>
            <a:tailEnd type="none"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wrap="square" lIns="0" tIns="0" rIns="0" bIns="0" anchor="ctr">
            <a:spAutoFit/>
          </a:bodyPr>
          <a:lstStyle/>
          <a:p>
            <a:endParaRPr lang="en-US" dirty="0"/>
          </a:p>
        </p:txBody>
      </p:sp>
      <p:sp>
        <p:nvSpPr>
          <p:cNvPr id="41" name="Rounded Rectangle 40"/>
          <p:cNvSpPr/>
          <p:nvPr/>
        </p:nvSpPr>
        <p:spPr bwMode="auto">
          <a:xfrm>
            <a:off x="3754881" y="1067280"/>
            <a:ext cx="3255519" cy="609120"/>
          </a:xfrm>
          <a:prstGeom prst="roundRect">
            <a:avLst>
              <a:gd name="adj" fmla="val 0"/>
            </a:avLst>
          </a:prstGeom>
          <a:noFill/>
          <a:ln w="19050" algn="ctr">
            <a:noFill/>
            <a:round/>
            <a:headEnd/>
            <a:tailEnd/>
          </a:ln>
          <a:effectLst/>
        </p:spPr>
        <p:txBody>
          <a:bodyPr wrap="square" lIns="0" tIns="0" rIns="0" bIns="0" rtlCol="0" anchor="t" anchorCtr="0">
            <a:noAutofit/>
          </a:bodyPr>
          <a:lstStyle/>
          <a:p>
            <a:pPr>
              <a:spcBef>
                <a:spcPct val="50000"/>
              </a:spcBef>
              <a:spcAft>
                <a:spcPct val="30000"/>
              </a:spcAft>
              <a:buClr>
                <a:schemeClr val="tx1"/>
              </a:buClr>
            </a:pPr>
            <a:r>
              <a:rPr lang="en-US" dirty="0" smtClean="0">
                <a:solidFill>
                  <a:schemeClr val="bg1"/>
                </a:solidFill>
              </a:rPr>
              <a:t>ACK</a:t>
            </a:r>
            <a:br>
              <a:rPr lang="en-US" dirty="0" smtClean="0">
                <a:solidFill>
                  <a:schemeClr val="bg1"/>
                </a:solidFill>
              </a:rPr>
            </a:br>
            <a:r>
              <a:rPr lang="en-US" dirty="0" smtClean="0">
                <a:solidFill>
                  <a:schemeClr val="bg1"/>
                </a:solidFill>
              </a:rPr>
              <a:t>positive acknowledgement</a:t>
            </a:r>
            <a:endParaRPr lang="en-US" dirty="0">
              <a:solidFill>
                <a:schemeClr val="bg1"/>
              </a:solidFill>
            </a:endParaRPr>
          </a:p>
        </p:txBody>
      </p:sp>
      <p:sp>
        <p:nvSpPr>
          <p:cNvPr id="47" name="Rounded Rectangle 46"/>
          <p:cNvSpPr/>
          <p:nvPr/>
        </p:nvSpPr>
        <p:spPr bwMode="auto">
          <a:xfrm>
            <a:off x="3754881" y="2133600"/>
            <a:ext cx="2895600" cy="609600"/>
          </a:xfrm>
          <a:prstGeom prst="roundRect">
            <a:avLst>
              <a:gd name="adj" fmla="val 0"/>
            </a:avLst>
          </a:prstGeom>
          <a:noFill/>
          <a:ln w="19050" algn="ctr">
            <a:noFill/>
            <a:round/>
            <a:headEnd/>
            <a:tailEnd/>
          </a:ln>
          <a:effectLst/>
        </p:spPr>
        <p:txBody>
          <a:bodyPr wrap="square" lIns="0" tIns="0" rIns="0" bIns="0" rtlCol="0" anchor="t" anchorCtr="0">
            <a:noAutofit/>
          </a:bodyPr>
          <a:lstStyle/>
          <a:p>
            <a:pPr>
              <a:spcBef>
                <a:spcPct val="50000"/>
              </a:spcBef>
              <a:spcAft>
                <a:spcPct val="30000"/>
              </a:spcAft>
              <a:buClr>
                <a:schemeClr val="tx1"/>
              </a:buClr>
            </a:pPr>
            <a:r>
              <a:rPr lang="en-US" dirty="0" smtClean="0">
                <a:solidFill>
                  <a:schemeClr val="bg1"/>
                </a:solidFill>
              </a:rPr>
              <a:t>error </a:t>
            </a:r>
            <a:br>
              <a:rPr lang="en-US" dirty="0" smtClean="0">
                <a:solidFill>
                  <a:schemeClr val="bg1"/>
                </a:solidFill>
              </a:rPr>
            </a:br>
            <a:r>
              <a:rPr lang="en-US" dirty="0" smtClean="0">
                <a:solidFill>
                  <a:schemeClr val="bg1"/>
                </a:solidFill>
              </a:rPr>
              <a:t>negative acknowledgment</a:t>
            </a:r>
            <a:br>
              <a:rPr lang="en-US" dirty="0" smtClean="0">
                <a:solidFill>
                  <a:schemeClr val="bg1"/>
                </a:solidFill>
              </a:rPr>
            </a:br>
            <a:endParaRPr lang="en-US" dirty="0">
              <a:solidFill>
                <a:schemeClr val="bg1"/>
              </a:solidFill>
            </a:endParaRPr>
          </a:p>
        </p:txBody>
      </p:sp>
      <p:sp>
        <p:nvSpPr>
          <p:cNvPr id="49" name="Rounded Rectangle 48"/>
          <p:cNvSpPr/>
          <p:nvPr/>
        </p:nvSpPr>
        <p:spPr bwMode="auto">
          <a:xfrm>
            <a:off x="3754881" y="3200400"/>
            <a:ext cx="2038519" cy="374355"/>
          </a:xfrm>
          <a:prstGeom prst="roundRect">
            <a:avLst/>
          </a:prstGeom>
          <a:noFill/>
          <a:ln w="19050" algn="ctr">
            <a:noFill/>
            <a:round/>
            <a:headEnd/>
            <a:tailEnd/>
          </a:ln>
          <a:effectLst/>
        </p:spPr>
        <p:txBody>
          <a:bodyPr wrap="none" lIns="0" tIns="0" rIns="0" bIns="0" rtlCol="0" anchor="ctr">
            <a:noAutofit/>
          </a:bodyPr>
          <a:lstStyle/>
          <a:p>
            <a:pPr>
              <a:spcBef>
                <a:spcPct val="50000"/>
              </a:spcBef>
              <a:spcAft>
                <a:spcPct val="30000"/>
              </a:spcAft>
              <a:buClr>
                <a:schemeClr val="tx1"/>
              </a:buClr>
            </a:pPr>
            <a:r>
              <a:rPr lang="en-US" dirty="0" smtClean="0">
                <a:solidFill>
                  <a:schemeClr val="bg1"/>
                </a:solidFill>
              </a:rPr>
              <a:t>duplicate message</a:t>
            </a:r>
            <a:endParaRPr lang="en-US" dirty="0">
              <a:solidFill>
                <a:schemeClr val="bg1"/>
              </a:solidFill>
            </a:endParaRPr>
          </a:p>
        </p:txBody>
      </p:sp>
      <p:sp>
        <p:nvSpPr>
          <p:cNvPr id="50" name="Rounded Rectangle 49"/>
          <p:cNvSpPr/>
          <p:nvPr/>
        </p:nvSpPr>
        <p:spPr bwMode="auto">
          <a:xfrm>
            <a:off x="3754881" y="4018677"/>
            <a:ext cx="2038519" cy="344645"/>
          </a:xfrm>
          <a:prstGeom prst="roundRect">
            <a:avLst/>
          </a:prstGeom>
          <a:noFill/>
          <a:ln w="19050" algn="ctr">
            <a:noFill/>
            <a:round/>
            <a:headEnd/>
            <a:tailEnd/>
          </a:ln>
          <a:effectLst/>
        </p:spPr>
        <p:txBody>
          <a:bodyPr wrap="none" lIns="0" tIns="0" rIns="0" bIns="0" rtlCol="0" anchor="ctr">
            <a:noAutofit/>
          </a:bodyPr>
          <a:lstStyle/>
          <a:p>
            <a:pPr>
              <a:spcBef>
                <a:spcPct val="50000"/>
              </a:spcBef>
              <a:spcAft>
                <a:spcPct val="30000"/>
              </a:spcAft>
              <a:buClr>
                <a:schemeClr val="tx1"/>
              </a:buClr>
            </a:pPr>
            <a:r>
              <a:rPr lang="en-US" dirty="0">
                <a:solidFill>
                  <a:schemeClr val="bg1"/>
                </a:solidFill>
              </a:rPr>
              <a:t> (no response)</a:t>
            </a:r>
          </a:p>
        </p:txBody>
      </p:sp>
      <p:pic>
        <p:nvPicPr>
          <p:cNvPr id="6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7735" y="4191000"/>
            <a:ext cx="888300" cy="58374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rec Ext Sys"/>
          <p:cNvSpPr>
            <a:spLocks noChangeArrowheads="1"/>
          </p:cNvSpPr>
          <p:nvPr/>
        </p:nvSpPr>
        <p:spPr bwMode="auto">
          <a:xfrm>
            <a:off x="7248523" y="911710"/>
            <a:ext cx="1463040" cy="3657600"/>
          </a:xfrm>
          <a:prstGeom prst="rect">
            <a:avLst/>
          </a:prstGeom>
          <a:solidFill>
            <a:schemeClr val="accent6">
              <a:alpha val="25098"/>
            </a:schemeClr>
          </a:solidFill>
          <a:ln w="28575" algn="ctr">
            <a:solidFill>
              <a:schemeClr val="accent6"/>
            </a:solidFill>
            <a:miter lim="800000"/>
            <a:headEnd/>
            <a:tailEnd/>
          </a:ln>
        </p:spPr>
        <p:txBody>
          <a:bodyPr wrap="square" lIns="0" tIns="0" rIns="0" bIns="0" anchor="ctr">
            <a:spAutoFit/>
          </a:bodyPr>
          <a:lstStyle/>
          <a:p>
            <a:endParaRPr lang="en-US" dirty="0"/>
          </a:p>
        </p:txBody>
      </p:sp>
      <p:sp>
        <p:nvSpPr>
          <p:cNvPr id="33" name="txt ExtSys"/>
          <p:cNvSpPr txBox="1">
            <a:spLocks noChangeArrowheads="1"/>
          </p:cNvSpPr>
          <p:nvPr/>
        </p:nvSpPr>
        <p:spPr bwMode="auto">
          <a:xfrm>
            <a:off x="7248523" y="2186386"/>
            <a:ext cx="1463039"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ctr"/>
            <a:r>
              <a:rPr lang="en-US" dirty="0" smtClean="0">
                <a:solidFill>
                  <a:schemeClr val="bg1"/>
                </a:solidFill>
              </a:rPr>
              <a:t>External</a:t>
            </a:r>
            <a:r>
              <a:rPr lang="en-US" dirty="0">
                <a:solidFill>
                  <a:schemeClr val="bg1"/>
                </a:solidFill>
              </a:rPr>
              <a:t/>
            </a:r>
            <a:br>
              <a:rPr lang="en-US" dirty="0">
                <a:solidFill>
                  <a:schemeClr val="bg1"/>
                </a:solidFill>
              </a:rPr>
            </a:br>
            <a:r>
              <a:rPr lang="en-US" dirty="0">
                <a:solidFill>
                  <a:schemeClr val="bg1"/>
                </a:solidFill>
              </a:rPr>
              <a:t>system</a:t>
            </a:r>
          </a:p>
        </p:txBody>
      </p:sp>
      <p:pic>
        <p:nvPicPr>
          <p:cNvPr id="34" name="icn External Syste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9609" y="1066800"/>
            <a:ext cx="1355292" cy="89845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4" name="Straight Arrow Connector 23"/>
          <p:cNvCxnSpPr/>
          <p:nvPr/>
        </p:nvCxnSpPr>
        <p:spPr bwMode="auto">
          <a:xfrm flipH="1">
            <a:off x="3429000" y="2400300"/>
            <a:ext cx="3831081" cy="0"/>
          </a:xfrm>
          <a:prstGeom prst="straightConnector1">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5" name="Straight Arrow Connector 64"/>
          <p:cNvCxnSpPr/>
          <p:nvPr/>
        </p:nvCxnSpPr>
        <p:spPr bwMode="auto">
          <a:xfrm flipH="1">
            <a:off x="2232457" y="2400300"/>
            <a:ext cx="912824" cy="0"/>
          </a:xfrm>
          <a:prstGeom prst="straightConnector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69" name="Straight Arrow Connector 68"/>
          <p:cNvCxnSpPr/>
          <p:nvPr/>
        </p:nvCxnSpPr>
        <p:spPr bwMode="auto">
          <a:xfrm flipH="1">
            <a:off x="3429000" y="1333500"/>
            <a:ext cx="3831081" cy="0"/>
          </a:xfrm>
          <a:prstGeom prst="straightConnector1">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5" name="Straight Arrow Connector 74"/>
          <p:cNvCxnSpPr/>
          <p:nvPr/>
        </p:nvCxnSpPr>
        <p:spPr bwMode="auto">
          <a:xfrm flipH="1">
            <a:off x="2232457" y="1333500"/>
            <a:ext cx="912824" cy="0"/>
          </a:xfrm>
          <a:prstGeom prst="straightConnector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76" name="Straight Arrow Connector 75"/>
          <p:cNvCxnSpPr/>
          <p:nvPr/>
        </p:nvCxnSpPr>
        <p:spPr bwMode="auto">
          <a:xfrm flipH="1">
            <a:off x="3407919" y="3543300"/>
            <a:ext cx="3852162" cy="0"/>
          </a:xfrm>
          <a:prstGeom prst="straightConnector1">
            <a:avLst/>
          </a:prstGeom>
          <a:noFill/>
          <a:ln w="28575">
            <a:solidFill>
              <a:schemeClr val="accent6"/>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80" name="Straight Arrow Connector 79"/>
          <p:cNvCxnSpPr/>
          <p:nvPr/>
        </p:nvCxnSpPr>
        <p:spPr bwMode="auto">
          <a:xfrm flipH="1">
            <a:off x="2232457" y="3543300"/>
            <a:ext cx="891743" cy="0"/>
          </a:xfrm>
          <a:prstGeom prst="straightConnector1">
            <a:avLst/>
          </a:prstGeom>
          <a:noFill/>
          <a:ln w="28575">
            <a:solidFill>
              <a:schemeClr val="accent1"/>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pic>
        <p:nvPicPr>
          <p:cNvPr id="1027" name="icn Msg Respons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4563" y="1049623"/>
            <a:ext cx="894645" cy="6091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 name="icn Msg Duplicat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66288" y="3119917"/>
            <a:ext cx="831195" cy="74871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icn Messa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86037" y="2084350"/>
            <a:ext cx="900990" cy="590085"/>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974762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Message and MessageHistory</a:t>
            </a:r>
          </a:p>
        </p:txBody>
      </p:sp>
      <p:sp>
        <p:nvSpPr>
          <p:cNvPr id="32" name="Subtitle 31"/>
          <p:cNvSpPr>
            <a:spLocks noGrp="1"/>
          </p:cNvSpPr>
          <p:nvPr>
            <p:ph type="subTitle" idx="10"/>
          </p:nvPr>
        </p:nvSpPr>
        <p:spPr/>
        <p:txBody>
          <a:bodyPr/>
          <a:lstStyle/>
          <a:p>
            <a:r>
              <a:rPr lang="en-US" dirty="0"/>
              <a:t>Message table contains </a:t>
            </a:r>
          </a:p>
          <a:p>
            <a:endParaRPr lang="en-US" dirty="0"/>
          </a:p>
        </p:txBody>
      </p:sp>
      <p:sp>
        <p:nvSpPr>
          <p:cNvPr id="33" name="Text Placeholder 32"/>
          <p:cNvSpPr>
            <a:spLocks noGrp="1"/>
          </p:cNvSpPr>
          <p:nvPr>
            <p:ph type="body" sz="quarter" idx="11"/>
          </p:nvPr>
        </p:nvSpPr>
        <p:spPr/>
        <p:txBody>
          <a:bodyPr/>
          <a:lstStyle/>
          <a:p>
            <a:r>
              <a:rPr lang="en-US" dirty="0"/>
              <a:t>MessageHistory table contains</a:t>
            </a:r>
          </a:p>
          <a:p>
            <a:endParaRPr lang="en-US" dirty="0"/>
          </a:p>
        </p:txBody>
      </p:sp>
      <p:sp>
        <p:nvSpPr>
          <p:cNvPr id="3" name="Content Placeholder 2"/>
          <p:cNvSpPr>
            <a:spLocks noGrp="1"/>
          </p:cNvSpPr>
          <p:nvPr>
            <p:ph sz="half" idx="2"/>
          </p:nvPr>
        </p:nvSpPr>
        <p:spPr/>
        <p:txBody>
          <a:bodyPr/>
          <a:lstStyle/>
          <a:p>
            <a:r>
              <a:rPr lang="en-US" dirty="0"/>
              <a:t>Positively acknowledged messages</a:t>
            </a:r>
          </a:p>
          <a:p>
            <a:r>
              <a:rPr lang="en-US" dirty="0"/>
              <a:t>Skipped messages</a:t>
            </a:r>
          </a:p>
          <a:p>
            <a:endParaRPr lang="en-US" dirty="0"/>
          </a:p>
          <a:p>
            <a:endParaRPr lang="en-US" dirty="0"/>
          </a:p>
        </p:txBody>
      </p:sp>
      <p:sp>
        <p:nvSpPr>
          <p:cNvPr id="7" name="Content Placeholder 6"/>
          <p:cNvSpPr>
            <a:spLocks noGrp="1"/>
          </p:cNvSpPr>
          <p:nvPr>
            <p:ph sz="half" idx="1"/>
          </p:nvPr>
        </p:nvSpPr>
        <p:spPr/>
        <p:txBody>
          <a:bodyPr/>
          <a:lstStyle/>
          <a:p>
            <a:r>
              <a:rPr lang="en-US" dirty="0" smtClean="0"/>
              <a:t>Messages that… </a:t>
            </a:r>
          </a:p>
          <a:p>
            <a:pPr lvl="1"/>
            <a:r>
              <a:rPr lang="en-US" dirty="0" smtClean="0"/>
              <a:t>Have yet to be sent</a:t>
            </a:r>
          </a:p>
          <a:p>
            <a:pPr lvl="1"/>
            <a:r>
              <a:rPr lang="en-US" dirty="0" smtClean="0"/>
              <a:t>Require manual intervention</a:t>
            </a:r>
          </a:p>
          <a:p>
            <a:r>
              <a:rPr lang="en-US" dirty="0" smtClean="0"/>
              <a:t>Sent messages that are…</a:t>
            </a:r>
          </a:p>
          <a:p>
            <a:pPr lvl="1"/>
            <a:r>
              <a:rPr lang="en-US" dirty="0" smtClean="0"/>
              <a:t>Pending acknowledgement</a:t>
            </a:r>
          </a:p>
          <a:p>
            <a:pPr lvl="1"/>
            <a:r>
              <a:rPr lang="en-US" dirty="0" smtClean="0"/>
              <a:t>Waiting to be retried</a:t>
            </a:r>
          </a:p>
          <a:p>
            <a:pPr marL="400050" lvl="1" indent="0">
              <a:buNone/>
            </a:pPr>
            <a:endParaRPr lang="en-US" dirty="0" smtClean="0"/>
          </a:p>
          <a:p>
            <a:pPr marL="400050" lvl="1" indent="0">
              <a:buNone/>
            </a:pPr>
            <a:endParaRPr lang="en-US" dirty="0"/>
          </a:p>
          <a:p>
            <a:pPr marL="400050" lvl="1" indent="0">
              <a:buNone/>
            </a:pPr>
            <a:endParaRPr lang="en-US" dirty="0" smtClean="0"/>
          </a:p>
          <a:p>
            <a:pPr marL="400050" lvl="1" indent="0">
              <a:buNone/>
            </a:pPr>
            <a:endParaRPr lang="en-US" dirty="0" smtClean="0"/>
          </a:p>
        </p:txBody>
      </p:sp>
      <p:sp>
        <p:nvSpPr>
          <p:cNvPr id="30" name="Text Box 28"/>
          <p:cNvSpPr txBox="1">
            <a:spLocks noChangeArrowheads="1"/>
          </p:cNvSpPr>
          <p:nvPr/>
        </p:nvSpPr>
        <p:spPr bwMode="auto">
          <a:xfrm>
            <a:off x="4811348" y="5082927"/>
            <a:ext cx="698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l"/>
            <a:r>
              <a:rPr lang="en-US" dirty="0" smtClean="0">
                <a:solidFill>
                  <a:srgbClr val="008000"/>
                </a:solidFill>
              </a:rPr>
              <a:t>ACK'd</a:t>
            </a:r>
            <a:endParaRPr lang="en-US" dirty="0">
              <a:solidFill>
                <a:srgbClr val="008000"/>
              </a:solidFill>
            </a:endParaRPr>
          </a:p>
        </p:txBody>
      </p:sp>
      <p:sp>
        <p:nvSpPr>
          <p:cNvPr id="31" name="Text Box 29"/>
          <p:cNvSpPr txBox="1">
            <a:spLocks noChangeArrowheads="1"/>
          </p:cNvSpPr>
          <p:nvPr/>
        </p:nvSpPr>
        <p:spPr bwMode="auto">
          <a:xfrm>
            <a:off x="4811348" y="5937798"/>
            <a:ext cx="9159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a:defRPr b="1">
                <a:solidFill>
                  <a:srgbClr val="FF0000"/>
                </a:solidFill>
                <a:latin typeface="Arial" charset="0"/>
              </a:defRPr>
            </a:lvl1pPr>
            <a:lvl2pPr marL="742950" indent="-285750">
              <a:defRPr b="1">
                <a:solidFill>
                  <a:srgbClr val="FF0000"/>
                </a:solidFill>
                <a:latin typeface="Arial" charset="0"/>
              </a:defRPr>
            </a:lvl2pPr>
            <a:lvl3pPr marL="1143000" indent="-228600">
              <a:defRPr b="1">
                <a:solidFill>
                  <a:srgbClr val="FF0000"/>
                </a:solidFill>
                <a:latin typeface="Arial" charset="0"/>
              </a:defRPr>
            </a:lvl3pPr>
            <a:lvl4pPr marL="1600200" indent="-228600">
              <a:defRPr b="1">
                <a:solidFill>
                  <a:srgbClr val="FF0000"/>
                </a:solidFill>
                <a:latin typeface="Arial" charset="0"/>
              </a:defRPr>
            </a:lvl4pPr>
            <a:lvl5pPr marL="2057400" indent="-228600">
              <a:defRPr b="1">
                <a:solidFill>
                  <a:srgbClr val="FF0000"/>
                </a:solidFill>
                <a:latin typeface="Arial" charset="0"/>
              </a:defRPr>
            </a:lvl5pPr>
            <a:lvl6pPr marL="25146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6pPr>
            <a:lvl7pPr marL="29718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7pPr>
            <a:lvl8pPr marL="34290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8pPr>
            <a:lvl9pPr marL="3886200" indent="-228600" algn="ctr" eaLnBrk="0" fontAlgn="base" hangingPunct="0">
              <a:spcBef>
                <a:spcPct val="50000"/>
              </a:spcBef>
              <a:spcAft>
                <a:spcPct val="0"/>
              </a:spcAft>
              <a:buClr>
                <a:srgbClr val="0146AD"/>
              </a:buClr>
              <a:buFont typeface="Wingdings 3" pitchFamily="18" charset="2"/>
              <a:defRPr b="1">
                <a:solidFill>
                  <a:srgbClr val="FF0000"/>
                </a:solidFill>
                <a:latin typeface="Arial" charset="0"/>
              </a:defRPr>
            </a:lvl9pPr>
          </a:lstStyle>
          <a:p>
            <a:pPr algn="r"/>
            <a:r>
              <a:rPr lang="en-US" dirty="0">
                <a:solidFill>
                  <a:srgbClr val="800080"/>
                </a:solidFill>
              </a:rPr>
              <a:t>skipped</a:t>
            </a:r>
          </a:p>
        </p:txBody>
      </p:sp>
      <p:cxnSp>
        <p:nvCxnSpPr>
          <p:cNvPr id="66" name="Elbow Connector 65"/>
          <p:cNvCxnSpPr/>
          <p:nvPr/>
        </p:nvCxnSpPr>
        <p:spPr bwMode="auto">
          <a:xfrm>
            <a:off x="2514600" y="5220246"/>
            <a:ext cx="4267200" cy="189954"/>
          </a:xfrm>
          <a:prstGeom prst="bentConnector3">
            <a:avLst/>
          </a:prstGeom>
          <a:noFill/>
          <a:ln w="28575">
            <a:solidFill>
              <a:schemeClr val="accent5"/>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cxnSp>
        <p:nvCxnSpPr>
          <p:cNvPr id="67" name="Elbow Connector 66"/>
          <p:cNvCxnSpPr/>
          <p:nvPr/>
        </p:nvCxnSpPr>
        <p:spPr bwMode="auto">
          <a:xfrm>
            <a:off x="2514600" y="5951976"/>
            <a:ext cx="4267200" cy="335070"/>
          </a:xfrm>
          <a:prstGeom prst="bentConnector3">
            <a:avLst>
              <a:gd name="adj1" fmla="val 50000"/>
            </a:avLst>
          </a:prstGeom>
          <a:noFill/>
          <a:ln w="28575">
            <a:solidFill>
              <a:schemeClr val="accent3"/>
            </a:solidFill>
            <a:round/>
            <a:headEn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cxnSp>
      <p:graphicFrame>
        <p:nvGraphicFramePr>
          <p:cNvPr id="68" name="tbl XX_Msg"/>
          <p:cNvGraphicFramePr>
            <a:graphicFrameLocks noGrp="1"/>
          </p:cNvGraphicFramePr>
          <p:nvPr>
            <p:extLst>
              <p:ext uri="{D42A27DB-BD31-4B8C-83A1-F6EECF244321}">
                <p14:modId xmlns:p14="http://schemas.microsoft.com/office/powerpoint/2010/main" val="2189507413"/>
              </p:ext>
            </p:extLst>
          </p:nvPr>
        </p:nvGraphicFramePr>
        <p:xfrm>
          <a:off x="838200" y="4789222"/>
          <a:ext cx="1600200" cy="140208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317500">
                <a:tc gridSpan="3">
                  <a:txBody>
                    <a:bodyPr/>
                    <a:lstStyle/>
                    <a:p>
                      <a:pPr algn="ctr"/>
                      <a:r>
                        <a:rPr lang="en-US" sz="1600" dirty="0" smtClean="0"/>
                        <a:t>xx_message</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solidFill>
                      <a:schemeClr val="accent2"/>
                    </a:solidFill>
                  </a:tcPr>
                </a:tc>
                <a:tc>
                  <a:txBody>
                    <a:bodyPr/>
                    <a:lstStyle/>
                    <a:p>
                      <a:endParaRPr lang="en-US" sz="800" dirty="0"/>
                    </a:p>
                  </a:txBody>
                  <a:tcPr>
                    <a:solidFill>
                      <a:schemeClr val="accent2"/>
                    </a:solidFill>
                  </a:tcPr>
                </a:tc>
                <a:tc>
                  <a:txBody>
                    <a:bodyPr/>
                    <a:lstStyle/>
                    <a:p>
                      <a:endParaRPr lang="en-US" sz="800" dirty="0"/>
                    </a:p>
                  </a:txBody>
                  <a:tcPr>
                    <a:solidFill>
                      <a:schemeClr val="accent2"/>
                    </a:solidFill>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solidFill>
                      <a:schemeClr val="accent2"/>
                    </a:solidFill>
                  </a:tcPr>
                </a:tc>
                <a:tc>
                  <a:txBody>
                    <a:bodyPr/>
                    <a:lstStyle/>
                    <a:p>
                      <a:endParaRPr lang="en-US" sz="800" dirty="0"/>
                    </a:p>
                  </a:txBody>
                  <a:tcPr>
                    <a:solidFill>
                      <a:schemeClr val="accent2"/>
                    </a:solidFill>
                  </a:tcPr>
                </a:tc>
                <a:tc>
                  <a:txBody>
                    <a:bodyPr/>
                    <a:lstStyle/>
                    <a:p>
                      <a:endParaRPr lang="en-US" sz="800" dirty="0"/>
                    </a:p>
                  </a:txBody>
                  <a:tcPr>
                    <a:solidFill>
                      <a:schemeClr val="accent2"/>
                    </a:solidFill>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bl>
          </a:graphicData>
        </a:graphic>
      </p:graphicFrame>
      <p:graphicFrame>
        <p:nvGraphicFramePr>
          <p:cNvPr id="69" name="tbl XX_Msg"/>
          <p:cNvGraphicFramePr>
            <a:graphicFrameLocks noGrp="1"/>
          </p:cNvGraphicFramePr>
          <p:nvPr>
            <p:extLst>
              <p:ext uri="{D42A27DB-BD31-4B8C-83A1-F6EECF244321}">
                <p14:modId xmlns:p14="http://schemas.microsoft.com/office/powerpoint/2010/main" val="3941418490"/>
              </p:ext>
            </p:extLst>
          </p:nvPr>
        </p:nvGraphicFramePr>
        <p:xfrm>
          <a:off x="6858000" y="4789222"/>
          <a:ext cx="1600200" cy="1645920"/>
        </p:xfrm>
        <a:graphic>
          <a:graphicData uri="http://schemas.openxmlformats.org/drawingml/2006/table">
            <a:tbl>
              <a:tblPr firstRow="1" bandRow="1">
                <a:effectLst>
                  <a:outerShdw blurRad="50800" dist="38100" dir="2700000" algn="tl" rotWithShape="0">
                    <a:prstClr val="black">
                      <a:alpha val="40000"/>
                    </a:prstClr>
                  </a:outerShdw>
                </a:effectLst>
                <a:tableStyleId>{93296810-A885-4BE3-A3E7-6D5BEEA58F35}</a:tableStyleId>
              </a:tblPr>
              <a:tblGrid>
                <a:gridCol w="533400"/>
                <a:gridCol w="533400"/>
                <a:gridCol w="533400"/>
              </a:tblGrid>
              <a:tr h="198120">
                <a:tc gridSpan="3">
                  <a:txBody>
                    <a:bodyPr/>
                    <a:lstStyle/>
                    <a:p>
                      <a:pPr algn="ctr"/>
                      <a:r>
                        <a:rPr lang="en-US" sz="1600" dirty="0" smtClean="0"/>
                        <a:t>xx_message</a:t>
                      </a:r>
                      <a:br>
                        <a:rPr lang="en-US" sz="1600" dirty="0" smtClean="0"/>
                      </a:br>
                      <a:r>
                        <a:rPr lang="en-US" sz="1600" dirty="0" smtClean="0"/>
                        <a:t>history</a:t>
                      </a:r>
                      <a:endParaRPr lang="en-US" sz="1600" dirty="0"/>
                    </a:p>
                  </a:txBody>
                  <a:tcPr/>
                </a:tc>
                <a:tc hMerge="1">
                  <a:txBody>
                    <a:bodyPr/>
                    <a:lstStyle/>
                    <a:p>
                      <a:endParaRPr lang="en-US" dirty="0"/>
                    </a:p>
                  </a:txBody>
                  <a:tcPr/>
                </a:tc>
                <a:tc hMerge="1">
                  <a:txBody>
                    <a:bodyPr/>
                    <a:lstStyle/>
                    <a:p>
                      <a:endParaRPr lang="en-US" dirty="0"/>
                    </a:p>
                  </a:txBody>
                  <a:tcPr/>
                </a:tc>
              </a:tr>
              <a:tr h="211485">
                <a:tc>
                  <a:txBody>
                    <a:bodyPr/>
                    <a:lstStyle/>
                    <a:p>
                      <a:endParaRPr lang="en-US" sz="800" dirty="0"/>
                    </a:p>
                  </a:txBody>
                  <a:tcPr>
                    <a:solidFill>
                      <a:schemeClr val="accent5"/>
                    </a:solidFill>
                  </a:tcPr>
                </a:tc>
                <a:tc>
                  <a:txBody>
                    <a:bodyPr/>
                    <a:lstStyle/>
                    <a:p>
                      <a:endParaRPr lang="en-US" sz="800" dirty="0"/>
                    </a:p>
                  </a:txBody>
                  <a:tcPr>
                    <a:solidFill>
                      <a:schemeClr val="accent5"/>
                    </a:solidFill>
                  </a:tcPr>
                </a:tc>
                <a:tc>
                  <a:txBody>
                    <a:bodyPr/>
                    <a:lstStyle/>
                    <a:p>
                      <a:endParaRPr lang="en-US" sz="800" dirty="0"/>
                    </a:p>
                  </a:txBody>
                  <a:tcPr>
                    <a:solidFill>
                      <a:schemeClr val="accent5"/>
                    </a:solidFill>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tc>
                <a:tc>
                  <a:txBody>
                    <a:bodyPr/>
                    <a:lstStyle/>
                    <a:p>
                      <a:endParaRPr lang="en-US" sz="800" dirty="0"/>
                    </a:p>
                  </a:txBody>
                  <a:tcPr/>
                </a:tc>
                <a:tc>
                  <a:txBody>
                    <a:bodyPr/>
                    <a:lstStyle/>
                    <a:p>
                      <a:endParaRPr lang="en-US" sz="800" dirty="0"/>
                    </a:p>
                  </a:txBody>
                  <a:tcPr/>
                </a:tc>
              </a:tr>
              <a:tr h="202719">
                <a:tc>
                  <a:txBody>
                    <a:bodyPr/>
                    <a:lstStyle/>
                    <a:p>
                      <a:endParaRPr lang="en-US" sz="800" dirty="0"/>
                    </a:p>
                  </a:txBody>
                  <a:tcPr>
                    <a:solidFill>
                      <a:schemeClr val="tx2">
                        <a:lumMod val="95000"/>
                      </a:schemeClr>
                    </a:solidFill>
                  </a:tcPr>
                </a:tc>
                <a:tc>
                  <a:txBody>
                    <a:bodyPr/>
                    <a:lstStyle/>
                    <a:p>
                      <a:endParaRPr lang="en-US" sz="800" dirty="0"/>
                    </a:p>
                  </a:txBody>
                  <a:tcPr>
                    <a:solidFill>
                      <a:schemeClr val="tx2">
                        <a:lumMod val="95000"/>
                      </a:schemeClr>
                    </a:solidFill>
                  </a:tcPr>
                </a:tc>
                <a:tc>
                  <a:txBody>
                    <a:bodyPr/>
                    <a:lstStyle/>
                    <a:p>
                      <a:endParaRPr lang="en-US" sz="800" dirty="0"/>
                    </a:p>
                  </a:txBody>
                  <a:tcPr>
                    <a:solidFill>
                      <a:schemeClr val="tx2">
                        <a:lumMod val="95000"/>
                      </a:schemeClr>
                    </a:solidFill>
                  </a:tcPr>
                </a:tc>
              </a:tr>
              <a:tr h="202719">
                <a:tc>
                  <a:txBody>
                    <a:bodyPr/>
                    <a:lstStyle/>
                    <a:p>
                      <a:endParaRPr lang="en-US" sz="800" dirty="0"/>
                    </a:p>
                  </a:txBody>
                  <a:tcPr>
                    <a:solidFill>
                      <a:schemeClr val="accent3">
                        <a:lumMod val="75000"/>
                      </a:schemeClr>
                    </a:solidFill>
                  </a:tcPr>
                </a:tc>
                <a:tc>
                  <a:txBody>
                    <a:bodyPr/>
                    <a:lstStyle/>
                    <a:p>
                      <a:endParaRPr lang="en-US" sz="800" dirty="0"/>
                    </a:p>
                  </a:txBody>
                  <a:tcPr>
                    <a:solidFill>
                      <a:schemeClr val="accent3">
                        <a:lumMod val="75000"/>
                      </a:schemeClr>
                    </a:solidFill>
                  </a:tcPr>
                </a:tc>
                <a:tc>
                  <a:txBody>
                    <a:bodyPr/>
                    <a:lstStyle/>
                    <a:p>
                      <a:endParaRPr lang="en-US" sz="800" dirty="0"/>
                    </a:p>
                  </a:txBody>
                  <a:tcPr>
                    <a:solidFill>
                      <a:schemeClr val="accent3">
                        <a:lumMod val="75000"/>
                      </a:schemeClr>
                    </a:solidFill>
                  </a:tcPr>
                </a:tc>
              </a:tr>
            </a:tbl>
          </a:graphicData>
        </a:graphic>
      </p:graphicFrame>
      <p:pic>
        <p:nvPicPr>
          <p:cNvPr id="11267" name="icn Msg Ski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7999" y="5616005"/>
            <a:ext cx="907335" cy="59643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5" name="icn Msg A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859" y="4915974"/>
            <a:ext cx="894645" cy="60912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966969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 Statuses </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003381735"/>
              </p:ext>
            </p:extLst>
          </p:nvPr>
        </p:nvGraphicFramePr>
        <p:xfrm>
          <a:off x="533400" y="914401"/>
          <a:ext cx="8305799" cy="5390697"/>
        </p:xfrm>
        <a:graphic>
          <a:graphicData uri="http://schemas.openxmlformats.org/drawingml/2006/table">
            <a:tbl>
              <a:tblPr firstRow="1" bandRow="1">
                <a:tableStyleId>{93296810-A885-4BE3-A3E7-6D5BEEA58F35}</a:tableStyleId>
              </a:tblPr>
              <a:tblGrid>
                <a:gridCol w="808528"/>
                <a:gridCol w="1286628"/>
                <a:gridCol w="3965831"/>
                <a:gridCol w="1047579"/>
                <a:gridCol w="1197233"/>
              </a:tblGrid>
              <a:tr h="698511">
                <a:tc>
                  <a:txBody>
                    <a:bodyPr/>
                    <a:lstStyle/>
                    <a:p>
                      <a:r>
                        <a:rPr lang="en-US" sz="1600" dirty="0" smtClean="0"/>
                        <a:t>Status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Meaning</a:t>
                      </a:r>
                      <a:endParaRPr lang="en-US" sz="1600" dirty="0"/>
                    </a:p>
                  </a:txBody>
                  <a:tcPr/>
                </a:tc>
                <a:tc>
                  <a:txBody>
                    <a:bodyPr/>
                    <a:lstStyle/>
                    <a:p>
                      <a:r>
                        <a:rPr lang="en-US" sz="1600" dirty="0" smtClean="0"/>
                        <a:t>Message</a:t>
                      </a:r>
                      <a:r>
                        <a:rPr lang="en-US" sz="1600" baseline="0" dirty="0" smtClean="0"/>
                        <a:t> </a:t>
                      </a:r>
                      <a:br>
                        <a:rPr lang="en-US" sz="1600" baseline="0" dirty="0" smtClean="0"/>
                      </a:br>
                      <a:r>
                        <a:rPr lang="en-US" sz="1600" baseline="0" dirty="0" smtClean="0"/>
                        <a:t>table</a:t>
                      </a:r>
                      <a:endParaRPr lang="en-US" sz="1600" dirty="0"/>
                    </a:p>
                  </a:txBody>
                  <a:tcPr/>
                </a:tc>
                <a:tc>
                  <a:txBody>
                    <a:bodyPr/>
                    <a:lstStyle/>
                    <a:p>
                      <a:r>
                        <a:rPr lang="en-US" sz="1600" dirty="0" smtClean="0"/>
                        <a:t>Message </a:t>
                      </a:r>
                      <a:br>
                        <a:rPr lang="en-US" sz="1600" dirty="0" smtClean="0"/>
                      </a:br>
                      <a:r>
                        <a:rPr lang="en-US" sz="1600" dirty="0" smtClean="0"/>
                        <a:t>History </a:t>
                      </a:r>
                      <a:br>
                        <a:rPr lang="en-US" sz="1600" dirty="0" smtClean="0"/>
                      </a:br>
                      <a:r>
                        <a:rPr lang="en-US" sz="1600" dirty="0" smtClean="0"/>
                        <a:t>table</a:t>
                      </a:r>
                      <a:endParaRPr lang="en-US" sz="1600" dirty="0"/>
                    </a:p>
                  </a:txBody>
                  <a:tcPr/>
                </a:tc>
              </a:tr>
              <a:tr h="302606">
                <a:tc>
                  <a:txBody>
                    <a:bodyPr/>
                    <a:lstStyle/>
                    <a:p>
                      <a:r>
                        <a:rPr lang="en-US" sz="1400" kern="1200" dirty="0" smtClean="0">
                          <a:effectLst/>
                        </a:rPr>
                        <a:t>1</a:t>
                      </a:r>
                      <a:endParaRPr lang="en-US" sz="1400" dirty="0"/>
                    </a:p>
                  </a:txBody>
                  <a:tcPr/>
                </a:tc>
                <a:tc>
                  <a:txBody>
                    <a:bodyPr/>
                    <a:lstStyle/>
                    <a:p>
                      <a:r>
                        <a:rPr lang="en-US" sz="1400" kern="1200" dirty="0" smtClean="0">
                          <a:effectLst/>
                        </a:rPr>
                        <a:t>Pending send</a:t>
                      </a:r>
                      <a:endParaRPr lang="en-US" sz="1400" dirty="0"/>
                    </a:p>
                  </a:txBody>
                  <a:tcPr/>
                </a:tc>
                <a:tc>
                  <a:txBody>
                    <a:bodyPr/>
                    <a:lstStyle/>
                    <a:p>
                      <a:r>
                        <a:rPr lang="en-US" sz="1400" baseline="0" dirty="0" smtClean="0"/>
                        <a:t>Waiting to send message</a:t>
                      </a:r>
                      <a:endParaRPr lang="en-US" sz="1400" dirty="0"/>
                    </a:p>
                  </a:txBody>
                  <a:tcPr/>
                </a:tc>
                <a:tc>
                  <a:txBody>
                    <a:bodyPr/>
                    <a:lstStyle/>
                    <a:p>
                      <a:r>
                        <a:rPr lang="en-US" sz="1400" dirty="0" smtClean="0"/>
                        <a:t>X</a:t>
                      </a:r>
                      <a:endParaRPr lang="en-US" sz="1400" dirty="0"/>
                    </a:p>
                  </a:txBody>
                  <a:tcPr/>
                </a:tc>
                <a:tc>
                  <a:txBody>
                    <a:bodyPr/>
                    <a:lstStyle/>
                    <a:p>
                      <a:endParaRPr lang="en-US" sz="1400" dirty="0"/>
                    </a:p>
                  </a:txBody>
                  <a:tcPr/>
                </a:tc>
              </a:tr>
              <a:tr h="491544">
                <a:tc>
                  <a:txBody>
                    <a:bodyPr/>
                    <a:lstStyle/>
                    <a:p>
                      <a:r>
                        <a:rPr lang="en-US" sz="1400" kern="1200" dirty="0" smtClean="0">
                          <a:effectLst/>
                        </a:rPr>
                        <a:t>2</a:t>
                      </a:r>
                      <a:endParaRPr lang="en-US" sz="1400" dirty="0"/>
                    </a:p>
                  </a:txBody>
                  <a:tcPr/>
                </a:tc>
                <a:tc>
                  <a:txBody>
                    <a:bodyPr/>
                    <a:lstStyle/>
                    <a:p>
                      <a:r>
                        <a:rPr lang="en-US" sz="1400" kern="1200" dirty="0" smtClean="0">
                          <a:effectLst/>
                        </a:rPr>
                        <a:t>Pending </a:t>
                      </a:r>
                      <a:r>
                        <a:rPr lang="en-US" sz="1400" kern="1200" dirty="0" smtClean="0">
                          <a:effectLst/>
                        </a:rPr>
                        <a:t>ACK</a:t>
                      </a:r>
                      <a:endParaRPr lang="en-US" sz="1400" dirty="0"/>
                    </a:p>
                  </a:txBody>
                  <a:tcPr/>
                </a:tc>
                <a:tc>
                  <a:txBody>
                    <a:bodyPr/>
                    <a:lstStyle/>
                    <a:p>
                      <a:r>
                        <a:rPr lang="en-US" sz="1400" dirty="0" smtClean="0"/>
                        <a:t>Message sent.</a:t>
                      </a:r>
                      <a:r>
                        <a:rPr lang="en-US" sz="1400" baseline="0" dirty="0" smtClean="0"/>
                        <a:t> Waiting for </a:t>
                      </a:r>
                      <a:r>
                        <a:rPr lang="en-US" sz="1400" baseline="0" dirty="0" smtClean="0"/>
                        <a:t>acknowledgment.</a:t>
                      </a:r>
                      <a:endParaRPr lang="en-US" sz="1400" dirty="0"/>
                    </a:p>
                  </a:txBody>
                  <a:tcPr/>
                </a:tc>
                <a:tc>
                  <a:txBody>
                    <a:bodyPr/>
                    <a:lstStyle/>
                    <a:p>
                      <a:r>
                        <a:rPr lang="en-US" sz="1400" dirty="0" smtClean="0"/>
                        <a:t>X</a:t>
                      </a:r>
                      <a:endParaRPr lang="en-US" sz="1400" dirty="0"/>
                    </a:p>
                  </a:txBody>
                  <a:tcPr/>
                </a:tc>
                <a:tc>
                  <a:txBody>
                    <a:bodyPr/>
                    <a:lstStyle/>
                    <a:p>
                      <a:endParaRPr lang="en-US" sz="1400"/>
                    </a:p>
                  </a:txBody>
                  <a:tcPr/>
                </a:tc>
              </a:tr>
              <a:tr h="327153">
                <a:tc>
                  <a:txBody>
                    <a:bodyPr/>
                    <a:lstStyle/>
                    <a:p>
                      <a:r>
                        <a:rPr lang="en-US" sz="1400" i="1" kern="1200" dirty="0" smtClean="0">
                          <a:effectLst/>
                        </a:rPr>
                        <a:t>3</a:t>
                      </a:r>
                      <a:endParaRPr lang="en-US" sz="1400" i="1" dirty="0"/>
                    </a:p>
                  </a:txBody>
                  <a:tcPr/>
                </a:tc>
                <a:tc>
                  <a:txBody>
                    <a:bodyPr/>
                    <a:lstStyle/>
                    <a:p>
                      <a:r>
                        <a:rPr lang="en-US" sz="1400" i="1" kern="1200" dirty="0" smtClean="0">
                          <a:effectLst/>
                        </a:rPr>
                        <a:t>Error</a:t>
                      </a:r>
                    </a:p>
                  </a:txBody>
                  <a:tcPr/>
                </a:tc>
                <a:tc>
                  <a:txBody>
                    <a:bodyPr/>
                    <a:lstStyle/>
                    <a:p>
                      <a:r>
                        <a:rPr lang="en-US" sz="1400" i="1" dirty="0" smtClean="0"/>
                        <a:t>Legacy,</a:t>
                      </a:r>
                      <a:r>
                        <a:rPr lang="en-US" sz="1400" i="1" baseline="0" dirty="0" smtClean="0"/>
                        <a:t> no longer used</a:t>
                      </a:r>
                      <a:endParaRPr lang="en-US" sz="1400" i="1" dirty="0"/>
                    </a:p>
                  </a:txBody>
                  <a:tcPr/>
                </a:tc>
                <a:tc>
                  <a:txBody>
                    <a:bodyPr/>
                    <a:lstStyle/>
                    <a:p>
                      <a:r>
                        <a:rPr lang="en-US" sz="1400" i="1" dirty="0" smtClean="0"/>
                        <a:t>X</a:t>
                      </a:r>
                      <a:endParaRPr lang="en-US" sz="1400" i="1" dirty="0"/>
                    </a:p>
                  </a:txBody>
                  <a:tcPr/>
                </a:tc>
                <a:tc>
                  <a:txBody>
                    <a:bodyPr/>
                    <a:lstStyle/>
                    <a:p>
                      <a:endParaRPr lang="en-US" sz="1400" i="1" dirty="0"/>
                    </a:p>
                  </a:txBody>
                  <a:tcPr/>
                </a:tc>
              </a:tr>
              <a:tr h="698511">
                <a:tc>
                  <a:txBody>
                    <a:bodyPr/>
                    <a:lstStyle/>
                    <a:p>
                      <a:r>
                        <a:rPr lang="en-US" sz="1400" dirty="0" smtClean="0"/>
                        <a:t>4</a:t>
                      </a:r>
                      <a:endParaRPr lang="en-US" sz="1400" dirty="0"/>
                    </a:p>
                  </a:txBody>
                  <a:tcPr/>
                </a:tc>
                <a:tc>
                  <a:txBody>
                    <a:bodyPr/>
                    <a:lstStyle/>
                    <a:p>
                      <a:r>
                        <a:rPr lang="en-US" sz="1400" kern="1200" dirty="0" smtClean="0">
                          <a:effectLst/>
                        </a:rPr>
                        <a:t>Retryable error</a:t>
                      </a:r>
                      <a:endParaRPr lang="en-US" sz="1400" dirty="0"/>
                    </a:p>
                  </a:txBody>
                  <a:tcPr/>
                </a:tc>
                <a:tc>
                  <a:txBody>
                    <a:bodyPr/>
                    <a:lstStyle/>
                    <a:p>
                      <a:r>
                        <a:rPr lang="en-US" sz="1400" dirty="0" smtClean="0"/>
                        <a:t>Error reported. Can</a:t>
                      </a:r>
                      <a:r>
                        <a:rPr lang="en-US" sz="1400" baseline="0" dirty="0" smtClean="0"/>
                        <a:t> be send() exception or negative </a:t>
                      </a:r>
                      <a:r>
                        <a:rPr lang="en-US" sz="1400" baseline="0" dirty="0" smtClean="0"/>
                        <a:t>acknowledgement from external system</a:t>
                      </a:r>
                      <a:endParaRPr lang="en-US" sz="1400" dirty="0"/>
                    </a:p>
                  </a:txBody>
                  <a:tcPr/>
                </a:tc>
                <a:tc>
                  <a:txBody>
                    <a:bodyPr/>
                    <a:lstStyle/>
                    <a:p>
                      <a:r>
                        <a:rPr lang="en-US" sz="1400" dirty="0" smtClean="0"/>
                        <a:t>X</a:t>
                      </a:r>
                      <a:endParaRPr lang="en-US" sz="1400" dirty="0"/>
                    </a:p>
                  </a:txBody>
                  <a:tcPr/>
                </a:tc>
                <a:tc>
                  <a:txBody>
                    <a:bodyPr/>
                    <a:lstStyle/>
                    <a:p>
                      <a:endParaRPr lang="en-US" sz="1400" dirty="0"/>
                    </a:p>
                  </a:txBody>
                  <a:tcPr/>
                </a:tc>
              </a:tr>
              <a:tr h="491544">
                <a:tc>
                  <a:txBody>
                    <a:bodyPr/>
                    <a:lstStyle/>
                    <a:p>
                      <a:r>
                        <a:rPr lang="en-US" sz="1400" dirty="0" smtClean="0"/>
                        <a:t>10</a:t>
                      </a:r>
                      <a:endParaRPr lang="en-US" sz="1400" dirty="0"/>
                    </a:p>
                  </a:txBody>
                  <a:tcPr/>
                </a:tc>
                <a:tc>
                  <a:txBody>
                    <a:bodyPr/>
                    <a:lstStyle/>
                    <a:p>
                      <a:r>
                        <a:rPr lang="en-US" sz="1400" kern="1200" dirty="0" err="1" smtClean="0">
                          <a:effectLst/>
                        </a:rPr>
                        <a:t>Acked</a:t>
                      </a:r>
                      <a:endParaRPr lang="en-US" sz="1400" dirty="0"/>
                    </a:p>
                  </a:txBody>
                  <a:tcPr/>
                </a:tc>
                <a:tc>
                  <a:txBody>
                    <a:bodyPr/>
                    <a:lstStyle/>
                    <a:p>
                      <a:r>
                        <a:rPr lang="en-US" sz="1400" baseline="0" dirty="0" smtClean="0"/>
                        <a:t>Positive acknowledgement of message; message moved into message history</a:t>
                      </a:r>
                      <a:endParaRPr lang="en-US" sz="1400" dirty="0"/>
                    </a:p>
                  </a:txBody>
                  <a:tcPr/>
                </a:tc>
                <a:tc>
                  <a:txBody>
                    <a:bodyPr/>
                    <a:lstStyle/>
                    <a:p>
                      <a:endParaRPr lang="en-US" sz="1400"/>
                    </a:p>
                  </a:txBody>
                  <a:tcPr/>
                </a:tc>
                <a:tc>
                  <a:txBody>
                    <a:bodyPr/>
                    <a:lstStyle/>
                    <a:p>
                      <a:r>
                        <a:rPr lang="en-US" sz="1400" dirty="0" smtClean="0"/>
                        <a:t>X</a:t>
                      </a:r>
                      <a:endParaRPr lang="en-US" sz="1400" dirty="0"/>
                    </a:p>
                  </a:txBody>
                  <a:tcPr/>
                </a:tc>
              </a:tr>
              <a:tr h="491544">
                <a:tc>
                  <a:txBody>
                    <a:bodyPr/>
                    <a:lstStyle/>
                    <a:p>
                      <a:r>
                        <a:rPr lang="en-US" sz="1400" dirty="0" smtClean="0"/>
                        <a:t>11</a:t>
                      </a:r>
                      <a:endParaRPr lang="en-US" sz="1400" dirty="0"/>
                    </a:p>
                  </a:txBody>
                  <a:tcPr/>
                </a:tc>
                <a:tc>
                  <a:txBody>
                    <a:bodyPr/>
                    <a:lstStyle/>
                    <a:p>
                      <a:r>
                        <a:rPr lang="en-US" sz="1400" kern="1200" dirty="0" smtClean="0">
                          <a:effectLst/>
                        </a:rPr>
                        <a:t>Error cleared</a:t>
                      </a:r>
                      <a:endParaRPr lang="en-US" sz="1400" dirty="0"/>
                    </a:p>
                  </a:txBody>
                  <a:tcPr/>
                </a:tc>
                <a:tc>
                  <a:txBody>
                    <a:bodyPr/>
                    <a:lstStyle/>
                    <a:p>
                      <a:r>
                        <a:rPr lang="en-US" sz="1400" dirty="0" smtClean="0"/>
                        <a:t>Message was in retryable </a:t>
                      </a:r>
                      <a:r>
                        <a:rPr lang="en-US" sz="1400" dirty="0" smtClean="0"/>
                        <a:t>error (4). M</a:t>
                      </a:r>
                      <a:r>
                        <a:rPr lang="en-US" sz="1400" baseline="0" dirty="0" smtClean="0"/>
                        <a:t>oved to </a:t>
                      </a:r>
                      <a:r>
                        <a:rPr lang="en-US" sz="1400" baseline="0" dirty="0" smtClean="0"/>
                        <a:t>message </a:t>
                      </a:r>
                      <a:r>
                        <a:rPr lang="en-US" sz="1400" baseline="0" dirty="0" smtClean="0"/>
                        <a:t>history table.</a:t>
                      </a:r>
                      <a:endParaRPr lang="en-US" sz="1400" dirty="0"/>
                    </a:p>
                  </a:txBody>
                  <a:tcPr/>
                </a:tc>
                <a:tc>
                  <a:txBody>
                    <a:bodyPr/>
                    <a:lstStyle/>
                    <a:p>
                      <a:endParaRPr lang="en-US" sz="1400"/>
                    </a:p>
                  </a:txBody>
                  <a:tcPr/>
                </a:tc>
                <a:tc>
                  <a:txBody>
                    <a:bodyPr/>
                    <a:lstStyle/>
                    <a:p>
                      <a:r>
                        <a:rPr lang="en-US" sz="1400" dirty="0" smtClean="0"/>
                        <a:t>X</a:t>
                      </a:r>
                      <a:endParaRPr lang="en-US" sz="1400" dirty="0"/>
                    </a:p>
                  </a:txBody>
                  <a:tcPr/>
                </a:tc>
              </a:tr>
              <a:tr h="905477">
                <a:tc>
                  <a:txBody>
                    <a:bodyPr/>
                    <a:lstStyle/>
                    <a:p>
                      <a:r>
                        <a:rPr lang="en-US" sz="1400" dirty="0" smtClean="0"/>
                        <a:t>12</a:t>
                      </a:r>
                      <a:endParaRPr lang="en-US" sz="1400" dirty="0"/>
                    </a:p>
                  </a:txBody>
                  <a:tcPr/>
                </a:tc>
                <a:tc>
                  <a:txBody>
                    <a:bodyPr/>
                    <a:lstStyle/>
                    <a:p>
                      <a:r>
                        <a:rPr lang="en-US" sz="1400" kern="1200" dirty="0" smtClean="0">
                          <a:effectLst/>
                        </a:rPr>
                        <a:t>Error retried</a:t>
                      </a:r>
                      <a:endParaRPr lang="en-US" sz="1400" dirty="0"/>
                    </a:p>
                  </a:txBody>
                  <a:tcPr/>
                </a:tc>
                <a:tc>
                  <a:txBody>
                    <a:bodyPr/>
                    <a:lstStyle/>
                    <a:p>
                      <a:r>
                        <a:rPr lang="en-US" sz="1400" dirty="0" smtClean="0"/>
                        <a:t>Message with error retried. Original </a:t>
                      </a:r>
                      <a:r>
                        <a:rPr lang="en-US" sz="1400" dirty="0" smtClean="0"/>
                        <a:t>message with the error</a:t>
                      </a:r>
                      <a:r>
                        <a:rPr lang="en-US" sz="1400" baseline="0" dirty="0" smtClean="0"/>
                        <a:t> </a:t>
                      </a:r>
                      <a:r>
                        <a:rPr lang="en-US" sz="1400" baseline="0" dirty="0" smtClean="0"/>
                        <a:t>in </a:t>
                      </a:r>
                      <a:r>
                        <a:rPr lang="en-US" sz="1400" baseline="0" dirty="0" smtClean="0"/>
                        <a:t>message history. </a:t>
                      </a:r>
                      <a:r>
                        <a:rPr lang="en-US" sz="1400" baseline="0" dirty="0" smtClean="0"/>
                        <a:t>Clone of the </a:t>
                      </a:r>
                      <a:r>
                        <a:rPr lang="en-US" sz="1400" baseline="0" dirty="0" smtClean="0"/>
                        <a:t>original message created in message table and will be resent.</a:t>
                      </a:r>
                      <a:endParaRPr lang="en-US" sz="1400" dirty="0"/>
                    </a:p>
                  </a:txBody>
                  <a:tcPr/>
                </a:tc>
                <a:tc>
                  <a:txBody>
                    <a:bodyPr/>
                    <a:lstStyle/>
                    <a:p>
                      <a:endParaRPr lang="en-US" sz="1400" dirty="0"/>
                    </a:p>
                  </a:txBody>
                  <a:tcPr/>
                </a:tc>
                <a:tc>
                  <a:txBody>
                    <a:bodyPr/>
                    <a:lstStyle/>
                    <a:p>
                      <a:r>
                        <a:rPr lang="en-US" sz="1400" dirty="0" smtClean="0"/>
                        <a:t>X</a:t>
                      </a:r>
                      <a:endParaRPr lang="en-US" sz="1400" dirty="0"/>
                    </a:p>
                  </a:txBody>
                  <a:tcPr/>
                </a:tc>
              </a:tr>
              <a:tr h="698511">
                <a:tc>
                  <a:txBody>
                    <a:bodyPr/>
                    <a:lstStyle/>
                    <a:p>
                      <a:r>
                        <a:rPr lang="en-US" sz="1400" dirty="0" smtClean="0"/>
                        <a:t>13 </a:t>
                      </a:r>
                      <a:endParaRPr lang="en-US" sz="1400" dirty="0"/>
                    </a:p>
                  </a:txBody>
                  <a:tcPr/>
                </a:tc>
                <a:tc>
                  <a:txBody>
                    <a:bodyPr/>
                    <a:lstStyle/>
                    <a:p>
                      <a:r>
                        <a:rPr lang="en-US" sz="1400" kern="1200" dirty="0" smtClean="0">
                          <a:effectLst/>
                        </a:rPr>
                        <a:t>Skipped</a:t>
                      </a:r>
                      <a:endParaRPr lang="en-US" sz="1400" dirty="0"/>
                    </a:p>
                  </a:txBody>
                  <a:tcPr/>
                </a:tc>
                <a:tc>
                  <a:txBody>
                    <a:bodyPr/>
                    <a:lstStyle/>
                    <a:p>
                      <a:r>
                        <a:rPr lang="en-US" sz="1400" dirty="0" smtClean="0"/>
                        <a:t>Message was </a:t>
                      </a:r>
                      <a:r>
                        <a:rPr lang="en-US" sz="1400" dirty="0" smtClean="0"/>
                        <a:t>not in error (4). Message</a:t>
                      </a:r>
                      <a:r>
                        <a:rPr lang="en-US" sz="1400" baseline="0" dirty="0" smtClean="0"/>
                        <a:t> was in pending </a:t>
                      </a:r>
                      <a:r>
                        <a:rPr lang="en-US" sz="1400" dirty="0" smtClean="0"/>
                        <a:t>send(1)</a:t>
                      </a:r>
                      <a:r>
                        <a:rPr lang="en-US" sz="1400" baseline="0" dirty="0" smtClean="0"/>
                        <a:t> </a:t>
                      </a:r>
                      <a:r>
                        <a:rPr lang="en-US" sz="1400" baseline="0" dirty="0" smtClean="0"/>
                        <a:t>or pending </a:t>
                      </a:r>
                      <a:r>
                        <a:rPr lang="en-US" sz="1400" baseline="0" dirty="0" err="1" smtClean="0"/>
                        <a:t>ack</a:t>
                      </a:r>
                      <a:r>
                        <a:rPr lang="en-US" sz="1400" baseline="0" dirty="0" smtClean="0"/>
                        <a:t> </a:t>
                      </a:r>
                      <a:r>
                        <a:rPr lang="en-US" sz="1400" baseline="0" dirty="0" smtClean="0"/>
                        <a:t>(2). Moved to </a:t>
                      </a:r>
                      <a:r>
                        <a:rPr lang="en-US" sz="1400" baseline="0" dirty="0" smtClean="0"/>
                        <a:t>message </a:t>
                      </a:r>
                      <a:r>
                        <a:rPr lang="en-US" sz="1400" baseline="0" dirty="0" smtClean="0"/>
                        <a:t>history table.</a:t>
                      </a:r>
                      <a:endParaRPr lang="en-US" sz="1400" dirty="0"/>
                    </a:p>
                  </a:txBody>
                  <a:tcPr/>
                </a:tc>
                <a:tc>
                  <a:txBody>
                    <a:bodyPr/>
                    <a:lstStyle/>
                    <a:p>
                      <a:endParaRPr lang="en-US" sz="1400" dirty="0"/>
                    </a:p>
                  </a:txBody>
                  <a:tcPr/>
                </a:tc>
                <a:tc>
                  <a:txBody>
                    <a:bodyPr/>
                    <a:lstStyle/>
                    <a:p>
                      <a:r>
                        <a:rPr lang="en-US" sz="1400" dirty="0" smtClean="0"/>
                        <a:t>X</a:t>
                      </a:r>
                      <a:endParaRPr lang="en-US" sz="1400" dirty="0"/>
                    </a:p>
                  </a:txBody>
                  <a:tcPr/>
                </a:tc>
              </a:tr>
            </a:tbl>
          </a:graphicData>
        </a:graphic>
      </p:graphicFrame>
    </p:spTree>
    <p:extLst>
      <p:ext uri="{BB962C8B-B14F-4D97-AF65-F5344CB8AC3E}">
        <p14:creationId xmlns:p14="http://schemas.microsoft.com/office/powerpoint/2010/main" val="385832512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acknowledgements</a:t>
            </a:r>
          </a:p>
        </p:txBody>
      </p:sp>
      <p:sp>
        <p:nvSpPr>
          <p:cNvPr id="4" name="Content Placeholder 3"/>
          <p:cNvSpPr>
            <a:spLocks noGrp="1"/>
          </p:cNvSpPr>
          <p:nvPr>
            <p:ph idx="1"/>
          </p:nvPr>
        </p:nvSpPr>
        <p:spPr>
          <a:xfrm>
            <a:off x="519113" y="4114800"/>
            <a:ext cx="8318500" cy="2286000"/>
          </a:xfrm>
        </p:spPr>
        <p:txBody>
          <a:bodyPr/>
          <a:lstStyle/>
          <a:p>
            <a:r>
              <a:rPr lang="en-US" dirty="0" smtClean="0"/>
              <a:t>A </a:t>
            </a:r>
            <a:r>
              <a:rPr lang="en-US" b="1" dirty="0" smtClean="0"/>
              <a:t>positive acknowledgment </a:t>
            </a:r>
            <a:r>
              <a:rPr lang="en-US" dirty="0"/>
              <a:t> </a:t>
            </a:r>
            <a:r>
              <a:rPr lang="en-US" dirty="0" smtClean="0"/>
              <a:t>is when the external system reports the acknowledgement</a:t>
            </a:r>
          </a:p>
          <a:p>
            <a:pPr lvl="1"/>
            <a:r>
              <a:rPr lang="en-US" dirty="0" smtClean="0"/>
              <a:t>Message was successfully received and processed</a:t>
            </a:r>
          </a:p>
          <a:p>
            <a:pPr>
              <a:defRPr/>
            </a:pPr>
            <a:r>
              <a:rPr lang="en-US" dirty="0"/>
              <a:t>Guidewire application </a:t>
            </a:r>
            <a:r>
              <a:rPr lang="en-US" dirty="0" smtClean="0"/>
              <a:t>response to ACK</a:t>
            </a:r>
            <a:endParaRPr lang="en-US" dirty="0"/>
          </a:p>
          <a:p>
            <a:pPr lvl="1">
              <a:defRPr/>
            </a:pPr>
            <a:r>
              <a:rPr lang="en-US" dirty="0" smtClean="0"/>
              <a:t>Moves </a:t>
            </a:r>
            <a:r>
              <a:rPr lang="en-US" dirty="0"/>
              <a:t>the message from Message to MessageHistory</a:t>
            </a:r>
          </a:p>
          <a:p>
            <a:pPr lvl="1">
              <a:defRPr/>
            </a:pPr>
            <a:r>
              <a:rPr lang="en-US" dirty="0"/>
              <a:t>Changes the status to reflect acknowledgement</a:t>
            </a:r>
          </a:p>
          <a:p>
            <a:endParaRPr lang="en-US" dirty="0"/>
          </a:p>
        </p:txBody>
      </p:sp>
      <p:pic>
        <p:nvPicPr>
          <p:cNvPr id="21507" name="pic Msg Tb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14400"/>
            <a:ext cx="7361237" cy="149542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215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383440"/>
            <a:ext cx="6942137" cy="155257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15" name="Rounded Rectangle 14"/>
          <p:cNvSpPr/>
          <p:nvPr/>
        </p:nvSpPr>
        <p:spPr bwMode="auto">
          <a:xfrm>
            <a:off x="914401" y="2134632"/>
            <a:ext cx="6884984" cy="2429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cxnSp>
        <p:nvCxnSpPr>
          <p:cNvPr id="16" name="Elbow Connector 15"/>
          <p:cNvCxnSpPr>
            <a:stCxn id="15" idx="1"/>
          </p:cNvCxnSpPr>
          <p:nvPr/>
        </p:nvCxnSpPr>
        <p:spPr bwMode="auto">
          <a:xfrm rot="10800000" flipH="1" flipV="1">
            <a:off x="914400" y="2256129"/>
            <a:ext cx="742997" cy="1521252"/>
          </a:xfrm>
          <a:prstGeom prst="bentConnector3">
            <a:avLst>
              <a:gd name="adj1" fmla="val -30767"/>
            </a:avLst>
          </a:prstGeom>
          <a:noFill/>
          <a:ln w="28575">
            <a:solidFill>
              <a:schemeClr val="accent1"/>
            </a:solidFill>
            <a:round/>
            <a:headEnd type="none" w="lg" len="med"/>
            <a:tailEnd type="arrow" w="lg"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2" name="Rounded Rectangle 21"/>
          <p:cNvSpPr/>
          <p:nvPr/>
        </p:nvSpPr>
        <p:spPr bwMode="auto">
          <a:xfrm>
            <a:off x="1781175" y="3659457"/>
            <a:ext cx="6431764" cy="235847"/>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1826" y="931168"/>
            <a:ext cx="1073574" cy="7309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995631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26455"/>
          <a:stretch/>
        </p:blipFill>
        <p:spPr bwMode="auto">
          <a:xfrm>
            <a:off x="534988" y="914400"/>
            <a:ext cx="7551737" cy="1323975"/>
          </a:xfrm>
          <a:prstGeom prst="rect">
            <a:avLst/>
          </a:prstGeom>
          <a:noFill/>
          <a:ln>
            <a:solidFill>
              <a:schemeClr val="bg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2" name="Title 1"/>
          <p:cNvSpPr>
            <a:spLocks noGrp="1"/>
          </p:cNvSpPr>
          <p:nvPr>
            <p:ph type="title"/>
          </p:nvPr>
        </p:nvSpPr>
        <p:spPr/>
        <p:txBody>
          <a:bodyPr/>
          <a:lstStyle/>
          <a:p>
            <a:r>
              <a:rPr lang="en-US" dirty="0" smtClean="0"/>
              <a:t>Messaging exception during send</a:t>
            </a:r>
            <a:endParaRPr lang="en-US" dirty="0"/>
          </a:p>
        </p:txBody>
      </p:sp>
      <p:sp>
        <p:nvSpPr>
          <p:cNvPr id="3" name="Content Placeholder 2"/>
          <p:cNvSpPr>
            <a:spLocks noGrp="1"/>
          </p:cNvSpPr>
          <p:nvPr>
            <p:ph idx="1"/>
          </p:nvPr>
        </p:nvSpPr>
        <p:spPr>
          <a:xfrm>
            <a:off x="519112" y="2895600"/>
            <a:ext cx="8548687" cy="3657600"/>
          </a:xfrm>
        </p:spPr>
        <p:txBody>
          <a:bodyPr/>
          <a:lstStyle/>
          <a:p>
            <a:r>
              <a:rPr lang="en-US" dirty="0" smtClean="0"/>
              <a:t>Initial send from Guidewire transport throws an exception</a:t>
            </a:r>
          </a:p>
          <a:p>
            <a:r>
              <a:rPr lang="en-US" dirty="0" smtClean="0"/>
              <a:t>Guidewire application response</a:t>
            </a:r>
            <a:endParaRPr lang="en-US" dirty="0"/>
          </a:p>
          <a:p>
            <a:pPr lvl="1">
              <a:defRPr/>
            </a:pPr>
            <a:r>
              <a:rPr lang="en-US" dirty="0" smtClean="0"/>
              <a:t>Message stays in Message table </a:t>
            </a:r>
          </a:p>
          <a:p>
            <a:pPr lvl="1">
              <a:defRPr/>
            </a:pPr>
            <a:r>
              <a:rPr lang="en-US" dirty="0" smtClean="0"/>
              <a:t>Message status stays as Pending send (1)</a:t>
            </a:r>
            <a:endParaRPr lang="en-US" dirty="0"/>
          </a:p>
          <a:p>
            <a:pPr lvl="1">
              <a:defRPr/>
            </a:pPr>
            <a:r>
              <a:rPr lang="en-US" dirty="0" smtClean="0"/>
              <a:t>Guidewire retries to send the message until reaching the maximum number of retries as defined in the destination</a:t>
            </a:r>
          </a:p>
          <a:p>
            <a:pPr lvl="1">
              <a:defRPr/>
            </a:pPr>
            <a:r>
              <a:rPr lang="en-US" dirty="0" smtClean="0"/>
              <a:t>At maximum retries, the Guidewire suspends the destination </a:t>
            </a:r>
            <a:endParaRPr lang="en-US" dirty="0"/>
          </a:p>
          <a:p>
            <a:pPr lvl="1"/>
            <a:endParaRPr lang="en-US" dirty="0"/>
          </a:p>
        </p:txBody>
      </p:sp>
      <p:pic>
        <p:nvPicPr>
          <p:cNvPr id="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4212" y="914400"/>
            <a:ext cx="1081188" cy="708102"/>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1700" y="1910288"/>
            <a:ext cx="2065809" cy="238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ounded Rectangle 12"/>
          <p:cNvSpPr/>
          <p:nvPr/>
        </p:nvSpPr>
        <p:spPr bwMode="auto">
          <a:xfrm>
            <a:off x="5915025" y="1890607"/>
            <a:ext cx="1931985" cy="242993"/>
          </a:xfrm>
          <a:prstGeom prst="roundRect">
            <a:avLst/>
          </a:prstGeom>
          <a:noFill/>
          <a:ln w="28575" algn="ctr">
            <a:solidFill>
              <a:schemeClr val="accent1"/>
            </a:solidFill>
            <a:round/>
            <a:headEnd/>
            <a:tailEnd/>
          </a:ln>
          <a:effectLst>
            <a:outerShdw blurRad="50800" dist="38100" dir="2700000" algn="tl" rotWithShape="0">
              <a:prstClr val="black">
                <a:alpha val="40000"/>
              </a:prstClr>
            </a:outerShdw>
          </a:effectLst>
        </p:spPr>
        <p:txBody>
          <a:bodyPr wrap="none" lIns="0" tIns="0" rIns="0" bIns="0" rtlCol="0" anchor="ctr">
            <a:noAutofit/>
          </a:bodyPr>
          <a:lstStyle/>
          <a:p>
            <a:pPr algn="ctr">
              <a:spcBef>
                <a:spcPct val="50000"/>
              </a:spcBef>
              <a:spcAft>
                <a:spcPct val="30000"/>
              </a:spcAft>
              <a:buClr>
                <a:schemeClr val="tx1"/>
              </a:buClr>
            </a:pPr>
            <a:endParaRPr lang="en-US" dirty="0"/>
          </a:p>
        </p:txBody>
      </p:sp>
    </p:spTree>
    <p:extLst>
      <p:ext uri="{BB962C8B-B14F-4D97-AF65-F5344CB8AC3E}">
        <p14:creationId xmlns:p14="http://schemas.microsoft.com/office/powerpoint/2010/main" val="262407486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Emerald_Template</Template>
  <TotalTime>8459</TotalTime>
  <Words>5321</Words>
  <Application>Microsoft Office PowerPoint</Application>
  <PresentationFormat>On-screen Show (4:3)</PresentationFormat>
  <Paragraphs>641</Paragraphs>
  <Slides>48</Slides>
  <Notes>47</Notes>
  <HiddenSlides>1</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Emerald_Template</vt:lpstr>
      <vt:lpstr>Acknowledging Messages </vt:lpstr>
      <vt:lpstr>PowerPoint Presentation</vt:lpstr>
      <vt:lpstr>PowerPoint Presentation</vt:lpstr>
      <vt:lpstr>Message acknowledgement</vt:lpstr>
      <vt:lpstr>Interpreting the external system response</vt:lpstr>
      <vt:lpstr>Message and MessageHistory</vt:lpstr>
      <vt:lpstr>Message Statuses </vt:lpstr>
      <vt:lpstr>Positive acknowledgements</vt:lpstr>
      <vt:lpstr>Messaging exception during send</vt:lpstr>
      <vt:lpstr>Messaging errors</vt:lpstr>
      <vt:lpstr>Retrying an error</vt:lpstr>
      <vt:lpstr>Duplicate messages</vt:lpstr>
      <vt:lpstr>No response</vt:lpstr>
      <vt:lpstr>Acknowledgement mechanisms</vt:lpstr>
      <vt:lpstr>Plugins that acknowledge messages</vt:lpstr>
      <vt:lpstr>Message acknowledgement transactions</vt:lpstr>
      <vt:lpstr>PowerPoint Presentation</vt:lpstr>
      <vt:lpstr>Reporting positive acknowledgement</vt:lpstr>
      <vt:lpstr>Reporting errors (below max)</vt:lpstr>
      <vt:lpstr>Retry time example</vt:lpstr>
      <vt:lpstr>Reporting errors (at max retries)</vt:lpstr>
      <vt:lpstr>At errors (at max retries) example</vt:lpstr>
      <vt:lpstr>Contrasting retry scenarios</vt:lpstr>
      <vt:lpstr>Reporting duplicates</vt:lpstr>
      <vt:lpstr>Messages without responses</vt:lpstr>
      <vt:lpstr>PowerPoint Presentation</vt:lpstr>
      <vt:lpstr>Synchronous acknowledgement </vt:lpstr>
      <vt:lpstr>Example: Synchronous acknowledgement</vt:lpstr>
      <vt:lpstr>PowerPoint Presentation</vt:lpstr>
      <vt:lpstr>No plugin for asynchronous remote calls </vt:lpstr>
      <vt:lpstr>Using a custom web service</vt:lpstr>
      <vt:lpstr>PowerPoint Presentation</vt:lpstr>
      <vt:lpstr>Reply plugin acknowledgement</vt:lpstr>
      <vt:lpstr>initTools() executed at application startup</vt:lpstr>
      <vt:lpstr>Message reply plugin tools</vt:lpstr>
      <vt:lpstr>Message reply plugin: Example (1)</vt:lpstr>
      <vt:lpstr>Message reply plugin: Example (2)</vt:lpstr>
      <vt:lpstr>Step 5: Deploy message acknowledgement</vt:lpstr>
      <vt:lpstr>PowerPoint Presentation</vt:lpstr>
      <vt:lpstr>Message administration</vt:lpstr>
      <vt:lpstr>Event Message</vt:lpstr>
      <vt:lpstr>Drilldown screens</vt:lpstr>
      <vt:lpstr>Message admin using MessagingToolsAPI</vt:lpstr>
      <vt:lpstr>PowerPoint Presentation</vt:lpstr>
      <vt:lpstr>PowerPoint Presentation</vt:lpstr>
      <vt:lpstr>PowerPoint Presentation</vt:lpstr>
      <vt:lpstr>PowerPoint Presentation</vt:lpstr>
      <vt:lpstr>PowerPoint Presentation</vt:lpstr>
    </vt:vector>
  </TitlesOfParts>
  <Company>GW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Messaging Acknowledging</dc:title>
  <dc:subject>Guidewire 8.0 Application Integration Messaging Acknowledging</dc:subject>
  <dc:creator>Seth Luersen</dc:creator>
  <cp:keywords>Emerald;Guidewire 8.0 Application Integration;Messaging Acknowledging</cp:keywords>
  <cp:lastModifiedBy>Guidewire Education</cp:lastModifiedBy>
  <cp:revision>297</cp:revision>
  <dcterms:created xsi:type="dcterms:W3CDTF">2013-08-19T16:16:51Z</dcterms:created>
  <dcterms:modified xsi:type="dcterms:W3CDTF">2014-05-16T22:48:10Z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