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7"/>
  </p:notesMasterIdLst>
  <p:handoutMasterIdLst>
    <p:handoutMasterId r:id="rId38"/>
  </p:handoutMasterIdLst>
  <p:sldIdLst>
    <p:sldId id="256" r:id="rId2"/>
    <p:sldId id="258" r:id="rId3"/>
    <p:sldId id="260" r:id="rId4"/>
    <p:sldId id="265" r:id="rId5"/>
    <p:sldId id="267" r:id="rId6"/>
    <p:sldId id="268" r:id="rId7"/>
    <p:sldId id="269" r:id="rId8"/>
    <p:sldId id="270" r:id="rId9"/>
    <p:sldId id="273" r:id="rId10"/>
    <p:sldId id="263" r:id="rId11"/>
    <p:sldId id="266" r:id="rId12"/>
    <p:sldId id="278" r:id="rId13"/>
    <p:sldId id="279" r:id="rId14"/>
    <p:sldId id="280" r:id="rId15"/>
    <p:sldId id="305" r:id="rId16"/>
    <p:sldId id="281" r:id="rId17"/>
    <p:sldId id="282" r:id="rId18"/>
    <p:sldId id="264" r:id="rId19"/>
    <p:sldId id="285" r:id="rId20"/>
    <p:sldId id="283" r:id="rId21"/>
    <p:sldId id="298" r:id="rId22"/>
    <p:sldId id="286" r:id="rId23"/>
    <p:sldId id="288" r:id="rId24"/>
    <p:sldId id="290" r:id="rId25"/>
    <p:sldId id="299" r:id="rId26"/>
    <p:sldId id="301" r:id="rId27"/>
    <p:sldId id="294" r:id="rId28"/>
    <p:sldId id="302" r:id="rId29"/>
    <p:sldId id="292" r:id="rId30"/>
    <p:sldId id="304" r:id="rId31"/>
    <p:sldId id="295" r:id="rId32"/>
    <p:sldId id="296" r:id="rId33"/>
    <p:sldId id="259" r:id="rId34"/>
    <p:sldId id="261"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864919-7047-4E61-87A1-10CF7FEF31F7}">
          <p14:sldIdLst>
            <p14:sldId id="256"/>
            <p14:sldId id="258"/>
          </p14:sldIdLst>
        </p14:section>
        <p14:section name="Batch Process Overview" id="{DD0353BE-D944-4B20-B04E-6C7C392A2972}">
          <p14:sldIdLst>
            <p14:sldId id="260"/>
            <p14:sldId id="265"/>
            <p14:sldId id="267"/>
            <p14:sldId id="268"/>
            <p14:sldId id="269"/>
            <p14:sldId id="270"/>
            <p14:sldId id="273"/>
          </p14:sldIdLst>
        </p14:section>
        <p14:section name="Running Batch Processes" id="{6A6F7A67-99D0-4FEA-9748-97429A63D27B}">
          <p14:sldIdLst>
            <p14:sldId id="263"/>
            <p14:sldId id="266"/>
            <p14:sldId id="278"/>
            <p14:sldId id="279"/>
            <p14:sldId id="280"/>
            <p14:sldId id="305"/>
            <p14:sldId id="281"/>
            <p14:sldId id="282"/>
          </p14:sldIdLst>
        </p14:section>
        <p14:section name="Custom Batch Process" id="{730C5F6D-F898-4257-BEC0-A1BDBE7507EB}">
          <p14:sldIdLst>
            <p14:sldId id="264"/>
            <p14:sldId id="285"/>
            <p14:sldId id="283"/>
            <p14:sldId id="298"/>
            <p14:sldId id="286"/>
            <p14:sldId id="288"/>
            <p14:sldId id="290"/>
            <p14:sldId id="299"/>
            <p14:sldId id="301"/>
            <p14:sldId id="294"/>
            <p14:sldId id="302"/>
            <p14:sldId id="292"/>
            <p14:sldId id="304"/>
            <p14:sldId id="295"/>
            <p14:sldId id="296"/>
          </p14:sldIdLst>
        </p14:section>
        <p14:section name="Review" id="{D2485DCB-9931-4E12-8A72-CF5F27C6D93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72663" autoAdjust="0"/>
  </p:normalViewPr>
  <p:slideViewPr>
    <p:cSldViewPr showGuides="1">
      <p:cViewPr>
        <p:scale>
          <a:sx n="100" d="100"/>
          <a:sy n="100" d="100"/>
        </p:scale>
        <p:origin x="-1950" y="-210"/>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5" d="100"/>
          <a:sy n="105" d="100"/>
        </p:scale>
        <p:origin x="-2214"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Batch Process Info list is part of the Internal Tools provided with the Guidewire application. To access Internal Tools, the </a:t>
            </a:r>
            <a:r>
              <a:rPr lang="en-US" dirty="0" err="1" smtClean="0"/>
              <a:t>EnableInternalTools</a:t>
            </a:r>
            <a:r>
              <a:rPr lang="en-US" dirty="0" smtClean="0"/>
              <a:t> parameter in config.xml must be set to true. If it is, then you can view Internal Tools by pressing </a:t>
            </a:r>
            <a:r>
              <a:rPr lang="en-US" dirty="0" err="1" smtClean="0"/>
              <a:t>ALT+SHIFT+T</a:t>
            </a:r>
            <a:r>
              <a:rPr lang="en-US" dirty="0" smtClean="0"/>
              <a:t>.</a:t>
            </a:r>
          </a:p>
          <a:p>
            <a:endParaRPr lang="en-US" dirty="0" smtClean="0"/>
          </a:p>
          <a:p>
            <a:r>
              <a:rPr lang="en-US" dirty="0" smtClean="0"/>
              <a:t>By default, the Batch Process Info list displays only the batch processes that can be run on demand or scheduled. However, you can change the batch processes listed by selecting the appropriate value in the dropdown beneath the Processes label.</a:t>
            </a:r>
            <a:endParaRPr lang="en-US" dirty="0"/>
          </a:p>
          <a:p>
            <a:endParaRPr lang="en-US" dirty="0" smtClean="0"/>
          </a:p>
          <a:p>
            <a:r>
              <a:rPr lang="en-US" dirty="0" smtClean="0"/>
              <a:t>"Default" lists all batch processes that are either schedulable and/or runnable.</a:t>
            </a:r>
          </a:p>
          <a:p>
            <a:r>
              <a:rPr lang="en-US" dirty="0" smtClean="0"/>
              <a:t>"Any" lists all batch processes including those that can be run only from the API.</a:t>
            </a:r>
          </a:p>
          <a:p>
            <a:r>
              <a:rPr lang="en-US" dirty="0" smtClean="0"/>
              <a:t>"Schedulable" lists only batch processes that can be scheduled.</a:t>
            </a:r>
          </a:p>
          <a:p>
            <a:r>
              <a:rPr lang="en-US" dirty="0" smtClean="0"/>
              <a:t>"Runnable" lists only batch processes that can be run from the Batch Process Info list.</a:t>
            </a:r>
          </a:p>
          <a:p>
            <a:endParaRPr lang="en-US" dirty="0" smtClean="0"/>
          </a:p>
          <a:p>
            <a:r>
              <a:rPr lang="en-US" dirty="0" smtClean="0"/>
              <a:t>The Refresh button refreshes the information on the page. The Download button gives you the option of downloading a separate HTML file containing a sortable list of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628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History card lists instances of the selected batch process. It defaults to listing only failed instances, but you can change the dropdown at the top of the card to show all instances. For each instance, the start and complete times are listed, as well as the number of operations in the batch process (the Ops column), the number of failed operations (the Failed column), and the reason for batch process failure, if the instance failed. An operation is an arbitrary measurement of the work the batch process has to do.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3792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12015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Generally, schedule the amount of time between batch process runs in hours instead of minutes. This is because some batch processes require a lot of resources on a server. Schedule such processes to wake infrequently or at times that the server is less taxed, such as late at night or very early in the morning. The Guidewire application scheduler uses the application server time for reference. </a:t>
            </a:r>
          </a:p>
          <a:p>
            <a:endParaRPr lang="en-US" dirty="0"/>
          </a:p>
          <a:p>
            <a:r>
              <a:rPr lang="en-US" dirty="0" smtClean="0"/>
              <a:t>The </a:t>
            </a:r>
            <a:r>
              <a:rPr lang="en-US" dirty="0" err="1" smtClean="0"/>
              <a:t>CronSchedule</a:t>
            </a:r>
            <a:r>
              <a:rPr lang="en-US" dirty="0" smtClean="0"/>
              <a:t> element describes when the process is run. It contains </a:t>
            </a:r>
            <a:r>
              <a:rPr lang="en-US" dirty="0" err="1" smtClean="0"/>
              <a:t>schedule_attributes</a:t>
            </a:r>
            <a:r>
              <a:rPr lang="en-US" dirty="0" smtClean="0"/>
              <a:t> that specify the timing, such as one time per hour or every night. The </a:t>
            </a:r>
            <a:r>
              <a:rPr lang="en-US" dirty="0" err="1" smtClean="0"/>
              <a:t>schedule_attributes</a:t>
            </a:r>
            <a:r>
              <a:rPr lang="en-US" dirty="0" smtClean="0"/>
              <a:t> is a combination of one or more of the following attributes:</a:t>
            </a:r>
          </a:p>
          <a:p>
            <a:pPr marL="171450" indent="-171450">
              <a:buFont typeface="Arial" pitchFamily="34" charset="0"/>
              <a:buChar char="•"/>
            </a:pPr>
            <a:r>
              <a:rPr lang="en-US" dirty="0" smtClean="0"/>
              <a:t>Attribute | Value Range | Default | Example</a:t>
            </a:r>
          </a:p>
          <a:p>
            <a:pPr marL="171450" indent="-171450">
              <a:buFont typeface="Arial" pitchFamily="34" charset="0"/>
              <a:buChar char="•"/>
            </a:pPr>
            <a:r>
              <a:rPr lang="en-US" dirty="0" smtClean="0"/>
              <a:t>seconds | 0-590 | 0 | seconds="0"</a:t>
            </a:r>
          </a:p>
          <a:p>
            <a:pPr marL="171450" indent="-171450">
              <a:buFont typeface="Arial" pitchFamily="34" charset="0"/>
              <a:buChar char="•"/>
            </a:pPr>
            <a:r>
              <a:rPr lang="en-US" dirty="0" smtClean="0"/>
              <a:t>minutes | 0-590 | 0 | minutes="15"</a:t>
            </a:r>
          </a:p>
          <a:p>
            <a:pPr marL="171450" indent="-171450">
              <a:buFont typeface="Arial" pitchFamily="34" charset="0"/>
              <a:buChar char="•"/>
            </a:pPr>
            <a:r>
              <a:rPr lang="en-US" dirty="0" smtClean="0"/>
              <a:t>hours | 0-23| * | hours="12"</a:t>
            </a:r>
          </a:p>
          <a:p>
            <a:pPr marL="171450" indent="-171450">
              <a:buFont typeface="Arial" pitchFamily="34" charset="0"/>
              <a:buChar char="•"/>
            </a:pPr>
            <a:r>
              <a:rPr lang="en-US" dirty="0" err="1" smtClean="0"/>
              <a:t>dayofmonth</a:t>
            </a:r>
            <a:r>
              <a:rPr lang="en-US" dirty="0" smtClean="0"/>
              <a:t> | 1-31 | * | </a:t>
            </a:r>
            <a:r>
              <a:rPr lang="en-US" dirty="0" err="1" smtClean="0"/>
              <a:t>dayofmonth</a:t>
            </a:r>
            <a:r>
              <a:rPr lang="en-US" dirty="0" smtClean="0"/>
              <a:t>="1"</a:t>
            </a:r>
          </a:p>
          <a:p>
            <a:pPr marL="171450" indent="-171450">
              <a:buFont typeface="Arial" pitchFamily="34" charset="0"/>
              <a:buChar char="•"/>
            </a:pPr>
            <a:r>
              <a:rPr lang="en-US" dirty="0" smtClean="0"/>
              <a:t>month | 1-12 or JAN-DEC | * | month="2"</a:t>
            </a:r>
          </a:p>
          <a:p>
            <a:pPr marL="171450" indent="-171450">
              <a:buFont typeface="Arial" pitchFamily="34" charset="0"/>
              <a:buChar char="•"/>
            </a:pPr>
            <a:r>
              <a:rPr lang="en-US" dirty="0" err="1" smtClean="0"/>
              <a:t>dayofweek</a:t>
            </a:r>
            <a:r>
              <a:rPr lang="en-US" dirty="0" smtClean="0"/>
              <a:t> | 1-7 or SUN-SAT | ? | </a:t>
            </a:r>
            <a:r>
              <a:rPr lang="en-US" dirty="0" err="1" smtClean="0"/>
              <a:t>dayofweek</a:t>
            </a:r>
            <a:r>
              <a:rPr lang="en-US" dirty="0" smtClean="0"/>
              <a:t>="1</a:t>
            </a:r>
            <a:r>
              <a:rPr lang="en-US" dirty="0" smtClean="0"/>
              <a:t>"</a:t>
            </a:r>
          </a:p>
          <a:p>
            <a:pPr marL="171450" indent="-171450">
              <a:buFont typeface="Arial" pitchFamily="34" charset="0"/>
              <a:buChar char="•"/>
            </a:pPr>
            <a:endParaRPr lang="en-US" dirty="0"/>
          </a:p>
          <a:p>
            <a:pPr marL="171450" indent="-171450">
              <a:buFont typeface="Arial" pitchFamily="34" charset="0"/>
              <a:buChar char="•"/>
            </a:pPr>
            <a:endParaRPr lang="en-US" dirty="0" smtClean="0"/>
          </a:p>
          <a:p>
            <a:pPr algn="ctr"/>
            <a:r>
              <a:rPr lang="en-US" dirty="0" smtClean="0"/>
              <a:t>(continued)</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056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(continued)</a:t>
            </a:r>
          </a:p>
          <a:p>
            <a:r>
              <a:rPr lang="en-US" dirty="0" smtClean="0"/>
              <a:t>Examples of &lt;</a:t>
            </a:r>
            <a:r>
              <a:rPr lang="en-US" dirty="0" err="1" smtClean="0"/>
              <a:t>CronSchedule</a:t>
            </a:r>
            <a:r>
              <a:rPr lang="en-US" dirty="0" smtClean="0"/>
              <a:t> /&gt;  element</a:t>
            </a:r>
            <a:r>
              <a:rPr lang="en-US" baseline="0" dirty="0" smtClean="0"/>
              <a:t> and attributes:</a:t>
            </a:r>
            <a:endParaRPr lang="en-US" dirty="0" smtClean="0"/>
          </a:p>
          <a:p>
            <a:r>
              <a:rPr lang="en-US" dirty="0" smtClean="0"/>
              <a:t>&lt;</a:t>
            </a:r>
            <a:r>
              <a:rPr lang="en-US" dirty="0" err="1" smtClean="0"/>
              <a:t>CronSchedule</a:t>
            </a:r>
            <a:r>
              <a:rPr lang="en-US" dirty="0" smtClean="0"/>
              <a:t> hours="10" /&gt; </a:t>
            </a:r>
          </a:p>
          <a:p>
            <a:r>
              <a:rPr lang="en-US" dirty="0" smtClean="0"/>
              <a:t>Run every day at 10 a.m.</a:t>
            </a:r>
          </a:p>
          <a:p>
            <a:r>
              <a:rPr lang="en-US" dirty="0" smtClean="0"/>
              <a:t>&lt;</a:t>
            </a:r>
            <a:r>
              <a:rPr lang="en-US" dirty="0" err="1" smtClean="0"/>
              <a:t>CronSchedule</a:t>
            </a:r>
            <a:r>
              <a:rPr lang="en-US" dirty="0" smtClean="0"/>
              <a:t> hours="0" /&gt; </a:t>
            </a:r>
          </a:p>
          <a:p>
            <a:r>
              <a:rPr lang="en-US" dirty="0" smtClean="0"/>
              <a:t>Run every night at midnight.</a:t>
            </a:r>
          </a:p>
          <a:p>
            <a:r>
              <a:rPr lang="en-US" dirty="0" smtClean="0"/>
              <a:t>&lt;</a:t>
            </a:r>
            <a:r>
              <a:rPr lang="en-US" dirty="0" err="1" smtClean="0"/>
              <a:t>CronSchedule</a:t>
            </a:r>
            <a:r>
              <a:rPr lang="en-US" dirty="0" smtClean="0"/>
              <a:t> minutes="15,45" /&gt; </a:t>
            </a:r>
          </a:p>
          <a:p>
            <a:r>
              <a:rPr lang="en-US" dirty="0" smtClean="0"/>
              <a:t>Run at 15 and 45 minutes after every hour. </a:t>
            </a:r>
          </a:p>
          <a:p>
            <a:r>
              <a:rPr lang="en-US" dirty="0" smtClean="0"/>
              <a:t>&lt;</a:t>
            </a:r>
            <a:r>
              <a:rPr lang="en-US" dirty="0" err="1" smtClean="0"/>
              <a:t>CronSchedule</a:t>
            </a:r>
            <a:r>
              <a:rPr lang="en-US" dirty="0" smtClean="0"/>
              <a:t> minutes="0/5" /&gt; </a:t>
            </a:r>
          </a:p>
          <a:p>
            <a:r>
              <a:rPr lang="en-US" dirty="0" smtClean="0"/>
              <a:t>Run every five minutes.</a:t>
            </a:r>
          </a:p>
          <a:p>
            <a:r>
              <a:rPr lang="en-US" dirty="0" smtClean="0"/>
              <a:t>&lt;</a:t>
            </a:r>
            <a:r>
              <a:rPr lang="en-US" dirty="0" err="1" smtClean="0"/>
              <a:t>CronSchedule</a:t>
            </a:r>
            <a:r>
              <a:rPr lang="en-US" dirty="0" smtClean="0"/>
              <a:t> hours="0" </a:t>
            </a:r>
            <a:r>
              <a:rPr lang="en-US" dirty="0" err="1" smtClean="0"/>
              <a:t>dayofmonth</a:t>
            </a:r>
            <a:r>
              <a:rPr lang="en-US" dirty="0" smtClean="0"/>
              <a:t>="1" /&gt; </a:t>
            </a:r>
          </a:p>
          <a:p>
            <a:r>
              <a:rPr lang="en-US" dirty="0" smtClean="0"/>
              <a:t>Run at midnight on the first day of the month.</a:t>
            </a:r>
          </a:p>
          <a:p>
            <a:r>
              <a:rPr lang="en-US" dirty="0" smtClean="0"/>
              <a:t>&lt;</a:t>
            </a:r>
            <a:r>
              <a:rPr lang="en-US" dirty="0" err="1" smtClean="0"/>
              <a:t>CronSchedule</a:t>
            </a:r>
            <a:r>
              <a:rPr lang="en-US" dirty="0" smtClean="0"/>
              <a:t> hours="12" </a:t>
            </a:r>
            <a:r>
              <a:rPr lang="en-US" dirty="0" err="1" smtClean="0"/>
              <a:t>dayofweek</a:t>
            </a:r>
            <a:r>
              <a:rPr lang="en-US" dirty="0" smtClean="0"/>
              <a:t>="MON-FRI" </a:t>
            </a:r>
            <a:r>
              <a:rPr lang="en-US" dirty="0" err="1" smtClean="0"/>
              <a:t>dayofmonth</a:t>
            </a:r>
            <a:r>
              <a:rPr lang="en-US" dirty="0" smtClean="0"/>
              <a:t>="?" /&gt; </a:t>
            </a:r>
          </a:p>
          <a:p>
            <a:r>
              <a:rPr lang="en-US" dirty="0" smtClean="0"/>
              <a:t>Run at noon every weekday (without regard to the day of the month).</a:t>
            </a:r>
          </a:p>
          <a:p>
            <a:r>
              <a:rPr lang="en-US" dirty="0" smtClean="0"/>
              <a:t>&lt;</a:t>
            </a:r>
            <a:r>
              <a:rPr lang="en-US" dirty="0" err="1" smtClean="0"/>
              <a:t>CronSchedule</a:t>
            </a:r>
            <a:r>
              <a:rPr lang="en-US" dirty="0" smtClean="0"/>
              <a:t> hours="22" </a:t>
            </a:r>
            <a:r>
              <a:rPr lang="en-US" dirty="0" err="1" smtClean="0"/>
              <a:t>dayofmonth</a:t>
            </a:r>
            <a:r>
              <a:rPr lang="en-US" dirty="0" smtClean="0"/>
              <a:t>="L" /&gt;  Run at 10 p.m. on the last day of every month.</a:t>
            </a:r>
          </a:p>
          <a:p>
            <a:r>
              <a:rPr lang="en-US" dirty="0" smtClean="0"/>
              <a:t>&lt;</a:t>
            </a:r>
            <a:r>
              <a:rPr lang="en-US" dirty="0" err="1" smtClean="0"/>
              <a:t>CronSchedule</a:t>
            </a:r>
            <a:r>
              <a:rPr lang="en-US" dirty="0" smtClean="0"/>
              <a:t> minutes="3" hours="8-18/2" </a:t>
            </a:r>
            <a:r>
              <a:rPr lang="en-US" dirty="0" err="1" smtClean="0"/>
              <a:t>dayofweek</a:t>
            </a:r>
            <a:r>
              <a:rPr lang="en-US" dirty="0" smtClean="0"/>
              <a:t>="1-5" </a:t>
            </a:r>
            <a:r>
              <a:rPr lang="en-US" dirty="0" err="1" smtClean="0"/>
              <a:t>dayofmonth</a:t>
            </a:r>
            <a:r>
              <a:rPr lang="en-US" dirty="0" smtClean="0"/>
              <a:t>="?"/&gt;</a:t>
            </a:r>
          </a:p>
          <a:p>
            <a:r>
              <a:rPr lang="en-US" dirty="0" smtClean="0"/>
              <a:t>Run 3 minutes after every other hour, 8:03 a.m. to 6:03 p.m., Monday through Friday.</a:t>
            </a:r>
          </a:p>
          <a:p>
            <a:r>
              <a:rPr lang="en-US" dirty="0" smtClean="0"/>
              <a:t>&lt;</a:t>
            </a:r>
            <a:r>
              <a:rPr lang="en-US" dirty="0" err="1" smtClean="0"/>
              <a:t>CronSchedule</a:t>
            </a:r>
            <a:r>
              <a:rPr lang="en-US" dirty="0" smtClean="0"/>
              <a:t> minutes="*/15" hours="0-8,18-23"/&gt;</a:t>
            </a:r>
          </a:p>
          <a:p>
            <a:r>
              <a:rPr lang="en-US" dirty="0" smtClean="0"/>
              <a:t>Run every 15 minutes after the hour, 12:15 a.m. to 8:45 a.m. and 6:15 p.m. to 11:45 p.m.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6259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a:t>
            </a:r>
            <a:r>
              <a:rPr lang="en-US" dirty="0"/>
              <a:t>with the standard values listed, there are special characters that give you more flexible options.</a:t>
            </a:r>
          </a:p>
          <a:p>
            <a:pPr marL="171450" indent="-171450">
              <a:buFont typeface="Arial" pitchFamily="34" charset="0"/>
              <a:buChar char="•"/>
            </a:pPr>
            <a:r>
              <a:rPr lang="en-US" dirty="0"/>
              <a:t>"*" means "all values". For example, </a:t>
            </a:r>
            <a:r>
              <a:rPr lang="en-US" dirty="0" err="1"/>
              <a:t>dayofmonth</a:t>
            </a:r>
            <a:r>
              <a:rPr lang="en-US" dirty="0"/>
              <a:t>="*" means run the process every day.</a:t>
            </a:r>
          </a:p>
          <a:p>
            <a:pPr marL="171450" indent="-171450">
              <a:buFont typeface="Arial" pitchFamily="34" charset="0"/>
              <a:buChar char="•"/>
            </a:pPr>
            <a:r>
              <a:rPr lang="en-US" dirty="0"/>
              <a:t>"?" is used only for </a:t>
            </a:r>
            <a:r>
              <a:rPr lang="en-US" dirty="0" err="1"/>
              <a:t>dayofmonth</a:t>
            </a:r>
            <a:r>
              <a:rPr lang="en-US" dirty="0"/>
              <a:t> and </a:t>
            </a:r>
            <a:r>
              <a:rPr lang="en-US" dirty="0" err="1"/>
              <a:t>dayofweek</a:t>
            </a:r>
            <a:r>
              <a:rPr lang="en-US" dirty="0"/>
              <a:t> attribute and means "without regard to this value" For example, hours="12" </a:t>
            </a:r>
            <a:r>
              <a:rPr lang="en-US" dirty="0" err="1"/>
              <a:t>dayofweek</a:t>
            </a:r>
            <a:r>
              <a:rPr lang="en-US" dirty="0"/>
              <a:t>="MON-FRI" </a:t>
            </a:r>
            <a:r>
              <a:rPr lang="en-US" dirty="0" err="1"/>
              <a:t>dayofmonth</a:t>
            </a:r>
            <a:r>
              <a:rPr lang="en-US" dirty="0"/>
              <a:t>="?" means "Run at noon every weekday (without regard to the day of the month)". </a:t>
            </a:r>
          </a:p>
          <a:p>
            <a:pPr marL="171450" indent="-171450">
              <a:buFont typeface="Arial" pitchFamily="34" charset="0"/>
              <a:buChar char="•"/>
            </a:pPr>
            <a:r>
              <a:rPr lang="en-US" dirty="0"/>
              <a:t>"," separates multiple values. For example, </a:t>
            </a:r>
            <a:r>
              <a:rPr lang="en-US" dirty="0" err="1"/>
              <a:t>dayofweek</a:t>
            </a:r>
            <a:r>
              <a:rPr lang="en-US" dirty="0"/>
              <a:t>="</a:t>
            </a:r>
            <a:r>
              <a:rPr lang="en-US" dirty="0" err="1"/>
              <a:t>MON,FRI</a:t>
            </a:r>
            <a:r>
              <a:rPr lang="en-US" dirty="0"/>
              <a:t>" means every Monday and Friday. Do not includes spaces after the comma.</a:t>
            </a:r>
          </a:p>
          <a:p>
            <a:pPr marL="171450" indent="-171450">
              <a:buFont typeface="Arial" pitchFamily="34" charset="0"/>
              <a:buChar char="•"/>
            </a:pPr>
            <a:r>
              <a:rPr lang="en-US" dirty="0"/>
              <a:t>"/" specifies increments. For example, minutes="0/15" means start at minute 0 and run every 15 minutes.</a:t>
            </a:r>
          </a:p>
          <a:p>
            <a:pPr marL="171450" indent="-171450">
              <a:buFont typeface="Arial" pitchFamily="34" charset="0"/>
              <a:buChar char="•"/>
            </a:pPr>
            <a:r>
              <a:rPr lang="en-US" dirty="0"/>
              <a:t>"L" is used only for </a:t>
            </a:r>
            <a:r>
              <a:rPr lang="en-US" dirty="0" err="1"/>
              <a:t>dayofmonth</a:t>
            </a:r>
            <a:r>
              <a:rPr lang="en-US" dirty="0"/>
              <a:t> and </a:t>
            </a:r>
            <a:r>
              <a:rPr lang="en-US" dirty="0" err="1"/>
              <a:t>dayofweek</a:t>
            </a:r>
            <a:r>
              <a:rPr lang="en-US" dirty="0"/>
              <a:t> and means "the last day of the month/week".</a:t>
            </a:r>
          </a:p>
          <a:p>
            <a:endParaRPr lang="en-US" dirty="0" smtClean="0"/>
          </a:p>
          <a:p>
            <a:r>
              <a:rPr lang="en-US" dirty="0" smtClean="0"/>
              <a:t>Once </a:t>
            </a:r>
            <a:r>
              <a:rPr lang="en-US" dirty="0"/>
              <a:t>a batch process has been scheduled, its </a:t>
            </a:r>
            <a:r>
              <a:rPr lang="en-US" dirty="0" err="1"/>
              <a:t>cron</a:t>
            </a:r>
            <a:r>
              <a:rPr lang="en-US" dirty="0"/>
              <a:t> schedule criteria and next run time are listed on the Batch Process Info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0996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batch process is API runnable, you can run the process from either the command line or a web </a:t>
            </a:r>
            <a:r>
              <a:rPr lang="en-US" dirty="0" smtClean="0"/>
              <a:t>service/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4014292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batch processes are instantiated by the ProcessesPlugin plugin. In the base application for ClaimCenter and TrainingApp, this plugin is implemented and points to a base application class called ProcessesPlugin. In the PolicyCenter, BillingCenter, and ContactManager base applications, the plugin is not implemented.</a:t>
            </a:r>
          </a:p>
          <a:p>
            <a:endParaRPr lang="en-US" dirty="0" smtClean="0"/>
          </a:p>
          <a:p>
            <a:r>
              <a:rPr lang="en-US" dirty="0" smtClean="0"/>
              <a:t>The ProcessesPlugin contains a switch statement that specifies, for each custom batch process type, the class to execute when the batch process runs. The class to execute can be either a Gosu class or Java class.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013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ProcessesPlugin contains a switch statement that specifies, for each custom batch process type, the class to execute when the batch process runs. The class to execute can be either a Gosu class or Java class. The class must extend the </a:t>
            </a:r>
            <a:r>
              <a:rPr lang="en-US" dirty="0" err="1" smtClean="0"/>
              <a:t>BatchProcessBase</a:t>
            </a:r>
            <a:r>
              <a:rPr lang="en-US" dirty="0" smtClean="0"/>
              <a:t> class, which takes care of the overhead for the batch process. The only method the class needs to implement is the </a:t>
            </a:r>
            <a:r>
              <a:rPr lang="en-US" dirty="0" err="1" smtClean="0"/>
              <a:t>doWork</a:t>
            </a:r>
            <a:r>
              <a:rPr lang="en-US" dirty="0" smtClean="0"/>
              <a:t>() method, which specifies the work unique to the batch process.</a:t>
            </a:r>
          </a:p>
          <a:p>
            <a:r>
              <a:rPr lang="en-US" dirty="0" smtClean="0"/>
              <a:t>Both predefined and custom batch processes are executed by the same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39127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 user can request a legal case report for an </a:t>
            </a:r>
            <a:r>
              <a:rPr lang="en-US" dirty="0" err="1" smtClean="0"/>
              <a:t>ABDoctor</a:t>
            </a:r>
            <a:r>
              <a:rPr lang="en-US" dirty="0" smtClean="0"/>
              <a:t> by clicking the "Request Case Report" button on the Details screen Person Info card. The response from the legal case report system should occur within a given timeframe. If a response has not been received in a timely fashion, then the legal report is considered overdue. A custom batch process periodically checks to see if there are any contacts with overdue legal report requests, and flags any contacts it finds.</a:t>
            </a:r>
            <a:br>
              <a:rPr lang="en-US" dirty="0" smtClean="0"/>
            </a:br>
            <a:endParaRPr lang="en-US" dirty="0" smtClean="0"/>
          </a:p>
          <a:p>
            <a:r>
              <a:rPr lang="en-US" dirty="0" smtClean="0"/>
              <a:t>In TrainingApp, you can request a legal case report that receives no response by requesting the report when ExternalApp is not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26318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62064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All batch processes listed in BatchProcessType are visible from the </a:t>
            </a:r>
            <a:r>
              <a:rPr lang="en-US" dirty="0" err="1" smtClean="0"/>
              <a:t>BatchProcessInfo</a:t>
            </a:r>
            <a:r>
              <a:rPr lang="en-US" dirty="0" smtClean="0"/>
              <a:t> page. </a:t>
            </a:r>
          </a:p>
          <a:p>
            <a:endParaRPr lang="en-US" dirty="0"/>
          </a:p>
          <a:p>
            <a:r>
              <a:rPr lang="en-US" dirty="0" smtClean="0"/>
              <a:t>Although a batch process </a:t>
            </a:r>
            <a:r>
              <a:rPr lang="en-US" dirty="0"/>
              <a:t>can have multiple usage </a:t>
            </a:r>
            <a:r>
              <a:rPr lang="en-US" dirty="0" smtClean="0"/>
              <a:t>types, every batch process must support at least one of the following usage types :</a:t>
            </a:r>
          </a:p>
          <a:p>
            <a:pPr marL="171450" indent="-171450">
              <a:buFont typeface="Arial" pitchFamily="34" charset="0"/>
              <a:buChar char="•"/>
            </a:pPr>
            <a:r>
              <a:rPr lang="en-US" dirty="0" smtClean="0"/>
              <a:t>Schedulable - Batch Process can be run on a regular schedule defined in scheduler-config.xml</a:t>
            </a:r>
          </a:p>
          <a:p>
            <a:pPr marL="171450" indent="-171450">
              <a:buFont typeface="Arial" pitchFamily="34" charset="0"/>
              <a:buChar char="•"/>
            </a:pPr>
            <a:r>
              <a:rPr lang="en-US" dirty="0" err="1" smtClean="0"/>
              <a:t>APIRunnable</a:t>
            </a:r>
            <a:r>
              <a:rPr lang="en-US" dirty="0" smtClean="0"/>
              <a:t> - Process can be started and stopped via the API</a:t>
            </a:r>
          </a:p>
          <a:p>
            <a:pPr marL="171450" indent="-171450">
              <a:buFont typeface="Arial" pitchFamily="34" charset="0"/>
              <a:buChar char="•"/>
            </a:pPr>
            <a:r>
              <a:rPr lang="en-US" dirty="0" err="1" smtClean="0"/>
              <a:t>UIRunnable</a:t>
            </a:r>
            <a:r>
              <a:rPr lang="en-US" dirty="0" smtClean="0"/>
              <a:t> - Process can be started and stopped via Batch Process Info page (and via the API)</a:t>
            </a:r>
          </a:p>
          <a:p>
            <a:pPr marL="171450" indent="-171450">
              <a:buFont typeface="Arial" pitchFamily="34" charset="0"/>
              <a:buChar char="•"/>
            </a:pPr>
            <a:r>
              <a:rPr lang="en-US" dirty="0" err="1" smtClean="0"/>
              <a:t>MaintenanceOnly</a:t>
            </a:r>
            <a:r>
              <a:rPr lang="en-US" dirty="0" smtClean="0"/>
              <a:t> - Process can be started only when the server is at maintenance run level (regardless of manner used to start it)</a:t>
            </a:r>
          </a:p>
          <a:p>
            <a:endParaRPr lang="en-US" dirty="0" smtClean="0"/>
          </a:p>
          <a:p>
            <a:r>
              <a:rPr lang="en-US" dirty="0" smtClean="0"/>
              <a:t>In the slide example, the </a:t>
            </a:r>
            <a:r>
              <a:rPr lang="en-US" dirty="0" err="1" smtClean="0"/>
              <a:t>FlagOverdueLegalReports</a:t>
            </a:r>
            <a:r>
              <a:rPr lang="en-US" dirty="0" smtClean="0"/>
              <a:t> typekey is associated with the </a:t>
            </a:r>
            <a:r>
              <a:rPr lang="en-US" dirty="0" err="1" smtClean="0"/>
              <a:t>APIRunnable</a:t>
            </a:r>
            <a:r>
              <a:rPr lang="en-US" dirty="0" smtClean="0"/>
              <a:t>, Schedulable, and </a:t>
            </a:r>
            <a:r>
              <a:rPr lang="en-US" dirty="0" err="1" smtClean="0"/>
              <a:t>UIRunnable</a:t>
            </a:r>
            <a:r>
              <a:rPr lang="en-US" dirty="0" smtClean="0"/>
              <a:t> typecodes. </a:t>
            </a:r>
          </a:p>
          <a:p>
            <a:endParaRPr lang="en-US" dirty="0"/>
          </a:p>
          <a:p>
            <a:r>
              <a:rPr lang="en-US" dirty="0" smtClean="0"/>
              <a:t>This means the batch process can be run from the API and the UI, and is also schedulable. It lacks the </a:t>
            </a:r>
            <a:r>
              <a:rPr lang="en-US" dirty="0" err="1" smtClean="0"/>
              <a:t>MaintenanceOnly</a:t>
            </a:r>
            <a:r>
              <a:rPr lang="en-US" dirty="0" smtClean="0"/>
              <a:t> code, which means it can be run regardless of the server level. If it had the </a:t>
            </a:r>
            <a:r>
              <a:rPr lang="en-US" dirty="0" err="1" smtClean="0"/>
              <a:t>MaintenanceOnly</a:t>
            </a:r>
            <a:r>
              <a:rPr lang="en-US" dirty="0" smtClean="0"/>
              <a:t> code, then the batch process could only be run while the server was at the maintenance run level.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3861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 classes must</a:t>
            </a:r>
            <a:r>
              <a:rPr lang="en-US" baseline="0" dirty="0" smtClean="0"/>
              <a:t> e</a:t>
            </a:r>
            <a:r>
              <a:rPr lang="en-US" dirty="0" smtClean="0"/>
              <a:t>xtend </a:t>
            </a:r>
            <a:r>
              <a:rPr lang="en-US" dirty="0" err="1" smtClean="0"/>
              <a:t>BatchProcessBase</a:t>
            </a:r>
            <a:r>
              <a:rPr lang="en-US" dirty="0" smtClean="0"/>
              <a:t> and have a construct() method that must call super(), passing appropriate typecode value. In addition, the custom batch process class must override a single function, </a:t>
            </a:r>
            <a:r>
              <a:rPr lang="en-US" dirty="0" err="1" smtClean="0"/>
              <a:t>doWork</a:t>
            </a:r>
            <a:r>
              <a:rPr lang="en-US" dirty="0" smtClean="0"/>
              <a:t>(), which does the work of the batch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50949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Batch processes do not have a "current" bundle. If a batch process needs to commit data, then you must create a bundle manually using the </a:t>
            </a:r>
            <a:r>
              <a:rPr lang="en-US" dirty="0" err="1" smtClean="0"/>
              <a:t>runWithNewBundle</a:t>
            </a:r>
            <a:r>
              <a:rPr lang="en-US" dirty="0" smtClean="0"/>
              <a:t>() method.</a:t>
            </a:r>
          </a:p>
          <a:p>
            <a:endParaRPr lang="en-US" dirty="0" smtClean="0"/>
          </a:p>
          <a:p>
            <a:r>
              <a:rPr lang="en-US" dirty="0" smtClean="0"/>
              <a:t>The </a:t>
            </a:r>
            <a:r>
              <a:rPr lang="en-US" dirty="0" err="1" smtClean="0"/>
              <a:t>runWithNewBundle</a:t>
            </a:r>
            <a:r>
              <a:rPr lang="en-US" dirty="0" smtClean="0"/>
              <a:t>() method takes a block as an input parameter. The block must name a bundle and then identify the code to execute (as shown in line 16 above).</a:t>
            </a:r>
          </a:p>
          <a:p>
            <a:r>
              <a:rPr lang="en-US" dirty="0" smtClean="0"/>
              <a:t>If you query for any objects, those objects initially belong to a read-only bundle. To modify the objects, you must copy them into your new bundle (as shown in line 35 above).</a:t>
            </a:r>
          </a:p>
          <a:p>
            <a:endParaRPr lang="en-US" dirty="0" smtClean="0"/>
          </a:p>
          <a:p>
            <a:r>
              <a:rPr lang="en-US" dirty="0" smtClean="0"/>
              <a:t>You do not need to manually commit the bundle. The </a:t>
            </a:r>
            <a:r>
              <a:rPr lang="en-US" dirty="0" err="1" smtClean="0"/>
              <a:t>runWithNewBundle</a:t>
            </a:r>
            <a:r>
              <a:rPr lang="en-US" dirty="0" smtClean="0"/>
              <a:t>() method executes an implicit commit() when it is done executing the block passed to it.</a:t>
            </a:r>
          </a:p>
          <a:p>
            <a:r>
              <a:rPr lang="en-US" dirty="0" smtClean="0"/>
              <a:t>When a batch process is run via the scheduler, there is no inherent user. However, a user is needed whenever data is committed to the database. Therefore, if a batch process is schedulable and commits data, then it must use the following syntax: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runWithNewBundle</a:t>
            </a:r>
            <a:r>
              <a:rPr lang="en-US" dirty="0" smtClean="0">
                <a:latin typeface="Courier New" pitchFamily="49" charset="0"/>
                <a:cs typeface="Courier New" pitchFamily="49" charset="0"/>
              </a:rPr>
              <a:t> ( \ bundle -&gt;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blockToExecute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userToUseWhenCommittingData</a:t>
            </a:r>
            <a:r>
              <a:rPr lang="en-US" dirty="0" smtClean="0">
                <a:latin typeface="Courier New" pitchFamily="49" charset="0"/>
                <a:cs typeface="Courier New" pitchFamily="49" charset="0"/>
              </a:rPr>
              <a:t> )</a:t>
            </a:r>
            <a:endParaRPr lang="en-US" dirty="0" smtClean="0"/>
          </a:p>
          <a:p>
            <a:endParaRPr lang="en-US" dirty="0" smtClean="0"/>
          </a:p>
          <a:p>
            <a:r>
              <a:rPr lang="en-US" dirty="0" smtClean="0"/>
              <a:t>If a batch process is likely to have many items to process each time it is run, then the items to process should be broken down into smaller chunks, and each chunk should be executed in its own transaction. This prevents problems that can arise from reading and then attempting to commit large amounts of data in a single transaction.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52933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applications except ClaimCenter, the ProcessesPlugin is not implemented. To implement the plugin, implement the </a:t>
            </a:r>
            <a:r>
              <a:rPr lang="en-US" dirty="0" err="1" smtClean="0"/>
              <a:t>IProcessesPlugin</a:t>
            </a:r>
            <a:r>
              <a:rPr lang="en-US" dirty="0" smtClean="0"/>
              <a:t> interface and override the </a:t>
            </a:r>
            <a:r>
              <a:rPr lang="en-US" dirty="0" err="1" smtClean="0"/>
              <a:t>createBatchProcess</a:t>
            </a:r>
            <a:r>
              <a:rPr lang="en-US" dirty="0" smtClean="0"/>
              <a:t> function as shown in the code below.</a:t>
            </a:r>
          </a:p>
          <a:p>
            <a:endParaRPr lang="en-US" dirty="0" smtClean="0"/>
          </a:p>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acme.ta.batch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gw.plugin.processing.IProcessesPlugin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gw.processes.BatchProcess</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acme.ta.batch.FlagUnverifiedBankAccountsBatch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class ProcessesPlugin implements </a:t>
            </a:r>
            <a:r>
              <a:rPr lang="en-US" dirty="0" err="1" smtClean="0">
                <a:latin typeface="Courier New" pitchFamily="49" charset="0"/>
                <a:cs typeface="Courier New" pitchFamily="49" charset="0"/>
              </a:rPr>
              <a:t>IProcessesPlugin</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construct()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override function </a:t>
            </a:r>
            <a:r>
              <a:rPr lang="en-US" dirty="0" err="1" smtClean="0">
                <a:latin typeface="Courier New" pitchFamily="49" charset="0"/>
                <a:cs typeface="Courier New" pitchFamily="49" charset="0"/>
              </a:rPr>
              <a:t>createBatchProcess</a:t>
            </a:r>
            <a:r>
              <a:rPr lang="en-US" dirty="0" smtClean="0">
                <a:latin typeface="Courier New" pitchFamily="49" charset="0"/>
                <a:cs typeface="Courier New" pitchFamily="49" charset="0"/>
              </a:rPr>
              <a:t>(type : BatchProcessType,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arguments : Object[]) : </a:t>
            </a:r>
            <a:r>
              <a:rPr lang="en-US" dirty="0" err="1" smtClean="0">
                <a:latin typeface="Courier New" pitchFamily="49" charset="0"/>
                <a:cs typeface="Courier New" pitchFamily="49" charset="0"/>
              </a:rPr>
              <a:t>BatchProcess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switch(type) {</a:t>
            </a:r>
          </a:p>
          <a:p>
            <a:r>
              <a:rPr lang="en-US" dirty="0" smtClean="0">
                <a:latin typeface="Courier New" pitchFamily="49" charset="0"/>
                <a:cs typeface="Courier New" pitchFamily="49" charset="0"/>
              </a:rPr>
              <a:t>      case </a:t>
            </a:r>
            <a:r>
              <a:rPr lang="en-US" dirty="0" err="1" smtClean="0">
                <a:latin typeface="Courier New" pitchFamily="49" charset="0"/>
                <a:cs typeface="Courier New" pitchFamily="49" charset="0"/>
              </a:rPr>
              <a:t>BatchProcessType.TC_FLAGUNVERIFIEDBANKACCOUNTS</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return new </a:t>
            </a:r>
            <a:r>
              <a:rPr lang="en-US" dirty="0" err="1" smtClean="0">
                <a:latin typeface="Courier New" pitchFamily="49" charset="0"/>
                <a:cs typeface="Courier New" pitchFamily="49" charset="0"/>
              </a:rPr>
              <a:t>FlagUnverifiedBankAccountsBatch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default:</a:t>
            </a:r>
          </a:p>
          <a:p>
            <a:r>
              <a:rPr lang="en-US" dirty="0" smtClean="0">
                <a:latin typeface="Courier New" pitchFamily="49" charset="0"/>
                <a:cs typeface="Courier New" pitchFamily="49" charset="0"/>
              </a:rPr>
              <a:t>        return null</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ClaimCenter</a:t>
            </a:r>
            <a:r>
              <a:rPr lang="en-US" baseline="0" dirty="0" smtClean="0"/>
              <a:t> and PolicyCenter, </a:t>
            </a:r>
            <a:r>
              <a:rPr lang="en-US" dirty="0" smtClean="0"/>
              <a:t> there is an existing ProcessesPlugin class. To implement a custom batch process, you must add a case statement to the switch statement as necessary.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11804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47138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you implement your batch processes class in Java, then you will need to compile the Java class and recopy it into the Guidewire directory structure. This is in the plugin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checkInitialConditions</a:t>
            </a:r>
            <a:r>
              <a:rPr lang="en-US" b="1" dirty="0" smtClean="0"/>
              <a:t>() : </a:t>
            </a:r>
            <a:r>
              <a:rPr lang="en-US" dirty="0" smtClean="0"/>
              <a:t>The base class implementation of </a:t>
            </a:r>
            <a:r>
              <a:rPr lang="en-US" dirty="0" err="1" smtClean="0"/>
              <a:t>checkInitialConditions</a:t>
            </a:r>
            <a:r>
              <a:rPr lang="en-US" dirty="0" smtClean="0"/>
              <a:t>() returns true. You can override this function and return false under situations where it doesn't make sense to execute the batch process. When false is returned, </a:t>
            </a:r>
            <a:r>
              <a:rPr lang="en-US" dirty="0" err="1" smtClean="0"/>
              <a:t>doWork</a:t>
            </a:r>
            <a:r>
              <a:rPr lang="en-US" dirty="0" smtClean="0"/>
              <a:t>() is NOT called.</a:t>
            </a:r>
          </a:p>
          <a:p>
            <a:endParaRPr lang="en-US" dirty="0" smtClean="0"/>
          </a:p>
          <a:p>
            <a:r>
              <a:rPr lang="en-US" b="1" dirty="0" err="1" smtClean="0"/>
              <a:t>requestTermination</a:t>
            </a:r>
            <a:r>
              <a:rPr lang="en-US" b="1" dirty="0" smtClean="0"/>
              <a:t>(): </a:t>
            </a:r>
            <a:r>
              <a:rPr lang="en-US" dirty="0" smtClean="0"/>
              <a:t>In some cases, the application wants to terminate a batch process, such as when...</a:t>
            </a:r>
          </a:p>
          <a:p>
            <a:pPr marL="171450" indent="-171450">
              <a:buFont typeface="Arial" pitchFamily="34" charset="0"/>
              <a:buChar char="•"/>
            </a:pPr>
            <a:r>
              <a:rPr lang="en-US" dirty="0" smtClean="0"/>
              <a:t>The process is run from the UI and the user clicks "Stop".</a:t>
            </a:r>
          </a:p>
          <a:p>
            <a:pPr marL="171450" indent="-171450">
              <a:buFont typeface="Arial" pitchFamily="34" charset="0"/>
              <a:buChar char="•"/>
            </a:pPr>
            <a:r>
              <a:rPr lang="en-US" dirty="0" smtClean="0"/>
              <a:t>The process is run from the API and the stop process command is received.</a:t>
            </a:r>
          </a:p>
          <a:p>
            <a:pPr marL="171450" indent="-171450">
              <a:buFont typeface="Arial" pitchFamily="34" charset="0"/>
              <a:buChar char="•"/>
            </a:pPr>
            <a:r>
              <a:rPr lang="en-US" dirty="0" smtClean="0"/>
              <a:t>The application is shutting down.</a:t>
            </a:r>
          </a:p>
          <a:p>
            <a:r>
              <a:rPr lang="en-US" dirty="0" smtClean="0"/>
              <a:t>When termination is requested, the application executes the </a:t>
            </a:r>
            <a:r>
              <a:rPr lang="en-US" dirty="0" err="1" smtClean="0"/>
              <a:t>requestTermination</a:t>
            </a:r>
            <a:r>
              <a:rPr lang="en-US" dirty="0" smtClean="0"/>
              <a:t>() method, which returns a </a:t>
            </a:r>
            <a:r>
              <a:rPr lang="en-US" dirty="0" err="1" smtClean="0"/>
              <a:t>boolean</a:t>
            </a:r>
            <a:r>
              <a:rPr lang="en-US" dirty="0" smtClean="0"/>
              <a:t>. The base class implementation returns True, which means "the batch process is able to terminate itself". False means "the batch process is not able to terminate itself".  Although you can return false from </a:t>
            </a:r>
            <a:r>
              <a:rPr lang="en-US" dirty="0" err="1" smtClean="0"/>
              <a:t>requestTermination</a:t>
            </a:r>
            <a:r>
              <a:rPr lang="en-US" dirty="0" smtClean="0"/>
              <a:t>(), Guidewire strongly recommends you design your batch process so that you actually can terminate the action. It is critical to understand that returning false does not prevent the application from shutting down or reducing the run level. The application delays shutdown or change in run level for a period of time. However, eventually the application continues to shut down or reduce run level independent of this batch process setting. Avoid this situation by designing your code to check and respect the </a:t>
            </a:r>
            <a:r>
              <a:rPr lang="en-US" dirty="0" err="1" smtClean="0"/>
              <a:t>TerminateRequested</a:t>
            </a:r>
            <a:r>
              <a:rPr lang="en-US" dirty="0" smtClean="0"/>
              <a:t> property.</a:t>
            </a:r>
          </a:p>
          <a:p>
            <a:endParaRPr lang="en-US" dirty="0" smtClean="0"/>
          </a:p>
          <a:p>
            <a:r>
              <a:rPr lang="en-US" b="1" dirty="0" smtClean="0"/>
              <a:t>Exclusive: </a:t>
            </a:r>
            <a:r>
              <a:rPr lang="en-US" dirty="0" smtClean="0"/>
              <a:t>The Exclusive property determines whether another instance of this batch process can start while this process is running. The base class implementation always returns true. Set this property to false if you want to prevent multiple instances of this property from running.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22065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operation is an arbitrary measure of batch process progress as defined by the developer. The Batch Process Info page automatically reports information on operations completed and fails. Custom batch processes can report operations completed and failed.</a:t>
            </a:r>
          </a:p>
          <a:p>
            <a:endParaRPr lang="en-US" dirty="0" smtClean="0"/>
          </a:p>
          <a:p>
            <a:r>
              <a:rPr lang="en-US" dirty="0" smtClean="0"/>
              <a:t>If an exception is thrown in a batch process, the batch process is considered "failed". The exception message is listed as the reason.</a:t>
            </a:r>
          </a:p>
          <a:p>
            <a:endParaRPr lang="en-US" dirty="0" smtClean="0"/>
          </a:p>
          <a:p>
            <a:r>
              <a:rPr lang="en-US" dirty="0" smtClean="0"/>
              <a:t>In addition to the properties and methods shown in the slide, the following are also available from </a:t>
            </a:r>
            <a:r>
              <a:rPr lang="en-US" dirty="0" err="1" smtClean="0"/>
              <a:t>BatchProcessBase</a:t>
            </a:r>
            <a:r>
              <a:rPr lang="en-US" dirty="0" smtClean="0"/>
              <a:t>:</a:t>
            </a:r>
          </a:p>
          <a:p>
            <a:pPr marL="171450" indent="-171450">
              <a:buFont typeface="Arial" pitchFamily="34" charset="0"/>
              <a:buChar char="•"/>
            </a:pPr>
            <a:r>
              <a:rPr lang="en-US" dirty="0" err="1" smtClean="0"/>
              <a:t>getDescription</a:t>
            </a:r>
            <a:r>
              <a:rPr lang="en-US" dirty="0" smtClean="0"/>
              <a:t>(), which returns the batch process type’s description. The base class gets this string from the batch's typekey description. You can override this method to change the description.</a:t>
            </a:r>
          </a:p>
          <a:p>
            <a:pPr marL="171450" indent="-171450">
              <a:buFont typeface="Arial" pitchFamily="34" charset="0"/>
              <a:buChar char="•"/>
            </a:pPr>
            <a:r>
              <a:rPr lang="en-US" dirty="0" err="1" smtClean="0"/>
              <a:t>getDetailStatus</a:t>
            </a:r>
            <a:r>
              <a:rPr lang="en-US" dirty="0" smtClean="0"/>
              <a:t>(), which returns the batch process type’s detailed status. The base class defines a default simple implementation. You can override this method to provide more useful detail information about the status of your batch process for the Admin user interface, particularly if your class experiences any error conditions.</a:t>
            </a:r>
          </a:p>
          <a:p>
            <a:pPr marL="171450" indent="-171450">
              <a:buFont typeface="Arial" pitchFamily="34" charset="0"/>
              <a:buChar char="•"/>
            </a:pPr>
            <a:r>
              <a:rPr lang="en-US" dirty="0"/>
              <a:t>.</a:t>
            </a:r>
            <a:r>
              <a:rPr lang="en-US" dirty="0" smtClean="0"/>
              <a:t>Progress, which dynamically returns the progress of the batch process. The base class returns text in the form "x of y" where x is the amount of operations completed and y is the total operations. If y is unknown, then just "x" is returned. These values are determined from the </a:t>
            </a:r>
            <a:r>
              <a:rPr lang="en-US" dirty="0" err="1" smtClean="0"/>
              <a:t>OperationsCompleted</a:t>
            </a:r>
            <a:r>
              <a:rPr lang="en-US" dirty="0" smtClean="0"/>
              <a:t> and </a:t>
            </a:r>
            <a:r>
              <a:rPr lang="en-US" dirty="0" err="1" smtClean="0"/>
              <a:t>OperationsExpected</a:t>
            </a:r>
            <a:r>
              <a:rPr lang="en-US" dirty="0" smtClean="0"/>
              <a:t> properties. You can override the Progress getter to change this behavior.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861719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a:t>
            </a:r>
            <a:r>
              <a:rPr lang="en-US" dirty="0" smtClean="0"/>
              <a:t>Scheduled, run from the UI, run from the web service API. Scheduled is the most common way.</a:t>
            </a:r>
          </a:p>
          <a:p>
            <a:r>
              <a:rPr lang="en-US" dirty="0" smtClean="0"/>
              <a:t>2) </a:t>
            </a:r>
            <a:r>
              <a:rPr lang="en-US" dirty="0" smtClean="0"/>
              <a:t>The categories of a BatchProcessType typecode determines how the batch process can be run (from the UI, scheduled, from the API, or/or in maintenance level).</a:t>
            </a:r>
          </a:p>
          <a:p>
            <a:r>
              <a:rPr lang="en-US" dirty="0" smtClean="0"/>
              <a:t>3) </a:t>
            </a:r>
            <a:r>
              <a:rPr lang="en-US" dirty="0" smtClean="0"/>
              <a:t>It depends on the application. For ClaimCenter, the plugin is already implemented and you only need to modify it. For all other applications, you must implement the plugin.</a:t>
            </a:r>
          </a:p>
          <a:p>
            <a:r>
              <a:rPr lang="en-US" dirty="0" smtClean="0"/>
              <a:t>4) </a:t>
            </a:r>
            <a:r>
              <a:rPr lang="en-US" dirty="0" smtClean="0"/>
              <a:t>Only the </a:t>
            </a:r>
            <a:r>
              <a:rPr lang="en-US" dirty="0" err="1" smtClean="0"/>
              <a:t>doWork</a:t>
            </a:r>
            <a:r>
              <a:rPr lang="en-US" dirty="0" smtClean="0"/>
              <a:t>() method is required.</a:t>
            </a:r>
          </a:p>
          <a:p>
            <a:r>
              <a:rPr lang="en-US" dirty="0" smtClean="0"/>
              <a:t>5) </a:t>
            </a:r>
            <a:r>
              <a:rPr lang="en-US" dirty="0" smtClean="0"/>
              <a:t>The code must create a new bundle using runWithNewBundle() and add the entities to be changes and committed to that bundle.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batch processes do all their work on the batch server within a single process. If the Guidewire application is installed as a cluster, then you can distribute the work of process-intensive tasks across multiple servers. The mechanism that manages the distribution of work is called a work queue (or sometimes a distributed work queue). In a Guidewire cluster, worker processes can run in parallel on multiple servers. Worker processes are not restricted to running on the batch server. The batch process that supports workers is a writer. A writer is a schedulable batch process that runs only on the batch server. A writer loads a queue with work items to be completed by one or more workers. Together, the arrangement of workers, a writer, and a queue make up a distributed work queue. Distributed work queues have an advantage because multiple servers in a cluster can share processing. Each work queue concerns itself with a specific task. For more information on distributed work queues, refer to the application's System Administration Guide. Batch processes are documented in each application's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54384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predefined batch processes perform "core functionality". They can act on a single entity such as the activity escalation batch process, which executes against instances of the Activity entity or perform global actions such as the database statistics batch processes, which executes against the entire system</a:t>
            </a:r>
            <a:r>
              <a:rPr lang="en-US" dirty="0"/>
              <a:t>.</a:t>
            </a:r>
            <a:endParaRPr lang="en-US" dirty="0" smtClean="0"/>
          </a:p>
          <a:p>
            <a:endParaRPr lang="en-US" dirty="0" smtClean="0"/>
          </a:p>
          <a:p>
            <a:r>
              <a:rPr lang="en-US" dirty="0" smtClean="0"/>
              <a:t>The activity escalation batch process executes against every activity. When it finds an activity with a non-null due date that is open past its escalation date and has not yet been escalated, it runs the activity escalation rule set for that activity. Developers cannot directly configure the batch process itself. For example, they cannot modify the batch process to execute against only high priority activities. However, developers can indirectly configure the batch process by configuring the activity escalation rule set. For example, they can add a rule condition that prevented other rules from being run if the activity was not high priority.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602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batch processes can be created as of the applications released on the Carbon platform:</a:t>
            </a:r>
          </a:p>
          <a:p>
            <a:pPr marL="171450" indent="-171450">
              <a:buFont typeface="Arial" pitchFamily="34" charset="0"/>
              <a:buChar char="•"/>
            </a:pPr>
            <a:r>
              <a:rPr lang="en-US" dirty="0" smtClean="0"/>
              <a:t>ClaimCenter 6.0 (and later)</a:t>
            </a:r>
          </a:p>
          <a:p>
            <a:pPr marL="171450" indent="-171450">
              <a:buFont typeface="Arial" pitchFamily="34" charset="0"/>
              <a:buChar char="•"/>
            </a:pPr>
            <a:r>
              <a:rPr lang="en-US" dirty="0" smtClean="0"/>
              <a:t>PolicyCenter 4.0 (and later)</a:t>
            </a:r>
          </a:p>
          <a:p>
            <a:pPr marL="171450" indent="-171450">
              <a:buFont typeface="Arial" pitchFamily="34" charset="0"/>
              <a:buChar char="•"/>
            </a:pPr>
            <a:r>
              <a:rPr lang="en-US" dirty="0" smtClean="0"/>
              <a:t>BillingCenter 3.0 (and later)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95441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batch process immediately is also known as "run on demand".</a:t>
            </a:r>
          </a:p>
          <a:p>
            <a:endParaRPr lang="en-US" dirty="0" smtClean="0"/>
          </a:p>
          <a:p>
            <a:r>
              <a:rPr lang="en-US" dirty="0" smtClean="0"/>
              <a:t>By default, a given batch process can only be run using a specific set of options. However, this is controlled by the BatchProcessType typelist, which is modifiable. So you can theoretically configure the system to allow a given batch process to run in ways other than its initial configuration.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08768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batch process is listed in the BatchProcessType typelist. For predefined batch processes, the Internal property is true.</a:t>
            </a:r>
          </a:p>
          <a:p>
            <a:endParaRPr lang="en-US" dirty="0" smtClean="0"/>
          </a:p>
          <a:p>
            <a:r>
              <a:rPr lang="en-US" dirty="0" smtClean="0"/>
              <a:t>Every batch process has one or more typecode categories from the </a:t>
            </a:r>
            <a:r>
              <a:rPr lang="en-US" dirty="0" err="1" smtClean="0"/>
              <a:t>BatchProcessTypeUsage</a:t>
            </a:r>
            <a:r>
              <a:rPr lang="en-US" dirty="0" smtClean="0"/>
              <a:t> typelist. This defines the circumstances under which the batch process can be executed. For example, </a:t>
            </a:r>
            <a:r>
              <a:rPr lang="en-US" dirty="0" err="1" smtClean="0"/>
              <a:t>ActivityEsc</a:t>
            </a:r>
            <a:r>
              <a:rPr lang="en-US" dirty="0" smtClean="0"/>
              <a:t> is the activity escalation batch process. It has two categories: Schedulable and </a:t>
            </a:r>
            <a:r>
              <a:rPr lang="en-US" dirty="0" err="1" smtClean="0"/>
              <a:t>UIRunnable</a:t>
            </a:r>
            <a:r>
              <a:rPr lang="en-US" dirty="0" smtClean="0"/>
              <a:t>. This means the batch process can be scheduled or run from the batch process UI. It can also be run from an API, as every batch process that is UI runnable is inherently API runnable. However, it is not limited to being run only in maintenance mode.</a:t>
            </a:r>
          </a:p>
          <a:p>
            <a:r>
              <a:rPr lang="en-US" dirty="0" smtClean="0"/>
              <a:t>You can add additional typecodes to the BatchProcessType typelist. This is one step in creating custom batch processes. However, you cannot add typecodes to the </a:t>
            </a:r>
            <a:r>
              <a:rPr lang="en-US" dirty="0" err="1" smtClean="0"/>
              <a:t>BatchProcessTypeUsage</a:t>
            </a:r>
            <a:r>
              <a:rPr lang="en-US" dirty="0" smtClean="0"/>
              <a:t>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7983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Guidewire messaging to launch external processes upon completion of a batch process. For example, you could write records to a file or database table as the batch process handles each transaction. After the batch process has handled all transactions, the data can be submitted to a downstream system.</a:t>
            </a:r>
          </a:p>
          <a:p>
            <a:endParaRPr lang="en-US" dirty="0" smtClean="0"/>
          </a:p>
          <a:p>
            <a:r>
              <a:rPr lang="en-US" dirty="0" smtClean="0"/>
              <a:t>To coordinate this activity, use the </a:t>
            </a:r>
            <a:r>
              <a:rPr lang="en-US" dirty="0" err="1" smtClean="0"/>
              <a:t>ProcessHistory</a:t>
            </a:r>
            <a:r>
              <a:rPr lang="en-US" dirty="0" smtClean="0"/>
              <a:t> entity. As a batch process starts, the Guidewire application fires a </a:t>
            </a:r>
            <a:r>
              <a:rPr lang="en-US" dirty="0" err="1" smtClean="0"/>
              <a:t>ProcessHistoryAdded</a:t>
            </a:r>
            <a:r>
              <a:rPr lang="en-US" dirty="0" smtClean="0"/>
              <a:t> event. As the status of the process changes, the application fires a </a:t>
            </a:r>
            <a:r>
              <a:rPr lang="en-US" dirty="0" err="1" smtClean="0"/>
              <a:t>ProcessHistoryChanged</a:t>
            </a:r>
            <a:r>
              <a:rPr lang="en-US" dirty="0" smtClean="0"/>
              <a:t> event. When the application catches a </a:t>
            </a:r>
            <a:r>
              <a:rPr lang="en-US" dirty="0" err="1" smtClean="0"/>
              <a:t>ProcessHistoryChanged</a:t>
            </a:r>
            <a:r>
              <a:rPr lang="en-US" dirty="0" smtClean="0"/>
              <a:t> event, the </a:t>
            </a:r>
            <a:r>
              <a:rPr lang="en-US" dirty="0" err="1" smtClean="0"/>
              <a:t>processHistory.CompletionTime</a:t>
            </a:r>
            <a:r>
              <a:rPr lang="en-US" dirty="0" smtClean="0"/>
              <a:t> property contains the </a:t>
            </a:r>
            <a:r>
              <a:rPr lang="en-US" dirty="0" err="1" smtClean="0"/>
              <a:t>datestamp</a:t>
            </a:r>
            <a:r>
              <a:rPr lang="en-US" dirty="0" smtClean="0"/>
              <a:t> in a </a:t>
            </a:r>
            <a:r>
              <a:rPr lang="en-US" dirty="0" err="1" smtClean="0"/>
              <a:t>datetime</a:t>
            </a:r>
            <a:r>
              <a:rPr lang="en-US" dirty="0" smtClean="0"/>
              <a: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1214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 </a:t>
            </a:r>
            <a:r>
              <a:rPr lang="en-US" dirty="0" smtClean="0"/>
              <a:t>2014</a:t>
            </a:r>
            <a:endParaRPr lang="en-US" dirty="0"/>
          </a:p>
        </p:txBody>
      </p:sp>
      <p:sp>
        <p:nvSpPr>
          <p:cNvPr id="3" name="Title 2"/>
          <p:cNvSpPr>
            <a:spLocks noGrp="1"/>
          </p:cNvSpPr>
          <p:nvPr>
            <p:ph type="ctrTitle"/>
          </p:nvPr>
        </p:nvSpPr>
        <p:spPr/>
        <p:txBody>
          <a:bodyPr/>
          <a:lstStyle/>
          <a:p>
            <a:r>
              <a:rPr lang="en-US" dirty="0"/>
              <a:t>Batch Processes</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solidFill>
                  <a:schemeClr val="bg1"/>
                </a:solidFill>
              </a:rPr>
              <a:t>Running batch processes</a:t>
            </a:r>
          </a:p>
          <a:p>
            <a:r>
              <a:rPr lang="en-US" dirty="0"/>
              <a:t>Custom batch processes</a:t>
            </a:r>
          </a:p>
          <a:p>
            <a:endParaRPr lang="en-US" dirty="0"/>
          </a:p>
        </p:txBody>
      </p:sp>
    </p:spTree>
    <p:extLst>
      <p:ext uri="{BB962C8B-B14F-4D97-AF65-F5344CB8AC3E}">
        <p14:creationId xmlns:p14="http://schemas.microsoft.com/office/powerpoint/2010/main" val="621178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c3f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88" y="2544223"/>
            <a:ext cx="1965886" cy="1418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9263" b="22852"/>
          <a:stretch/>
        </p:blipFill>
        <p:spPr bwMode="auto">
          <a:xfrm>
            <a:off x="2817498" y="939800"/>
            <a:ext cx="5978411" cy="3711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Batch Process Info Screen</a:t>
            </a:r>
            <a:endParaRPr lang="en-US" dirty="0"/>
          </a:p>
        </p:txBody>
      </p:sp>
      <p:sp>
        <p:nvSpPr>
          <p:cNvPr id="4" name="Content Placeholder 3"/>
          <p:cNvSpPr>
            <a:spLocks noGrp="1"/>
          </p:cNvSpPr>
          <p:nvPr>
            <p:ph idx="1"/>
          </p:nvPr>
        </p:nvSpPr>
        <p:spPr>
          <a:xfrm>
            <a:off x="519113" y="5410200"/>
            <a:ext cx="8318500" cy="990600"/>
          </a:xfrm>
        </p:spPr>
        <p:txBody>
          <a:bodyPr/>
          <a:lstStyle/>
          <a:p>
            <a:r>
              <a:rPr lang="en-US" dirty="0"/>
              <a:t>Screen used to run batch processes on demand and view additional status information</a:t>
            </a:r>
          </a:p>
          <a:p>
            <a:pPr lvl="1"/>
            <a:r>
              <a:rPr lang="en-US" dirty="0"/>
              <a:t>To view Internal Tools, press </a:t>
            </a:r>
            <a:r>
              <a:rPr lang="en-US" dirty="0" err="1" smtClean="0"/>
              <a:t>ALT+SHIFT+T</a:t>
            </a:r>
            <a:endParaRPr lang="en-US" dirty="0"/>
          </a:p>
          <a:p>
            <a:endParaRPr lang="en-US" dirty="0"/>
          </a:p>
        </p:txBody>
      </p:sp>
      <p:sp>
        <p:nvSpPr>
          <p:cNvPr id="10" name="Rounded Rectangle 9"/>
          <p:cNvSpPr/>
          <p:nvPr/>
        </p:nvSpPr>
        <p:spPr bwMode="auto">
          <a:xfrm>
            <a:off x="2804796" y="1816100"/>
            <a:ext cx="1767203"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0" idx="1"/>
          </p:cNvCxnSpPr>
          <p:nvPr/>
        </p:nvCxnSpPr>
        <p:spPr bwMode="auto">
          <a:xfrm rot="10800000" flipV="1">
            <a:off x="1371604" y="1990276"/>
            <a:ext cx="1433193" cy="1354056"/>
          </a:xfrm>
          <a:prstGeom prst="bentConnector3">
            <a:avLst>
              <a:gd name="adj1" fmla="val 11010"/>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3" name="Rounded Rectangle 12"/>
          <p:cNvSpPr/>
          <p:nvPr/>
        </p:nvSpPr>
        <p:spPr bwMode="auto">
          <a:xfrm>
            <a:off x="602588" y="4228992"/>
            <a:ext cx="1965886" cy="389395"/>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Filter the display</a:t>
            </a:r>
            <a:endParaRPr lang="en-US" dirty="0">
              <a:solidFill>
                <a:schemeClr val="bg1"/>
              </a:solidFill>
            </a:endParaRPr>
          </a:p>
        </p:txBody>
      </p:sp>
    </p:spTree>
    <p:extLst>
      <p:ext uri="{BB962C8B-B14F-4D97-AF65-F5344CB8AC3E}">
        <p14:creationId xmlns:p14="http://schemas.microsoft.com/office/powerpoint/2010/main" val="26554138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and History cards</a:t>
            </a:r>
          </a:p>
        </p:txBody>
      </p:sp>
      <p:sp>
        <p:nvSpPr>
          <p:cNvPr id="3" name="Content Placeholder 2"/>
          <p:cNvSpPr>
            <a:spLocks noGrp="1"/>
          </p:cNvSpPr>
          <p:nvPr>
            <p:ph sz="half" idx="2"/>
          </p:nvPr>
        </p:nvSpPr>
        <p:spPr>
          <a:xfrm>
            <a:off x="6310260" y="914401"/>
            <a:ext cx="2513700" cy="5475289"/>
          </a:xfrm>
        </p:spPr>
        <p:txBody>
          <a:bodyPr/>
          <a:lstStyle/>
          <a:p>
            <a:r>
              <a:rPr lang="en-US" dirty="0"/>
              <a:t>Appear below list of batch processes</a:t>
            </a:r>
          </a:p>
          <a:p>
            <a:r>
              <a:rPr lang="en-US" dirty="0"/>
              <a:t>Details information about selected batch process</a:t>
            </a:r>
          </a:p>
          <a:p>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549900" cy="295116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4191000"/>
            <a:ext cx="8216236"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105400" y="4270642"/>
            <a:ext cx="120486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sp>
        <p:nvSpPr>
          <p:cNvPr id="8" name="Rounded Rectangle 7"/>
          <p:cNvSpPr/>
          <p:nvPr/>
        </p:nvSpPr>
        <p:spPr bwMode="auto">
          <a:xfrm>
            <a:off x="6629400" y="4249871"/>
            <a:ext cx="13716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failed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cxnSp>
        <p:nvCxnSpPr>
          <p:cNvPr id="6" name="Straight Arrow Connector 5"/>
          <p:cNvCxnSpPr>
            <a:stCxn id="7" idx="2"/>
          </p:cNvCxnSpPr>
          <p:nvPr/>
        </p:nvCxnSpPr>
        <p:spPr bwMode="auto">
          <a:xfrm>
            <a:off x="5707830" y="4888313"/>
            <a:ext cx="375470" cy="521887"/>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cxnSp>
        <p:nvCxnSpPr>
          <p:cNvPr id="10" name="Straight Arrow Connector 9"/>
          <p:cNvCxnSpPr>
            <a:stCxn id="8" idx="2"/>
          </p:cNvCxnSpPr>
          <p:nvPr/>
        </p:nvCxnSpPr>
        <p:spPr bwMode="auto">
          <a:xfrm flipH="1">
            <a:off x="7162800" y="4867542"/>
            <a:ext cx="152400" cy="542658"/>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123193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the UI</a:t>
            </a:r>
          </a:p>
        </p:txBody>
      </p:sp>
      <p:sp>
        <p:nvSpPr>
          <p:cNvPr id="3" name="Content Placeholder 2"/>
          <p:cNvSpPr>
            <a:spLocks noGrp="1"/>
          </p:cNvSpPr>
          <p:nvPr>
            <p:ph idx="1"/>
          </p:nvPr>
        </p:nvSpPr>
        <p:spPr>
          <a:xfrm>
            <a:off x="519113" y="4953000"/>
            <a:ext cx="8318500" cy="1447800"/>
          </a:xfrm>
        </p:spPr>
        <p:txBody>
          <a:bodyPr/>
          <a:lstStyle/>
          <a:p>
            <a:r>
              <a:rPr lang="en-US" dirty="0"/>
              <a:t>To run a batch process manually, click Run</a:t>
            </a:r>
          </a:p>
          <a:p>
            <a:pPr lvl="1"/>
            <a:r>
              <a:rPr lang="en-US" dirty="0"/>
              <a:t>Batch process execution begins immediately</a:t>
            </a:r>
          </a:p>
          <a:p>
            <a:pPr lvl="1"/>
            <a:r>
              <a:rPr lang="en-US" dirty="0"/>
              <a:t>While batch process is running, Status column lists the process as "Running"</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8039100" cy="37044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4673600" y="2857500"/>
            <a:ext cx="488949"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668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batch process</a:t>
            </a:r>
          </a:p>
        </p:txBody>
      </p:sp>
      <p:sp>
        <p:nvSpPr>
          <p:cNvPr id="3" name="Content Placeholder 2"/>
          <p:cNvSpPr>
            <a:spLocks noGrp="1"/>
          </p:cNvSpPr>
          <p:nvPr>
            <p:ph idx="1"/>
          </p:nvPr>
        </p:nvSpPr>
        <p:spPr>
          <a:xfrm>
            <a:off x="519113" y="4724400"/>
            <a:ext cx="8318500" cy="1676400"/>
          </a:xfrm>
        </p:spPr>
        <p:txBody>
          <a:bodyPr/>
          <a:lstStyle/>
          <a:p>
            <a:r>
              <a:rPr lang="en-US" dirty="0" smtClean="0"/>
              <a:t>Defines batch </a:t>
            </a:r>
            <a:r>
              <a:rPr lang="en-US" dirty="0"/>
              <a:t>process </a:t>
            </a:r>
            <a:r>
              <a:rPr lang="en-US" dirty="0" smtClean="0"/>
              <a:t>schedules</a:t>
            </a:r>
          </a:p>
          <a:p>
            <a:pPr lvl="1"/>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config\scheduler\scheduler-config.xml</a:t>
            </a:r>
            <a:r>
              <a:rPr lang="en-US" dirty="0" smtClean="0"/>
              <a:t> </a:t>
            </a:r>
          </a:p>
          <a:p>
            <a:r>
              <a:rPr lang="en-US" dirty="0" smtClean="0"/>
              <a:t>&lt;</a:t>
            </a:r>
            <a:r>
              <a:rPr lang="en-US" dirty="0" err="1" smtClean="0"/>
              <a:t>CronSchedule</a:t>
            </a:r>
            <a:r>
              <a:rPr lang="en-US" dirty="0" smtClean="0"/>
              <a:t>…\&gt; attributes define when </a:t>
            </a:r>
            <a:r>
              <a:rPr lang="en-US" dirty="0"/>
              <a:t>process </a:t>
            </a:r>
            <a:r>
              <a:rPr lang="en-US" dirty="0" smtClean="0"/>
              <a:t>runs</a:t>
            </a:r>
            <a:endParaRPr lang="en-US" dirty="0"/>
          </a:p>
          <a:p>
            <a:r>
              <a:rPr lang="en-US" dirty="0" smtClean="0"/>
              <a:t>Restart server to deploy your changes</a:t>
            </a:r>
            <a:endParaRPr lang="en-US" dirty="0"/>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1800" cy="36929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26545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095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batch processes</a:t>
            </a:r>
          </a:p>
        </p:txBody>
      </p:sp>
      <p:sp>
        <p:nvSpPr>
          <p:cNvPr id="3" name="Content Placeholder 2"/>
          <p:cNvSpPr>
            <a:spLocks noGrp="1"/>
          </p:cNvSpPr>
          <p:nvPr>
            <p:ph idx="1"/>
          </p:nvPr>
        </p:nvSpPr>
        <p:spPr>
          <a:xfrm>
            <a:off x="519113" y="4724400"/>
            <a:ext cx="8318500" cy="1676400"/>
          </a:xfrm>
        </p:spPr>
        <p:txBody>
          <a:bodyPr/>
          <a:lstStyle/>
          <a:p>
            <a:r>
              <a:rPr lang="en-US" dirty="0"/>
              <a:t>Once </a:t>
            </a:r>
            <a:r>
              <a:rPr lang="en-US" dirty="0" smtClean="0"/>
              <a:t>scheduled</a:t>
            </a:r>
            <a:r>
              <a:rPr lang="en-US" dirty="0"/>
              <a:t>, </a:t>
            </a:r>
            <a:r>
              <a:rPr lang="en-US" dirty="0" smtClean="0"/>
              <a:t>the batch process screen shows </a:t>
            </a:r>
          </a:p>
          <a:p>
            <a:pPr lvl="1"/>
            <a:r>
              <a:rPr lang="en-US" dirty="0" err="1" smtClean="0"/>
              <a:t>Cron</a:t>
            </a:r>
            <a:r>
              <a:rPr lang="en-US" dirty="0" smtClean="0"/>
              <a:t> </a:t>
            </a:r>
            <a:r>
              <a:rPr lang="en-US" dirty="0"/>
              <a:t>schedule </a:t>
            </a:r>
            <a:r>
              <a:rPr lang="en-US" dirty="0" smtClean="0"/>
              <a:t>criteria</a:t>
            </a:r>
          </a:p>
          <a:p>
            <a:pPr lvl="1"/>
            <a:r>
              <a:rPr lang="en-US" dirty="0" smtClean="0"/>
              <a:t>Next </a:t>
            </a:r>
            <a:r>
              <a:rPr lang="en-US" dirty="0"/>
              <a:t>run </a:t>
            </a:r>
            <a:r>
              <a:rPr lang="en-US" dirty="0" smtClean="0"/>
              <a:t>time</a:t>
            </a:r>
            <a:endParaRPr lang="en-US" dirty="0"/>
          </a:p>
        </p:txBody>
      </p:sp>
      <p:sp>
        <p:nvSpPr>
          <p:cNvPr id="4" name="Rectangle 3"/>
          <p:cNvSpPr/>
          <p:nvPr/>
        </p:nvSpPr>
        <p:spPr>
          <a:xfrm>
            <a:off x="533400" y="2438400"/>
            <a:ext cx="8229600" cy="200362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smtClean="0">
                <a:solidFill>
                  <a:srgbClr val="000080"/>
                </a:solidFill>
                <a:latin typeface="Courier New"/>
                <a:ea typeface="Times New Roman"/>
                <a:cs typeface="Times New Roman"/>
              </a:rPr>
              <a:t>ProcessSchedule</a:t>
            </a:r>
            <a:r>
              <a:rPr lang="en-US" b="1" dirty="0">
                <a:solidFill>
                  <a:srgbClr val="000080"/>
                </a:solidFill>
                <a:latin typeface="Courier New"/>
                <a:ea typeface="Times New Roman"/>
                <a:cs typeface="Times New Roman"/>
              </a:rPr>
              <a:t> </a:t>
            </a:r>
            <a:r>
              <a:rPr lang="en-US" b="1" dirty="0">
                <a:solidFill>
                  <a:srgbClr val="0000FF"/>
                </a:solidFill>
                <a:latin typeface="Courier New"/>
                <a:ea typeface="Times New Roman"/>
                <a:cs typeface="Times New Roman"/>
              </a:rPr>
              <a:t>process</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a:t>
            </a:r>
            <a:r>
              <a:rPr lang="en-US" b="1" dirty="0" err="1" smtClean="0">
                <a:solidFill>
                  <a:srgbClr val="008000"/>
                </a:solidFill>
                <a:latin typeface="Courier New"/>
                <a:ea typeface="Times New Roman"/>
                <a:cs typeface="Times New Roman"/>
              </a:rPr>
              <a:t>ABContactScoring</a:t>
            </a:r>
            <a:r>
              <a:rPr lang="en-US" b="1" dirty="0" smtClean="0">
                <a:solidFill>
                  <a:srgbClr val="008000"/>
                </a:solidFill>
                <a:latin typeface="Courier New"/>
                <a:ea typeface="Times New Roman"/>
                <a:cs typeface="Times New Roman"/>
              </a:rPr>
              <a:t>"</a:t>
            </a:r>
            <a:r>
              <a:rPr lang="en-US" b="1" dirty="0" smtClean="0">
                <a:solidFill>
                  <a:schemeClr val="bg1"/>
                </a:solidFill>
                <a:latin typeface="Courier New"/>
                <a:ea typeface="Times New Roman"/>
                <a:cs typeface="Times New Roman"/>
              </a:rPr>
              <a:t>&gt;</a:t>
            </a:r>
            <a:endParaRPr lang="en-US" b="1" dirty="0">
              <a:solidFill>
                <a:srgbClr val="008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	&lt;</a:t>
            </a:r>
            <a:r>
              <a:rPr lang="en-US" b="1" dirty="0" err="1" smtClean="0">
                <a:solidFill>
                  <a:srgbClr val="000080"/>
                </a:solidFill>
                <a:latin typeface="Courier New"/>
                <a:ea typeface="Times New Roman"/>
                <a:cs typeface="Times New Roman"/>
              </a:rPr>
              <a:t>CronSchedule</a:t>
            </a:r>
            <a:r>
              <a:rPr lang="en-US" b="1" dirty="0" smtClean="0">
                <a:solidFill>
                  <a:srgbClr val="00008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dayofmonth</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dayofweek</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"SUN"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Courier New"/>
                <a:ea typeface="Times New Roman"/>
                <a:cs typeface="Times New Roman"/>
              </a:rPr>
              <a:t>	</a:t>
            </a: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hours=</a:t>
            </a:r>
            <a:r>
              <a:rPr lang="en-US" b="1" dirty="0" smtClean="0">
                <a:solidFill>
                  <a:srgbClr val="008000"/>
                </a:solidFill>
                <a:latin typeface="Courier New"/>
                <a:ea typeface="Times New Roman"/>
                <a:cs typeface="Times New Roman"/>
              </a:rPr>
              <a:t>"12"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minutes=</a:t>
            </a:r>
            <a:r>
              <a:rPr lang="en-US" b="1" dirty="0" smtClean="0">
                <a:solidFill>
                  <a:srgbClr val="008000"/>
                </a:solidFill>
                <a:latin typeface="Courier New"/>
                <a:ea typeface="Times New Roman"/>
                <a:cs typeface="Times New Roman"/>
              </a:rPr>
              <a:t>"0,30" </a:t>
            </a:r>
            <a:r>
              <a:rPr lang="en-US" b="1" dirty="0" smtClean="0">
                <a:solidFill>
                  <a:schemeClr val="bg1"/>
                </a:solidFill>
                <a:latin typeface="Courier New"/>
                <a:ea typeface="Times New Roman"/>
                <a:cs typeface="Times New Roman"/>
              </a:rPr>
              <a:t>/&gt;</a:t>
            </a:r>
            <a:endParaRPr lang="en-US" sz="2400" b="1" dirty="0" smtClean="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a:solidFill>
                  <a:srgbClr val="000080"/>
                </a:solidFill>
                <a:latin typeface="Courier New"/>
                <a:ea typeface="Times New Roman"/>
                <a:cs typeface="Times New Roman"/>
              </a:rPr>
              <a:t>ProcessSchedule</a:t>
            </a:r>
            <a:r>
              <a:rPr lang="en-US" b="1" dirty="0">
                <a:solidFill>
                  <a:schemeClr val="bg1"/>
                </a:solidFill>
                <a:latin typeface="Courier New"/>
                <a:ea typeface="Times New Roman"/>
                <a:cs typeface="Times New Roman"/>
              </a:rPr>
              <a:t>&gt; </a:t>
            </a:r>
            <a:endParaRPr lang="en-US" b="1" dirty="0">
              <a:solidFill>
                <a:schemeClr val="bg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29600" cy="13289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ight Brace 4"/>
          <p:cNvSpPr/>
          <p:nvPr/>
        </p:nvSpPr>
        <p:spPr bwMode="auto">
          <a:xfrm>
            <a:off x="5334000" y="2832100"/>
            <a:ext cx="533400" cy="1219200"/>
          </a:xfrm>
          <a:prstGeom prst="rightBrace">
            <a:avLst>
              <a:gd name="adj1" fmla="val 38333"/>
              <a:gd name="adj2" fmla="val 52083"/>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6890519" y="1197841"/>
            <a:ext cx="1767203" cy="29350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p:cNvCxnSpPr>
          <p:nvPr/>
        </p:nvCxnSpPr>
        <p:spPr bwMode="auto">
          <a:xfrm rot="10800000" flipH="1">
            <a:off x="5867400" y="1578850"/>
            <a:ext cx="1852290" cy="1888246"/>
          </a:xfrm>
          <a:prstGeom prst="bentConnector4">
            <a:avLst>
              <a:gd name="adj1" fmla="val 99761"/>
              <a:gd name="adj2" fmla="val 66814"/>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88571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an API</a:t>
            </a:r>
          </a:p>
        </p:txBody>
      </p:sp>
      <p:sp>
        <p:nvSpPr>
          <p:cNvPr id="3" name="Content Placeholder 2"/>
          <p:cNvSpPr>
            <a:spLocks noGrp="1"/>
          </p:cNvSpPr>
          <p:nvPr>
            <p:ph idx="1"/>
          </p:nvPr>
        </p:nvSpPr>
        <p:spPr>
          <a:xfrm>
            <a:off x="519112" y="2895600"/>
            <a:ext cx="8624887" cy="3505200"/>
          </a:xfrm>
        </p:spPr>
        <p:txBody>
          <a:bodyPr/>
          <a:lstStyle/>
          <a:p>
            <a:r>
              <a:rPr lang="en-US" dirty="0" smtClean="0"/>
              <a:t>Command line syntax</a:t>
            </a:r>
            <a:endParaRPr lang="en-US" dirty="0"/>
          </a:p>
          <a:p>
            <a:pPr lvl="1"/>
            <a:r>
              <a:rPr lang="en-US" b="1" dirty="0" err="1" smtClean="0">
                <a:latin typeface="Courier New" pitchFamily="49" charset="0"/>
                <a:cs typeface="Courier New" pitchFamily="49" charset="0"/>
              </a:rPr>
              <a:t>maintenance_tools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startprocess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b="1" dirty="0" smtClean="0">
                <a:latin typeface="Courier New" pitchFamily="49" charset="0"/>
                <a:cs typeface="Courier New" pitchFamily="49" charset="0"/>
              </a:rPr>
              <a:t> 		    -user </a:t>
            </a:r>
            <a:r>
              <a:rPr lang="en-US" b="1" dirty="0" err="1" smtClean="0">
                <a:latin typeface="Courier New" pitchFamily="49" charset="0"/>
                <a:cs typeface="Courier New" pitchFamily="49" charset="0"/>
              </a:rPr>
              <a:t>user</a:t>
            </a:r>
            <a:r>
              <a:rPr lang="en-US" b="1" dirty="0" smtClean="0">
                <a:latin typeface="Courier New" pitchFamily="49" charset="0"/>
                <a:cs typeface="Courier New" pitchFamily="49" charset="0"/>
              </a:rPr>
              <a:t> -password </a:t>
            </a:r>
            <a:r>
              <a:rPr lang="en-US" b="1" dirty="0" err="1" smtClean="0">
                <a:latin typeface="Courier New" pitchFamily="49" charset="0"/>
                <a:cs typeface="Courier New" pitchFamily="49" charset="0"/>
              </a:rPr>
              <a:t>password</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–server </a:t>
            </a:r>
            <a:r>
              <a:rPr lang="en-US" b="1" dirty="0" err="1" smtClean="0">
                <a:latin typeface="Courier New" pitchFamily="49" charset="0"/>
                <a:cs typeface="Courier New" pitchFamily="49" charset="0"/>
              </a:rPr>
              <a:t>server</a:t>
            </a:r>
            <a:endParaRPr lang="en-US" b="1" dirty="0">
              <a:latin typeface="Courier New" pitchFamily="49" charset="0"/>
              <a:cs typeface="Courier New" pitchFamily="49" charset="0"/>
            </a:endParaRPr>
          </a:p>
          <a:p>
            <a:r>
              <a:rPr lang="en-US" dirty="0"/>
              <a:t>Web service </a:t>
            </a:r>
            <a:r>
              <a:rPr lang="en-US" dirty="0" smtClean="0"/>
              <a:t>syntax</a:t>
            </a:r>
          </a:p>
          <a:p>
            <a:pPr lvl="1"/>
            <a:r>
              <a:rPr lang="en-US" b="1" dirty="0" err="1" smtClean="0">
                <a:latin typeface="Courier New" pitchFamily="49" charset="0"/>
                <a:cs typeface="Courier New" pitchFamily="49" charset="0"/>
              </a:rPr>
              <a:t>processID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MaintenanceToolsAPI.startBatchProcess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dirty="0"/>
              <a:t>)</a:t>
            </a:r>
          </a:p>
          <a:p>
            <a:endParaRPr lang="en-US" dirty="0"/>
          </a:p>
        </p:txBody>
      </p:sp>
      <p:pic>
        <p:nvPicPr>
          <p:cNvPr id="2050" name="Picture 2" descr="C:\Users\sluersen\AppData\Local\Temp\SNAGHTMLe0cf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8" y="914400"/>
            <a:ext cx="8283033" cy="152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47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t>Running batch processes</a:t>
            </a:r>
          </a:p>
          <a:p>
            <a:r>
              <a:rPr lang="en-US" dirty="0">
                <a:solidFill>
                  <a:schemeClr val="bg1"/>
                </a:solidFill>
              </a:rPr>
              <a:t>Custom batch processes</a:t>
            </a:r>
          </a:p>
          <a:p>
            <a:endParaRPr lang="en-US" dirty="0"/>
          </a:p>
        </p:txBody>
      </p:sp>
    </p:spTree>
    <p:extLst>
      <p:ext uri="{BB962C8B-B14F-4D97-AF65-F5344CB8AC3E}">
        <p14:creationId xmlns:p14="http://schemas.microsoft.com/office/powerpoint/2010/main" val="16707832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p:nvPr/>
        </p:nvCxnSpPr>
        <p:spPr bwMode="auto">
          <a:xfrm rot="10800000" flipV="1">
            <a:off x="5776915" y="1976579"/>
            <a:ext cx="1042985" cy="670273"/>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68" name="Elbow Connector 67"/>
          <p:cNvCxnSpPr/>
          <p:nvPr/>
        </p:nvCxnSpPr>
        <p:spPr bwMode="auto">
          <a:xfrm rot="10800000">
            <a:off x="5776916" y="2640307"/>
            <a:ext cx="1042984" cy="462784"/>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56" name="Straight Connector 55"/>
          <p:cNvCxnSpPr/>
          <p:nvPr/>
        </p:nvCxnSpPr>
        <p:spPr bwMode="auto">
          <a:xfrm>
            <a:off x="1481881" y="1839808"/>
            <a:ext cx="0" cy="1171208"/>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Custom batch process </a:t>
            </a:r>
            <a:r>
              <a:rPr lang="en-US" dirty="0" smtClean="0"/>
              <a:t>architecture (1)</a:t>
            </a:r>
            <a:endParaRPr lang="en-US" dirty="0"/>
          </a:p>
        </p:txBody>
      </p:sp>
      <p:sp>
        <p:nvSpPr>
          <p:cNvPr id="2" name="Content Placeholder 1"/>
          <p:cNvSpPr>
            <a:spLocks noGrp="1"/>
          </p:cNvSpPr>
          <p:nvPr>
            <p:ph idx="1"/>
          </p:nvPr>
        </p:nvSpPr>
        <p:spPr/>
        <p:txBody>
          <a:bodyPr/>
          <a:lstStyle/>
          <a:p>
            <a:r>
              <a:rPr lang="en-US" dirty="0"/>
              <a:t>A </a:t>
            </a:r>
            <a:r>
              <a:rPr lang="en-US" b="1" dirty="0"/>
              <a:t>custom batch process </a:t>
            </a:r>
            <a:r>
              <a:rPr lang="en-US" dirty="0"/>
              <a:t>is implemented by a Gosu or Java class called by the ProcessesPlugin</a:t>
            </a:r>
          </a:p>
          <a:p>
            <a:endParaRPr lang="en-US" dirty="0"/>
          </a:p>
        </p:txBody>
      </p:sp>
      <p:grpSp>
        <p:nvGrpSpPr>
          <p:cNvPr id="17" name="Group 176"/>
          <p:cNvGrpSpPr>
            <a:grpSpLocks/>
          </p:cNvGrpSpPr>
          <p:nvPr/>
        </p:nvGrpSpPr>
        <p:grpSpPr bwMode="auto">
          <a:xfrm>
            <a:off x="790915" y="1017483"/>
            <a:ext cx="854075" cy="822325"/>
            <a:chOff x="3472" y="3296"/>
            <a:chExt cx="487" cy="469"/>
          </a:xfrm>
          <a:effectLst>
            <a:outerShdw blurRad="50800" dist="38100" dir="2700000" algn="tl" rotWithShape="0">
              <a:prstClr val="black">
                <a:alpha val="40000"/>
              </a:prstClr>
            </a:outerShdw>
          </a:effectLst>
        </p:grpSpPr>
        <p:grpSp>
          <p:nvGrpSpPr>
            <p:cNvPr id="18" name="Group 177"/>
            <p:cNvGrpSpPr>
              <a:grpSpLocks/>
            </p:cNvGrpSpPr>
            <p:nvPr/>
          </p:nvGrpSpPr>
          <p:grpSpPr bwMode="auto">
            <a:xfrm>
              <a:off x="3472" y="3296"/>
              <a:ext cx="409" cy="328"/>
              <a:chOff x="2477" y="1893"/>
              <a:chExt cx="409" cy="328"/>
            </a:xfrm>
          </p:grpSpPr>
          <p:sp>
            <p:nvSpPr>
              <p:cNvPr id="24" name="Rectangle 178"/>
              <p:cNvSpPr>
                <a:spLocks noChangeArrowheads="1"/>
              </p:cNvSpPr>
              <p:nvPr/>
            </p:nvSpPr>
            <p:spPr bwMode="auto">
              <a:xfrm>
                <a:off x="2477" y="1951"/>
                <a:ext cx="409" cy="270"/>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a:p>
            </p:txBody>
          </p:sp>
          <p:sp>
            <p:nvSpPr>
              <p:cNvPr id="25" name="AutoShape 179"/>
              <p:cNvSpPr>
                <a:spLocks noChangeArrowheads="1"/>
              </p:cNvSpPr>
              <p:nvPr/>
            </p:nvSpPr>
            <p:spPr bwMode="auto">
              <a:xfrm flipV="1">
                <a:off x="2479" y="1893"/>
                <a:ext cx="201" cy="5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a:p>
            </p:txBody>
          </p:sp>
          <p:grpSp>
            <p:nvGrpSpPr>
              <p:cNvPr id="26" name="Group 180"/>
              <p:cNvGrpSpPr>
                <a:grpSpLocks/>
              </p:cNvGrpSpPr>
              <p:nvPr/>
            </p:nvGrpSpPr>
            <p:grpSpPr bwMode="auto">
              <a:xfrm>
                <a:off x="2586" y="2004"/>
                <a:ext cx="191" cy="164"/>
                <a:chOff x="2604" y="1988"/>
                <a:chExt cx="238" cy="204"/>
              </a:xfrm>
            </p:grpSpPr>
            <p:sp>
              <p:nvSpPr>
                <p:cNvPr id="27" name="AutoShape 181"/>
                <p:cNvSpPr>
                  <a:spLocks noChangeArrowheads="1"/>
                </p:cNvSpPr>
                <p:nvPr/>
              </p:nvSpPr>
              <p:spPr bwMode="auto">
                <a:xfrm>
                  <a:off x="2604" y="1988"/>
                  <a:ext cx="238" cy="204"/>
                </a:xfrm>
                <a:prstGeom prst="roundRect">
                  <a:avLst>
                    <a:gd name="adj" fmla="val 16667"/>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8" name="Rectangle 182"/>
                <p:cNvSpPr>
                  <a:spLocks noChangeArrowheads="1"/>
                </p:cNvSpPr>
                <p:nvPr/>
              </p:nvSpPr>
              <p:spPr bwMode="auto">
                <a:xfrm>
                  <a:off x="265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29" name="Rectangle 183"/>
                <p:cNvSpPr>
                  <a:spLocks noChangeArrowheads="1"/>
                </p:cNvSpPr>
                <p:nvPr/>
              </p:nvSpPr>
              <p:spPr bwMode="auto">
                <a:xfrm>
                  <a:off x="273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grpSp>
        </p:grpSp>
        <p:grpSp>
          <p:nvGrpSpPr>
            <p:cNvPr id="19" name="Group 184"/>
            <p:cNvGrpSpPr>
              <a:grpSpLocks/>
            </p:cNvGrpSpPr>
            <p:nvPr/>
          </p:nvGrpSpPr>
          <p:grpSpPr bwMode="auto">
            <a:xfrm>
              <a:off x="3772" y="3461"/>
              <a:ext cx="187" cy="304"/>
              <a:chOff x="997" y="3074"/>
              <a:chExt cx="187" cy="304"/>
            </a:xfrm>
          </p:grpSpPr>
          <p:sp>
            <p:nvSpPr>
              <p:cNvPr id="20" name="Rectangle 185"/>
              <p:cNvSpPr>
                <a:spLocks noChangeArrowheads="1"/>
              </p:cNvSpPr>
              <p:nvPr/>
            </p:nvSpPr>
            <p:spPr bwMode="auto">
              <a:xfrm>
                <a:off x="1033"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Rectangle 186"/>
              <p:cNvSpPr>
                <a:spLocks noChangeArrowheads="1"/>
              </p:cNvSpPr>
              <p:nvPr/>
            </p:nvSpPr>
            <p:spPr bwMode="auto">
              <a:xfrm>
                <a:off x="1111"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Freeform 187"/>
              <p:cNvSpPr>
                <a:spLocks/>
              </p:cNvSpPr>
              <p:nvPr/>
            </p:nvSpPr>
            <p:spPr bwMode="auto">
              <a:xfrm>
                <a:off x="997" y="3176"/>
                <a:ext cx="187" cy="161"/>
              </a:xfrm>
              <a:custGeom>
                <a:avLst/>
                <a:gdLst>
                  <a:gd name="T0" fmla="*/ 24 w 645"/>
                  <a:gd name="T1" fmla="*/ 0 h 553"/>
                  <a:gd name="T2" fmla="*/ 165 w 645"/>
                  <a:gd name="T3" fmla="*/ 0 h 553"/>
                  <a:gd name="T4" fmla="*/ 165 w 645"/>
                  <a:gd name="T5" fmla="*/ 26 h 553"/>
                  <a:gd name="T6" fmla="*/ 187 w 645"/>
                  <a:gd name="T7" fmla="*/ 26 h 553"/>
                  <a:gd name="T8" fmla="*/ 187 w 645"/>
                  <a:gd name="T9" fmla="*/ 95 h 553"/>
                  <a:gd name="T10" fmla="*/ 92 w 645"/>
                  <a:gd name="T11" fmla="*/ 161 h 553"/>
                  <a:gd name="T12" fmla="*/ 0 w 645"/>
                  <a:gd name="T13" fmla="*/ 95 h 553"/>
                  <a:gd name="T14" fmla="*/ 0 w 645"/>
                  <a:gd name="T15" fmla="*/ 20 h 553"/>
                  <a:gd name="T16" fmla="*/ 25 w 645"/>
                  <a:gd name="T17" fmla="*/ 20 h 553"/>
                  <a:gd name="T18" fmla="*/ 24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sp>
            <p:nvSpPr>
              <p:cNvPr id="23" name="Rectangle 188"/>
              <p:cNvSpPr>
                <a:spLocks noChangeArrowheads="1"/>
              </p:cNvSpPr>
              <p:nvPr/>
            </p:nvSpPr>
            <p:spPr bwMode="auto">
              <a:xfrm>
                <a:off x="1062" y="3249"/>
                <a:ext cx="56" cy="12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30" name="TextBox 29"/>
          <p:cNvSpPr txBox="1"/>
          <p:nvPr/>
        </p:nvSpPr>
        <p:spPr>
          <a:xfrm>
            <a:off x="786896" y="3765446"/>
            <a:ext cx="1828800" cy="383044"/>
          </a:xfrm>
          <a:prstGeom prst="rect">
            <a:avLst/>
          </a:prstGeom>
          <a:noFill/>
        </p:spPr>
        <p:txBody>
          <a:bodyPr wrap="none" rtlCol="0">
            <a:noAutofit/>
          </a:bodyPr>
          <a:lstStyle/>
          <a:p>
            <a:r>
              <a:rPr lang="en-US" sz="1600" b="1" dirty="0" smtClean="0">
                <a:solidFill>
                  <a:schemeClr val="bg1"/>
                </a:solidFill>
                <a:latin typeface="Arial" charset="0"/>
              </a:rPr>
              <a:t>Processes</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31" name="TextBox 30"/>
          <p:cNvSpPr txBox="1"/>
          <p:nvPr/>
        </p:nvSpPr>
        <p:spPr>
          <a:xfrm>
            <a:off x="1652468" y="971446"/>
            <a:ext cx="1242338" cy="587113"/>
          </a:xfrm>
          <a:prstGeom prst="rect">
            <a:avLst/>
          </a:prstGeom>
          <a:noFill/>
        </p:spPr>
        <p:txBody>
          <a:bodyPr wrap="none" rtlCol="0">
            <a:noAutofit/>
          </a:bodyPr>
          <a:lstStyle/>
          <a:p>
            <a:r>
              <a:rPr lang="en-US" sz="1600" b="1" dirty="0" err="1" smtClean="0">
                <a:solidFill>
                  <a:schemeClr val="bg1"/>
                </a:solidFill>
                <a:latin typeface="Arial" charset="0"/>
              </a:rPr>
              <a:t>IProcesses</a:t>
            </a:r>
            <a:r>
              <a:rPr lang="en-US" sz="1600" b="1" dirty="0" smtClean="0">
                <a:solidFill>
                  <a:schemeClr val="bg1"/>
                </a:solidFill>
                <a:latin typeface="Arial" charset="0"/>
              </a:rPr>
              <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54" name="Text Box 4"/>
          <p:cNvSpPr txBox="1">
            <a:spLocks noChangeArrowheads="1"/>
          </p:cNvSpPr>
          <p:nvPr/>
        </p:nvSpPr>
        <p:spPr bwMode="auto">
          <a:xfrm>
            <a:off x="6249193" y="939696"/>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FlagOverdue</a:t>
            </a:r>
            <a:br>
              <a:rPr lang="en-US" sz="1600">
                <a:solidFill>
                  <a:schemeClr val="bg1"/>
                </a:solidFill>
              </a:rPr>
            </a:br>
            <a:r>
              <a:rPr lang="en-US" sz="1600">
                <a:solidFill>
                  <a:schemeClr val="bg1"/>
                </a:solidFill>
              </a:rPr>
              <a:t>LegalReportsBatch.gs</a:t>
            </a:r>
          </a:p>
        </p:txBody>
      </p:sp>
      <p:sp>
        <p:nvSpPr>
          <p:cNvPr id="58" name="Text Box 4"/>
          <p:cNvSpPr txBox="1">
            <a:spLocks noChangeArrowheads="1"/>
          </p:cNvSpPr>
          <p:nvPr/>
        </p:nvSpPr>
        <p:spPr bwMode="auto">
          <a:xfrm>
            <a:off x="6249193" y="3904015"/>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rPr>
              <a:t>FlagOverdue</a:t>
            </a:r>
            <a:r>
              <a:rPr lang="en-US" sz="1600" dirty="0">
                <a:solidFill>
                  <a:schemeClr val="bg1"/>
                </a:solidFill>
              </a:rPr>
              <a:t/>
            </a:r>
            <a:br>
              <a:rPr lang="en-US" sz="1600" dirty="0">
                <a:solidFill>
                  <a:schemeClr val="bg1"/>
                </a:solidFill>
              </a:rPr>
            </a:br>
            <a:r>
              <a:rPr lang="en-US" sz="1600" dirty="0">
                <a:solidFill>
                  <a:schemeClr val="bg1"/>
                </a:solidFill>
              </a:rPr>
              <a:t>LegalReportsBatch.java</a:t>
            </a:r>
          </a:p>
        </p:txBody>
      </p:sp>
      <p:sp>
        <p:nvSpPr>
          <p:cNvPr id="61" name="AutoShape 37"/>
          <p:cNvSpPr>
            <a:spLocks noChangeArrowheads="1"/>
          </p:cNvSpPr>
          <p:nvPr/>
        </p:nvSpPr>
        <p:spPr bwMode="auto">
          <a:xfrm>
            <a:off x="2769394" y="1744297"/>
            <a:ext cx="3326606" cy="2510099"/>
          </a:xfrm>
          <a:prstGeom prst="verticalScroll">
            <a:avLst>
              <a:gd name="adj" fmla="val 6889"/>
            </a:avLst>
          </a:prstGeom>
          <a:solidFill>
            <a:srgbClr val="FFC521"/>
          </a:solidFill>
          <a:ln w="12700">
            <a:solidFill>
              <a:schemeClr val="bg1"/>
            </a:solidFill>
            <a:round/>
            <a:headEnd/>
            <a:tailEnd/>
          </a:ln>
          <a:effectLst>
            <a:outerShdw blurRad="50800" dist="38100" dir="2700000" algn="tl" rotWithShape="0">
              <a:prstClr val="black">
                <a:alpha val="40000"/>
              </a:prstClr>
            </a:outerShdw>
          </a:effectLst>
        </p:spPr>
        <p:txBody>
          <a:bodyPr wrap="none"/>
          <a:lstStyle/>
          <a:p>
            <a:endParaRPr lang="en-US"/>
          </a:p>
        </p:txBody>
      </p:sp>
      <p:sp>
        <p:nvSpPr>
          <p:cNvPr id="62" name="Rectangle 12"/>
          <p:cNvSpPr>
            <a:spLocks noChangeArrowheads="1"/>
          </p:cNvSpPr>
          <p:nvPr/>
        </p:nvSpPr>
        <p:spPr bwMode="auto">
          <a:xfrm>
            <a:off x="2894806" y="2022191"/>
            <a:ext cx="292020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1800" b="1" dirty="0" err="1" smtClean="0">
                <a:solidFill>
                  <a:schemeClr val="bg1"/>
                </a:solidFill>
              </a:rPr>
              <a:t>ActivityEsc</a:t>
            </a:r>
            <a:endParaRPr lang="en-US" sz="1800" b="1" dirty="0">
              <a:solidFill>
                <a:schemeClr val="bg1"/>
              </a:solidFill>
            </a:endParaRPr>
          </a:p>
          <a:p>
            <a:pPr algn="l">
              <a:spcBef>
                <a:spcPct val="0"/>
              </a:spcBef>
              <a:spcAft>
                <a:spcPct val="0"/>
              </a:spcAft>
              <a:buClrTx/>
            </a:pPr>
            <a:r>
              <a:rPr lang="en-US" sz="1800" b="1" dirty="0">
                <a:solidFill>
                  <a:schemeClr val="bg1"/>
                </a:solidFill>
              </a:rPr>
              <a:t>Archive</a:t>
            </a:r>
            <a:br>
              <a:rPr lang="en-US" sz="1800" b="1" dirty="0">
                <a:solidFill>
                  <a:schemeClr val="bg1"/>
                </a:solidFill>
              </a:rPr>
            </a:br>
            <a:r>
              <a:rPr lang="en-US" sz="1800" b="1" dirty="0" err="1">
                <a:solidFill>
                  <a:schemeClr val="bg1"/>
                </a:solidFill>
              </a:rPr>
              <a:t>DataDistribution</a:t>
            </a:r>
            <a:r>
              <a:rPr lang="en-US" sz="1800" b="1" dirty="0">
                <a:solidFill>
                  <a:schemeClr val="bg1"/>
                </a:solidFill>
              </a:rPr>
              <a:t/>
            </a:r>
            <a:br>
              <a:rPr lang="en-US" sz="1800" b="1" dirty="0">
                <a:solidFill>
                  <a:schemeClr val="bg1"/>
                </a:solidFill>
              </a:rPr>
            </a:br>
            <a:r>
              <a:rPr lang="en-US" sz="1800" b="1" dirty="0" err="1" smtClean="0">
                <a:solidFill>
                  <a:schemeClr val="bg1"/>
                </a:solidFill>
              </a:rPr>
              <a:t>FlagOverdueLegalReports</a:t>
            </a:r>
            <a:r>
              <a:rPr lang="en-US" sz="1800" b="0" dirty="0">
                <a:solidFill>
                  <a:schemeClr val="bg1"/>
                </a:solidFill>
              </a:rPr>
              <a:t/>
            </a:r>
            <a:br>
              <a:rPr lang="en-US" sz="1800" b="0" dirty="0">
                <a:solidFill>
                  <a:schemeClr val="bg1"/>
                </a:solidFill>
              </a:rPr>
            </a:br>
            <a:r>
              <a:rPr lang="en-US" sz="1800" b="0" dirty="0">
                <a:solidFill>
                  <a:schemeClr val="bg1"/>
                </a:solidFill>
              </a:rPr>
              <a:t>...</a:t>
            </a:r>
          </a:p>
        </p:txBody>
      </p:sp>
      <p:sp>
        <p:nvSpPr>
          <p:cNvPr id="63" name="Text Box 40"/>
          <p:cNvSpPr txBox="1">
            <a:spLocks noChangeArrowheads="1"/>
          </p:cNvSpPr>
          <p:nvPr/>
        </p:nvSpPr>
        <p:spPr bwMode="auto">
          <a:xfrm>
            <a:off x="3286125" y="1406159"/>
            <a:ext cx="216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latin typeface="Courier New" pitchFamily="49" charset="0"/>
              </a:rPr>
              <a:t>switch (type):</a:t>
            </a:r>
          </a:p>
        </p:txBody>
      </p:sp>
      <p:sp>
        <p:nvSpPr>
          <p:cNvPr id="4" name="Left Brace 3"/>
          <p:cNvSpPr/>
          <p:nvPr/>
        </p:nvSpPr>
        <p:spPr bwMode="auto">
          <a:xfrm>
            <a:off x="2057400" y="1746566"/>
            <a:ext cx="635794" cy="2336838"/>
          </a:xfrm>
          <a:prstGeom prst="leftBrace">
            <a:avLst>
              <a:gd name="adj1" fmla="val 37751"/>
              <a:gd name="adj2" fmla="val 64229"/>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65" name="icn PreDefPlugins"/>
          <p:cNvGrpSpPr/>
          <p:nvPr/>
        </p:nvGrpSpPr>
        <p:grpSpPr>
          <a:xfrm>
            <a:off x="744846" y="2641482"/>
            <a:ext cx="855354" cy="1058878"/>
            <a:chOff x="8250572" y="1176727"/>
            <a:chExt cx="1115465" cy="1380882"/>
          </a:xfrm>
        </p:grpSpPr>
        <p:pic>
          <p:nvPicPr>
            <p:cNvPr id="6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4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053" y="1485630"/>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421" y="2786791"/>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994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batch process </a:t>
            </a:r>
            <a:r>
              <a:rPr lang="en-US" dirty="0" smtClean="0"/>
              <a:t>classes</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ProcessesPlugin</a:t>
            </a:r>
            <a:r>
              <a:rPr lang="en-US" dirty="0" smtClean="0"/>
              <a:t> implements the </a:t>
            </a:r>
            <a:r>
              <a:rPr lang="en-US" b="1" dirty="0" err="1">
                <a:latin typeface="Courier New" pitchFamily="49" charset="0"/>
                <a:cs typeface="Courier New" pitchFamily="49" charset="0"/>
              </a:rPr>
              <a:t>IProcessesPlugin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ProcessesPlugin</a:t>
            </a:r>
            <a:r>
              <a:rPr lang="en-US" dirty="0" smtClean="0"/>
              <a:t> overrides </a:t>
            </a:r>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r>
              <a:rPr lang="en-US" dirty="0" smtClean="0"/>
              <a:t> </a:t>
            </a:r>
          </a:p>
          <a:p>
            <a:pPr lvl="1"/>
            <a:r>
              <a:rPr lang="en-US" dirty="0" smtClean="0"/>
              <a:t>evaluates BatchProcessType</a:t>
            </a:r>
            <a:endParaRPr lang="en-US" dirty="0"/>
          </a:p>
          <a:p>
            <a:pPr lvl="1"/>
            <a:r>
              <a:rPr lang="en-US" dirty="0" smtClean="0"/>
              <a:t>instantiates a custom </a:t>
            </a:r>
            <a:r>
              <a:rPr lang="en-US" dirty="0"/>
              <a:t>batch process </a:t>
            </a:r>
            <a:r>
              <a:rPr lang="en-US" dirty="0" smtClean="0"/>
              <a:t>object from a Gosu or Java class</a:t>
            </a:r>
          </a:p>
          <a:p>
            <a:pPr lvl="1"/>
            <a:r>
              <a:rPr lang="en-US" dirty="0" smtClean="0"/>
              <a:t>returns a </a:t>
            </a:r>
            <a:r>
              <a:rPr lang="en-US" b="1" dirty="0" err="1" smtClean="0">
                <a:latin typeface="Courier New" pitchFamily="49" charset="0"/>
                <a:cs typeface="Courier New" pitchFamily="49" charset="0"/>
              </a:rPr>
              <a:t>batchProcess</a:t>
            </a:r>
            <a:r>
              <a:rPr lang="en-US" dirty="0" smtClean="0"/>
              <a:t> object</a:t>
            </a:r>
          </a:p>
          <a:p>
            <a:r>
              <a:rPr lang="en-US" dirty="0" smtClean="0"/>
              <a:t>Gosu class must extend the </a:t>
            </a:r>
            <a:r>
              <a:rPr lang="en-US" b="1" dirty="0" err="1" smtClean="0">
                <a:latin typeface="Courier New" pitchFamily="49" charset="0"/>
                <a:cs typeface="Courier New" pitchFamily="49" charset="0"/>
              </a:rPr>
              <a:t>BatchProcessBase</a:t>
            </a:r>
            <a:r>
              <a:rPr lang="en-US" dirty="0" smtClean="0"/>
              <a:t> and 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function</a:t>
            </a:r>
            <a:endParaRPr lang="en-US" dirty="0"/>
          </a:p>
        </p:txBody>
      </p:sp>
    </p:spTree>
    <p:extLst>
      <p:ext uri="{BB962C8B-B14F-4D97-AF65-F5344CB8AC3E}">
        <p14:creationId xmlns:p14="http://schemas.microsoft.com/office/powerpoint/2010/main" val="19472725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Batch process flags </a:t>
            </a:r>
            <a:r>
              <a:rPr lang="en-US" dirty="0" err="1" smtClean="0"/>
              <a:t>ABDoctors</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with overdue legal reports</a:t>
            </a:r>
            <a:endParaRPr lang="en-US" dirty="0"/>
          </a:p>
        </p:txBody>
      </p:sp>
      <p:sp>
        <p:nvSpPr>
          <p:cNvPr id="6" name="Content Placeholder 5" hidden="1"/>
          <p:cNvSpPr>
            <a:spLocks noGrp="1"/>
          </p:cNvSpPr>
          <p:nvPr>
            <p:ph idx="1"/>
          </p:nvPr>
        </p:nvSpPr>
        <p:spPr/>
        <p:txBody>
          <a:bodyPr/>
          <a:lstStyle/>
          <a:p>
            <a:endParaRPr lang="en-US" dirty="0"/>
          </a:p>
        </p:txBody>
      </p:sp>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8204"/>
          <a:stretch/>
        </p:blipFill>
        <p:spPr bwMode="auto">
          <a:xfrm>
            <a:off x="768807" y="1142184"/>
            <a:ext cx="3193593" cy="277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790579" y="2961502"/>
            <a:ext cx="1767203" cy="399553"/>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76400"/>
            <a:ext cx="4865714" cy="23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6934200" y="3542266"/>
            <a:ext cx="441517" cy="306457"/>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9314" y="4114800"/>
            <a:ext cx="6140953" cy="237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11" idx="3"/>
          </p:cNvCxnSpPr>
          <p:nvPr/>
        </p:nvCxnSpPr>
        <p:spPr bwMode="auto">
          <a:xfrm>
            <a:off x="2557782" y="3161279"/>
            <a:ext cx="4224018" cy="380987"/>
          </a:xfrm>
          <a:prstGeom prst="bentConnector3">
            <a:avLst>
              <a:gd name="adj1" fmla="val 9252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3238500" y="2652666"/>
            <a:ext cx="26670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Report NOT received </a:t>
            </a:r>
            <a:br>
              <a:rPr lang="en-US" dirty="0" smtClean="0">
                <a:solidFill>
                  <a:schemeClr val="bg1"/>
                </a:solidFill>
              </a:rPr>
            </a:br>
            <a:r>
              <a:rPr lang="en-US" dirty="0" smtClean="0">
                <a:solidFill>
                  <a:schemeClr val="bg1"/>
                </a:solidFill>
              </a:rPr>
              <a:t>in the allotted time</a:t>
            </a:r>
            <a:endParaRPr lang="en-US" dirty="0">
              <a:solidFill>
                <a:schemeClr val="bg1"/>
              </a:solidFill>
            </a:endParaRPr>
          </a:p>
        </p:txBody>
      </p:sp>
      <p:cxnSp>
        <p:nvCxnSpPr>
          <p:cNvPr id="50" name="Elbow Connector 49"/>
          <p:cNvCxnSpPr/>
          <p:nvPr/>
        </p:nvCxnSpPr>
        <p:spPr bwMode="auto">
          <a:xfrm rot="5400000">
            <a:off x="5751137" y="4076230"/>
            <a:ext cx="1564536" cy="1255809"/>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644607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custom batch </a:t>
            </a:r>
            <a:r>
              <a:rPr lang="en-US" dirty="0" smtClean="0"/>
              <a:t>process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Add </a:t>
            </a:r>
            <a:r>
              <a:rPr lang="en-US" dirty="0" smtClean="0"/>
              <a:t>a batch </a:t>
            </a:r>
            <a:r>
              <a:rPr lang="en-US" dirty="0"/>
              <a:t>process </a:t>
            </a:r>
            <a:r>
              <a:rPr lang="en-US" dirty="0" smtClean="0"/>
              <a:t>typecode to the </a:t>
            </a:r>
            <a:r>
              <a:rPr lang="en-US" dirty="0"/>
              <a:t>BatchProcessType </a:t>
            </a:r>
            <a:r>
              <a:rPr lang="en-US" dirty="0" smtClean="0"/>
              <a:t>typelist</a:t>
            </a:r>
          </a:p>
          <a:p>
            <a:pPr marL="800100" lvl="1" indent="-457200"/>
            <a:r>
              <a:rPr lang="en-US" dirty="0" smtClean="0"/>
              <a:t>Define typecode categories to specify the batch process execution options</a:t>
            </a:r>
            <a:endParaRPr lang="en-US" dirty="0"/>
          </a:p>
          <a:p>
            <a:pPr marL="457200" indent="-457200">
              <a:buFont typeface="+mj-lt"/>
              <a:buAutoNum type="arabicPeriod"/>
            </a:pPr>
            <a:r>
              <a:rPr lang="en-US" dirty="0"/>
              <a:t>Create </a:t>
            </a:r>
            <a:r>
              <a:rPr lang="en-US" dirty="0" smtClean="0"/>
              <a:t>a new custom batch process class </a:t>
            </a:r>
          </a:p>
          <a:p>
            <a:pPr marL="800100" lvl="1" indent="-457200"/>
            <a:r>
              <a:rPr lang="en-US" dirty="0" smtClean="0"/>
              <a:t>Extends </a:t>
            </a:r>
            <a:r>
              <a:rPr lang="en-US" dirty="0" err="1" smtClean="0"/>
              <a:t>BatchProcessBase</a:t>
            </a:r>
            <a:r>
              <a:rPr lang="en-US" dirty="0" smtClean="0"/>
              <a:t>, implements a specific constructor syntax, and overrides </a:t>
            </a:r>
            <a:r>
              <a:rPr lang="en-US" dirty="0" err="1" smtClean="0"/>
              <a:t>doWork</a:t>
            </a:r>
            <a:r>
              <a:rPr lang="en-US" dirty="0" smtClean="0"/>
              <a:t>() </a:t>
            </a:r>
            <a:endParaRPr lang="en-US" dirty="0"/>
          </a:p>
          <a:p>
            <a:pPr marL="457200" indent="-457200">
              <a:buFont typeface="+mj-lt"/>
              <a:buAutoNum type="arabicPeriod"/>
            </a:pPr>
            <a:r>
              <a:rPr lang="en-US" dirty="0" smtClean="0"/>
              <a:t>Implement and modify </a:t>
            </a:r>
            <a:r>
              <a:rPr lang="en-US" dirty="0"/>
              <a:t>the ProcessesPlugin class </a:t>
            </a:r>
            <a:r>
              <a:rPr lang="en-US" dirty="0" smtClean="0"/>
              <a:t>to instantiate and return the custom batch process object</a:t>
            </a:r>
            <a:endParaRPr lang="en-US" dirty="0"/>
          </a:p>
          <a:p>
            <a:pPr marL="457200" indent="-457200">
              <a:buFont typeface="+mj-lt"/>
              <a:buAutoNum type="arabicPeriod"/>
            </a:pPr>
            <a:r>
              <a:rPr lang="en-US" dirty="0"/>
              <a:t>Deploy </a:t>
            </a:r>
            <a:r>
              <a:rPr lang="en-US" dirty="0" smtClean="0"/>
              <a:t>your changes</a:t>
            </a:r>
            <a:endParaRPr lang="en-US" dirty="0"/>
          </a:p>
          <a:p>
            <a:endParaRPr lang="en-US" dirty="0"/>
          </a:p>
        </p:txBody>
      </p:sp>
    </p:spTree>
    <p:extLst>
      <p:ext uri="{BB962C8B-B14F-4D97-AF65-F5344CB8AC3E}">
        <p14:creationId xmlns:p14="http://schemas.microsoft.com/office/powerpoint/2010/main" val="25282466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C:\Users\sluersen\AppData\Local\Temp\SNAGHTML1478c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29" y="914400"/>
            <a:ext cx="5920741" cy="26429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1: Add BatchProcessType typecode</a:t>
            </a:r>
            <a:endParaRPr lang="en-US" dirty="0"/>
          </a:p>
        </p:txBody>
      </p:sp>
      <p:sp>
        <p:nvSpPr>
          <p:cNvPr id="3" name="Content Placeholder 2"/>
          <p:cNvSpPr>
            <a:spLocks noGrp="1"/>
          </p:cNvSpPr>
          <p:nvPr>
            <p:ph idx="1"/>
          </p:nvPr>
        </p:nvSpPr>
        <p:spPr/>
        <p:txBody>
          <a:bodyPr/>
          <a:lstStyle/>
          <a:p>
            <a:r>
              <a:rPr lang="en-US" dirty="0" smtClean="0"/>
              <a:t>Each typecode </a:t>
            </a:r>
            <a:br>
              <a:rPr lang="en-US" dirty="0" smtClean="0"/>
            </a:br>
            <a:r>
              <a:rPr lang="en-US" dirty="0" smtClean="0"/>
              <a:t>represents a batch process</a:t>
            </a:r>
          </a:p>
          <a:p>
            <a:pPr lvl="1"/>
            <a:r>
              <a:rPr lang="en-US" dirty="0" smtClean="0"/>
              <a:t>Guidewire does NOT </a:t>
            </a:r>
            <a:br>
              <a:rPr lang="en-US" dirty="0" smtClean="0"/>
            </a:br>
            <a:r>
              <a:rPr lang="en-US" dirty="0" smtClean="0"/>
              <a:t>support modification of </a:t>
            </a:r>
            <a:br>
              <a:rPr lang="en-US" dirty="0" smtClean="0"/>
            </a:br>
            <a:r>
              <a:rPr lang="en-US" dirty="0" smtClean="0"/>
              <a:t>internal batch processes</a:t>
            </a:r>
          </a:p>
          <a:p>
            <a:r>
              <a:rPr lang="en-US" dirty="0" smtClean="0"/>
              <a:t>Add Typecode then add </a:t>
            </a:r>
            <a:br>
              <a:rPr lang="en-US" dirty="0" smtClean="0"/>
            </a:br>
            <a:r>
              <a:rPr lang="en-US" dirty="0" smtClean="0"/>
              <a:t>Category of </a:t>
            </a:r>
            <a:r>
              <a:rPr lang="en-US" dirty="0" err="1" smtClean="0"/>
              <a:t>BatchProcessTypeUsage</a:t>
            </a:r>
            <a:endParaRPr lang="en-US" dirty="0"/>
          </a:p>
        </p:txBody>
      </p:sp>
      <p:pic>
        <p:nvPicPr>
          <p:cNvPr id="5130" name="Picture 10" descr="C:\Users\sluersen\AppData\Local\Temp\SNAGHTML146619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3391989"/>
            <a:ext cx="4447435" cy="23431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63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6248400" y="2819400"/>
            <a:ext cx="2057400" cy="3810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2: Create a batch process class</a:t>
            </a:r>
            <a:endParaRPr lang="en-US" dirty="0"/>
          </a:p>
        </p:txBody>
      </p:sp>
      <p:sp>
        <p:nvSpPr>
          <p:cNvPr id="3" name="Content Placeholder 2"/>
          <p:cNvSpPr>
            <a:spLocks noGrp="1"/>
          </p:cNvSpPr>
          <p:nvPr>
            <p:ph idx="1"/>
          </p:nvPr>
        </p:nvSpPr>
        <p:spPr>
          <a:xfrm>
            <a:off x="519112" y="3465444"/>
            <a:ext cx="8472487" cy="2895600"/>
          </a:xfrm>
        </p:spPr>
        <p:txBody>
          <a:bodyPr/>
          <a:lstStyle/>
          <a:p>
            <a:r>
              <a:rPr lang="en-US" dirty="0"/>
              <a:t>Recommended naming convention:</a:t>
            </a:r>
          </a:p>
          <a:p>
            <a:pPr lvl="1"/>
            <a:r>
              <a:rPr lang="en-US" dirty="0"/>
              <a:t>Package: </a:t>
            </a:r>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&gt;.batch.&lt;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Class: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&gt;Batch</a:t>
            </a:r>
          </a:p>
          <a:p>
            <a:r>
              <a:rPr lang="en-US" dirty="0" smtClean="0"/>
              <a:t>Custom </a:t>
            </a:r>
            <a:r>
              <a:rPr lang="en-US" dirty="0"/>
              <a:t>batch process </a:t>
            </a:r>
            <a:r>
              <a:rPr lang="en-US" dirty="0" smtClean="0"/>
              <a:t>class (Gosu or Java) </a:t>
            </a:r>
            <a:r>
              <a:rPr lang="en-US" dirty="0"/>
              <a:t>must:</a:t>
            </a:r>
          </a:p>
          <a:p>
            <a:pPr lvl="1"/>
            <a:r>
              <a:rPr lang="en-US" dirty="0"/>
              <a:t>Extend </a:t>
            </a:r>
            <a:r>
              <a:rPr lang="en-US" dirty="0" smtClean="0"/>
              <a:t> </a:t>
            </a:r>
            <a:r>
              <a:rPr lang="en-US" b="1" dirty="0" err="1" smtClean="0">
                <a:latin typeface="Courier New" pitchFamily="49" charset="0"/>
                <a:cs typeface="Courier New" pitchFamily="49" charset="0"/>
              </a:rPr>
              <a:t>BatchProcessBase</a:t>
            </a:r>
            <a:endParaRPr lang="en-US" b="1" dirty="0">
              <a:latin typeface="Courier New" pitchFamily="49" charset="0"/>
              <a:cs typeface="Courier New" pitchFamily="49" charset="0"/>
            </a:endParaRPr>
          </a:p>
          <a:p>
            <a:pPr lvl="1"/>
            <a:r>
              <a:rPr lang="en-US" dirty="0"/>
              <a:t>Have a </a:t>
            </a:r>
            <a:r>
              <a:rPr lang="en-US" dirty="0" smtClean="0"/>
              <a:t> </a:t>
            </a:r>
            <a:r>
              <a:rPr lang="en-US" b="1" dirty="0" smtClean="0">
                <a:latin typeface="Courier New" pitchFamily="49" charset="0"/>
                <a:cs typeface="Courier New" pitchFamily="49" charset="0"/>
              </a:rPr>
              <a:t>construct</a:t>
            </a:r>
            <a:r>
              <a:rPr lang="en-US" b="1" dirty="0">
                <a:latin typeface="Courier New" pitchFamily="49" charset="0"/>
                <a:cs typeface="Courier New" pitchFamily="49" charset="0"/>
              </a:rPr>
              <a:t>() </a:t>
            </a:r>
            <a:r>
              <a:rPr lang="en-US" dirty="0"/>
              <a:t>method that must call </a:t>
            </a:r>
            <a:r>
              <a:rPr lang="en-US" b="1" dirty="0">
                <a:latin typeface="Courier New" pitchFamily="49" charset="0"/>
                <a:cs typeface="Courier New" pitchFamily="49" charset="0"/>
              </a:rPr>
              <a:t>super()</a:t>
            </a:r>
            <a:r>
              <a:rPr lang="en-US" dirty="0"/>
              <a:t>, passing appropriate typecode </a:t>
            </a:r>
            <a:r>
              <a:rPr lang="en-US" dirty="0" smtClean="0"/>
              <a:t>value</a:t>
            </a:r>
          </a:p>
          <a:p>
            <a:pPr lvl="1"/>
            <a:r>
              <a:rPr lang="en-US" dirty="0" smtClean="0"/>
              <a:t>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method</a:t>
            </a:r>
          </a:p>
          <a:p>
            <a:pPr lvl="1"/>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03514"/>
            <a:ext cx="8391267" cy="2449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553200" y="1839684"/>
            <a:ext cx="18669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Type Code value</a:t>
            </a:r>
            <a:endParaRPr lang="en-US" dirty="0">
              <a:solidFill>
                <a:schemeClr val="bg1"/>
              </a:solidFill>
            </a:endParaRPr>
          </a:p>
        </p:txBody>
      </p:sp>
      <p:cxnSp>
        <p:nvCxnSpPr>
          <p:cNvPr id="7" name="Elbow Connector 6"/>
          <p:cNvCxnSpPr>
            <a:stCxn id="5" idx="3"/>
            <a:endCxn id="23" idx="2"/>
          </p:cNvCxnSpPr>
          <p:nvPr/>
        </p:nvCxnSpPr>
        <p:spPr bwMode="auto">
          <a:xfrm flipH="1">
            <a:off x="7277100" y="2148520"/>
            <a:ext cx="1143000" cy="1051880"/>
          </a:xfrm>
          <a:prstGeom prst="bentConnector4">
            <a:avLst>
              <a:gd name="adj1" fmla="val -49524"/>
              <a:gd name="adj2" fmla="val 13104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348763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85775" y="914400"/>
            <a:ext cx="457200" cy="5334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smtClean="0"/>
              <a:t>Example: Commit </a:t>
            </a:r>
            <a:r>
              <a:rPr lang="en-US" dirty="0"/>
              <a:t>data in a batch </a:t>
            </a:r>
            <a:r>
              <a:rPr lang="en-US" dirty="0" smtClean="0"/>
              <a:t>process</a:t>
            </a:r>
            <a:endParaRPr lang="en-US" dirty="0"/>
          </a:p>
        </p:txBody>
      </p:sp>
      <p:sp>
        <p:nvSpPr>
          <p:cNvPr id="6" name="Rectangle 5"/>
          <p:cNvSpPr/>
          <p:nvPr/>
        </p:nvSpPr>
        <p:spPr>
          <a:xfrm>
            <a:off x="457200" y="905933"/>
            <a:ext cx="8686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doWork</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Transaction.runWithNewBundle</a:t>
            </a:r>
            <a:r>
              <a:rPr lang="en-US" sz="1600" b="1" dirty="0">
                <a:solidFill>
                  <a:srgbClr val="000000"/>
                </a:solidFill>
                <a:latin typeface="Courier New"/>
                <a:ea typeface="Times New Roman"/>
                <a:cs typeface="Times New Roman"/>
              </a:rPr>
              <a:t>(\bundle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…24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messageQuery</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Query.make</a:t>
            </a:r>
            <a:r>
              <a:rPr lang="en-US" sz="1600" b="1" dirty="0">
                <a:solidFill>
                  <a:srgbClr val="000000"/>
                </a:solidFill>
                <a:latin typeface="Courier New"/>
                <a:ea typeface="Times New Roman"/>
                <a:cs typeface="Times New Roman"/>
              </a:rPr>
              <a:t>(Message)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…27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messageQuery.select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28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for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currentMessage</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currentMessage.MessageRoot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ABContact)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…31     </a:t>
            </a:r>
            <a:r>
              <a:rPr lang="en-US" sz="1600" b="1" dirty="0" smtClean="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relatedContact.FlagEntries.hasMatch</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currentEntry</a:t>
            </a:r>
            <a:r>
              <a:rPr lang="en-US" sz="1600" b="1" dirty="0">
                <a:solidFill>
                  <a:srgbClr val="000000"/>
                </a:solidFill>
                <a:latin typeface="Courier New"/>
                <a:ea typeface="Times New Roman"/>
                <a:cs typeface="Times New Roman"/>
              </a:rPr>
              <a:t> -&gt;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currentEntry.Reason</a:t>
            </a:r>
            <a:r>
              <a:rPr lang="en-US" sz="1600" b="1" dirty="0" smtClean="0">
                <a:solidFill>
                  <a:srgbClr val="000000"/>
                </a:solidFill>
                <a:latin typeface="Courier New"/>
                <a:ea typeface="Times New Roman"/>
                <a:cs typeface="Times New Roman"/>
              </a:rPr>
              <a:t> ==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err="1" smtClean="0">
                <a:solidFill>
                  <a:srgbClr val="000000"/>
                </a:solidFill>
                <a:latin typeface="Courier New"/>
                <a:ea typeface="Times New Roman"/>
                <a:cs typeface="Times New Roman"/>
              </a:rPr>
              <a:t>relatedContact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bundle.add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FlagEntry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newEntry.FlagDate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gw.api.util.DateUtil.currentDate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newEntry.Reason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relatedContact.addToFlagEntries</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…41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42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47 </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…54 }</a:t>
            </a:r>
            <a:endParaRPr lang="en-US" sz="1600" b="1" dirty="0">
              <a:effectLst/>
              <a:latin typeface="Calibri"/>
              <a:ea typeface="Calibri"/>
              <a:cs typeface="Times New Roman"/>
            </a:endParaRPr>
          </a:p>
        </p:txBody>
      </p:sp>
      <p:sp>
        <p:nvSpPr>
          <p:cNvPr id="7" name="Rounded Rectangle 6"/>
          <p:cNvSpPr/>
          <p:nvPr/>
        </p:nvSpPr>
        <p:spPr bwMode="auto">
          <a:xfrm>
            <a:off x="457200" y="1219200"/>
            <a:ext cx="8382000" cy="33971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ounded Rectangle 8"/>
          <p:cNvSpPr/>
          <p:nvPr/>
        </p:nvSpPr>
        <p:spPr bwMode="auto">
          <a:xfrm>
            <a:off x="381000" y="3733800"/>
            <a:ext cx="84582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ounded Rectangle 9"/>
          <p:cNvSpPr/>
          <p:nvPr/>
        </p:nvSpPr>
        <p:spPr bwMode="auto">
          <a:xfrm>
            <a:off x="457200" y="5715000"/>
            <a:ext cx="8382000" cy="34194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250947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85775" y="1219200"/>
            <a:ext cx="457200" cy="5029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3a: Create the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BillingCenter and ContactManager</a:t>
            </a:r>
            <a:endParaRPr lang="en-US" dirty="0"/>
          </a:p>
        </p:txBody>
      </p:sp>
      <p:sp>
        <p:nvSpPr>
          <p:cNvPr id="5" name="Rectangle 4"/>
          <p:cNvSpPr/>
          <p:nvPr/>
        </p:nvSpPr>
        <p:spPr>
          <a:xfrm>
            <a:off x="419100" y="1219199"/>
            <a:ext cx="8648700" cy="5016758"/>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acme.ta.batch</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3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gw.plugin.processing.IProcessesPlugin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5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class </a:t>
            </a:r>
            <a:r>
              <a:rPr lang="en-US" sz="1600" b="1" dirty="0">
                <a:solidFill>
                  <a:srgbClr val="000000"/>
                </a:solidFill>
                <a:latin typeface="Courier New" pitchFamily="49" charset="0"/>
                <a:cs typeface="Courier New" pitchFamily="49" charset="0"/>
              </a:rPr>
              <a:t>ProcessesPlugin </a:t>
            </a:r>
            <a:r>
              <a:rPr lang="en-US" sz="1600" b="1" dirty="0">
                <a:solidFill>
                  <a:srgbClr val="000080"/>
                </a:solidFill>
                <a:latin typeface="Courier New" pitchFamily="49" charset="0"/>
                <a:cs typeface="Courier New" pitchFamily="49" charset="0"/>
              </a:rPr>
              <a:t>implements </a:t>
            </a:r>
            <a:r>
              <a:rPr lang="en-US" sz="1600" b="1" dirty="0" err="1">
                <a:solidFill>
                  <a:srgbClr val="000000"/>
                </a:solidFill>
                <a:latin typeface="Courier New" pitchFamily="49" charset="0"/>
                <a:cs typeface="Courier New" pitchFamily="49" charset="0"/>
              </a:rPr>
              <a:t>IProcessesPlugin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construct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override </a:t>
            </a:r>
            <a:r>
              <a:rPr lang="en-US" sz="1600" b="1" dirty="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a:t>
            </a:r>
            <a:r>
              <a:rPr lang="en-US" sz="1600" b="1" dirty="0">
                <a:solidFill>
                  <a:srgbClr val="000000"/>
                </a:solidFill>
                <a:latin typeface="Courier New" pitchFamily="49" charset="0"/>
                <a:cs typeface="Courier New" pitchFamily="49" charset="0"/>
              </a:rPr>
              <a:t>: Object[]) : </a:t>
            </a:r>
            <a:r>
              <a:rPr lang="en-US" sz="1600" b="1" dirty="0" err="1">
                <a:solidFill>
                  <a:srgbClr val="000000"/>
                </a:solidFill>
                <a:latin typeface="Courier New" pitchFamily="49" charset="0"/>
                <a:cs typeface="Courier New" pitchFamily="49" charset="0"/>
              </a:rPr>
              <a:t>BatchProcess</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11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12       </a:t>
            </a:r>
            <a:r>
              <a:rPr lang="en-US" sz="1600" b="1" dirty="0" smtClean="0">
                <a:solidFill>
                  <a:srgbClr val="000080"/>
                </a:solidFill>
                <a:latin typeface="Courier New" pitchFamily="49" charset="0"/>
                <a:cs typeface="Courier New" pitchFamily="49" charset="0"/>
              </a:rPr>
              <a:t>case </a:t>
            </a:r>
            <a:r>
              <a:rPr lang="en-US" sz="1600" b="1" dirty="0" err="1">
                <a:solidFill>
                  <a:srgbClr val="000000"/>
                </a:solidFill>
                <a:latin typeface="Courier New" pitchFamily="49" charset="0"/>
                <a:cs typeface="Courier New" pitchFamily="49" charset="0"/>
              </a:rPr>
              <a:t>BatchProcessType.TC_FLAGOVERDUELEGALREPORTS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13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 </a:t>
            </a:r>
            <a:r>
              <a:rPr lang="en-US" sz="1600" b="1" dirty="0">
                <a:solidFill>
                  <a:srgbClr val="000080"/>
                </a:solidFill>
                <a:latin typeface="Courier New" pitchFamily="49" charset="0"/>
                <a:cs typeface="Courier New" pitchFamily="49" charset="0"/>
              </a:rPr>
              <a:t>new </a:t>
            </a:r>
            <a:r>
              <a:rPr lang="en-US" sz="1600" b="1" dirty="0" err="1">
                <a:solidFill>
                  <a:srgbClr val="000000"/>
                </a:solidFill>
                <a:latin typeface="Courier New" pitchFamily="49" charset="0"/>
                <a:cs typeface="Courier New" pitchFamily="49" charset="0"/>
              </a:rPr>
              <a:t>FlagOverdueLegalReportsBatch</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return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15       </a:t>
            </a:r>
            <a:r>
              <a:rPr lang="en-US" sz="1600" b="1" dirty="0" smtClean="0">
                <a:solidFill>
                  <a:srgbClr val="000080"/>
                </a:solidFill>
                <a:latin typeface="Courier New" pitchFamily="49" charset="0"/>
                <a:cs typeface="Courier New" pitchFamily="49" charset="0"/>
              </a:rPr>
              <a:t>default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16          </a:t>
            </a:r>
            <a:r>
              <a:rPr lang="en-US" sz="1600" b="1" dirty="0" smtClean="0">
                <a:solidFill>
                  <a:srgbClr val="000080"/>
                </a:solidFill>
                <a:latin typeface="Courier New" pitchFamily="49" charset="0"/>
                <a:cs typeface="Courier New" pitchFamily="49" charset="0"/>
              </a:rPr>
              <a:t>return </a:t>
            </a:r>
            <a:r>
              <a:rPr lang="en-US" sz="1600" b="1" dirty="0">
                <a:solidFill>
                  <a:srgbClr val="000080"/>
                </a:solidFill>
                <a:latin typeface="Courier New" pitchFamily="49" charset="0"/>
                <a:cs typeface="Courier New" pitchFamily="49" charset="0"/>
              </a:rPr>
              <a:t>null</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17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18 </a:t>
            </a: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6900151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Modify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ClaimCenter and PolicyCenter</a:t>
            </a:r>
            <a:endParaRPr lang="en-US" dirty="0"/>
          </a:p>
        </p:txBody>
      </p:sp>
      <p:sp>
        <p:nvSpPr>
          <p:cNvPr id="3" name="Content Placeholder 2"/>
          <p:cNvSpPr>
            <a:spLocks noGrp="1"/>
          </p:cNvSpPr>
          <p:nvPr>
            <p:ph idx="1"/>
          </p:nvPr>
        </p:nvSpPr>
        <p:spPr>
          <a:xfrm>
            <a:off x="521208" y="5105400"/>
            <a:ext cx="8321040" cy="1295399"/>
          </a:xfrm>
        </p:spPr>
        <p:txBody>
          <a:bodyPr/>
          <a:lstStyle/>
          <a:p>
            <a:r>
              <a:rPr lang="en-US" dirty="0" smtClean="0"/>
              <a:t>Add a reference to the full qualified class</a:t>
            </a:r>
          </a:p>
          <a:p>
            <a:r>
              <a:rPr lang="en-US" dirty="0" smtClean="0"/>
              <a:t>Add </a:t>
            </a:r>
            <a:r>
              <a:rPr lang="en-US" dirty="0"/>
              <a:t>a case statement </a:t>
            </a:r>
            <a:r>
              <a:rPr lang="en-US" dirty="0" smtClean="0"/>
              <a:t>for the given typecode</a:t>
            </a:r>
          </a:p>
          <a:p>
            <a:pPr lvl="1"/>
            <a:r>
              <a:rPr lang="en-US" dirty="0" smtClean="0"/>
              <a:t>Return an instantiated custom batch process object</a:t>
            </a:r>
            <a:endParaRPr lang="en-US" dirty="0"/>
          </a:p>
        </p:txBody>
      </p:sp>
      <p:sp>
        <p:nvSpPr>
          <p:cNvPr id="6" name="Rectangle 5"/>
          <p:cNvSpPr/>
          <p:nvPr/>
        </p:nvSpPr>
        <p:spPr bwMode="auto">
          <a:xfrm>
            <a:off x="485775" y="1219200"/>
            <a:ext cx="457200"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a:xfrm>
            <a:off x="419100" y="1219199"/>
            <a:ext cx="8648700"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10 </a:t>
            </a:r>
            <a:r>
              <a:rPr lang="en-US" sz="1600" b="1" dirty="0" smtClean="0">
                <a:solidFill>
                  <a:srgbClr val="000080"/>
                </a:solidFill>
                <a:latin typeface="Courier New" pitchFamily="49" charset="0"/>
                <a:cs typeface="Courier New" pitchFamily="49" charset="0"/>
              </a:rPr>
              <a:t>class </a:t>
            </a:r>
            <a:r>
              <a:rPr lang="en-US" sz="1600" b="1" dirty="0" smtClean="0">
                <a:solidFill>
                  <a:srgbClr val="000000"/>
                </a:solidFill>
                <a:latin typeface="Courier New" pitchFamily="49" charset="0"/>
                <a:cs typeface="Courier New" pitchFamily="49" charset="0"/>
              </a:rPr>
              <a:t>ProcessesPlugin </a:t>
            </a:r>
            <a:r>
              <a:rPr lang="en-US" sz="1600" b="1" dirty="0" smtClean="0">
                <a:solidFill>
                  <a:srgbClr val="000080"/>
                </a:solidFill>
                <a:latin typeface="Courier New" pitchFamily="49" charset="0"/>
                <a:cs typeface="Courier New" pitchFamily="49" charset="0"/>
              </a:rPr>
              <a:t>implements </a:t>
            </a:r>
            <a:r>
              <a:rPr lang="en-US" sz="1600" b="1" dirty="0" err="1" smtClean="0">
                <a:solidFill>
                  <a:srgbClr val="000000"/>
                </a:solidFill>
                <a:latin typeface="Courier New" pitchFamily="49" charset="0"/>
                <a:cs typeface="Courier New" pitchFamily="49" charset="0"/>
              </a:rPr>
              <a:t>IProcessesPlugin</a:t>
            </a:r>
            <a:r>
              <a:rPr lang="en-US" sz="1600" b="1" dirty="0" smtClean="0">
                <a:solidFill>
                  <a:srgbClr val="000000"/>
                </a:solidFill>
                <a:latin typeface="Courier New" pitchFamily="49" charset="0"/>
                <a:cs typeface="Courier New" pitchFamily="49" charset="0"/>
              </a:rPr>
              <a:t> { </a:t>
            </a:r>
          </a:p>
          <a:p>
            <a:r>
              <a:rPr lang="en-US" sz="1600" b="1" dirty="0" smtClean="0">
                <a:solidFill>
                  <a:srgbClr val="000000"/>
                </a:solidFill>
                <a:latin typeface="Courier New" pitchFamily="49" charset="0"/>
                <a:cs typeface="Courier New" pitchFamily="49" charset="0"/>
              </a:rPr>
              <a:t>…13   </a:t>
            </a:r>
            <a:r>
              <a:rPr lang="en-US" sz="1600" b="1" dirty="0" smtClean="0">
                <a:solidFill>
                  <a:srgbClr val="000080"/>
                </a:solidFill>
                <a:latin typeface="Courier New" pitchFamily="49" charset="0"/>
                <a:cs typeface="Courier New" pitchFamily="49" charset="0"/>
              </a:rPr>
              <a:t>override 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 Object[]) : </a:t>
            </a:r>
            <a:r>
              <a:rPr lang="en-US" sz="1600" b="1" dirty="0" err="1" smtClean="0">
                <a:solidFill>
                  <a:srgbClr val="000000"/>
                </a:solidFill>
                <a:latin typeface="Courier New" pitchFamily="49" charset="0"/>
                <a:cs typeface="Courier New" pitchFamily="49" charset="0"/>
              </a:rPr>
              <a:t>BatchProcess</a:t>
            </a:r>
            <a:r>
              <a:rPr lang="en-US" sz="1600" b="1" dirty="0" smtClean="0">
                <a:solidFill>
                  <a:srgbClr val="000000"/>
                </a:solidFill>
                <a:latin typeface="Courier New" pitchFamily="49" charset="0"/>
                <a:cs typeface="Courier New" pitchFamily="49" charset="0"/>
              </a:rPr>
              <a:t>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…21       </a:t>
            </a:r>
            <a:r>
              <a:rPr lang="en-US" sz="1600" b="1" dirty="0" smtClean="0">
                <a:solidFill>
                  <a:srgbClr val="000080"/>
                </a:solidFill>
                <a:latin typeface="Courier New" pitchFamily="49" charset="0"/>
                <a:cs typeface="Courier New" pitchFamily="49" charset="0"/>
              </a:rPr>
              <a:t>case </a:t>
            </a:r>
            <a:r>
              <a:rPr lang="en-US" sz="1600" b="1" dirty="0" err="1" smtClean="0">
                <a:solidFill>
                  <a:srgbClr val="000000"/>
                </a:solidFill>
                <a:latin typeface="Courier New" pitchFamily="49" charset="0"/>
                <a:cs typeface="Courier New" pitchFamily="49" charset="0"/>
              </a:rPr>
              <a:t>BatchProcessType.TC_FLAGOVERDUELEGALREPORTS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22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 </a:t>
            </a:r>
            <a:r>
              <a:rPr lang="en-US" sz="1600" b="1" dirty="0" smtClean="0">
                <a:solidFill>
                  <a:srgbClr val="000080"/>
                </a:solidFill>
                <a:latin typeface="Courier New" pitchFamily="49" charset="0"/>
                <a:cs typeface="Courier New" pitchFamily="49" charset="0"/>
              </a:rPr>
              <a:t>new </a:t>
            </a:r>
            <a:r>
              <a:rPr lang="en-US" sz="1600" b="1" dirty="0" err="1" smtClean="0">
                <a:solidFill>
                  <a:srgbClr val="000000"/>
                </a:solidFill>
                <a:latin typeface="Courier New" pitchFamily="49" charset="0"/>
                <a:cs typeface="Courier New" pitchFamily="49" charset="0"/>
              </a:rPr>
              <a:t>FlagOverdueLegalReportsBatch</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23          </a:t>
            </a:r>
            <a:r>
              <a:rPr lang="en-US" sz="1600" b="1" dirty="0" smtClean="0">
                <a:solidFill>
                  <a:srgbClr val="000080"/>
                </a:solidFill>
                <a:latin typeface="Courier New" pitchFamily="49" charset="0"/>
                <a:cs typeface="Courier New" pitchFamily="49" charset="0"/>
              </a:rPr>
              <a:t>return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…24       </a:t>
            </a:r>
            <a:r>
              <a:rPr lang="en-US" sz="1600" b="1" dirty="0" smtClean="0">
                <a:solidFill>
                  <a:srgbClr val="000080"/>
                </a:solidFill>
                <a:latin typeface="Courier New" pitchFamily="49" charset="0"/>
                <a:cs typeface="Courier New" pitchFamily="49" charset="0"/>
              </a:rPr>
              <a:t>default</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25          </a:t>
            </a:r>
            <a:r>
              <a:rPr lang="en-US" sz="1600" b="1" dirty="0" smtClean="0">
                <a:solidFill>
                  <a:srgbClr val="000080"/>
                </a:solidFill>
                <a:latin typeface="Courier New" pitchFamily="49" charset="0"/>
                <a:cs typeface="Courier New" pitchFamily="49" charset="0"/>
              </a:rPr>
              <a:t>return null</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26     }</a:t>
            </a:r>
          </a:p>
          <a:p>
            <a:r>
              <a:rPr lang="en-US" sz="1600" b="1" dirty="0" smtClean="0">
                <a:solidFill>
                  <a:srgbClr val="000000"/>
                </a:solidFill>
                <a:latin typeface="Courier New" pitchFamily="49" charset="0"/>
                <a:cs typeface="Courier New" pitchFamily="49" charset="0"/>
              </a:rPr>
              <a:t> 27   }</a:t>
            </a:r>
          </a:p>
          <a:p>
            <a:r>
              <a:rPr lang="en-US" sz="1600" b="1" dirty="0" smtClean="0">
                <a:solidFill>
                  <a:srgbClr val="000000"/>
                </a:solidFill>
                <a:latin typeface="Courier New" pitchFamily="49" charset="0"/>
                <a:cs typeface="Courier New" pitchFamily="49" charset="0"/>
              </a:rPr>
              <a:t> 28 </a:t>
            </a:r>
            <a:r>
              <a:rPr lang="en-US" sz="1600" b="1" dirty="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5730985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Create the </a:t>
            </a:r>
            <a:r>
              <a:rPr lang="en-US" dirty="0" err="1" smtClean="0"/>
              <a:t>IProcessesPlugin.gwp</a:t>
            </a:r>
            <a:endParaRPr lang="en-US" dirty="0"/>
          </a:p>
        </p:txBody>
      </p:sp>
      <p:sp>
        <p:nvSpPr>
          <p:cNvPr id="9" name="Content Placeholder 8"/>
          <p:cNvSpPr>
            <a:spLocks noGrp="1"/>
          </p:cNvSpPr>
          <p:nvPr>
            <p:ph sz="half" idx="1"/>
          </p:nvPr>
        </p:nvSpPr>
        <p:spPr/>
        <p:txBody>
          <a:bodyPr/>
          <a:lstStyle/>
          <a:p>
            <a:r>
              <a:rPr lang="en-US" dirty="0"/>
              <a:t>Create the plugin</a:t>
            </a:r>
          </a:p>
          <a:p>
            <a:pPr lvl="1"/>
            <a:r>
              <a:rPr lang="en-US" b="1" dirty="0">
                <a:latin typeface="Courier New" pitchFamily="49" charset="0"/>
                <a:cs typeface="Courier New" pitchFamily="49" charset="0"/>
              </a:rPr>
              <a:t>/config/plugin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registry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p:txBody>
      </p:sp>
      <p:sp>
        <p:nvSpPr>
          <p:cNvPr id="10" name="Content Placeholder 9"/>
          <p:cNvSpPr>
            <a:spLocks noGrp="1"/>
          </p:cNvSpPr>
          <p:nvPr>
            <p:ph sz="half" idx="2"/>
          </p:nvPr>
        </p:nvSpPr>
        <p:spPr/>
        <p:txBody>
          <a:bodyPr/>
          <a:lstStyle/>
          <a:p>
            <a:r>
              <a:rPr lang="en-US" dirty="0"/>
              <a:t>Specify </a:t>
            </a:r>
            <a:r>
              <a:rPr lang="en-US" dirty="0" smtClean="0"/>
              <a:t>the Plugin</a:t>
            </a:r>
          </a:p>
          <a:p>
            <a:pPr lvl="1"/>
            <a:r>
              <a:rPr lang="en-US" dirty="0" err="1" smtClean="0"/>
              <a:t>IProcessesPlugin</a:t>
            </a:r>
            <a:r>
              <a:rPr lang="en-US" dirty="0" smtClean="0"/>
              <a:t> </a:t>
            </a:r>
            <a:r>
              <a:rPr lang="en-US" dirty="0"/>
              <a:t>name </a:t>
            </a:r>
            <a:endParaRPr lang="en-US" dirty="0" smtClean="0"/>
          </a:p>
          <a:p>
            <a:pPr lvl="1"/>
            <a:r>
              <a:rPr lang="en-US" dirty="0" err="1" smtClean="0"/>
              <a:t>IProcessesPlugin</a:t>
            </a:r>
            <a:r>
              <a:rPr lang="en-US" dirty="0" smtClean="0"/>
              <a:t> </a:t>
            </a:r>
            <a:r>
              <a:rPr lang="en-US" dirty="0"/>
              <a:t>interface</a:t>
            </a:r>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09801"/>
            <a:ext cx="3360000" cy="212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descr="C:\Users\sluersen\AppData\Local\Temp\SNAGHTML1391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825" y="4153611"/>
            <a:ext cx="1560000" cy="9038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C:\Users\sluersen\AppData\Local\Temp\SNAGHTML1601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57" y="2362200"/>
            <a:ext cx="3776191" cy="17457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5775" y="4228085"/>
            <a:ext cx="1114286" cy="10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Placeholder 2" hidden="1"/>
          <p:cNvSpPr txBox="1">
            <a:spLocks/>
          </p:cNvSpPr>
          <p:nvPr/>
        </p:nvSpPr>
        <p:spPr bwMode="auto">
          <a:xfrm>
            <a:off x="485775" y="486429"/>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Clr>
                <a:srgbClr val="04628C"/>
              </a:buClr>
              <a:buSzPct val="90000"/>
              <a:buFont typeface="Arial" charset="0"/>
              <a:buNone/>
              <a:defRPr lang="en-US" sz="2800" b="1" dirty="0">
                <a:solidFill>
                  <a:srgbClr val="04628C"/>
                </a:solidFill>
                <a:latin typeface="+mj-lt"/>
                <a:ea typeface="Arial" pitchFamily="34" charset="0"/>
                <a:cs typeface="Arial"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smtClean="0"/>
              <a:t>BillingCenter and ContactManager</a:t>
            </a:r>
          </a:p>
          <a:p>
            <a:endParaRPr lang="en-US" kern="0"/>
          </a:p>
        </p:txBody>
      </p:sp>
    </p:spTree>
    <p:extLst>
      <p:ext uri="{BB962C8B-B14F-4D97-AF65-F5344CB8AC3E}">
        <p14:creationId xmlns:p14="http://schemas.microsoft.com/office/powerpoint/2010/main" val="24075388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3c: Implement the </a:t>
            </a:r>
            <a:r>
              <a:rPr lang="en-US" dirty="0" err="1" smtClean="0"/>
              <a:t>IProcessesPlugin</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/config/plugin/registry/</a:t>
            </a:r>
            <a:r>
              <a:rPr lang="en-US" b="1" dirty="0" err="1" smtClean="0">
                <a:latin typeface="Courier New" pitchFamily="49" charset="0"/>
                <a:cs typeface="Courier New" pitchFamily="49" charset="0"/>
              </a:rPr>
              <a:t>IProcessesPlugin.gwp</a:t>
            </a:r>
            <a:endParaRPr lang="en-US" b="1" dirty="0">
              <a:latin typeface="Courier New" pitchFamily="49" charset="0"/>
              <a:cs typeface="Courier New" pitchFamily="49" charset="0"/>
            </a:endParaRPr>
          </a:p>
          <a:p>
            <a:r>
              <a:rPr lang="en-US" dirty="0" smtClean="0"/>
              <a:t>Check </a:t>
            </a:r>
            <a:r>
              <a:rPr lang="en-US" dirty="0"/>
              <a:t>Enabled</a:t>
            </a:r>
          </a:p>
          <a:p>
            <a:r>
              <a:rPr lang="en-US" dirty="0"/>
              <a:t>Select the custom batch process class</a:t>
            </a:r>
          </a:p>
          <a:p>
            <a:r>
              <a:rPr lang="en-US" dirty="0"/>
              <a:t>Specific parameter name/value pairs if required</a:t>
            </a:r>
          </a:p>
          <a:p>
            <a:pPr lvl="1"/>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2935357"/>
            <a:ext cx="6934200" cy="3421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4572000" y="5029200"/>
            <a:ext cx="9906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8" name="Rounded Rectangle 7"/>
          <p:cNvSpPr/>
          <p:nvPr/>
        </p:nvSpPr>
        <p:spPr bwMode="auto">
          <a:xfrm>
            <a:off x="4518992" y="3996489"/>
            <a:ext cx="22860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7176440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Batch processes overview</a:t>
            </a:r>
          </a:p>
          <a:p>
            <a:r>
              <a:rPr lang="en-US" dirty="0"/>
              <a:t>Running batch processes</a:t>
            </a:r>
          </a:p>
          <a:p>
            <a:r>
              <a:rPr lang="en-US" dirty="0"/>
              <a:t>Custom batch processes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Deploy the implementation</a:t>
            </a:r>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smtClean="0"/>
              <a:t>Reload </a:t>
            </a:r>
            <a:r>
              <a:rPr lang="en-US" dirty="0" smtClean="0"/>
              <a:t>Changed classes</a:t>
            </a:r>
            <a:endParaRPr lang="en-US" dirty="0"/>
          </a:p>
        </p:txBody>
      </p:sp>
      <p:sp>
        <p:nvSpPr>
          <p:cNvPr id="5" name="Content Placeholder 4"/>
          <p:cNvSpPr>
            <a:spLocks noGrp="1"/>
          </p:cNvSpPr>
          <p:nvPr>
            <p:ph sz="half" idx="2"/>
          </p:nvPr>
        </p:nvSpPr>
        <p:spPr/>
        <p:txBody>
          <a:bodyPr/>
          <a:lstStyle/>
          <a:p>
            <a:r>
              <a:rPr lang="en-US" dirty="0"/>
              <a:t>Gosu </a:t>
            </a:r>
            <a:r>
              <a:rPr lang="en-US" dirty="0" smtClean="0"/>
              <a:t>Class</a:t>
            </a:r>
          </a:p>
        </p:txBody>
      </p:sp>
      <p:sp>
        <p:nvSpPr>
          <p:cNvPr id="4" name="Content Placeholder 3"/>
          <p:cNvSpPr>
            <a:spLocks noGrp="1"/>
          </p:cNvSpPr>
          <p:nvPr>
            <p:ph sz="half" idx="1"/>
          </p:nvPr>
        </p:nvSpPr>
        <p:spPr/>
        <p:txBody>
          <a:bodyPr/>
          <a:lstStyle/>
          <a:p>
            <a:r>
              <a:rPr lang="en-US" dirty="0"/>
              <a:t>Typelist Extensions </a:t>
            </a:r>
          </a:p>
          <a:p>
            <a:r>
              <a:rPr lang="en-US" dirty="0"/>
              <a:t>Plugin registry </a:t>
            </a:r>
            <a:r>
              <a:rPr lang="en-US" dirty="0" smtClean="0"/>
              <a:t>file</a:t>
            </a:r>
            <a:endParaRPr lang="en-US" dirty="0"/>
          </a:p>
        </p:txBody>
      </p:sp>
      <p:sp>
        <p:nvSpPr>
          <p:cNvPr id="75" name="Rectangle 74"/>
          <p:cNvSpPr/>
          <p:nvPr/>
        </p:nvSpPr>
        <p:spPr>
          <a:xfrm>
            <a:off x="5257800" y="5393225"/>
            <a:ext cx="731289" cy="584775"/>
          </a:xfrm>
          <a:prstGeom prst="rect">
            <a:avLst/>
          </a:prstGeom>
        </p:spPr>
        <p:txBody>
          <a:bodyPr wrap="none">
            <a:spAutoFit/>
          </a:bodyPr>
          <a:lstStyle/>
          <a:p>
            <a:pPr algn="ctr"/>
            <a:r>
              <a:rPr lang="en-US" sz="1600" b="1" dirty="0" smtClean="0">
                <a:solidFill>
                  <a:schemeClr val="bg1"/>
                </a:solidFill>
              </a:rPr>
              <a:t>Gosu</a:t>
            </a:r>
            <a:br>
              <a:rPr lang="en-US" sz="1600" b="1" dirty="0" smtClean="0">
                <a:solidFill>
                  <a:schemeClr val="bg1"/>
                </a:solidFill>
              </a:rPr>
            </a:br>
            <a:r>
              <a:rPr lang="en-US" sz="1600" b="1" dirty="0" smtClean="0">
                <a:solidFill>
                  <a:schemeClr val="bg1"/>
                </a:solidFill>
              </a:rPr>
              <a:t>Class</a:t>
            </a:r>
            <a:endParaRPr lang="en-US" sz="1600" b="1" dirty="0">
              <a:solidFill>
                <a:schemeClr val="bg1"/>
              </a:solidFill>
            </a:endParaRPr>
          </a:p>
        </p:txBody>
      </p:sp>
      <p:sp>
        <p:nvSpPr>
          <p:cNvPr id="41" name="Rectangle 40"/>
          <p:cNvSpPr/>
          <p:nvPr/>
        </p:nvSpPr>
        <p:spPr>
          <a:xfrm>
            <a:off x="1001639" y="5080426"/>
            <a:ext cx="1164100"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endParaRPr lang="en-US" sz="1600" b="1" dirty="0">
              <a:solidFill>
                <a:schemeClr val="bg1"/>
              </a:solidFill>
            </a:endParaRPr>
          </a:p>
        </p:txBody>
      </p:sp>
      <p:sp>
        <p:nvSpPr>
          <p:cNvPr id="29" name="Rectangle 28"/>
          <p:cNvSpPr/>
          <p:nvPr/>
        </p:nvSpPr>
        <p:spPr>
          <a:xfrm>
            <a:off x="2768303" y="5078244"/>
            <a:ext cx="869148"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grpSp>
        <p:nvGrpSpPr>
          <p:cNvPr id="30" name="icon GWP file"/>
          <p:cNvGrpSpPr/>
          <p:nvPr/>
        </p:nvGrpSpPr>
        <p:grpSpPr>
          <a:xfrm>
            <a:off x="2675525" y="3807149"/>
            <a:ext cx="961926" cy="1188319"/>
            <a:chOff x="4592771" y="2146900"/>
            <a:chExt cx="1125709" cy="1390650"/>
          </a:xfrm>
        </p:grpSpPr>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4"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245" y="3807149"/>
            <a:ext cx="1175017" cy="1299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Clas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7484" y="3752528"/>
            <a:ext cx="1503765"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617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Helpful functions and properties </a:t>
            </a:r>
            <a:endParaRPr lang="en-US" dirty="0"/>
          </a:p>
        </p:txBody>
      </p:sp>
      <p:sp>
        <p:nvSpPr>
          <p:cNvPr id="5" name="Content Placeholder 4"/>
          <p:cNvSpPr>
            <a:spLocks noGrp="1"/>
          </p:cNvSpPr>
          <p:nvPr>
            <p:ph idx="1"/>
          </p:nvPr>
        </p:nvSpPr>
        <p:spPr/>
        <p:txBody>
          <a:bodyPr/>
          <a:lstStyle/>
          <a:p>
            <a:r>
              <a:rPr lang="en-US" b="1" dirty="0" err="1" smtClean="0">
                <a:latin typeface="Courier New" pitchFamily="49" charset="0"/>
                <a:cs typeface="Courier New" pitchFamily="49" charset="0"/>
              </a:rPr>
              <a:t>checkInitialConditions</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smtClean="0"/>
              <a:t>Used </a:t>
            </a:r>
            <a:r>
              <a:rPr lang="en-US" dirty="0"/>
              <a:t>to determine if conditions are met to begin processing	</a:t>
            </a:r>
          </a:p>
          <a:p>
            <a:pPr lvl="2"/>
            <a:r>
              <a:rPr lang="en-US" dirty="0"/>
              <a:t>Return true: </a:t>
            </a:r>
            <a:r>
              <a:rPr lang="en-US" dirty="0" err="1"/>
              <a:t>doWork</a:t>
            </a:r>
            <a:r>
              <a:rPr lang="en-US" dirty="0"/>
              <a:t>() will be called</a:t>
            </a:r>
          </a:p>
          <a:p>
            <a:pPr lvl="2"/>
            <a:r>
              <a:rPr lang="en-US" dirty="0"/>
              <a:t>Return false: only a history event will be written</a:t>
            </a:r>
          </a:p>
          <a:p>
            <a:pPr lvl="2"/>
            <a:r>
              <a:rPr lang="en-US" dirty="0"/>
              <a:t>Avoids lengthy processing in </a:t>
            </a:r>
            <a:r>
              <a:rPr lang="en-US" dirty="0" err="1"/>
              <a:t>doWork</a:t>
            </a:r>
            <a:r>
              <a:rPr lang="en-US" dirty="0"/>
              <a:t>() if there is nothing to do</a:t>
            </a:r>
          </a:p>
          <a:p>
            <a:r>
              <a:rPr lang="en-US" b="1" dirty="0" err="1">
                <a:latin typeface="Courier New" pitchFamily="49" charset="0"/>
                <a:cs typeface="Courier New" pitchFamily="49" charset="0"/>
              </a:rPr>
              <a:t>requestTermination</a:t>
            </a:r>
            <a:r>
              <a:rPr lang="en-US" b="1" dirty="0">
                <a:latin typeface="Courier New" pitchFamily="49" charset="0"/>
                <a:cs typeface="Courier New" pitchFamily="49" charset="0"/>
              </a:rPr>
              <a:t>() </a:t>
            </a:r>
            <a:r>
              <a:rPr lang="en-US" dirty="0"/>
              <a:t>method</a:t>
            </a:r>
          </a:p>
          <a:p>
            <a:pPr lvl="1"/>
            <a:r>
              <a:rPr lang="en-US" dirty="0"/>
              <a:t>Called by Guidewire to request that process self-terminate</a:t>
            </a:r>
          </a:p>
          <a:p>
            <a:pPr lvl="2"/>
            <a:r>
              <a:rPr lang="en-US" dirty="0"/>
              <a:t>Return true if request will be honored</a:t>
            </a:r>
          </a:p>
          <a:p>
            <a:pPr lvl="2"/>
            <a:r>
              <a:rPr lang="en-US" dirty="0"/>
              <a:t>Return false if request will not be honored</a:t>
            </a:r>
          </a:p>
          <a:p>
            <a:pPr lvl="1"/>
            <a:r>
              <a:rPr lang="en-US" dirty="0"/>
              <a:t>Handled by setting monitor flag in code and exiting </a:t>
            </a:r>
            <a:r>
              <a:rPr lang="en-US" dirty="0" smtClean="0"/>
              <a:t>any loops</a:t>
            </a:r>
          </a:p>
          <a:p>
            <a:r>
              <a:rPr lang="en-US" b="1" dirty="0" smtClean="0">
                <a:latin typeface="Courier New" pitchFamily="49" charset="0"/>
                <a:cs typeface="Courier New" pitchFamily="49" charset="0"/>
              </a:rPr>
              <a:t>Exclusive</a:t>
            </a:r>
            <a:r>
              <a:rPr lang="en-US" dirty="0" smtClean="0"/>
              <a:t> property</a:t>
            </a:r>
            <a:endParaRPr lang="en-US" dirty="0"/>
          </a:p>
          <a:p>
            <a:pPr lvl="1"/>
            <a:r>
              <a:rPr lang="en-US" dirty="0" smtClean="0"/>
              <a:t>Can </a:t>
            </a:r>
            <a:r>
              <a:rPr lang="en-US" dirty="0"/>
              <a:t>another instance of this batch process start while this process is running?</a:t>
            </a:r>
          </a:p>
          <a:p>
            <a:endParaRPr lang="en-US" dirty="0"/>
          </a:p>
        </p:txBody>
      </p:sp>
    </p:spTree>
    <p:extLst>
      <p:ext uri="{BB962C8B-B14F-4D97-AF65-F5344CB8AC3E}">
        <p14:creationId xmlns:p14="http://schemas.microsoft.com/office/powerpoint/2010/main" val="23309387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status of the batch process</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OperationsExpected</a:t>
            </a:r>
            <a:r>
              <a:rPr lang="en-US" dirty="0"/>
              <a:t> property</a:t>
            </a:r>
          </a:p>
          <a:p>
            <a:pPr lvl="1"/>
            <a:r>
              <a:rPr lang="en-US" dirty="0"/>
              <a:t>Set this once after determining number of items to be processed</a:t>
            </a:r>
          </a:p>
          <a:p>
            <a:pPr lvl="1"/>
            <a:r>
              <a:rPr lang="en-US" dirty="0"/>
              <a:t>Used to provide feedback in the UI for UI Runnable Processes</a:t>
            </a:r>
          </a:p>
          <a:p>
            <a:r>
              <a:rPr lang="en-US" b="1" dirty="0" err="1">
                <a:latin typeface="Courier New" pitchFamily="49" charset="0"/>
                <a:cs typeface="Courier New" pitchFamily="49" charset="0"/>
              </a:rPr>
              <a:t>incrementOperationsCompleted</a:t>
            </a:r>
            <a:r>
              <a:rPr lang="en-US" b="1" dirty="0">
                <a:latin typeface="Courier New" pitchFamily="49" charset="0"/>
                <a:cs typeface="Courier New" pitchFamily="49" charset="0"/>
              </a:rPr>
              <a:t>()</a:t>
            </a:r>
          </a:p>
          <a:p>
            <a:pPr lvl="1"/>
            <a:r>
              <a:rPr lang="en-US" dirty="0"/>
              <a:t>Call after processing an item, regardless of success or failure</a:t>
            </a:r>
          </a:p>
          <a:p>
            <a:r>
              <a:rPr lang="en-US" b="1" dirty="0" err="1">
                <a:latin typeface="Courier New" pitchFamily="49" charset="0"/>
                <a:cs typeface="Courier New" pitchFamily="49" charset="0"/>
              </a:rPr>
              <a:t>incrementOperationsFailed</a:t>
            </a:r>
            <a:r>
              <a:rPr lang="en-US" b="1" dirty="0">
                <a:latin typeface="Courier New" pitchFamily="49" charset="0"/>
                <a:cs typeface="Courier New" pitchFamily="49" charset="0"/>
              </a:rPr>
              <a:t>()</a:t>
            </a:r>
          </a:p>
          <a:p>
            <a:pPr lvl="1"/>
            <a:r>
              <a:rPr lang="en-US" dirty="0"/>
              <a:t>Call in addition to </a:t>
            </a:r>
            <a:r>
              <a:rPr lang="en-US" dirty="0" err="1"/>
              <a:t>incrementOperationsCompleted</a:t>
            </a:r>
            <a:r>
              <a:rPr lang="en-US" dirty="0"/>
              <a:t>() for failed items</a:t>
            </a:r>
          </a:p>
          <a:p>
            <a:endParaRPr lang="en-US" dirty="0"/>
          </a:p>
        </p:txBody>
      </p:sp>
    </p:spTree>
    <p:extLst>
      <p:ext uri="{BB962C8B-B14F-4D97-AF65-F5344CB8AC3E}">
        <p14:creationId xmlns:p14="http://schemas.microsoft.com/office/powerpoint/2010/main" val="949747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ways a batch process can be run? Which of the three is the most common?</a:t>
            </a:r>
          </a:p>
          <a:p>
            <a:r>
              <a:rPr lang="en-US" dirty="0"/>
              <a:t>When you add a new batch process typecode to BatchProcessType, why must you add one or more categories to the typecode?</a:t>
            </a:r>
          </a:p>
          <a:p>
            <a:r>
              <a:rPr lang="en-US" dirty="0"/>
              <a:t>When creating a custom batch process, do you need to implement the ProcessesPlugin or just modify it?</a:t>
            </a:r>
          </a:p>
          <a:p>
            <a:r>
              <a:rPr lang="en-US" dirty="0"/>
              <a:t>For a custom batch process, what method or methods are required?</a:t>
            </a:r>
          </a:p>
          <a:p>
            <a:r>
              <a:rPr lang="en-US" dirty="0"/>
              <a:t>How does a batch process commit changes to the database?</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Batch processes</a:t>
            </a:r>
          </a:p>
        </p:txBody>
      </p:sp>
      <p:sp>
        <p:nvSpPr>
          <p:cNvPr id="5" name="Content Placeholder 4"/>
          <p:cNvSpPr>
            <a:spLocks noGrp="1"/>
          </p:cNvSpPr>
          <p:nvPr>
            <p:ph idx="1"/>
          </p:nvPr>
        </p:nvSpPr>
        <p:spPr/>
        <p:txBody>
          <a:bodyPr/>
          <a:lstStyle/>
          <a:p>
            <a:r>
              <a:rPr lang="en-US" dirty="0"/>
              <a:t>A </a:t>
            </a:r>
            <a:r>
              <a:rPr lang="en-US" b="1" dirty="0"/>
              <a:t>batch process </a:t>
            </a:r>
            <a:r>
              <a:rPr lang="en-US" dirty="0"/>
              <a:t>is a background process that performs tasks independent of a user</a:t>
            </a:r>
          </a:p>
          <a:p>
            <a:pPr lvl="1"/>
            <a:r>
              <a:rPr lang="en-US" dirty="0" smtClean="0"/>
              <a:t>Typically, a batch process runs on a periodic schedule</a:t>
            </a:r>
          </a:p>
          <a:p>
            <a:r>
              <a:rPr lang="en-US" dirty="0" smtClean="0"/>
              <a:t>Two type of batch process</a:t>
            </a:r>
          </a:p>
          <a:p>
            <a:pPr lvl="1"/>
            <a:r>
              <a:rPr lang="en-US" dirty="0" smtClean="0"/>
              <a:t>Predefined</a:t>
            </a:r>
          </a:p>
          <a:p>
            <a:pPr lvl="1"/>
            <a:r>
              <a:rPr lang="en-US" dirty="0" smtClean="0"/>
              <a:t>Custom</a:t>
            </a:r>
          </a:p>
          <a:p>
            <a:pPr lvl="1"/>
            <a:endParaRPr lang="en-US" dirty="0"/>
          </a:p>
        </p:txBody>
      </p:sp>
      <p:sp>
        <p:nvSpPr>
          <p:cNvPr id="7" name="Line 5"/>
          <p:cNvSpPr>
            <a:spLocks noChangeShapeType="1"/>
          </p:cNvSpPr>
          <p:nvPr/>
        </p:nvSpPr>
        <p:spPr bwMode="auto">
          <a:xfrm>
            <a:off x="2927349" y="1590675"/>
            <a:ext cx="438784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a:off x="3319462" y="1806575"/>
            <a:ext cx="423762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Line 7"/>
          <p:cNvSpPr>
            <a:spLocks noChangeShapeType="1"/>
          </p:cNvSpPr>
          <p:nvPr/>
        </p:nvSpPr>
        <p:spPr bwMode="auto">
          <a:xfrm>
            <a:off x="3560763" y="2024063"/>
            <a:ext cx="4135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6" name="Picture 1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239838"/>
            <a:ext cx="1104900" cy="1103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grpSp>
        <p:nvGrpSpPr>
          <p:cNvPr id="31"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32"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33"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0" name="Group 8"/>
          <p:cNvGrpSpPr>
            <a:grpSpLocks/>
          </p:cNvGrpSpPr>
          <p:nvPr/>
        </p:nvGrpSpPr>
        <p:grpSpPr bwMode="auto">
          <a:xfrm>
            <a:off x="3362325" y="1828800"/>
            <a:ext cx="392113" cy="392113"/>
            <a:chOff x="2460" y="1179"/>
            <a:chExt cx="247" cy="247"/>
          </a:xfrm>
        </p:grpSpPr>
        <p:sp>
          <p:nvSpPr>
            <p:cNvPr id="11"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2"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034381"/>
            <a:ext cx="14017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1240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Predefined batch processes</a:t>
            </a:r>
          </a:p>
        </p:txBody>
      </p:sp>
      <p:sp>
        <p:nvSpPr>
          <p:cNvPr id="5" name="Content Placeholder 4"/>
          <p:cNvSpPr>
            <a:spLocks noGrp="1"/>
          </p:cNvSpPr>
          <p:nvPr>
            <p:ph idx="1"/>
          </p:nvPr>
        </p:nvSpPr>
        <p:spPr/>
        <p:txBody>
          <a:bodyPr/>
          <a:lstStyle/>
          <a:p>
            <a:r>
              <a:rPr lang="en-US" dirty="0"/>
              <a:t>A </a:t>
            </a:r>
            <a:r>
              <a:rPr lang="en-US" b="1" dirty="0"/>
              <a:t>predefined batch process </a:t>
            </a:r>
            <a:r>
              <a:rPr lang="en-US" dirty="0"/>
              <a:t>is a batch process that comes with the base </a:t>
            </a:r>
            <a:r>
              <a:rPr lang="en-US" dirty="0" smtClean="0"/>
              <a:t>application</a:t>
            </a:r>
          </a:p>
          <a:p>
            <a:r>
              <a:rPr lang="en-US" dirty="0" smtClean="0"/>
              <a:t>Examples:</a:t>
            </a:r>
            <a:endParaRPr lang="en-US" dirty="0"/>
          </a:p>
          <a:p>
            <a:pPr lvl="1"/>
            <a:r>
              <a:rPr lang="en-US" dirty="0"/>
              <a:t>All applications: Activity escalation</a:t>
            </a:r>
          </a:p>
          <a:p>
            <a:pPr lvl="1"/>
            <a:r>
              <a:rPr lang="en-US" dirty="0"/>
              <a:t>ClaimCenter: Claim exception</a:t>
            </a:r>
          </a:p>
          <a:p>
            <a:pPr lvl="1"/>
            <a:r>
              <a:rPr lang="en-US" dirty="0"/>
              <a:t>PolicyCenter: Policy renewal start</a:t>
            </a:r>
          </a:p>
          <a:p>
            <a:pPr lvl="1"/>
            <a:r>
              <a:rPr lang="en-US" dirty="0"/>
              <a:t>BillingCenter: Account inactivity</a:t>
            </a:r>
          </a:p>
          <a:p>
            <a:r>
              <a:rPr lang="en-US" dirty="0" smtClean="0"/>
              <a:t>Developers can </a:t>
            </a:r>
            <a:r>
              <a:rPr lang="en-US" dirty="0"/>
              <a:t>schedule or manually run each </a:t>
            </a:r>
            <a:r>
              <a:rPr lang="en-US" dirty="0" smtClean="0"/>
              <a:t>process but cannot </a:t>
            </a:r>
            <a:r>
              <a:rPr lang="en-US" dirty="0"/>
              <a:t>directly configure what each does</a:t>
            </a:r>
          </a:p>
          <a:p>
            <a:pPr lvl="1"/>
            <a:r>
              <a:rPr lang="en-US" dirty="0"/>
              <a:t>Some processes can be indirectly configured because they trigger configurable elements</a:t>
            </a:r>
          </a:p>
          <a:p>
            <a:pPr lvl="1"/>
            <a:r>
              <a:rPr lang="en-US" dirty="0"/>
              <a:t>For example, the activity escalation batch process triggers the activity escalation rule set for an escalated activity</a:t>
            </a:r>
          </a:p>
          <a:p>
            <a:endParaRPr lang="en-US" dirty="0"/>
          </a:p>
        </p:txBody>
      </p:sp>
    </p:spTree>
    <p:extLst>
      <p:ext uri="{BB962C8B-B14F-4D97-AF65-F5344CB8AC3E}">
        <p14:creationId xmlns:p14="http://schemas.microsoft.com/office/powerpoint/2010/main" val="3777841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batch processes</a:t>
            </a:r>
          </a:p>
        </p:txBody>
      </p:sp>
      <p:sp>
        <p:nvSpPr>
          <p:cNvPr id="3" name="Content Placeholder 2"/>
          <p:cNvSpPr>
            <a:spLocks noGrp="1"/>
          </p:cNvSpPr>
          <p:nvPr>
            <p:ph idx="1"/>
          </p:nvPr>
        </p:nvSpPr>
        <p:spPr/>
        <p:txBody>
          <a:bodyPr/>
          <a:lstStyle/>
          <a:p>
            <a:r>
              <a:rPr lang="en-US" dirty="0"/>
              <a:t>A </a:t>
            </a:r>
            <a:r>
              <a:rPr lang="en-US" b="1" dirty="0"/>
              <a:t>custom batch process </a:t>
            </a:r>
            <a:r>
              <a:rPr lang="en-US" dirty="0"/>
              <a:t>is a batch process created by an integration developer</a:t>
            </a:r>
          </a:p>
          <a:p>
            <a:r>
              <a:rPr lang="en-US" dirty="0" smtClean="0"/>
              <a:t>A custom batch process</a:t>
            </a:r>
          </a:p>
          <a:p>
            <a:pPr lvl="1"/>
            <a:r>
              <a:rPr lang="en-US" dirty="0" smtClean="0"/>
              <a:t>Allows </a:t>
            </a:r>
            <a:r>
              <a:rPr lang="en-US" dirty="0"/>
              <a:t>for periodic scheduling of work beyond what the base application provides</a:t>
            </a:r>
          </a:p>
          <a:p>
            <a:pPr lvl="1"/>
            <a:r>
              <a:rPr lang="en-US" dirty="0"/>
              <a:t>Is fully configurable</a:t>
            </a:r>
          </a:p>
          <a:p>
            <a:pPr lvl="1"/>
            <a:r>
              <a:rPr lang="en-US" dirty="0"/>
              <a:t>Can include triggers to integration points</a:t>
            </a:r>
          </a:p>
          <a:p>
            <a:endParaRPr lang="en-US" dirty="0"/>
          </a:p>
        </p:txBody>
      </p:sp>
    </p:spTree>
    <p:extLst>
      <p:ext uri="{BB962C8B-B14F-4D97-AF65-F5344CB8AC3E}">
        <p14:creationId xmlns:p14="http://schemas.microsoft.com/office/powerpoint/2010/main" val="41648272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batch processes</a:t>
            </a:r>
          </a:p>
        </p:txBody>
      </p:sp>
      <p:sp>
        <p:nvSpPr>
          <p:cNvPr id="3" name="Content Placeholder 2"/>
          <p:cNvSpPr>
            <a:spLocks noGrp="1"/>
          </p:cNvSpPr>
          <p:nvPr>
            <p:ph idx="1"/>
          </p:nvPr>
        </p:nvSpPr>
        <p:spPr/>
        <p:txBody>
          <a:bodyPr/>
          <a:lstStyle/>
          <a:p>
            <a:r>
              <a:rPr lang="en-US" dirty="0" smtClean="0"/>
              <a:t>Common ways to execute a batch processes</a:t>
            </a:r>
            <a:endParaRPr lang="en-US" dirty="0"/>
          </a:p>
          <a:p>
            <a:pPr lvl="1"/>
            <a:r>
              <a:rPr lang="en-US" dirty="0"/>
              <a:t>Periodically based on a schedule (the most common use)</a:t>
            </a:r>
          </a:p>
          <a:p>
            <a:pPr lvl="1"/>
            <a:r>
              <a:rPr lang="en-US" dirty="0"/>
              <a:t>Immediately from the Internal Tools UI</a:t>
            </a:r>
          </a:p>
          <a:p>
            <a:pPr lvl="1"/>
            <a:r>
              <a:rPr lang="en-US" dirty="0"/>
              <a:t>From an API </a:t>
            </a:r>
            <a:r>
              <a:rPr lang="en-US" dirty="0" smtClean="0"/>
              <a:t>call such as a web service or command line</a:t>
            </a:r>
            <a:endParaRPr lang="en-US" dirty="0"/>
          </a:p>
          <a:p>
            <a:r>
              <a:rPr lang="en-US" dirty="0"/>
              <a:t>Every execution option is not necessarily configured for every process</a:t>
            </a:r>
          </a:p>
          <a:p>
            <a:r>
              <a:rPr lang="en-US" dirty="0" smtClean="0"/>
              <a:t>Example of the </a:t>
            </a:r>
            <a:r>
              <a:rPr lang="en-US" dirty="0"/>
              <a:t>data distribution batch process:</a:t>
            </a:r>
          </a:p>
          <a:p>
            <a:pPr lvl="1"/>
            <a:r>
              <a:rPr lang="en-US" dirty="0" smtClean="0"/>
              <a:t>Can </a:t>
            </a:r>
            <a:r>
              <a:rPr lang="en-US" dirty="0"/>
              <a:t>be run from an </a:t>
            </a:r>
            <a:r>
              <a:rPr lang="en-US" dirty="0" smtClean="0"/>
              <a:t>API</a:t>
            </a:r>
          </a:p>
          <a:p>
            <a:pPr lvl="1"/>
            <a:r>
              <a:rPr lang="en-US" dirty="0"/>
              <a:t>Cannot be scheduled or run from the UI</a:t>
            </a:r>
          </a:p>
          <a:p>
            <a:pPr lvl="1"/>
            <a:endParaRPr lang="en-US" dirty="0"/>
          </a:p>
          <a:p>
            <a:endParaRPr lang="en-US" dirty="0"/>
          </a:p>
        </p:txBody>
      </p:sp>
    </p:spTree>
    <p:extLst>
      <p:ext uri="{BB962C8B-B14F-4D97-AF65-F5344CB8AC3E}">
        <p14:creationId xmlns:p14="http://schemas.microsoft.com/office/powerpoint/2010/main" val="9231182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 execution options</a:t>
            </a:r>
            <a:endParaRPr lang="en-US" dirty="0"/>
          </a:p>
        </p:txBody>
      </p:sp>
      <p:sp>
        <p:nvSpPr>
          <p:cNvPr id="3" name="Content Placeholder 2"/>
          <p:cNvSpPr>
            <a:spLocks noGrp="1"/>
          </p:cNvSpPr>
          <p:nvPr>
            <p:ph idx="1"/>
          </p:nvPr>
        </p:nvSpPr>
        <p:spPr>
          <a:xfrm>
            <a:off x="519113" y="5486400"/>
            <a:ext cx="8318500" cy="914400"/>
          </a:xfrm>
        </p:spPr>
        <p:txBody>
          <a:bodyPr/>
          <a:lstStyle/>
          <a:p>
            <a:r>
              <a:rPr lang="en-US" dirty="0"/>
              <a:t>Every batch process that is UI runnable is inherently API runnable</a:t>
            </a:r>
            <a:endParaRPr lang="en-US" sz="2500" dirty="0"/>
          </a:p>
          <a:p>
            <a:pPr lvl="1"/>
            <a:endParaRPr lang="en-US" dirty="0"/>
          </a:p>
        </p:txBody>
      </p:sp>
      <p:grpSp>
        <p:nvGrpSpPr>
          <p:cNvPr id="7" name="Group 6"/>
          <p:cNvGrpSpPr/>
          <p:nvPr/>
        </p:nvGrpSpPr>
        <p:grpSpPr>
          <a:xfrm>
            <a:off x="476290" y="914400"/>
            <a:ext cx="5967620" cy="2179048"/>
            <a:chOff x="4800600" y="2190135"/>
            <a:chExt cx="5967620" cy="2179048"/>
          </a:xfrm>
        </p:grpSpPr>
        <p:pic>
          <p:nvPicPr>
            <p:cNvPr id="8" name="Picture 12" descr="C:\Users\sluersen\AppData\Local\Temp\SNAGHTML16eef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90135"/>
              <a:ext cx="5967620"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4800600" y="2190135"/>
              <a:ext cx="0" cy="2179048"/>
            </a:xfrm>
            <a:prstGeom prst="line">
              <a:avLst/>
            </a:prstGeom>
            <a:noFill/>
            <a:ln w="12700" cap="flat" cmpd="sng" algn="ctr">
              <a:solidFill>
                <a:schemeClr val="bg1"/>
              </a:solidFill>
              <a:prstDash val="solid"/>
              <a:round/>
              <a:headEnd type="none" w="med" len="med"/>
              <a:tailEnd type="none" w="med" len="med"/>
            </a:ln>
            <a:effectLst/>
          </p:spPr>
        </p:cxnSp>
      </p:grpSp>
      <p:sp>
        <p:nvSpPr>
          <p:cNvPr id="4" name="Rounded Rectangle 3"/>
          <p:cNvSpPr/>
          <p:nvPr/>
        </p:nvSpPr>
        <p:spPr bwMode="auto">
          <a:xfrm>
            <a:off x="476290" y="2097024"/>
            <a:ext cx="2983810" cy="996424"/>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 name="Group 5"/>
          <p:cNvGrpSpPr/>
          <p:nvPr/>
        </p:nvGrpSpPr>
        <p:grpSpPr>
          <a:xfrm>
            <a:off x="3048000" y="3055348"/>
            <a:ext cx="5794286" cy="2179048"/>
            <a:chOff x="3179545" y="3322055"/>
            <a:chExt cx="5794286" cy="2179048"/>
          </a:xfrm>
        </p:grpSpPr>
        <p:pic>
          <p:nvPicPr>
            <p:cNvPr id="3074" name="Picture 2" descr="C:\Users\sluersen\AppData\Local\Temp\SNAGHTML15c0f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545" y="3322055"/>
              <a:ext cx="5794286"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a:off x="3179545" y="3322055"/>
              <a:ext cx="0" cy="2179048"/>
            </a:xfrm>
            <a:prstGeom prst="line">
              <a:avLst/>
            </a:prstGeom>
            <a:noFill/>
            <a:ln w="12700" cap="flat" cmpd="sng" algn="ctr">
              <a:solidFill>
                <a:schemeClr val="bg1"/>
              </a:solidFill>
              <a:prstDash val="solid"/>
              <a:round/>
              <a:headEnd type="none" w="med" len="med"/>
              <a:tailEnd type="none" w="med" len="med"/>
            </a:ln>
            <a:effectLst/>
          </p:spPr>
        </p:cxnSp>
      </p:grpSp>
      <p:cxnSp>
        <p:nvCxnSpPr>
          <p:cNvPr id="11" name="Elbow Connector 10"/>
          <p:cNvCxnSpPr>
            <a:stCxn id="4" idx="2"/>
            <a:endCxn id="15" idx="1"/>
          </p:cNvCxnSpPr>
          <p:nvPr/>
        </p:nvCxnSpPr>
        <p:spPr bwMode="auto">
          <a:xfrm rot="16200000" flipH="1">
            <a:off x="1686729" y="3374913"/>
            <a:ext cx="1642736" cy="1079805"/>
          </a:xfrm>
          <a:prstGeom prst="bentConnector2">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5" name="Rounded Rectangle 14"/>
          <p:cNvSpPr/>
          <p:nvPr/>
        </p:nvSpPr>
        <p:spPr bwMode="auto">
          <a:xfrm>
            <a:off x="3048000" y="4237972"/>
            <a:ext cx="2514600" cy="996424"/>
          </a:xfrm>
          <a:prstGeom prst="roundRect">
            <a:avLst>
              <a:gd name="adj" fmla="val 1093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078294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processes and messaging</a:t>
            </a:r>
          </a:p>
        </p:txBody>
      </p:sp>
      <p:sp>
        <p:nvSpPr>
          <p:cNvPr id="3" name="Content Placeholder 2"/>
          <p:cNvSpPr>
            <a:spLocks noGrp="1"/>
          </p:cNvSpPr>
          <p:nvPr>
            <p:ph sz="half" idx="2"/>
          </p:nvPr>
        </p:nvSpPr>
        <p:spPr>
          <a:xfrm>
            <a:off x="5105400" y="914401"/>
            <a:ext cx="3732212" cy="5475289"/>
          </a:xfrm>
        </p:spPr>
        <p:txBody>
          <a:bodyPr/>
          <a:lstStyle/>
          <a:p>
            <a:r>
              <a:rPr lang="en-US" dirty="0" err="1" smtClean="0"/>
              <a:t>ProcessHistory</a:t>
            </a:r>
            <a:r>
              <a:rPr lang="en-US" dirty="0" smtClean="0"/>
              <a:t> is an </a:t>
            </a:r>
            <a:r>
              <a:rPr lang="en-US" dirty="0" err="1" smtClean="0"/>
              <a:t>EventAware</a:t>
            </a:r>
            <a:r>
              <a:rPr lang="en-US" dirty="0" smtClean="0"/>
              <a:t> entity</a:t>
            </a:r>
          </a:p>
          <a:p>
            <a:pPr lvl="1"/>
            <a:r>
              <a:rPr lang="en-US" dirty="0" err="1"/>
              <a:t>ProcessHistoryRemoved</a:t>
            </a:r>
            <a:endParaRPr lang="en-US" dirty="0"/>
          </a:p>
          <a:p>
            <a:pPr lvl="1"/>
            <a:r>
              <a:rPr lang="en-US" dirty="0" err="1"/>
              <a:t>ProcessHistoryAdded</a:t>
            </a:r>
            <a:endParaRPr lang="en-US" dirty="0"/>
          </a:p>
          <a:p>
            <a:pPr lvl="1"/>
            <a:r>
              <a:rPr lang="en-US" dirty="0" err="1"/>
              <a:t>ProcessHistoryChanged</a:t>
            </a:r>
            <a:endParaRPr lang="en-US" dirty="0"/>
          </a:p>
          <a:p>
            <a:r>
              <a:rPr lang="en-US" dirty="0" smtClean="0"/>
              <a:t>A </a:t>
            </a:r>
            <a:r>
              <a:rPr lang="en-US" dirty="0" err="1" smtClean="0"/>
              <a:t>ProcessHistory</a:t>
            </a:r>
            <a:r>
              <a:rPr lang="en-US" dirty="0" smtClean="0"/>
              <a:t> instance manages a batch process</a:t>
            </a:r>
          </a:p>
          <a:p>
            <a:r>
              <a:rPr lang="en-US" dirty="0" smtClean="0"/>
              <a:t>Events can trigger messaging relevant to the running of the batch process </a:t>
            </a:r>
          </a:p>
          <a:p>
            <a:endParaRPr lang="en-US" dirty="0"/>
          </a:p>
        </p:txBody>
      </p:sp>
      <p:pic>
        <p:nvPicPr>
          <p:cNvPr id="4"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b="6072"/>
          <a:stretch/>
        </p:blipFill>
        <p:spPr bwMode="auto">
          <a:xfrm>
            <a:off x="25400" y="1371600"/>
            <a:ext cx="6077266" cy="37084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4988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3541</TotalTime>
  <Words>4305</Words>
  <Application>Microsoft Office PowerPoint</Application>
  <PresentationFormat>On-screen Show (4:3)</PresentationFormat>
  <Paragraphs>404</Paragraphs>
  <Slides>35</Slides>
  <Notes>35</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Batch Processes</vt:lpstr>
      <vt:lpstr>PowerPoint Presentation</vt:lpstr>
      <vt:lpstr>PowerPoint Presentation</vt:lpstr>
      <vt:lpstr>Batch processes</vt:lpstr>
      <vt:lpstr>Predefined batch processes</vt:lpstr>
      <vt:lpstr>Custom batch processes</vt:lpstr>
      <vt:lpstr>Executing batch processes</vt:lpstr>
      <vt:lpstr>Batch process execution options</vt:lpstr>
      <vt:lpstr>Batch processes and messaging</vt:lpstr>
      <vt:lpstr>PowerPoint Presentation</vt:lpstr>
      <vt:lpstr>Batch Process Info Screen</vt:lpstr>
      <vt:lpstr>Chart and History cards</vt:lpstr>
      <vt:lpstr>Running a batch process from the UI</vt:lpstr>
      <vt:lpstr>Scheduling a batch process</vt:lpstr>
      <vt:lpstr>PowerPoint Presentation</vt:lpstr>
      <vt:lpstr>Scheduled batch processes</vt:lpstr>
      <vt:lpstr>Running a batch process from an API</vt:lpstr>
      <vt:lpstr>PowerPoint Presentation</vt:lpstr>
      <vt:lpstr>Custom batch process architecture (1)</vt:lpstr>
      <vt:lpstr>Custom batch process classes</vt:lpstr>
      <vt:lpstr>Use case: Batch process flags ABDoctors</vt:lpstr>
      <vt:lpstr>Steps to implement custom batch process</vt:lpstr>
      <vt:lpstr>Step 1: Add BatchProcessType typecode</vt:lpstr>
      <vt:lpstr>Step 2: Create a batch process class</vt:lpstr>
      <vt:lpstr>Example: Commit data in a batch process</vt:lpstr>
      <vt:lpstr>Step 3a: Create the ProcessesPlugin class </vt:lpstr>
      <vt:lpstr>Step 3a: Modify ProcessesPlugin class </vt:lpstr>
      <vt:lpstr>Step 3b: Create the IProcessesPlugin.gwp</vt:lpstr>
      <vt:lpstr>Step 3c: Implement the IProcessesPlugin</vt:lpstr>
      <vt:lpstr>Step 4: Deploy the implementation</vt:lpstr>
      <vt:lpstr>Helpful functions and properties </vt:lpstr>
      <vt:lpstr>Determining status of the batch process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Processes</dc:title>
  <dc:subject>Guidewire 8.0 Application Integration Batch Processes</dc:subject>
  <dc:creator>Seth Luersen</dc:creator>
  <cp:keywords>Emerald;Guidewire 8.0 Application Integration;Batch Processes</cp:keywords>
  <cp:lastModifiedBy>Guidewire Education</cp:lastModifiedBy>
  <cp:revision>162</cp:revision>
  <dcterms:created xsi:type="dcterms:W3CDTF">2013-08-19T16:16:51Z</dcterms:created>
  <dcterms:modified xsi:type="dcterms:W3CDTF">2014-05-16T22:58:41Z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