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1"/>
  </p:notesMasterIdLst>
  <p:handoutMasterIdLst>
    <p:handoutMasterId r:id="rId32"/>
  </p:handoutMasterIdLst>
  <p:sldIdLst>
    <p:sldId id="256" r:id="rId2"/>
    <p:sldId id="258" r:id="rId3"/>
    <p:sldId id="260" r:id="rId4"/>
    <p:sldId id="273" r:id="rId5"/>
    <p:sldId id="274" r:id="rId6"/>
    <p:sldId id="275" r:id="rId7"/>
    <p:sldId id="276" r:id="rId8"/>
    <p:sldId id="300" r:id="rId9"/>
    <p:sldId id="277" r:id="rId10"/>
    <p:sldId id="278" r:id="rId11"/>
    <p:sldId id="301" r:id="rId12"/>
    <p:sldId id="263" r:id="rId13"/>
    <p:sldId id="279" r:id="rId14"/>
    <p:sldId id="280" r:id="rId15"/>
    <p:sldId id="281" r:id="rId16"/>
    <p:sldId id="282" r:id="rId17"/>
    <p:sldId id="267" r:id="rId18"/>
    <p:sldId id="283" r:id="rId19"/>
    <p:sldId id="285" r:id="rId20"/>
    <p:sldId id="298" r:id="rId21"/>
    <p:sldId id="287" r:id="rId22"/>
    <p:sldId id="289" r:id="rId23"/>
    <p:sldId id="265" r:id="rId24"/>
    <p:sldId id="266" r:id="rId25"/>
    <p:sldId id="291" r:id="rId26"/>
    <p:sldId id="292" r:id="rId27"/>
    <p:sldId id="259" r:id="rId28"/>
    <p:sldId id="261"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300"/>
            <p14:sldId id="277"/>
            <p14:sldId id="278"/>
            <p14:sldId id="301"/>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98"/>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3211" autoAdjust="0"/>
  </p:normalViewPr>
  <p:slideViewPr>
    <p:cSldViewPr showGuides="1">
      <p:cViewPr>
        <p:scale>
          <a:sx n="100" d="100"/>
          <a:sy n="100" d="100"/>
        </p:scale>
        <p:origin x="-1944" y="-10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Gosu plugins, the class files should</a:t>
            </a:r>
            <a:r>
              <a:rPr lang="en-US" baseline="0" dirty="0" smtClean="0"/>
              <a:t> be located </a:t>
            </a:r>
            <a:r>
              <a:rPr lang="en-US" dirty="0" smtClean="0"/>
              <a:t>in</a:t>
            </a:r>
            <a:r>
              <a:rPr lang="en-US" baseline="0" dirty="0" smtClean="0"/>
              <a:t> </a:t>
            </a:r>
            <a:r>
              <a:rPr lang="en-US" dirty="0" smtClean="0"/>
              <a:t>modules/configuration/</a:t>
            </a:r>
            <a:r>
              <a:rPr lang="en-US" dirty="0" err="1" smtClean="0"/>
              <a:t>gsrc</a:t>
            </a:r>
            <a:r>
              <a:rPr lang="en-US" dirty="0" smtClean="0"/>
              <a:t>.  Some exceptions</a:t>
            </a:r>
            <a:r>
              <a:rPr lang="en-US" baseline="0" dirty="0" smtClean="0"/>
              <a:t> apply for Gosu classes</a:t>
            </a:r>
            <a:endParaRPr lang="en-US" dirty="0" smtClean="0"/>
          </a:p>
          <a:p>
            <a:endParaRPr lang="en-US" dirty="0" smtClean="0"/>
          </a:p>
          <a:p>
            <a:r>
              <a:rPr lang="en-US" dirty="0" smtClean="0"/>
              <a:t>For Java plugins, see the Guidewire application documentation for details about where to put Java classes and JARS in the project structure.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87633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authentication service plugin may need to initialize itself.  If the plugin implements </a:t>
            </a:r>
            <a:r>
              <a:rPr lang="en-US" dirty="0" err="1" smtClean="0"/>
              <a:t>InitializablePlugin</a:t>
            </a:r>
            <a:r>
              <a:rPr lang="en-US" dirty="0" smtClean="0"/>
              <a:t>, initialization can occur during the invocation of either the </a:t>
            </a:r>
            <a:r>
              <a:rPr lang="en-US" dirty="0" err="1" smtClean="0"/>
              <a:t>setCallback</a:t>
            </a:r>
            <a:r>
              <a:rPr lang="en-US" dirty="0" smtClean="0"/>
              <a:t>() or </a:t>
            </a:r>
            <a:r>
              <a:rPr lang="en-US" dirty="0" err="1" smtClean="0"/>
              <a:t>setParameters</a:t>
            </a:r>
            <a:r>
              <a:rPr lang="en-US" dirty="0" smtClean="0"/>
              <a:t>() methods.</a:t>
            </a:r>
          </a:p>
          <a:p>
            <a:endParaRPr lang="en-US" dirty="0" smtClean="0"/>
          </a:p>
          <a:p>
            <a:r>
              <a:rPr lang="en-US" dirty="0" smtClean="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smtClean="0"/>
              <a:t>User.PublicId</a:t>
            </a:r>
            <a:r>
              <a:rPr lang="en-US" dirty="0" smtClean="0"/>
              <a:t> from the </a:t>
            </a:r>
            <a:r>
              <a:rPr lang="en-US" dirty="0" err="1" smtClean="0"/>
              <a:t>XX_credential</a:t>
            </a:r>
            <a:r>
              <a:rPr lang="en-US" dirty="0" smtClean="0"/>
              <a:t> table in the Guidewire application database. </a:t>
            </a:r>
            <a:r>
              <a:rPr lang="en-US" dirty="0"/>
              <a:t>Successful authentication occurs when the authenticate methods returns the user's public ID. The authenticate method uses the callback handler to find the user's public ID for the Guidewire application database</a:t>
            </a:r>
            <a:r>
              <a:rPr lang="en-US" dirty="0" smtClean="0"/>
              <a:t>.  The authentication service plugin should save the handler in a field.  The authentication process can later use the field value.  To indicate an unsuccessful login, throw  a </a:t>
            </a:r>
            <a:r>
              <a:rPr lang="en-US" dirty="0" err="1" smtClean="0"/>
              <a:t>javax.security.auth.login.LoginException</a:t>
            </a:r>
            <a:r>
              <a:rPr lang="en-US" dirty="0" smtClean="0"/>
              <a:t> (or subtypes such as </a:t>
            </a:r>
            <a:r>
              <a:rPr lang="en-US" dirty="0" err="1" smtClean="0"/>
              <a:t>FailedLoginException</a:t>
            </a:r>
            <a:r>
              <a:rPr lang="en-US" dirty="0" smtClean="0"/>
              <a:t>).  Guidewire applications treat a returned null value from the authenticate method as a failed login.</a:t>
            </a:r>
          </a:p>
          <a:p>
            <a:endParaRPr lang="en-US" dirty="0"/>
          </a:p>
          <a:p>
            <a:r>
              <a:rPr lang="en-US" dirty="0"/>
              <a:t>Do not invoke a local Guidewire web service </a:t>
            </a:r>
            <a:r>
              <a:rPr lang="en-US" dirty="0" smtClean="0"/>
              <a:t>API </a:t>
            </a:r>
            <a:r>
              <a:rPr lang="en-US" dirty="0"/>
              <a:t>from an authentication </a:t>
            </a:r>
            <a:r>
              <a:rPr lang="en-US" dirty="0" smtClean="0"/>
              <a:t>plugin because calling </a:t>
            </a:r>
            <a:r>
              <a:rPr lang="en-US" dirty="0"/>
              <a:t>a web service may itself require </a:t>
            </a:r>
            <a:r>
              <a:rPr lang="en-US" dirty="0" smtClean="0"/>
              <a:t>authentication resulting in an </a:t>
            </a:r>
            <a:r>
              <a:rPr lang="en-US" dirty="0"/>
              <a:t>authentication </a:t>
            </a:r>
            <a:r>
              <a:rPr lang="en-US" dirty="0" smtClean="0"/>
              <a:t>loop.  For a </a:t>
            </a:r>
            <a:r>
              <a:rPr lang="en-US" dirty="0"/>
              <a:t>web service authentication, </a:t>
            </a:r>
            <a:r>
              <a:rPr lang="en-US" dirty="0" smtClean="0"/>
              <a:t>exception messages are visible to the caller as </a:t>
            </a:r>
            <a:r>
              <a:rPr lang="en-US" dirty="0"/>
              <a:t>part of the returned SOAP Fault.  </a:t>
            </a:r>
            <a:r>
              <a:rPr lang="en-US" dirty="0" smtClean="0"/>
              <a:t>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setParameters</a:t>
            </a:r>
            <a:r>
              <a:rPr lang="en-US" dirty="0" smtClean="0"/>
              <a:t> method is present because the class also implements the </a:t>
            </a:r>
            <a:r>
              <a:rPr lang="en-US" dirty="0" err="1" smtClean="0"/>
              <a:t>InitializablePlugin</a:t>
            </a:r>
            <a:r>
              <a:rPr lang="en-US" dirty="0" smtClean="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34 – We check the authentication source</a:t>
            </a:r>
            <a:r>
              <a:rPr lang="en-US" baseline="0" dirty="0" smtClean="0"/>
              <a:t> to insure that we are using the correct authentication source, such as a </a:t>
            </a:r>
            <a:r>
              <a:rPr lang="en-US" baseline="0" dirty="0" err="1" smtClean="0"/>
              <a:t>UserNamePasswordAuthenticationSource</a:t>
            </a:r>
            <a:endParaRPr lang="en-US" dirty="0" smtClean="0"/>
          </a:p>
          <a:p>
            <a:r>
              <a:rPr lang="en-US" dirty="0" smtClean="0"/>
              <a:t>Line 39 - Calling external system to authenticate the user</a:t>
            </a:r>
          </a:p>
          <a:p>
            <a:r>
              <a:rPr lang="en-US" dirty="0" smtClean="0"/>
              <a:t>Line 42 - Using </a:t>
            </a:r>
            <a:r>
              <a:rPr lang="en-US" dirty="0" err="1" smtClean="0"/>
              <a:t>setCallback</a:t>
            </a:r>
            <a:r>
              <a:rPr lang="en-US" dirty="0" smtClean="0"/>
              <a:t> method via the _handler private variable to find</a:t>
            </a:r>
            <a:r>
              <a:rPr lang="en-US" baseline="0" dirty="0" smtClean="0"/>
              <a:t> the User </a:t>
            </a:r>
            <a:r>
              <a:rPr lang="en-US" dirty="0" smtClean="0"/>
              <a:t>in the Guidewire database. </a:t>
            </a:r>
          </a:p>
          <a:p>
            <a:r>
              <a:rPr lang="en-US" dirty="0" smtClean="0"/>
              <a:t>Line 46 - Return </a:t>
            </a:r>
            <a:r>
              <a:rPr lang="en-US" dirty="0" err="1" smtClean="0"/>
              <a:t>publicID</a:t>
            </a:r>
            <a:r>
              <a:rPr lang="en-US" dirty="0" smtClean="0"/>
              <a:t> which indicates user is authenticated</a:t>
            </a:r>
            <a:br>
              <a:rPr lang="en-US" dirty="0" smtClean="0"/>
            </a:br>
            <a:r>
              <a:rPr lang="en-US" dirty="0" smtClean="0"/>
              <a:t/>
            </a:r>
            <a:br>
              <a:rPr lang="en-US" dirty="0" smtClean="0"/>
            </a:br>
            <a:r>
              <a:rPr lang="en-US" dirty="0" smtClean="0"/>
              <a:t>When creating a custom </a:t>
            </a:r>
            <a:r>
              <a:rPr lang="en-US" dirty="0" err="1" smtClean="0"/>
              <a:t>AuthenticationServicePlugin</a:t>
            </a:r>
            <a:r>
              <a:rPr lang="en-US" dirty="0" smtClean="0"/>
              <a:t> implementation, you need to override the authenticate() method.  </a:t>
            </a:r>
          </a:p>
          <a:p>
            <a:endParaRPr lang="en-US" dirty="0" smtClean="0"/>
          </a:p>
          <a:p>
            <a:r>
              <a:rPr lang="en-US" dirty="0" smtClean="0"/>
              <a:t>Both user and web service requests call the authenticate() method.  Often, a custom implementation only checks the presence of the user login in the system bypassing the password verification.  The reason for this is that user requests often have already supplied the required password verification with a Single Sign On (</a:t>
            </a:r>
            <a:r>
              <a:rPr lang="en-US" dirty="0" err="1" smtClean="0"/>
              <a:t>SSO</a:t>
            </a:r>
            <a:r>
              <a:rPr lang="en-US" dirty="0" smtClean="0"/>
              <a:t>) service.</a:t>
            </a:r>
          </a:p>
          <a:p>
            <a:endParaRPr lang="en-US" dirty="0" smtClean="0"/>
          </a:p>
          <a:p>
            <a:r>
              <a:rPr lang="en-US" dirty="0" smtClean="0"/>
              <a:t>If this is not the case, your </a:t>
            </a:r>
            <a:r>
              <a:rPr lang="en-US" dirty="0" err="1" smtClean="0"/>
              <a:t>AuthenticationServicePlugin</a:t>
            </a:r>
            <a:r>
              <a:rPr lang="en-US" dirty="0" smtClean="0"/>
              <a:t> code should enable a password check when you supply a username. The </a:t>
            </a:r>
            <a:r>
              <a:rPr lang="en-US" dirty="0" err="1" smtClean="0"/>
              <a:t>AuthenticationServicePluginCallbackHandler</a:t>
            </a:r>
            <a:r>
              <a:rPr lang="en-US" dirty="0" smtClean="0"/>
              <a:t> interface contains the </a:t>
            </a:r>
            <a:r>
              <a:rPr lang="en-US" dirty="0" err="1" smtClean="0">
                <a:latin typeface="Courier New" pitchFamily="49" charset="0"/>
                <a:cs typeface="Courier New" pitchFamily="49" charset="0"/>
              </a:rPr>
              <a:t>verfyInternalCredentials</a:t>
            </a:r>
            <a:r>
              <a:rPr lang="en-US" dirty="0" smtClean="0">
                <a:latin typeface="Courier New" pitchFamily="49" charset="0"/>
                <a:cs typeface="Courier New" pitchFamily="49" charset="0"/>
              </a:rPr>
              <a:t>()</a:t>
            </a:r>
            <a:r>
              <a:rPr lang="en-US" dirty="0" smtClean="0"/>
              <a:t> </a:t>
            </a:r>
            <a:r>
              <a:rPr lang="en-US" dirty="0" smtClean="0"/>
              <a:t>method that takes both the username and password as input parameters.  Use this method to verify the username and password. The method returns a </a:t>
            </a:r>
            <a:r>
              <a:rPr lang="en-US" dirty="0" err="1" smtClean="0"/>
              <a:t>CredentialVerificationResult</a:t>
            </a:r>
            <a:r>
              <a:rPr lang="en-US" dirty="0" smtClean="0"/>
              <a:t> that can contain on of the following: </a:t>
            </a:r>
            <a:r>
              <a:rPr lang="en-US" dirty="0" err="1" smtClean="0"/>
              <a:t>BAD_USER_ID</a:t>
            </a:r>
            <a:r>
              <a:rPr lang="en-US" dirty="0" smtClean="0"/>
              <a:t>, </a:t>
            </a:r>
            <a:r>
              <a:rPr lang="en-US" dirty="0" err="1" smtClean="0"/>
              <a:t>WAIT_TO_RETRY</a:t>
            </a:r>
            <a:r>
              <a:rPr lang="en-US" dirty="0" smtClean="0"/>
              <a:t>, </a:t>
            </a:r>
            <a:r>
              <a:rPr lang="en-US" dirty="0" err="1" smtClean="0"/>
              <a:t>CREDENTIAL_LOCKED</a:t>
            </a:r>
            <a:r>
              <a:rPr lang="en-US" dirty="0" smtClean="0"/>
              <a:t>, </a:t>
            </a:r>
            <a:r>
              <a:rPr lang="en-US" dirty="0" err="1" smtClean="0"/>
              <a:t>PASSWORD_MISMATCH</a:t>
            </a:r>
            <a:r>
              <a:rPr lang="en-US" dirty="0" smtClean="0"/>
              <a:t>, or SUCCESS.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smtClean="0">
                <a:solidFill>
                  <a:schemeClr val="tx1"/>
                </a:solidFill>
                <a:effectLst/>
                <a:latin typeface="Arial" pitchFamily="34" charset="0"/>
                <a:ea typeface="+mn-ea"/>
                <a:cs typeface="Arial" pitchFamily="34" charset="0"/>
              </a:rPr>
              <a:t> for a given Guidewire application. </a:t>
            </a:r>
          </a:p>
          <a:p>
            <a:endParaRPr lang="en-US" dirty="0" smtClean="0"/>
          </a:p>
          <a:p>
            <a:r>
              <a:rPr lang="en-US" dirty="0" smtClean="0"/>
              <a:t>A database authentication plugin</a:t>
            </a:r>
            <a:r>
              <a:rPr lang="en-US" baseline="0" dirty="0" smtClean="0"/>
              <a:t> </a:t>
            </a:r>
            <a:r>
              <a:rPr lang="en-US" dirty="0" smtClean="0"/>
              <a:t>can retrieve name and password information from an external system, encrypt passwords, read password files from the local file system, or perform</a:t>
            </a:r>
            <a:r>
              <a:rPr lang="en-US" baseline="0" dirty="0" smtClean="0"/>
              <a:t> similar actions.</a:t>
            </a:r>
            <a:r>
              <a:rPr lang="en-US" dirty="0" smtClean="0"/>
              <a:t> The resulting username and password substitutes into the database configuration file anywhere that ${username} or ${password} are found in the database parameter elements.</a:t>
            </a:r>
          </a:p>
          <a:p>
            <a:endParaRPr lang="en-US" dirty="0" smtClean="0"/>
          </a:p>
          <a:p>
            <a:r>
              <a:rPr lang="en-US" dirty="0" smtClean="0"/>
              <a:t>In Guidewire 7 (Diamond)</a:t>
            </a:r>
            <a:r>
              <a:rPr lang="en-US" baseline="0" dirty="0" smtClean="0"/>
              <a:t> applications, the database element is found in the config.xml file in the database element.  Guidewire 8 (Emerald) application now have a separate database-config.xml file and the &lt;</a:t>
            </a:r>
            <a:r>
              <a:rPr lang="en-US" baseline="0" dirty="0" err="1" smtClean="0"/>
              <a:t>dbcp</a:t>
            </a:r>
            <a:r>
              <a:rPr lang="en-US" baseline="0" dirty="0" smtClean="0"/>
              <a:t>-connection-pool&gt; element defines the </a:t>
            </a:r>
            <a:r>
              <a:rPr lang="en-US" baseline="0" dirty="0" err="1" smtClean="0"/>
              <a:t>jdbcURL</a:t>
            </a:r>
            <a:r>
              <a:rPr lang="en-US" baseline="0" dirty="0" smtClean="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 database authentication plugin, implement a plugin that implements the class </a:t>
            </a:r>
            <a:r>
              <a:rPr lang="en-US" dirty="0" err="1" smtClean="0"/>
              <a:t>DBAuthenticationPlugin</a:t>
            </a:r>
            <a:r>
              <a:rPr lang="en-US" dirty="0" smtClean="0"/>
              <a:t>. This class has only one method you need to </a:t>
            </a:r>
            <a:r>
              <a:rPr lang="en-US" dirty="0" err="1" smtClean="0"/>
              <a:t>implement:retrieveUsernameAndPassword</a:t>
            </a:r>
            <a:r>
              <a:rPr lang="en-US" dirty="0" smtClean="0"/>
              <a:t>, which must return a username and password. Store the username and password combined together as properties within a single instance of the </a:t>
            </a:r>
            <a:r>
              <a:rPr lang="en-US" dirty="0" err="1" smtClean="0"/>
              <a:t>classUsernamePasswordPair</a:t>
            </a:r>
            <a:r>
              <a:rPr lang="en-US" dirty="0" smtClean="0"/>
              <a:t>. </a:t>
            </a:r>
          </a:p>
          <a:p>
            <a:endParaRPr lang="en-US" dirty="0" smtClean="0"/>
          </a:p>
          <a:p>
            <a:r>
              <a:rPr lang="en-US" dirty="0" smtClean="0"/>
              <a:t>The one method parameter for </a:t>
            </a:r>
            <a:r>
              <a:rPr lang="en-US" dirty="0" err="1" smtClean="0"/>
              <a:t>retrieveUsernameAndPassword</a:t>
            </a:r>
            <a:r>
              <a:rPr lang="en-US" dirty="0" smtClean="0"/>
              <a:t> is the name of the database (as a String) for which the application requests authentication information. This will match the value of the name attribute on the database or archive elements in your config.xml file.</a:t>
            </a:r>
          </a:p>
          <a:p>
            <a:endParaRPr lang="en-US" dirty="0" smtClean="0"/>
          </a:p>
          <a:p>
            <a:r>
              <a:rPr lang="en-US" dirty="0" smtClean="0"/>
              <a:t>If you need to pass additional optional properties such as properties that vary by server ID, pass parameters to the plugin in the Studio configuration of your plugin. Get these parameters in your plugin implementation using the standard </a:t>
            </a:r>
            <a:r>
              <a:rPr lang="en-US" dirty="0" err="1" smtClean="0"/>
              <a:t>setParameters</a:t>
            </a:r>
            <a:r>
              <a:rPr lang="en-US" dirty="0" smtClean="0"/>
              <a:t> method </a:t>
            </a:r>
            <a:r>
              <a:rPr lang="en-US" dirty="0" err="1" smtClean="0"/>
              <a:t>ofInitializablePlugin</a:t>
            </a:r>
            <a:r>
              <a:rPr lang="en-US" dirty="0" smtClean="0"/>
              <a:t>. </a:t>
            </a:r>
          </a:p>
          <a:p>
            <a:endParaRPr lang="en-US" dirty="0" smtClean="0"/>
          </a:p>
          <a:p>
            <a:r>
              <a:rPr lang="en-US" dirty="0" smtClean="0"/>
              <a:t>Typically,</a:t>
            </a:r>
            <a:r>
              <a:rPr lang="en-US" baseline="0" dirty="0" smtClean="0"/>
              <a:t> </a:t>
            </a:r>
            <a:r>
              <a:rPr lang="en-US" sz="1200" b="0" i="0" kern="1200" dirty="0" smtClean="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a:t>
            </a:r>
            <a:r>
              <a:rPr lang="en-US" dirty="0" smtClean="0"/>
              <a:t>User authentication plugins authenticate users when logging on to Guidewire (either from the user interface or via a web service API).</a:t>
            </a:r>
          </a:p>
          <a:p>
            <a:r>
              <a:rPr lang="en-US" dirty="0" smtClean="0"/>
              <a:t>2) </a:t>
            </a:r>
            <a:r>
              <a:rPr lang="en-US" dirty="0" smtClean="0"/>
              <a:t>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smtClean="0"/>
              <a:t>3) </a:t>
            </a:r>
            <a:r>
              <a:rPr lang="en-US" dirty="0" smtClean="0"/>
              <a:t>A user authentication source creator plugin needs to implement the interface AuthenticationSourceCreatorPlugin and provide an implementation for the method createSourceFromHTTPRequest().</a:t>
            </a:r>
          </a:p>
          <a:p>
            <a:r>
              <a:rPr lang="en-US" dirty="0" smtClean="0"/>
              <a:t>4) </a:t>
            </a:r>
            <a:r>
              <a:rPr lang="en-US" dirty="0" smtClean="0"/>
              <a:t>A user authentication service plugin needs to implement the interface </a:t>
            </a:r>
            <a:r>
              <a:rPr lang="en-US" dirty="0" err="1" smtClean="0"/>
              <a:t>AuthenticationServicePlugin</a:t>
            </a:r>
            <a:r>
              <a:rPr lang="en-US" dirty="0" smtClean="0"/>
              <a:t>  and provide an implementation for two methods: </a:t>
            </a:r>
            <a:r>
              <a:rPr lang="en-US" dirty="0" err="1" smtClean="0"/>
              <a:t>setCallback</a:t>
            </a:r>
            <a:r>
              <a:rPr lang="en-US" dirty="0" smtClean="0"/>
              <a:t>() and authenticate().</a:t>
            </a:r>
          </a:p>
          <a:p>
            <a:r>
              <a:rPr lang="en-US" dirty="0" smtClean="0"/>
              <a:t>5) </a:t>
            </a:r>
            <a:r>
              <a:rPr lang="en-US" dirty="0" smtClean="0"/>
              <a:t>A database authentication plugin needs to implement the interface </a:t>
            </a:r>
            <a:r>
              <a:rPr lang="en-US" dirty="0" err="1" smtClean="0"/>
              <a:t>DBAuthenticationPlugin</a:t>
            </a:r>
            <a:r>
              <a:rPr lang="en-US" dirty="0" smtClean="0"/>
              <a:t>  and provide an implementation for the method: </a:t>
            </a:r>
            <a:r>
              <a:rPr lang="en-US" dirty="0" err="1" smtClean="0"/>
              <a:t>retrieveUsernameAndPassword</a:t>
            </a:r>
            <a:r>
              <a:rPr lang="en-US" dirty="0" smtClean="0"/>
              <a:t>().</a:t>
            </a:r>
          </a:p>
          <a:p>
            <a:r>
              <a:rPr lang="en-US" dirty="0" smtClean="0"/>
              <a:t>6) </a:t>
            </a:r>
            <a:r>
              <a:rPr lang="en-US" dirty="0" smtClean="0"/>
              <a:t>You cannot attempt to use Guidewire web service (SOAP) APIs from within authentication plugins because doing so would require authentication and thus cause an authentication loop. </a:t>
            </a:r>
          </a:p>
          <a:p>
            <a:r>
              <a:rPr lang="en-US" dirty="0" smtClean="0"/>
              <a:t>7) </a:t>
            </a:r>
            <a:r>
              <a:rPr lang="en-US" dirty="0" smtClean="0"/>
              <a:t>You can deploy a user authentication service plugin in two steps</a:t>
            </a:r>
            <a:r>
              <a:rPr lang="en-US" dirty="0" smtClean="0"/>
              <a:t>: (a) </a:t>
            </a:r>
            <a:r>
              <a:rPr lang="en-US" dirty="0" smtClean="0"/>
              <a:t>Move your code to the proper </a:t>
            </a:r>
            <a:r>
              <a:rPr lang="en-US" dirty="0" smtClean="0"/>
              <a:t>directory,</a:t>
            </a:r>
            <a:r>
              <a:rPr lang="en-US" baseline="0" dirty="0" smtClean="0"/>
              <a:t> and (b</a:t>
            </a:r>
            <a:r>
              <a:rPr lang="en-US" dirty="0" smtClean="0"/>
              <a:t>) </a:t>
            </a:r>
            <a:r>
              <a:rPr lang="en-US" dirty="0" smtClean="0"/>
              <a:t>Register your plugins in the plugin registry using </a:t>
            </a:r>
            <a:r>
              <a:rPr lang="en-US" dirty="0" smtClean="0"/>
              <a:t>Studio.</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detail with clients certs (certs in general) is that is can be exported and most implementations do not lock down portability of the cert. Stronger implementations (application dependent) may store the certs and keys in a </a:t>
            </a:r>
            <a:r>
              <a:rPr lang="en-US" dirty="0" err="1" smtClean="0"/>
              <a:t>keystore</a:t>
            </a:r>
            <a:r>
              <a:rPr lang="en-US" dirty="0" smtClean="0"/>
              <a:t> (i.e. java key store).  The key store can add additional protection like ensuring the private key is not exportable. Hardware key stores (i.e. smart cards, </a:t>
            </a:r>
            <a:r>
              <a:rPr lang="en-US" dirty="0" err="1" smtClean="0"/>
              <a:t>usb</a:t>
            </a:r>
            <a:r>
              <a:rPr lang="en-US" dirty="0" smtClean="0"/>
              <a:t> </a:t>
            </a:r>
            <a:r>
              <a:rPr lang="en-US" dirty="0" err="1" smtClean="0"/>
              <a:t>hsm</a:t>
            </a:r>
            <a:r>
              <a:rPr lang="en-US" dirty="0" smtClean="0"/>
              <a:t>, </a:t>
            </a:r>
            <a:r>
              <a:rPr lang="en-US" dirty="0" err="1" smtClean="0"/>
              <a:t>ironkey</a:t>
            </a:r>
            <a:r>
              <a:rPr lang="en-US" dirty="0" smtClean="0"/>
              <a:t>, </a:t>
            </a:r>
            <a:r>
              <a:rPr lang="en-US" dirty="0" err="1" smtClean="0"/>
              <a:t>etc</a:t>
            </a:r>
            <a:r>
              <a:rPr lang="en-US" dirty="0" smtClean="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implement the </a:t>
            </a:r>
            <a:r>
              <a:rPr lang="en-US" dirty="0" err="1" smtClean="0"/>
              <a:t>AuthenticationSourceCreator</a:t>
            </a:r>
            <a:r>
              <a:rPr lang="en-US" dirty="0" smtClean="0"/>
              <a:t> plugin such that it uses a source type other than UserNamePasswordAuthenticationSource, you should either:</a:t>
            </a:r>
          </a:p>
          <a:p>
            <a:r>
              <a:rPr lang="en-US" dirty="0" smtClean="0"/>
              <a:t>(a)</a:t>
            </a:r>
            <a:r>
              <a:rPr lang="en-US" baseline="0" dirty="0" smtClean="0"/>
              <a:t> </a:t>
            </a:r>
            <a:r>
              <a:rPr lang="en-US" dirty="0" smtClean="0"/>
              <a:t>Extend your AuthenticationSource type from UserNamePasswordAuthenticationSource, so that it is compatible with the authentication </a:t>
            </a:r>
            <a:r>
              <a:rPr lang="en-US" dirty="0" err="1" smtClean="0"/>
              <a:t>process.The</a:t>
            </a:r>
            <a:r>
              <a:rPr lang="en-US" dirty="0" smtClean="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smtClean="0"/>
              <a:t>...OR...</a:t>
            </a:r>
          </a:p>
          <a:p>
            <a:r>
              <a:rPr lang="en-US" dirty="0" smtClean="0"/>
              <a:t>(b)</a:t>
            </a:r>
            <a:r>
              <a:rPr lang="en-US" baseline="0" dirty="0" smtClean="0"/>
              <a:t> </a:t>
            </a:r>
            <a:r>
              <a:rPr lang="en-US" dirty="0" smtClean="0"/>
              <a:t>Include logic in the </a:t>
            </a:r>
            <a:r>
              <a:rPr lang="en-US" dirty="0" err="1" smtClean="0"/>
              <a:t>AuthenticationService</a:t>
            </a:r>
            <a:r>
              <a:rPr lang="en-US" dirty="0" smtClean="0"/>
              <a:t> plugin's authenticate(..) method to differentiate between the types of AuthenticationSource objects that may be received.</a:t>
            </a:r>
          </a:p>
          <a:p>
            <a:r>
              <a:rPr lang="en-US" dirty="0" smtClean="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smtClean="0"/>
          </a:p>
          <a:p>
            <a:r>
              <a:rPr lang="en-US" dirty="0" smtClean="0"/>
              <a:t>Note that for web service API and Studio logins, the </a:t>
            </a:r>
            <a:r>
              <a:rPr lang="en-US" dirty="0" err="1" smtClean="0"/>
              <a:t>AuthenticationSourceCreator</a:t>
            </a:r>
            <a:r>
              <a:rPr lang="en-US" dirty="0" smtClean="0"/>
              <a:t> plugin is </a:t>
            </a:r>
            <a:r>
              <a:rPr lang="en-US" b="1" dirty="0" smtClean="0"/>
              <a:t>not </a:t>
            </a:r>
            <a:r>
              <a:rPr lang="en-US" dirty="0" smtClean="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p>
          <a:p>
            <a:endParaRPr lang="en-US" dirty="0"/>
          </a:p>
          <a:p>
            <a:r>
              <a:rPr lang="en-US" dirty="0" smtClean="0"/>
              <a:t>When creating a custom </a:t>
            </a:r>
            <a:r>
              <a:rPr lang="en-US" dirty="0" err="1" smtClean="0"/>
              <a:t>AuthenticationServicePlugin</a:t>
            </a:r>
            <a:r>
              <a:rPr lang="en-US" dirty="0" smtClean="0"/>
              <a:t> implementation, you need to override the authenticate() method.  </a:t>
            </a:r>
          </a:p>
          <a:p>
            <a:endParaRPr lang="en-US" dirty="0"/>
          </a:p>
          <a:p>
            <a:r>
              <a:rPr lang="en-US" dirty="0" smtClean="0"/>
              <a:t>Both </a:t>
            </a:r>
            <a:r>
              <a:rPr lang="en-US" dirty="0"/>
              <a:t>user and web service </a:t>
            </a:r>
            <a:r>
              <a:rPr lang="en-US" dirty="0" smtClean="0"/>
              <a:t>requests call the authenticate</a:t>
            </a:r>
            <a:r>
              <a:rPr lang="en-US" dirty="0"/>
              <a:t>() </a:t>
            </a:r>
            <a:r>
              <a:rPr lang="en-US" dirty="0" smtClean="0"/>
              <a:t>method.  Often, a custom </a:t>
            </a:r>
            <a:r>
              <a:rPr lang="en-US" dirty="0"/>
              <a:t>implementation only checks the presence of the user login in the system bypassing the password </a:t>
            </a:r>
            <a:r>
              <a:rPr lang="en-US" dirty="0" smtClean="0"/>
              <a:t>verification.  The reason for this is that user </a:t>
            </a:r>
            <a:r>
              <a:rPr lang="en-US" dirty="0"/>
              <a:t>requests </a:t>
            </a:r>
            <a:r>
              <a:rPr lang="en-US" dirty="0" smtClean="0"/>
              <a:t>often have already supplied the required password verification with a Single Sign On (</a:t>
            </a:r>
            <a:r>
              <a:rPr lang="en-US" dirty="0" err="1" smtClean="0"/>
              <a:t>SSO</a:t>
            </a:r>
            <a:r>
              <a:rPr lang="en-US" dirty="0" smtClean="0"/>
              <a:t>) service.</a:t>
            </a:r>
          </a:p>
          <a:p>
            <a:endParaRPr lang="en-US" dirty="0"/>
          </a:p>
          <a:p>
            <a:r>
              <a:rPr lang="en-US" dirty="0" smtClean="0"/>
              <a:t>If this is not the case, your </a:t>
            </a:r>
            <a:r>
              <a:rPr lang="en-US" dirty="0" err="1" smtClean="0"/>
              <a:t>AuthenticationServicePlugin</a:t>
            </a:r>
            <a:r>
              <a:rPr lang="en-US" dirty="0" smtClean="0"/>
              <a:t> </a:t>
            </a:r>
            <a:r>
              <a:rPr lang="en-US" dirty="0"/>
              <a:t>code </a:t>
            </a:r>
            <a:r>
              <a:rPr lang="en-US" dirty="0" smtClean="0"/>
              <a:t>should enable a password </a:t>
            </a:r>
            <a:r>
              <a:rPr lang="en-US" dirty="0"/>
              <a:t>check when </a:t>
            </a:r>
            <a:r>
              <a:rPr lang="en-US" dirty="0" smtClean="0"/>
              <a:t>you supply a username. The </a:t>
            </a:r>
            <a:r>
              <a:rPr lang="en-US" dirty="0" err="1" smtClean="0"/>
              <a:t>AuthenticationServicePluginCallbackHandler</a:t>
            </a:r>
            <a:r>
              <a:rPr lang="en-US" dirty="0" smtClean="0"/>
              <a:t> interface contains the </a:t>
            </a:r>
            <a:r>
              <a:rPr lang="en-US" dirty="0" err="1" smtClean="0"/>
              <a:t>verfyInternalCredentials</a:t>
            </a:r>
            <a:r>
              <a:rPr lang="en-US" dirty="0" smtClean="0"/>
              <a:t>() method that takes both the username and password as input parameters.  Use this method to verify the username and password. The method returns </a:t>
            </a:r>
            <a:r>
              <a:rPr lang="en-US" dirty="0"/>
              <a:t>a </a:t>
            </a:r>
            <a:r>
              <a:rPr lang="en-US" dirty="0" err="1" smtClean="0"/>
              <a:t>CredentialVerificationResult</a:t>
            </a:r>
            <a:r>
              <a:rPr lang="en-US" dirty="0" smtClean="0"/>
              <a:t> </a:t>
            </a:r>
            <a:r>
              <a:rPr lang="en-US" dirty="0"/>
              <a:t>that can </a:t>
            </a:r>
            <a:r>
              <a:rPr lang="en-US" dirty="0" smtClean="0"/>
              <a:t>contain on of the </a:t>
            </a:r>
            <a:r>
              <a:rPr lang="en-US" dirty="0"/>
              <a:t>following: </a:t>
            </a:r>
            <a:r>
              <a:rPr lang="en-US" dirty="0" err="1"/>
              <a:t>BAD_USER_ID</a:t>
            </a:r>
            <a:r>
              <a:rPr lang="en-US" dirty="0"/>
              <a:t>, </a:t>
            </a:r>
            <a:r>
              <a:rPr lang="en-US" dirty="0" err="1" smtClean="0"/>
              <a:t>WAIT_TO_RETRY</a:t>
            </a:r>
            <a:r>
              <a:rPr lang="en-US" dirty="0"/>
              <a:t>, </a:t>
            </a:r>
            <a:r>
              <a:rPr lang="en-US" dirty="0" err="1" smtClean="0"/>
              <a:t>CREDENTIAL_LOCKED</a:t>
            </a:r>
            <a:r>
              <a:rPr lang="en-US" dirty="0"/>
              <a:t>, </a:t>
            </a:r>
            <a:r>
              <a:rPr lang="en-US" dirty="0" err="1"/>
              <a:t>PASSWORD_MISMATCH</a:t>
            </a:r>
            <a:r>
              <a:rPr lang="en-US" dirty="0"/>
              <a:t>, </a:t>
            </a:r>
            <a:r>
              <a:rPr lang="en-US" dirty="0" smtClean="0"/>
              <a:t>or SUCCESS.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The </a:t>
            </a:r>
            <a:r>
              <a:rPr lang="en-US" dirty="0" smtClean="0"/>
              <a:t>default configuration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a:t>
            </a:r>
            <a:r>
              <a:rPr lang="en-US" dirty="0" smtClean="0"/>
              <a:t>is registers </a:t>
            </a:r>
            <a:r>
              <a:rPr lang="en-US" dirty="0" err="1" smtClean="0"/>
              <a:t>gw.plugin.security.DefaultWebservicesAuthenticationPlugin</a:t>
            </a:r>
            <a:r>
              <a:rPr lang="en-US" dirty="0" smtClean="0"/>
              <a:t>. This internal class uses the </a:t>
            </a:r>
            <a:r>
              <a:rPr lang="en-US" dirty="0" err="1" smtClean="0"/>
              <a:t>WebservicesAuthenticationContext</a:t>
            </a:r>
            <a:r>
              <a:rPr lang="en-US" dirty="0" smtClean="0"/>
              <a:t> for</a:t>
            </a:r>
            <a:r>
              <a:rPr lang="en-US" baseline="0" dirty="0" smtClean="0"/>
              <a:t> authentication information that is in found in either the Http Request headers or the request </a:t>
            </a:r>
            <a:r>
              <a:rPr lang="en-US" dirty="0" err="1" smtClean="0"/>
              <a:t>SoapHeaders</a:t>
            </a:r>
            <a:r>
              <a:rPr lang="en-US" dirty="0" smtClean="0"/>
              <a:t>. </a:t>
            </a:r>
            <a:r>
              <a:rPr lang="en-US" dirty="0" smtClean="0"/>
              <a:t> </a:t>
            </a:r>
          </a:p>
          <a:p>
            <a:pPr fontAlgn="base"/>
            <a:endParaRPr lang="en-US" dirty="0"/>
          </a:p>
          <a:p>
            <a:pPr fontAlgn="base"/>
            <a:r>
              <a:rPr lang="en-US" dirty="0" smtClean="0"/>
              <a:t>The </a:t>
            </a:r>
            <a:r>
              <a:rPr lang="en-US" dirty="0" err="1" smtClean="0"/>
              <a:t>DefaultWebservicesAuthenticationPlugin</a:t>
            </a:r>
            <a:r>
              <a:rPr lang="en-US" dirty="0" smtClean="0"/>
              <a:t> plugin implementation supports WS-I web service connections only. This plugin does not support authentication for the older style of RPCE web services nor for authenticating login from the application user interface</a:t>
            </a:r>
            <a:r>
              <a:rPr lang="en-US" dirty="0" smtClean="0"/>
              <a:t>. The class looks at HTTP request headers for WS-I authentication information.</a:t>
            </a:r>
            <a:endParaRPr lang="en-US" dirty="0" smtClean="0"/>
          </a:p>
          <a:p>
            <a:pPr fontAlgn="base"/>
            <a:endParaRPr lang="en-US" dirty="0" smtClean="0"/>
          </a:p>
          <a:p>
            <a:pPr fontAlgn="base"/>
            <a:r>
              <a:rPr lang="en-US" dirty="0" smtClean="0"/>
              <a:t>To change the default web services authentication behavior, write your own class that implements the </a:t>
            </a:r>
            <a:r>
              <a:rPr lang="en-US" dirty="0" err="1" smtClean="0"/>
              <a:t>WebservicesAuthenticationPlugin</a:t>
            </a:r>
            <a:r>
              <a:rPr lang="en-US" dirty="0" smtClean="0"/>
              <a:t> plugin </a:t>
            </a:r>
            <a:r>
              <a:rPr lang="en-US" dirty="0" smtClean="0"/>
              <a:t>interface and </a:t>
            </a:r>
            <a:r>
              <a:rPr lang="en-US" dirty="0" smtClean="0"/>
              <a:t>performs </a:t>
            </a:r>
            <a:r>
              <a:rPr lang="en-US" dirty="0"/>
              <a:t>authentication against the local </a:t>
            </a:r>
            <a:r>
              <a:rPr lang="en-US" dirty="0" smtClean="0"/>
              <a:t>Guidewire applications </a:t>
            </a:r>
            <a:r>
              <a:rPr lang="en-US" dirty="0"/>
              <a:t>users in the database. This class calls the registered implementation of the </a:t>
            </a:r>
            <a:r>
              <a:rPr lang="en-US" dirty="0" err="1" smtClean="0"/>
              <a:t>AuthenticationServicePlugin</a:t>
            </a:r>
            <a:r>
              <a:rPr lang="en-US" dirty="0" smtClean="0"/>
              <a:t> plugin interface, so if you implement your own version of the interface, be aware of this interaction.</a:t>
            </a:r>
          </a:p>
          <a:p>
            <a:pPr fontAlgn="base"/>
            <a:endParaRPr lang="en-US" dirty="0" smtClean="0"/>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There must always be a registered version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plugin</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otherwise web services that require permissions cannot authenticate successfully.</a:t>
            </a:r>
          </a:p>
          <a:p>
            <a:pPr fontAlgn="base"/>
            <a:endParaRPr lang="en-US" dirty="0" smtClean="0"/>
          </a:p>
          <a:p>
            <a:pPr fontAlgn="base"/>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4322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user authentication flow consists of six steps:</a:t>
            </a:r>
          </a:p>
          <a:p>
            <a:pPr marL="228600" indent="-228600">
              <a:buFont typeface="+mj-lt"/>
              <a:buAutoNum type="arabicPeriod"/>
            </a:pPr>
            <a:r>
              <a:rPr lang="en-US" sz="1000" dirty="0" smtClean="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smtClean="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smtClean="0"/>
              <a:t>HTTPRequest</a:t>
            </a:r>
            <a:r>
              <a:rPr lang="en-US" sz="1000" dirty="0" smtClean="0"/>
              <a:t> from the browser and returns it to Guidewire. If an Authentication Source Creator plugin is not configured, a default built-in plugin will take the role, which will extract username/password from </a:t>
            </a:r>
            <a:r>
              <a:rPr lang="en-US" sz="1000" dirty="0" err="1" smtClean="0"/>
              <a:t>HTTPRequest</a:t>
            </a:r>
            <a:r>
              <a:rPr lang="en-US" sz="1000" dirty="0" smtClean="0"/>
              <a:t> attributes having the same names. </a:t>
            </a:r>
          </a:p>
          <a:p>
            <a:pPr marL="228600" indent="-228600">
              <a:buFont typeface="+mj-lt"/>
              <a:buAutoNum type="arabicPeriod"/>
            </a:pPr>
            <a:r>
              <a:rPr lang="en-US" sz="1000" dirty="0" smtClean="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smtClean="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smtClean="0"/>
              <a:t>LDAP</a:t>
            </a:r>
            <a:r>
              <a:rPr lang="en-US" sz="1000" dirty="0" smtClean="0"/>
              <a:t> directory or a single sign-on system (</a:t>
            </a:r>
            <a:r>
              <a:rPr lang="en-US" sz="1000" dirty="0" err="1" smtClean="0"/>
              <a:t>SSO</a:t>
            </a:r>
            <a:r>
              <a:rPr lang="en-US" sz="1000" dirty="0" smtClean="0"/>
              <a:t>).</a:t>
            </a:r>
          </a:p>
          <a:p>
            <a:pPr marL="228600" indent="-228600">
              <a:buFont typeface="+mj-lt"/>
              <a:buAutoNum type="arabicPeriod"/>
            </a:pPr>
            <a:r>
              <a:rPr lang="en-US" sz="1000" dirty="0" smtClean="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smtClean="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029044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3.emf"/><Relationship Id="rId5" Type="http://schemas.openxmlformats.org/officeDocument/2006/relationships/image" Target="../media/image7.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9.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March 15, </a:t>
            </a:r>
            <a:r>
              <a:rPr lang="en-US" dirty="0" smtClean="0"/>
              <a:t>2014</a:t>
            </a:r>
            <a:endParaRPr lang="en-US" dirty="0"/>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r>
              <a:rPr lang="en-US" dirty="0" smtClean="0"/>
              <a:t>?</a:t>
            </a:r>
          </a:p>
          <a:p>
            <a:r>
              <a:rPr lang="en-US" dirty="0" smtClean="0"/>
              <a:t>Write </a:t>
            </a:r>
            <a:r>
              <a:rPr lang="en-US" dirty="0"/>
              <a:t>(or modify) plugin </a:t>
            </a:r>
            <a:r>
              <a:rPr lang="en-US" dirty="0" smtClean="0"/>
              <a:t>class</a:t>
            </a:r>
          </a:p>
          <a:p>
            <a:pPr lvl="1"/>
            <a:r>
              <a:rPr lang="en-US" dirty="0" smtClean="0"/>
              <a:t>Gosu</a:t>
            </a:r>
          </a:p>
          <a:p>
            <a:pPr lvl="1"/>
            <a:r>
              <a:rPr lang="en-US" dirty="0" smtClean="0"/>
              <a:t>Java</a:t>
            </a:r>
            <a:endParaRPr lang="en-US" dirty="0"/>
          </a:p>
          <a:p>
            <a:r>
              <a:rPr lang="en-US" dirty="0"/>
              <a:t>Move plugin code to proper directory (if necessary</a:t>
            </a:r>
            <a:r>
              <a:rPr lang="en-US" dirty="0" smtClean="0"/>
              <a:t>)</a:t>
            </a:r>
          </a:p>
          <a:p>
            <a:pPr lvl="1"/>
            <a:r>
              <a:rPr lang="en-US" dirty="0" smtClean="0"/>
              <a:t>Special requirements for Java classes and libraries</a:t>
            </a:r>
            <a:endParaRPr lang="en-US" dirty="0"/>
          </a:p>
          <a:p>
            <a:r>
              <a:rPr lang="en-US" dirty="0"/>
              <a:t>Modify plugin registry </a:t>
            </a:r>
            <a:r>
              <a:rPr lang="en-US" dirty="0" smtClean="0"/>
              <a:t>file </a:t>
            </a:r>
            <a:r>
              <a:rPr lang="en-US" dirty="0"/>
              <a:t>(if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Review: </a:t>
            </a:r>
            <a:r>
              <a:rPr lang="en-US" dirty="0" smtClean="0"/>
              <a:t>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Java plugin class</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643025" y="5409138"/>
            <a:ext cx="1601708" cy="584775"/>
          </a:xfrm>
          <a:prstGeom prst="rect">
            <a:avLst/>
          </a:prstGeom>
        </p:spPr>
        <p:txBody>
          <a:bodyPr wrap="square">
            <a:spAutoFit/>
          </a:bodyPr>
          <a:lstStyle/>
          <a:p>
            <a:pPr algn="ctr"/>
            <a:r>
              <a:rPr lang="en-US" sz="1600" b="1" dirty="0" smtClean="0">
                <a:solidFill>
                  <a:schemeClr val="bg1"/>
                </a:solidFill>
              </a:rPr>
              <a:t>Java or 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457303" y="5550065"/>
            <a:ext cx="1313180" cy="584775"/>
          </a:xfrm>
          <a:prstGeom prst="rect">
            <a:avLst/>
          </a:prstGeom>
        </p:spPr>
        <p:txBody>
          <a:bodyPr wrap="non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121" y="4241747"/>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25" y="3866665"/>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093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a:t>
            </a:r>
            <a:r>
              <a:rPr lang="en-US" dirty="0" smtClean="0"/>
              <a:t>creator</a:t>
            </a:r>
            <a:endParaRPr lang="en-US" dirty="0"/>
          </a:p>
        </p:txBody>
      </p:sp>
      <p:sp>
        <p:nvSpPr>
          <p:cNvPr id="3" name="Content Placeholder 2"/>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AuthenticationSourceCreatorPlugin</a:t>
            </a:r>
            <a:r>
              <a:rPr lang="en-US" b="1" dirty="0" smtClean="0"/>
              <a:t> </a:t>
            </a:r>
          </a:p>
          <a:p>
            <a:endParaRPr lang="en-US" dirty="0" smtClean="0"/>
          </a:p>
          <a:p>
            <a:r>
              <a:rPr lang="en-US" dirty="0" smtClean="0"/>
              <a:t>Required method</a:t>
            </a:r>
            <a:endParaRPr lang="en-US" dirty="0"/>
          </a:p>
          <a:p>
            <a:pPr lvl="1"/>
            <a:r>
              <a:rPr lang="en-US" b="1" dirty="0" smtClean="0">
                <a:latin typeface="Courier New" pitchFamily="49" charset="0"/>
                <a:cs typeface="Courier New" pitchFamily="49" charset="0"/>
              </a:rPr>
              <a:t>createSourceFromHTTPRequest(request :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HttpServletRequest</a:t>
            </a:r>
            <a:r>
              <a:rPr lang="en-US" b="1" dirty="0">
                <a:latin typeface="Courier New" pitchFamily="49" charset="0"/>
                <a:cs typeface="Courier New" pitchFamily="49" charset="0"/>
              </a:rPr>
              <a:t>) : AuthenticationSource</a:t>
            </a:r>
          </a:p>
          <a:p>
            <a:pPr lvl="1"/>
            <a:r>
              <a:rPr lang="en-US" dirty="0" smtClean="0"/>
              <a:t>If </a:t>
            </a:r>
            <a:r>
              <a:rPr lang="en-US" dirty="0"/>
              <a:t>authentication source cannot be created, </a:t>
            </a:r>
            <a:r>
              <a:rPr lang="en-US" dirty="0" smtClean="0"/>
              <a:t>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Source creator plugin</a:t>
            </a:r>
            <a:endParaRPr lang="en-US" dirty="0"/>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smtClean="0">
                <a:solidFill>
                  <a:schemeClr val="bg1"/>
                </a:solidFill>
                <a:latin typeface="Courier New"/>
                <a:ea typeface="Times New Roman"/>
                <a:cs typeface="Times New Roman"/>
              </a:rPr>
              <a:t>ta.examples</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r>
              <a:rPr lang="en-US" sz="1600" b="1" dirty="0" smtClean="0">
                <a:solidFill>
                  <a:schemeClr val="bg1"/>
                </a:solidFill>
                <a:latin typeface="Courier New"/>
                <a:ea typeface="Times New Roman"/>
                <a:cs typeface="Times New Roman"/>
              </a:rPr>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return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a:t>
            </a:r>
            <a:r>
              <a:rPr lang="en-US" sz="1600" b="1" dirty="0" smtClean="0">
                <a:solidFill>
                  <a:schemeClr val="bg1"/>
                </a:solidFill>
                <a:latin typeface="Courier New"/>
                <a:ea typeface="Times New Roman"/>
                <a:cs typeface="Times New Roman"/>
              </a:rPr>
              <a:t>,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password</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smtClean="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setCallback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callbackHandler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AuthenticationServicePluginCallbackHandler</a:t>
            </a:r>
            <a:r>
              <a:rPr lang="en-US" b="1" dirty="0" smtClean="0">
                <a:latin typeface="Courier New" pitchFamily="49" charset="0"/>
                <a:cs typeface="Courier New" pitchFamily="49" charset="0"/>
              </a:rPr>
              <a:t>)</a:t>
            </a:r>
          </a:p>
          <a:p>
            <a:pPr lvl="2"/>
            <a:r>
              <a:rPr lang="en-US" dirty="0" err="1" smtClean="0"/>
              <a:t>callbackHandler</a:t>
            </a:r>
            <a:r>
              <a:rPr lang="en-US" dirty="0" smtClean="0"/>
              <a:t> used to find the user's </a:t>
            </a:r>
            <a:r>
              <a:rPr lang="en-US" dirty="0" err="1" smtClean="0"/>
              <a:t>publicID</a:t>
            </a:r>
            <a:r>
              <a:rPr lang="en-US" dirty="0"/>
              <a:t> from the Guidewire </a:t>
            </a:r>
            <a:r>
              <a:rPr lang="en-US" dirty="0" smtClean="0"/>
              <a:t>database</a:t>
            </a:r>
          </a:p>
          <a:p>
            <a:pPr lvl="2"/>
            <a:r>
              <a:rPr lang="en-US" dirty="0" smtClean="0"/>
              <a:t>Does not return anything; just used to set the handler</a:t>
            </a:r>
          </a:p>
          <a:p>
            <a:pPr lvl="1"/>
            <a:r>
              <a:rPr lang="en-US" b="1" dirty="0" smtClean="0">
                <a:latin typeface="Courier New" pitchFamily="49" charset="0"/>
                <a:cs typeface="Courier New" pitchFamily="49" charset="0"/>
              </a:rPr>
              <a:t>authenticate(source: </a:t>
            </a:r>
            <a:r>
              <a:rPr lang="en-US" b="1" dirty="0" err="1" smtClean="0">
                <a:latin typeface="Courier New" pitchFamily="49" charset="0"/>
                <a:cs typeface="Courier New" pitchFamily="49" charset="0"/>
              </a:rPr>
              <a:t>AuthenticationSource</a:t>
            </a:r>
            <a:r>
              <a:rPr lang="en-US" b="1" dirty="0" smtClean="0">
                <a:latin typeface="Courier New" pitchFamily="49" charset="0"/>
                <a:cs typeface="Courier New" pitchFamily="49" charset="0"/>
              </a:rPr>
              <a:t>): String</a:t>
            </a:r>
          </a:p>
          <a:p>
            <a:pPr lvl="2"/>
            <a:r>
              <a:rPr lang="en-US" dirty="0" smtClean="0"/>
              <a:t>Verifies </a:t>
            </a:r>
            <a:r>
              <a:rPr lang="en-US" dirty="0"/>
              <a:t>user credentials against authentication system</a:t>
            </a:r>
          </a:p>
          <a:p>
            <a:pPr lvl="2"/>
            <a:r>
              <a:rPr lang="en-US" dirty="0"/>
              <a:t>Returns user's </a:t>
            </a:r>
            <a:r>
              <a:rPr lang="en-US" dirty="0" err="1"/>
              <a:t>publicID</a:t>
            </a:r>
            <a:r>
              <a:rPr lang="en-US" dirty="0"/>
              <a:t> as string</a:t>
            </a:r>
          </a:p>
          <a:p>
            <a:pPr lvl="2"/>
            <a:r>
              <a:rPr lang="en-US" dirty="0" smtClean="0"/>
              <a:t>Place where </a:t>
            </a:r>
            <a:r>
              <a:rPr lang="en-US" dirty="0" err="1"/>
              <a:t>callbackHandler</a:t>
            </a:r>
            <a:r>
              <a:rPr lang="en-US" dirty="0"/>
              <a:t> </a:t>
            </a:r>
            <a:r>
              <a:rPr lang="en-US" dirty="0" smtClean="0"/>
              <a:t>calls the </a:t>
            </a:r>
            <a:r>
              <a:rPr lang="en-US" b="1" dirty="0" err="1" smtClean="0">
                <a:latin typeface="Courier New" pitchFamily="49" charset="0"/>
                <a:cs typeface="Courier New" pitchFamily="49" charset="0"/>
              </a:rPr>
              <a:t>findUser</a:t>
            </a:r>
            <a:r>
              <a:rPr lang="en-US" b="1" dirty="0" smtClean="0">
                <a:latin typeface="Courier New" pitchFamily="49" charset="0"/>
                <a:cs typeface="Courier New" pitchFamily="49" charset="0"/>
              </a:rPr>
              <a:t>() </a:t>
            </a:r>
            <a:r>
              <a:rPr lang="en-US" dirty="0" smtClean="0"/>
              <a:t>method</a:t>
            </a:r>
            <a:endParaRPr lang="en-US" dirty="0"/>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1)</a:t>
            </a:r>
            <a:endParaRPr lang="en-US" dirty="0"/>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smtClean="0">
                <a:solidFill>
                  <a:srgbClr val="000000"/>
                </a:solidFill>
                <a:latin typeface="Courier New"/>
                <a:ea typeface="Times New Roman"/>
                <a:cs typeface="Times New Roman"/>
              </a:rPr>
              <a:t>AuthenticationServicePluginCallbackHandler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20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21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22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_</a:t>
            </a:r>
            <a:r>
              <a:rPr lang="en-US" sz="1600" b="1" dirty="0">
                <a:solidFill>
                  <a:srgbClr val="000000"/>
                </a:solidFill>
                <a:latin typeface="Courier New"/>
                <a:ea typeface="Times New Roman"/>
                <a:cs typeface="Times New Roman"/>
              </a:rPr>
              <a:t>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30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31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(2)</a:t>
            </a:r>
            <a:endParaRPr lang="en-US" dirty="0"/>
          </a:p>
        </p:txBody>
      </p:sp>
      <p:sp>
        <p:nvSpPr>
          <p:cNvPr id="7" name="Rectangle 6"/>
          <p:cNvSpPr/>
          <p:nvPr/>
        </p:nvSpPr>
        <p:spPr>
          <a:xfrm>
            <a:off x="279400" y="914400"/>
            <a:ext cx="99060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authenticate(</a:t>
            </a:r>
            <a:r>
              <a:rPr lang="en-US" sz="1600" b="1" dirty="0" err="1" smtClean="0">
                <a:solidFill>
                  <a:srgbClr val="000000"/>
                </a:solidFill>
                <a:latin typeface="Courier New"/>
                <a:ea typeface="Times New Roman"/>
                <a:cs typeface="Times New Roman"/>
              </a:rPr>
              <a:t>src:AuthenticationSource</a:t>
            </a:r>
            <a:r>
              <a:rPr lang="en-US" sz="1600" b="1" dirty="0" smtClean="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MyLDAPAuthenticationSource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80"/>
                </a:solidFill>
                <a:latin typeface="Courier New"/>
                <a:ea typeface="Times New Roman"/>
                <a:cs typeface="Times New Roman"/>
              </a:rPr>
              <a:t>throw </a:t>
            </a:r>
            <a:r>
              <a:rPr lang="en-US" sz="1600" b="1" dirty="0">
                <a:solidFill>
                  <a:srgbClr val="000080"/>
                </a:solidFill>
                <a:latin typeface="Courier New"/>
                <a:ea typeface="Times New Roman"/>
                <a:cs typeface="Times New Roman"/>
              </a:rPr>
              <a:t>new </a:t>
            </a:r>
            <a:r>
              <a:rPr lang="en-US" sz="1600" b="1" dirty="0" err="1" smtClean="0">
                <a:solidFill>
                  <a:srgbClr val="000000"/>
                </a:solidFill>
                <a:latin typeface="Courier New"/>
                <a:ea typeface="Times New Roman"/>
                <a:cs typeface="Times New Roman"/>
              </a:rPr>
              <a:t>IllegalArgumentException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msgExArg</a:t>
            </a: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MyLDAPAuthenticationSource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authenticateAgainstLDAP</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smtClean="0">
                <a:solidFill>
                  <a:srgbClr val="000000"/>
                </a:solidFill>
                <a:latin typeface="Courier New"/>
                <a:ea typeface="Times New Roman"/>
                <a:cs typeface="Times New Roman"/>
              </a:rPr>
              <a:t>FailedLoginException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msgFailed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…46   </a:t>
            </a:r>
            <a:r>
              <a:rPr lang="en-US" sz="1600" b="1" dirty="0" smtClean="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…49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authenticateAgainstLDAP</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pSrc:MyLDAPAuthenticationSource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boolean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domain = </a:t>
            </a:r>
            <a:r>
              <a:rPr lang="en-US" sz="1600" b="1" dirty="0" err="1">
                <a:solidFill>
                  <a:srgbClr val="000000"/>
                </a:solidFill>
                <a:latin typeface="Courier New"/>
                <a:ea typeface="Times New Roman"/>
                <a:cs typeface="Times New Roman"/>
              </a:rPr>
              <a:t>pSrc.Domain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53   </a:t>
            </a:r>
            <a:r>
              <a:rPr lang="en-US" sz="1600" b="1" i="1" dirty="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here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54   </a:t>
            </a:r>
            <a:r>
              <a:rPr lang="en-US" sz="1600" b="1" dirty="0">
                <a:solidFill>
                  <a:srgbClr val="000080"/>
                </a:solidFill>
                <a:latin typeface="Courier New"/>
                <a:ea typeface="Times New Roman"/>
                <a:cs typeface="Times New Roman"/>
              </a:rPr>
              <a:t>return 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1339767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962e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 y="3403597"/>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a:t>
            </a:r>
            <a:r>
              <a:rPr lang="en-US" dirty="0" smtClean="0"/>
              <a:t>the plugin registry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Plugin name must be same as select interface name!</a:t>
            </a:r>
            <a:endParaRPr lang="en-US" dirty="0"/>
          </a:p>
          <a:p>
            <a:endParaRPr lang="en-US" dirty="0" smtClean="0"/>
          </a:p>
        </p:txBody>
      </p:sp>
      <p:sp>
        <p:nvSpPr>
          <p:cNvPr id="23" name="Rounded Rectangle 22"/>
          <p:cNvSpPr/>
          <p:nvPr/>
        </p:nvSpPr>
        <p:spPr bwMode="auto">
          <a:xfrm>
            <a:off x="3063097" y="4056013"/>
            <a:ext cx="577596" cy="31745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000" y="4392400"/>
            <a:ext cx="4160000" cy="211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741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352800"/>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5537200" y="6069148"/>
            <a:ext cx="762000" cy="29316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76" y="1505752"/>
            <a:ext cx="1869524" cy="120095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8533" y="1353352"/>
            <a:ext cx="2686667" cy="151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1336495"/>
            <a:ext cx="1126667" cy="110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ight Arrow 14"/>
          <p:cNvSpPr/>
          <p:nvPr/>
        </p:nvSpPr>
        <p:spPr bwMode="auto">
          <a:xfrm>
            <a:off x="5235200" y="4621455"/>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398"/>
            <a:ext cx="3534918" cy="26511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a407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3401718"/>
            <a:ext cx="8229601" cy="30283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 </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smtClean="0"/>
              <a:t>Database </a:t>
            </a:r>
            <a:r>
              <a:rPr lang="en-US" dirty="0"/>
              <a:t>connection </a:t>
            </a:r>
            <a:r>
              <a:rPr lang="en-US" dirty="0" smtClean="0"/>
              <a:t>requires </a:t>
            </a:r>
            <a:r>
              <a:rPr lang="en-US" dirty="0"/>
              <a:t>a database username and password as part of </a:t>
            </a:r>
            <a:r>
              <a:rPr lang="en-US" dirty="0" err="1"/>
              <a:t>jdbcURL</a:t>
            </a:r>
            <a:endParaRPr lang="en-US" dirty="0"/>
          </a:p>
          <a:p>
            <a:pPr lvl="1"/>
            <a:r>
              <a:rPr lang="en-US" dirty="0" smtClean="0"/>
              <a:t>database-config.xml </a:t>
            </a:r>
            <a:r>
              <a:rPr lang="en-US" dirty="0"/>
              <a:t>in </a:t>
            </a:r>
            <a:r>
              <a:rPr lang="en-US" dirty="0" smtClean="0"/>
              <a:t>&lt;</a:t>
            </a:r>
            <a:r>
              <a:rPr lang="en-US" dirty="0" err="1"/>
              <a:t>dbcp</a:t>
            </a:r>
            <a:r>
              <a:rPr lang="en-US" dirty="0"/>
              <a:t>-connection-pool</a:t>
            </a:r>
            <a:r>
              <a:rPr lang="en-US" dirty="0" smtClean="0"/>
              <a:t> /&gt; element</a:t>
            </a:r>
            <a:endParaRPr lang="en-US" dirty="0"/>
          </a:p>
          <a:p>
            <a:pPr lvl="1"/>
            <a:r>
              <a:rPr lang="en-US" dirty="0"/>
              <a:t>Password file</a:t>
            </a:r>
          </a:p>
          <a:p>
            <a:pPr lvl="1"/>
            <a:r>
              <a:rPr lang="en-US" dirty="0"/>
              <a:t>Database authentication </a:t>
            </a:r>
            <a:r>
              <a:rPr lang="en-US" dirty="0" smtClean="0"/>
              <a:t>plugin can </a:t>
            </a:r>
            <a:r>
              <a:rPr lang="en-US" dirty="0" err="1" smtClean="0"/>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3581400" y="2475071"/>
            <a:ext cx="1752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t>
            </a:r>
            <a:br>
              <a:rPr lang="en-US" sz="1600" dirty="0" smtClean="0">
                <a:solidFill>
                  <a:schemeClr val="bg1"/>
                </a:solidFill>
              </a:rPr>
            </a:br>
            <a:r>
              <a:rPr lang="en-US" sz="1600" dirty="0" smtClean="0">
                <a:solidFill>
                  <a:schemeClr val="bg1"/>
                </a:solidFill>
              </a:rPr>
              <a:t>authentication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7" name="Group 16"/>
          <p:cNvGrpSpPr/>
          <p:nvPr/>
        </p:nvGrpSpPr>
        <p:grpSpPr>
          <a:xfrm>
            <a:off x="3815306"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6" name="Text Box 43"/>
          <p:cNvSpPr txBox="1">
            <a:spLocks noChangeArrowheads="1"/>
          </p:cNvSpPr>
          <p:nvPr/>
        </p:nvSpPr>
        <p:spPr bwMode="auto">
          <a:xfrm>
            <a:off x="7010400" y="2475071"/>
            <a:ext cx="1447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a:t>
            </a:r>
            <a:endParaRPr lang="en-US" sz="1600" dirty="0">
              <a:solidFill>
                <a:schemeClr val="bg1"/>
              </a:solidFill>
            </a:endParaRPr>
          </a:p>
        </p:txBody>
      </p:sp>
      <p:sp>
        <p:nvSpPr>
          <p:cNvPr id="39" name="Text Box 82"/>
          <p:cNvSpPr txBox="1">
            <a:spLocks noChangeArrowheads="1"/>
          </p:cNvSpPr>
          <p:nvPr/>
        </p:nvSpPr>
        <p:spPr bwMode="auto">
          <a:xfrm>
            <a:off x="838200" y="2475071"/>
            <a:ext cx="11506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Guidewire application</a:t>
            </a:r>
            <a:endParaRPr lang="en-US" sz="1600" dirty="0">
              <a:solidFill>
                <a:schemeClr val="bg1"/>
              </a:solidFill>
            </a:endParaRPr>
          </a:p>
        </p:txBody>
      </p:sp>
    </p:spTree>
    <p:extLst>
      <p:ext uri="{BB962C8B-B14F-4D97-AF65-F5344CB8AC3E}">
        <p14:creationId xmlns:p14="http://schemas.microsoft.com/office/powerpoint/2010/main" val="6813022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smtClean="0"/>
              <a:t>Interfaces </a:t>
            </a:r>
            <a:r>
              <a:rPr lang="en-US" dirty="0"/>
              <a:t>to implement </a:t>
            </a:r>
            <a:r>
              <a:rPr lang="en-US" dirty="0" smtClean="0"/>
              <a:t>in Gosu and Java</a:t>
            </a:r>
            <a:endParaRPr lang="en-US" dirty="0"/>
          </a:p>
          <a:p>
            <a:pPr lvl="1"/>
            <a:r>
              <a:rPr lang="en-US" b="1" dirty="0" err="1" smtClean="0">
                <a:latin typeface="Courier New" pitchFamily="49" charset="0"/>
                <a:cs typeface="Courier New" pitchFamily="49" charset="0"/>
              </a:rPr>
              <a:t>gw.plugin.DBAuthenticationPlugin</a:t>
            </a:r>
            <a:endParaRPr lang="en-US" b="1" dirty="0" smtClean="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retrieveUsernameAndPassword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StringOrMap</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UsernamePasswordPair</a:t>
            </a:r>
            <a:endParaRPr lang="en-US" b="1" dirty="0" smtClean="0">
              <a:latin typeface="Courier New" pitchFamily="49" charset="0"/>
              <a:cs typeface="Courier New" pitchFamily="49" charset="0"/>
            </a:endParaRPr>
          </a:p>
          <a:p>
            <a:r>
              <a:rPr lang="en-US" dirty="0" smtClean="0"/>
              <a:t>Returns </a:t>
            </a:r>
            <a:r>
              <a:rPr lang="en-US" dirty="0"/>
              <a:t>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authentication</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Database authentication plugin</a:t>
            </a:r>
            <a:endParaRPr lang="en-US" dirty="0"/>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UsernamePasswordPair</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15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t>
            </a:r>
            <a:r>
              <a:rPr lang="en-US" dirty="0" smtClean="0"/>
              <a:t>Authentication</a:t>
            </a:r>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endParaRPr lang="en-US" dirty="0"/>
          </a:p>
          <a:p>
            <a:r>
              <a:rPr lang="en-US" dirty="0"/>
              <a:t>User logs into a Guidewire application</a:t>
            </a:r>
          </a:p>
          <a:p>
            <a:pPr lvl="1"/>
            <a:r>
              <a:rPr lang="en-US" dirty="0"/>
              <a:t>End user via login </a:t>
            </a:r>
            <a:r>
              <a:rPr lang="en-US" dirty="0" smtClean="0"/>
              <a:t>page	</a:t>
            </a:r>
            <a:endParaRPr lang="en-US" dirty="0"/>
          </a:p>
          <a:p>
            <a:pPr lvl="1"/>
            <a:r>
              <a:rPr lang="en-US" dirty="0" smtClean="0"/>
              <a:t>External </a:t>
            </a:r>
            <a:r>
              <a:rPr lang="en-US" dirty="0"/>
              <a:t>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smtClean="0"/>
          </a:p>
          <a:p>
            <a:endParaRPr lang="en-US" dirty="0"/>
          </a:p>
          <a:p>
            <a:endParaRPr lang="en-US" dirty="0" smtClean="0"/>
          </a:p>
          <a:p>
            <a:r>
              <a:rPr lang="en-US" dirty="0" smtClean="0"/>
              <a:t/>
            </a:r>
            <a:br>
              <a:rPr lang="en-US" dirty="0" smtClean="0"/>
            </a:br>
            <a:endParaRPr lang="en-US" dirty="0"/>
          </a:p>
          <a:p>
            <a:r>
              <a:rPr lang="en-US" dirty="0" smtClean="0"/>
              <a:t>Guidewire </a:t>
            </a:r>
            <a:r>
              <a:rPr lang="en-US" dirty="0"/>
              <a:t>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smtClean="0">
                <a:solidFill>
                  <a:schemeClr val="bg1"/>
                </a:solidFill>
              </a:rPr>
              <a:t>Database</a:t>
            </a:r>
            <a:endParaRPr lang="en-US" sz="1600" dirty="0">
              <a:solidFill>
                <a:schemeClr val="bg1"/>
              </a:solidFill>
            </a:endParaRP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Web Service</a:t>
            </a:r>
            <a:endParaRPr lang="en-US" sz="1600" dirty="0">
              <a:solidFill>
                <a:schemeClr val="bg1"/>
              </a:solidFill>
            </a:endParaRPr>
          </a:p>
        </p:txBody>
      </p:sp>
    </p:spTree>
    <p:extLst>
      <p:ext uri="{BB962C8B-B14F-4D97-AF65-F5344CB8AC3E}">
        <p14:creationId xmlns:p14="http://schemas.microsoft.com/office/powerpoint/2010/main" val="2841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smtClean="0"/>
              <a:t>Can consist of:</a:t>
            </a:r>
          </a:p>
          <a:p>
            <a:pPr lvl="1"/>
            <a:r>
              <a:rPr lang="en-US" dirty="0" smtClean="0"/>
              <a:t>Username/password from web form or external system</a:t>
            </a:r>
          </a:p>
          <a:p>
            <a:pPr lvl="1"/>
            <a:r>
              <a:rPr lang="en-US" dirty="0" smtClean="0"/>
              <a:t>Single sign-on credential (</a:t>
            </a:r>
            <a:r>
              <a:rPr lang="en-US" dirty="0" err="1" smtClean="0"/>
              <a:t>SSO</a:t>
            </a:r>
            <a:r>
              <a:rPr lang="en-US" dirty="0" smtClean="0"/>
              <a:t>) </a:t>
            </a:r>
          </a:p>
          <a:p>
            <a:pPr lvl="1"/>
            <a:r>
              <a:rPr lang="en-US" dirty="0" smtClean="0"/>
              <a:t>Client certificate</a:t>
            </a:r>
            <a:br>
              <a:rPr lang="en-US" dirty="0" smtClean="0"/>
            </a:br>
            <a:endParaRPr lang="en-US" dirty="0" smtClean="0"/>
          </a:p>
          <a:p>
            <a:r>
              <a:rPr lang="en-US" dirty="0" smtClean="0"/>
              <a:t>Authentication Source Creator plugin</a:t>
            </a:r>
          </a:p>
          <a:p>
            <a:pPr lvl="1"/>
            <a:r>
              <a:rPr lang="en-US" dirty="0" smtClean="0"/>
              <a:t>Creates authentication source</a:t>
            </a:r>
          </a:p>
          <a:p>
            <a:endParaRPr lang="en-US" dirty="0" smtClean="0"/>
          </a:p>
          <a:p>
            <a:r>
              <a:rPr lang="en-US" dirty="0" smtClean="0"/>
              <a:t>Authentication Service plugin </a:t>
            </a:r>
          </a:p>
          <a:p>
            <a:pPr lvl="1"/>
            <a:r>
              <a:rPr lang="en-US" dirty="0" smtClean="0"/>
              <a:t>Determines if credential is valid</a:t>
            </a:r>
          </a:p>
          <a:p>
            <a:pPr lvl="1"/>
            <a:r>
              <a:rPr lang="en-US" dirty="0" smtClean="0"/>
              <a:t>Allows user to log into </a:t>
            </a:r>
            <a:br>
              <a:rPr lang="en-US" dirty="0" smtClean="0"/>
            </a:br>
            <a:r>
              <a:rPr lang="en-US" dirty="0" smtClean="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r>
              <a:rPr lang="en-US" sz="1600" dirty="0" smtClean="0">
                <a:solidFill>
                  <a:schemeClr val="bg1"/>
                </a:solidFill>
              </a:rPr>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r>
              <a:rPr lang="en-US" dirty="0" smtClean="0"/>
              <a:t/>
            </a:r>
            <a:br>
              <a:rPr lang="en-US" dirty="0" smtClean="0"/>
            </a:br>
            <a:r>
              <a:rPr lang="en-US" dirty="0" smtClean="0"/>
              <a:t>source creator </a:t>
            </a:r>
            <a:br>
              <a:rPr lang="en-US" dirty="0" smtClean="0"/>
            </a:br>
            <a:r>
              <a:rPr lang="en-US" dirty="0" smtClean="0"/>
              <a:t>plugin</a:t>
            </a:r>
            <a:endParaRPr lang="en-US" dirty="0"/>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Key value</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pair</a:t>
            </a:r>
            <a:endParaRPr lang="en-US" sz="1800" dirty="0">
              <a:solidFill>
                <a:schemeClr val="bg1"/>
              </a:solidFill>
            </a:endParaRPr>
          </a:p>
        </p:txBody>
      </p:sp>
    </p:spTree>
    <p:extLst>
      <p:ext uri="{BB962C8B-B14F-4D97-AF65-F5344CB8AC3E}">
        <p14:creationId xmlns:p14="http://schemas.microsoft.com/office/powerpoint/2010/main" val="32193164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948" y="1060962"/>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 name="Right Arrow 8192"/>
          <p:cNvSpPr/>
          <p:nvPr/>
        </p:nvSpPr>
        <p:spPr bwMode="auto">
          <a:xfrm>
            <a:off x="1371600" y="1457325"/>
            <a:ext cx="58475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83" y="102983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662592"/>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885825"/>
            <a:ext cx="1744947" cy="1922896"/>
            <a:chOff x="4110375" y="1255834"/>
            <a:chExt cx="1171919" cy="1291431"/>
          </a:xfrm>
        </p:grpSpPr>
        <p:pic>
          <p:nvPicPr>
            <p:cNvPr id="49"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662592"/>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662592"/>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spTree>
    <p:extLst>
      <p:ext uri="{BB962C8B-B14F-4D97-AF65-F5344CB8AC3E}">
        <p14:creationId xmlns:p14="http://schemas.microsoft.com/office/powerpoint/2010/main" val="1820219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48" y="1066800"/>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US" dirty="0" smtClean="0"/>
              <a:t>Web services authentication plugin</a:t>
            </a:r>
            <a:endParaRPr lang="en-US" dirty="0"/>
          </a:p>
        </p:txBody>
      </p:sp>
      <p:sp>
        <p:nvSpPr>
          <p:cNvPr id="4" name="Content Placeholder 3"/>
          <p:cNvSpPr>
            <a:spLocks noGrp="1"/>
          </p:cNvSpPr>
          <p:nvPr>
            <p:ph idx="1"/>
          </p:nvPr>
        </p:nvSpPr>
        <p:spPr/>
        <p:txBody>
          <a:bodyPr/>
          <a:lstStyle/>
          <a:p>
            <a:r>
              <a:rPr lang="en-US" dirty="0" smtClean="0"/>
              <a:t>For </a:t>
            </a:r>
            <a:r>
              <a:rPr lang="en-US" dirty="0"/>
              <a:t>WS-I web services </a:t>
            </a:r>
            <a:r>
              <a:rPr lang="en-US" dirty="0" smtClean="0"/>
              <a:t>that require permissions</a:t>
            </a:r>
          </a:p>
          <a:p>
            <a:pPr lvl="1"/>
            <a:r>
              <a:rPr lang="en-US" dirty="0"/>
              <a:t>Handle the name/password authentication for a user connecting to WS-I web </a:t>
            </a:r>
            <a:r>
              <a:rPr lang="en-US" dirty="0" smtClean="0"/>
              <a:t>services</a:t>
            </a:r>
          </a:p>
          <a:p>
            <a:pPr lvl="1"/>
            <a:r>
              <a:rPr lang="en-US" dirty="0" smtClean="0"/>
              <a:t>Calls the registered implementation of the </a:t>
            </a:r>
            <a:r>
              <a:rPr lang="en-US" dirty="0" err="1" smtClean="0"/>
              <a:t>AuthenticationServicePlugin</a:t>
            </a:r>
            <a:r>
              <a:rPr lang="en-US" dirty="0" smtClean="0"/>
              <a:t> </a:t>
            </a:r>
            <a:endParaRPr lang="en-US" dirty="0"/>
          </a:p>
          <a:p>
            <a:r>
              <a:rPr lang="en-US" dirty="0" smtClean="0"/>
              <a:t>A registered and enabled version of the plugin </a:t>
            </a:r>
            <a:r>
              <a:rPr lang="en-US" dirty="0" smtClean="0"/>
              <a:t>required otherwise web services </a:t>
            </a:r>
            <a:r>
              <a:rPr lang="en-US" dirty="0" smtClean="0"/>
              <a:t>are unable to </a:t>
            </a:r>
            <a:r>
              <a:rPr lang="en-US" dirty="0" smtClean="0"/>
              <a:t>authenticate </a:t>
            </a:r>
            <a:endParaRPr lang="en-US" dirty="0" smtClean="0"/>
          </a:p>
          <a:p>
            <a:pPr lvl="1"/>
            <a:endParaRPr lang="en-US" dirty="0"/>
          </a:p>
        </p:txBody>
      </p:sp>
      <p:grpSp>
        <p:nvGrpSpPr>
          <p:cNvPr id="8" name="icon Plugin"/>
          <p:cNvGrpSpPr>
            <a:grpSpLocks/>
          </p:cNvGrpSpPr>
          <p:nvPr/>
        </p:nvGrpSpPr>
        <p:grpSpPr bwMode="auto">
          <a:xfrm>
            <a:off x="3810000" y="1057294"/>
            <a:ext cx="583843" cy="688177"/>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4" name="Right Arrow 13"/>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 Box 43"/>
          <p:cNvSpPr txBox="1">
            <a:spLocks noChangeArrowheads="1"/>
          </p:cNvSpPr>
          <p:nvPr/>
        </p:nvSpPr>
        <p:spPr bwMode="auto">
          <a:xfrm>
            <a:off x="7086600" y="2784157"/>
            <a:ext cx="1181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17" name="Group 16"/>
          <p:cNvGrpSpPr/>
          <p:nvPr/>
        </p:nvGrpSpPr>
        <p:grpSpPr>
          <a:xfrm>
            <a:off x="3810000" y="883565"/>
            <a:ext cx="1744947" cy="1922896"/>
            <a:chOff x="4110375" y="1255834"/>
            <a:chExt cx="1171919" cy="1291431"/>
          </a:xfrm>
        </p:grpSpPr>
        <p:pic>
          <p:nvPicPr>
            <p:cNvPr id="1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Text Box 31"/>
          <p:cNvSpPr txBox="1">
            <a:spLocks noChangeArrowheads="1"/>
          </p:cNvSpPr>
          <p:nvPr/>
        </p:nvSpPr>
        <p:spPr bwMode="auto">
          <a:xfrm>
            <a:off x="3165475" y="278415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WS-I Web Service</a:t>
            </a:r>
            <a:r>
              <a:rPr lang="en-US" sz="1600" dirty="0">
                <a:solidFill>
                  <a:schemeClr val="bg1"/>
                </a:solidFill>
              </a:rPr>
              <a:t/>
            </a:r>
            <a:br>
              <a:rPr lang="en-US" sz="1600" dirty="0">
                <a:solidFill>
                  <a:schemeClr val="bg1"/>
                </a:solidFill>
              </a:rPr>
            </a:br>
            <a:r>
              <a:rPr lang="en-US" sz="1600" dirty="0" smtClean="0">
                <a:solidFill>
                  <a:schemeClr val="bg1"/>
                </a:solidFill>
              </a:rPr>
              <a:t>Authentication plugin</a:t>
            </a:r>
            <a:endParaRPr lang="en-US" sz="1600" dirty="0">
              <a:solidFill>
                <a:schemeClr val="bg1"/>
              </a:solidFill>
            </a:endParaRPr>
          </a:p>
        </p:txBody>
      </p:sp>
      <p:sp>
        <p:nvSpPr>
          <p:cNvPr id="26" name="Text Box 82"/>
          <p:cNvSpPr txBox="1">
            <a:spLocks noChangeArrowheads="1"/>
          </p:cNvSpPr>
          <p:nvPr/>
        </p:nvSpPr>
        <p:spPr bwMode="auto">
          <a:xfrm>
            <a:off x="838200" y="2784157"/>
            <a:ext cx="12968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 Service</a:t>
            </a:r>
            <a:endParaRPr lang="en-US" sz="1600" dirty="0">
              <a:solidFill>
                <a:schemeClr val="bg1"/>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93" y="1038225"/>
            <a:ext cx="1341152" cy="1341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2938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a:off x="8610600" y="76200"/>
            <a:ext cx="431800" cy="461963"/>
            <a:chOff x="3777" y="1768"/>
            <a:chExt cx="467"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(1)  Login request</a:t>
              </a:r>
              <a:br>
                <a:rPr lang="en-US" sz="1600" dirty="0" smtClean="0">
                  <a:solidFill>
                    <a:schemeClr val="bg1"/>
                  </a:solidFill>
                </a:rPr>
              </a:br>
              <a:r>
                <a:rPr lang="en-US" sz="1600" dirty="0" smtClean="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(2) Auth</a:t>
              </a:r>
              <a:r>
                <a:rPr lang="en-US" sz="1600" dirty="0">
                  <a:solidFill>
                    <a:schemeClr val="bg1"/>
                  </a:solidFill>
                </a:rPr>
                <a:t>. source </a:t>
              </a:r>
              <a:r>
                <a:rPr lang="en-US" sz="1600" dirty="0" smtClean="0">
                  <a:solidFill>
                    <a:schemeClr val="bg1"/>
                  </a:solidFill>
                </a:rPr>
                <a:t>plugin extracts credentials</a:t>
              </a:r>
              <a:endParaRPr lang="en-US" sz="1600" dirty="0">
                <a:solidFill>
                  <a:schemeClr val="bg1"/>
                </a:solidFill>
              </a:endParaRP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(3) </a:t>
              </a:r>
              <a:r>
                <a:rPr lang="en-US" sz="1600" dirty="0">
                  <a:solidFill>
                    <a:schemeClr val="bg1"/>
                  </a:solidFill>
                </a:rPr>
                <a:t>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(5) </a:t>
              </a:r>
              <a:r>
                <a:rPr lang="en-US" sz="1600" dirty="0">
                  <a:solidFill>
                    <a:schemeClr val="bg1"/>
                  </a:solidFill>
                </a:rPr>
                <a:t>Auth. service gets </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(6) Auth</a:t>
              </a:r>
              <a:r>
                <a:rPr lang="en-US" sz="1600" dirty="0">
                  <a:solidFill>
                    <a:schemeClr val="bg1"/>
                  </a:solidFill>
                </a:rPr>
                <a:t>.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(4) Auth</a:t>
              </a:r>
              <a:r>
                <a:rPr lang="en-US" sz="1600" dirty="0">
                  <a:solidFill>
                    <a:schemeClr val="bg1"/>
                  </a:solidFill>
                </a:rPr>
                <a:t>.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3697</TotalTime>
  <Words>3153</Words>
  <Application>Microsoft Office PowerPoint</Application>
  <PresentationFormat>On-screen Show (4:3)</PresentationFormat>
  <Paragraphs>388</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Web services authentication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Guidewire Education</cp:lastModifiedBy>
  <cp:revision>198</cp:revision>
  <dcterms:created xsi:type="dcterms:W3CDTF">2013-08-19T16:16:51Z</dcterms:created>
  <dcterms:modified xsi:type="dcterms:W3CDTF">2014-05-16T23:45:07Z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